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570" r:id="rId2"/>
    <p:sldId id="814" r:id="rId3"/>
    <p:sldId id="822" r:id="rId4"/>
    <p:sldId id="815" r:id="rId5"/>
    <p:sldId id="816" r:id="rId6"/>
    <p:sldId id="821" r:id="rId7"/>
    <p:sldId id="823" r:id="rId8"/>
    <p:sldId id="824" r:id="rId9"/>
    <p:sldId id="834" r:id="rId10"/>
    <p:sldId id="831" r:id="rId11"/>
    <p:sldId id="836" r:id="rId12"/>
    <p:sldId id="819" r:id="rId13"/>
    <p:sldId id="827" r:id="rId14"/>
    <p:sldId id="828" r:id="rId15"/>
    <p:sldId id="832" r:id="rId16"/>
    <p:sldId id="837" r:id="rId17"/>
    <p:sldId id="839" r:id="rId18"/>
    <p:sldId id="841" r:id="rId19"/>
    <p:sldId id="833" r:id="rId20"/>
    <p:sldId id="842" r:id="rId21"/>
    <p:sldId id="843" r:id="rId22"/>
    <p:sldId id="844" r:id="rId23"/>
    <p:sldId id="830" r:id="rId24"/>
    <p:sldId id="829" r:id="rId25"/>
    <p:sldId id="845" r:id="rId26"/>
    <p:sldId id="840" r:id="rId27"/>
    <p:sldId id="846" r:id="rId28"/>
    <p:sldId id="460" r:id="rId29"/>
    <p:sldId id="812" r:id="rId30"/>
    <p:sldId id="835" r:id="rId31"/>
    <p:sldId id="333" r:id="rId32"/>
  </p:sldIdLst>
  <p:sldSz cx="9144000" cy="6858000" type="screen4x3"/>
  <p:notesSz cx="6881813" cy="92964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What is ASP.NET Web API?" id="{0AA29D62-95C2-4681-A433-0EF574E42D65}">
          <p14:sldIdLst>
            <p14:sldId id="822"/>
            <p14:sldId id="815"/>
            <p14:sldId id="816"/>
            <p14:sldId id="821"/>
            <p14:sldId id="823"/>
            <p14:sldId id="824"/>
            <p14:sldId id="834"/>
            <p14:sldId id="831"/>
            <p14:sldId id="836"/>
            <p14:sldId id="819"/>
          </p14:sldIdLst>
        </p14:section>
        <p14:section name="Web API Controllers" id="{2597D608-9814-4D9C-A186-0027696B2934}">
          <p14:sldIdLst>
            <p14:sldId id="827"/>
            <p14:sldId id="828"/>
            <p14:sldId id="832"/>
            <p14:sldId id="837"/>
            <p14:sldId id="839"/>
            <p14:sldId id="841"/>
            <p14:sldId id="833"/>
            <p14:sldId id="842"/>
            <p14:sldId id="843"/>
            <p14:sldId id="844"/>
          </p14:sldIdLst>
        </p14:section>
        <p14:section name="Web API Clients" id="{7382837F-60D2-474D-ACA1-AC082ECAD5BB}">
          <p14:sldIdLst>
            <p14:sldId id="830"/>
            <p14:sldId id="829"/>
            <p14:sldId id="845"/>
            <p14:sldId id="840"/>
            <p14:sldId id="846"/>
          </p14:sldIdLst>
        </p14:section>
        <p14:section name="Questions and Homework" id="{582018E1-BCD4-4B64-9021-AA7DC827860A}">
          <p14:sldIdLst>
            <p14:sldId id="460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8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://academy.telerik.com/" TargetMode="External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hyperlink" Target="http://nikolay.it/" TargetMode="External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399" y="3130153"/>
            <a:ext cx="5867401" cy="832247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Attribute routing</a:t>
            </a:r>
          </a:p>
          <a:p>
            <a:r>
              <a:rPr lang="en-US" dirty="0"/>
              <a:t>OData improvements: $select, $expand, $batch, $value and improved extensibility</a:t>
            </a:r>
          </a:p>
          <a:p>
            <a:r>
              <a:rPr lang="en-US" dirty="0"/>
              <a:t>Request batching</a:t>
            </a:r>
          </a:p>
          <a:p>
            <a:r>
              <a:rPr lang="en-US" dirty="0"/>
              <a:t>Portable ASP.NET Web API Client</a:t>
            </a:r>
          </a:p>
          <a:p>
            <a:r>
              <a:rPr lang="en-US" dirty="0"/>
              <a:t>Improved testability</a:t>
            </a:r>
          </a:p>
          <a:p>
            <a:r>
              <a:rPr lang="en-US" dirty="0" smtClean="0"/>
              <a:t>CORS (</a:t>
            </a:r>
            <a:r>
              <a:rPr lang="en-US" dirty="0"/>
              <a:t>Cross-origin resource </a:t>
            </a:r>
            <a:r>
              <a:rPr lang="en-US" dirty="0" smtClean="0"/>
              <a:t>sharing)</a:t>
            </a:r>
            <a:endParaRPr lang="en-US" dirty="0"/>
          </a:p>
          <a:p>
            <a:r>
              <a:rPr lang="en-US" dirty="0"/>
              <a:t>Authentication filters</a:t>
            </a:r>
          </a:p>
          <a:p>
            <a:r>
              <a:rPr lang="en-US" dirty="0" smtClean="0"/>
              <a:t>OWIN </a:t>
            </a:r>
            <a:r>
              <a:rPr lang="en-US" dirty="0"/>
              <a:t>support and integration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owin.org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vs. 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WCF is also a good framework for building HTTP based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48403" cy="4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1676400"/>
          </a:xfrm>
        </p:spPr>
        <p:txBody>
          <a:bodyPr/>
          <a:lstStyle/>
          <a:p>
            <a:r>
              <a:rPr lang="en-US" dirty="0" smtClean="0"/>
              <a:t>Demo: Creating ASP.NET Web API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83" y="609600"/>
            <a:ext cx="3839034" cy="354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Default ASP.NET Web API project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API Controllers</a:t>
            </a:r>
            <a:endParaRPr lang="en-US" dirty="0"/>
          </a:p>
        </p:txBody>
      </p:sp>
      <p:pic>
        <p:nvPicPr>
          <p:cNvPr id="3074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209800"/>
            <a:ext cx="6105525" cy="4067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</a:t>
            </a:r>
            <a:r>
              <a:rPr lang="en-US" i="1" dirty="0"/>
              <a:t>controller</a:t>
            </a:r>
            <a:r>
              <a:rPr lang="en-US" dirty="0"/>
              <a:t> is an object that handles HTTP </a:t>
            </a:r>
            <a:r>
              <a:rPr lang="en-US" dirty="0" smtClean="0"/>
              <a:t>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All API controllers derive from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default ASP.NET Web API will map HTTP requests to specific methods called actions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56371"/>
              </p:ext>
            </p:extLst>
          </p:nvPr>
        </p:nvGraphicFramePr>
        <p:xfrm>
          <a:off x="495300" y="3352800"/>
          <a:ext cx="8153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600200"/>
                <a:gridCol w="20574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</a:t>
                      </a:r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posts?category</a:t>
                      </a:r>
                      <a:r>
                        <a:rPr lang="en-US" dirty="0" smtClean="0"/>
                        <a:t>=</a:t>
                      </a:r>
                      <a:r>
                        <a:rPr lang="en-US" i="1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Default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1540" y="10273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67100" y="10273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 Route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10273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Controller Responds</a:t>
            </a:r>
            <a:endParaRPr lang="en-US" dirty="0"/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1485900" y="2151436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7780" y="4213521"/>
            <a:ext cx="656844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return "Some data";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9149436">
            <a:off x="1638376" y="26936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4822258" y="27182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2097481" y="43773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95351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 Request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484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1470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829300" y="8127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7721556">
            <a:off x="3629755" y="3917269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14800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build="p" animBg="1"/>
      <p:bldP spid="10" grpId="0" animBg="1"/>
      <p:bldP spid="13" grpId="0" animBg="1"/>
      <p:bldP spid="14" grpId="0" animBg="1"/>
      <p:bldP spid="15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how </a:t>
            </a:r>
            <a:r>
              <a:rPr lang="en-US" dirty="0" smtClean="0"/>
              <a:t>ASP.NET Web API matches a URI to a controller and an </a:t>
            </a:r>
            <a:r>
              <a:rPr lang="en-US" dirty="0"/>
              <a:t>action</a:t>
            </a:r>
          </a:p>
          <a:p>
            <a:r>
              <a:rPr lang="en-US" dirty="0" smtClean="0"/>
              <a:t>Web </a:t>
            </a:r>
            <a:r>
              <a:rPr lang="en-US" dirty="0"/>
              <a:t>APIs support the full set of routing capabilities </a:t>
            </a:r>
            <a:r>
              <a:rPr lang="en-US" dirty="0" smtClean="0"/>
              <a:t>from ASP.NET (MVC)</a:t>
            </a:r>
          </a:p>
          <a:p>
            <a:pPr lvl="1"/>
            <a:r>
              <a:rPr lang="en-US" dirty="0" smtClean="0"/>
              <a:t>Route parameters</a:t>
            </a:r>
          </a:p>
          <a:p>
            <a:pPr lvl="1"/>
            <a:r>
              <a:rPr lang="en-US" dirty="0" smtClean="0"/>
              <a:t>Constraints (using regular expressions)</a:t>
            </a:r>
          </a:p>
          <a:p>
            <a:pPr lvl="1"/>
            <a:r>
              <a:rPr lang="en-US" dirty="0" smtClean="0"/>
              <a:t>Extensible with own conventions</a:t>
            </a:r>
          </a:p>
          <a:p>
            <a:pPr lvl="1"/>
            <a:r>
              <a:rPr lang="en-US" dirty="0" smtClean="0">
                <a:hlinkClick r:id="rId2"/>
              </a:rPr>
              <a:t>Attribute routing</a:t>
            </a:r>
            <a:r>
              <a:rPr lang="en-US" dirty="0"/>
              <a:t> will </a:t>
            </a:r>
            <a:r>
              <a:rPr lang="en-US" dirty="0" smtClean="0"/>
              <a:t>be available in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also provides smart conventions by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We can create </a:t>
            </a:r>
            <a:r>
              <a:rPr lang="en-US" dirty="0"/>
              <a:t>classes that implement Web APIs </a:t>
            </a:r>
            <a:r>
              <a:rPr lang="en-US" dirty="0" smtClean="0"/>
              <a:t>without having to explicitly write code</a:t>
            </a:r>
          </a:p>
          <a:p>
            <a:pPr lvl="1"/>
            <a:r>
              <a:rPr lang="en-US" dirty="0" smtClean="0"/>
              <a:t>HTTP Verb is mapped to an action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190" y="4805571"/>
            <a:ext cx="7627620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routes.MapHtpRoute(name: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defaults: new { id = RoutesParameter.Optional });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85900" y="4082788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7" name="Cloud 6"/>
          <p:cNvSpPr/>
          <p:nvPr/>
        </p:nvSpPr>
        <p:spPr>
          <a:xfrm>
            <a:off x="5036820" y="4059049"/>
            <a:ext cx="990600" cy="59288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038600" y="5023530"/>
            <a:ext cx="2057400" cy="69147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&amp;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By default the Web API will bind incoming data to POCO (CLR) types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Will look in body, header and query string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has similar model binder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/>
              <a:t>MediaTypeFormatters</a:t>
            </a:r>
            <a:r>
              <a:rPr lang="en-US" dirty="0" smtClean="0"/>
              <a:t> are used to bind both input and output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Mapped to content types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Validation attributes can also be used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go down further into the HTTP (set headers, etc.) we can use </a:t>
            </a:r>
            <a:r>
              <a:rPr lang="en-US" dirty="0" err="1" smtClean="0"/>
              <a:t>HttpRequestMessage</a:t>
            </a:r>
            <a:r>
              <a:rPr lang="en-US" dirty="0" smtClean="0"/>
              <a:t> and </a:t>
            </a:r>
            <a:r>
              <a:rPr lang="en-US" dirty="0" err="1" smtClean="0"/>
              <a:t>HttpResponseMessage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API 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12954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69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</a:p>
          <a:p>
            <a:pPr lvl="1"/>
            <a:r>
              <a:rPr lang="en-US" dirty="0"/>
              <a:t>Web API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Demo: Default Project Template</a:t>
            </a:r>
          </a:p>
          <a:p>
            <a:r>
              <a:rPr lang="en-US" dirty="0"/>
              <a:t>Web API </a:t>
            </a:r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Demo: Create API Controller</a:t>
            </a:r>
          </a:p>
          <a:p>
            <a:pPr lvl="1"/>
            <a:r>
              <a:rPr lang="en-US" dirty="0" smtClean="0"/>
              <a:t>OData queries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API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Demo: Consuming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9896" y="6865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Different HTTP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By default when everything is OK, we return HTTP status code 200</a:t>
            </a:r>
          </a:p>
          <a:p>
            <a:r>
              <a:rPr lang="en-US" dirty="0" smtClean="0"/>
              <a:t>Sometimes we need to return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540" y="2659826"/>
            <a:ext cx="80772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return Request.CreateResponse(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HttpStatusCode.OK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HttpStatusCode.NotFound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OData (</a:t>
            </a:r>
            <a:r>
              <a:rPr lang="en-US" dirty="0" smtClean="0">
                <a:hlinkClick r:id="rId2"/>
              </a:rPr>
              <a:t>http://odata.org</a:t>
            </a:r>
            <a:r>
              <a:rPr lang="en-US" dirty="0" smtClean="0"/>
              <a:t>) is a open specification written by Microsoft</a:t>
            </a:r>
          </a:p>
          <a:p>
            <a:pPr lvl="1"/>
            <a:r>
              <a:rPr lang="en-US" dirty="0" smtClean="0"/>
              <a:t>Provide a standard query syntax on resources</a:t>
            </a:r>
          </a:p>
          <a:p>
            <a:r>
              <a:rPr lang="en-US" dirty="0" smtClean="0"/>
              <a:t>Implemented by WCF Data Services</a:t>
            </a:r>
          </a:p>
          <a:p>
            <a:r>
              <a:rPr lang="en-US" dirty="0" smtClean="0"/>
              <a:t>ASP.NET Web API includes automatic support for this syntax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IQueryable</a:t>
            </a:r>
            <a:r>
              <a:rPr lang="en-US" dirty="0" smtClean="0"/>
              <a:t>&lt;T&gt; instead of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</a:t>
            </a:r>
            <a:r>
              <a:rPr lang="en-US" dirty="0" smtClean="0">
                <a:hlinkClick r:id="rId2"/>
              </a:rPr>
              <a:t>OData queries </a:t>
            </a:r>
            <a:r>
              <a:rPr lang="en-US" dirty="0"/>
              <a:t>uncomment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config.EnableQuerySupport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();</a:t>
            </a:r>
            <a:r>
              <a:rPr lang="en-US" dirty="0" smtClean="0"/>
              <a:t>" line</a:t>
            </a:r>
          </a:p>
          <a:p>
            <a:r>
              <a:rPr lang="en-US" dirty="0" smtClean="0"/>
              <a:t>Then we can make OData queries like</a:t>
            </a:r>
            <a:r>
              <a:rPr lang="en-US" dirty="0"/>
              <a:t>: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localhost/Posts?$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top=2&amp;$skip=2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40569"/>
              </p:ext>
            </p:extLst>
          </p:nvPr>
        </p:nvGraphicFramePr>
        <p:xfrm>
          <a:off x="1143000" y="3352800"/>
          <a:ext cx="6912000" cy="30838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76400"/>
                <a:gridCol w="5235600"/>
              </a:tblGrid>
              <a:tr h="4159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Option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</a:t>
                      </a:r>
                      <a:r>
                        <a:rPr lang="en-US" sz="1600" dirty="0" err="1">
                          <a:effectLst/>
                        </a:rPr>
                        <a:t>inlinecount</a:t>
                      </a:r>
                      <a:endParaRPr lang="en-US" sz="1600" dirty="0">
                        <a:effectLst/>
                      </a:endParaRP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Tells the server to include the total count of matching entities in the response. (Useful for server-side paging.)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$top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Web API </a:t>
            </a:r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098" name="Picture 2" descr="http://farm4.static.flickr.com/3342/3266533036_792551d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33600"/>
            <a:ext cx="4457700" cy="3993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308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is a modern HTTP client for .</a:t>
            </a:r>
            <a:r>
              <a:rPr lang="en-US" dirty="0" smtClean="0"/>
              <a:t>NET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and extensible API for </a:t>
            </a:r>
            <a:r>
              <a:rPr lang="en-US" dirty="0" smtClean="0"/>
              <a:t>accessing HTTP</a:t>
            </a:r>
          </a:p>
          <a:p>
            <a:r>
              <a:rPr lang="en-US" dirty="0" smtClean="0"/>
              <a:t>Has the same programming model as the ASP.NET Web API server side</a:t>
            </a:r>
          </a:p>
          <a:p>
            <a:pPr lvl="1"/>
            <a:r>
              <a:rPr lang="en-US" dirty="0" err="1" smtClean="0"/>
              <a:t>HttpRequestMessage</a:t>
            </a:r>
            <a:r>
              <a:rPr lang="en-US" dirty="0" smtClean="0"/>
              <a:t> / </a:t>
            </a:r>
            <a:r>
              <a:rPr lang="en-US" dirty="0" err="1" smtClean="0"/>
              <a:t>HttpResponseMessage</a:t>
            </a:r>
            <a:endParaRPr lang="en-US" dirty="0" smtClean="0"/>
          </a:p>
          <a:p>
            <a:r>
              <a:rPr lang="en-US" dirty="0" smtClean="0"/>
              <a:t>Uses Task pattern from .NET 4.0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async</a:t>
            </a:r>
            <a:r>
              <a:rPr lang="en-US" dirty="0" smtClean="0"/>
              <a:t> and await keywords in .NET 4.5</a:t>
            </a:r>
          </a:p>
          <a:p>
            <a:r>
              <a:rPr lang="en-US" dirty="0" smtClean="0"/>
              <a:t>Installs with ASP.NET MVC 4</a:t>
            </a:r>
          </a:p>
          <a:p>
            <a:pPr lvl="1"/>
            <a:r>
              <a:rPr lang="en-US" dirty="0" smtClean="0"/>
              <a:t>Can be retrieved via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" y="905500"/>
            <a:ext cx="84582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HttpClient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BaseAddress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new Uri("http://localhost:28670/") };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MediaTypeWithQualityHeaderValue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("application/json"));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response =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.GetAsync("api/posts").Result;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.ReadAsAsync&lt;IEnumerable&lt;Post&gt;&gt;().Result;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foreach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("{0,4} {1,-20} {2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p.Id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("{0} ({1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})",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int)response.StatusCode, response.ReasonPhrase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1371600"/>
          </a:xfrm>
        </p:spPr>
        <p:txBody>
          <a:bodyPr/>
          <a:lstStyle/>
          <a:p>
            <a:r>
              <a:rPr lang="en-US" dirty="0" smtClean="0"/>
              <a:t>Demo: Consume Web API from Console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8382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API from 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Web APIs can be consumed using JavaScript via HTTP AJAX request</a:t>
            </a:r>
          </a:p>
          <a:p>
            <a:pPr lvl="1"/>
            <a:r>
              <a:rPr lang="en-US" dirty="0" smtClean="0"/>
              <a:t>Example with </a:t>
            </a:r>
            <a:r>
              <a:rPr lang="en-US" dirty="0" err="1" smtClean="0"/>
              <a:t>jQuery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670" y="2590800"/>
            <a:ext cx="832866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="posts"&gt;&lt;/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$.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url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'/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api/posts',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success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function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(posts)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var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 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$('#posts');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for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i = 0; i &lt;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posts.length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var post = posts[i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list.append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('&lt;li&gt;' +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67400" y="5627171"/>
            <a:ext cx="1730188" cy="891516"/>
          </a:xfrm>
          <a:prstGeom prst="wedgeRoundRectCallout">
            <a:avLst>
              <a:gd name="adj1" fmla="val -49791"/>
              <a:gd name="adj2" fmla="val -963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 encoded</a:t>
            </a:r>
          </a:p>
        </p:txBody>
      </p:sp>
    </p:spTree>
    <p:extLst>
      <p:ext uri="{BB962C8B-B14F-4D97-AF65-F5344CB8AC3E}">
        <p14:creationId xmlns:p14="http://schemas.microsoft.com/office/powerpoint/2010/main" val="19087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and Entity Framework (database first or code first) create </a:t>
            </a:r>
            <a:r>
              <a:rPr lang="en-US" dirty="0" smtClean="0"/>
              <a:t>a database </a:t>
            </a:r>
            <a:r>
              <a:rPr lang="en-US" dirty="0"/>
              <a:t>and web services with full CRUD (create, read, </a:t>
            </a:r>
            <a:r>
              <a:rPr lang="en-US" dirty="0" smtClean="0"/>
              <a:t>update, delete) </a:t>
            </a:r>
            <a:r>
              <a:rPr lang="en-US" dirty="0"/>
              <a:t>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Artists (Name, Country, </a:t>
            </a:r>
            <a:r>
              <a:rPr lang="en-US" dirty="0" err="1" smtClean="0"/>
              <a:t>DateOfBirth</a:t>
            </a:r>
            <a:r>
              <a:rPr lang="en-US" dirty="0" smtClean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Songs (Title, Year, Genre, etc.)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</a:t>
            </a:r>
            <a:r>
              <a:rPr lang="en-US" dirty="0" smtClean="0"/>
              <a:t>song has artist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list of songs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  <a:endParaRPr lang="en-US" dirty="0"/>
          </a:p>
        </p:txBody>
      </p:sp>
      <p:pic>
        <p:nvPicPr>
          <p:cNvPr id="3074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118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* Create JavaScript-based single page application and consume the service to display user interface for:</a:t>
            </a:r>
          </a:p>
          <a:p>
            <a:pPr marL="1080000" lvl="1" indent="-514350"/>
            <a:r>
              <a:rPr lang="en-US" dirty="0" smtClean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 smtClean="0"/>
              <a:t>Show </a:t>
            </a:r>
            <a:r>
              <a:rPr lang="en-US" dirty="0" err="1" smtClean="0"/>
              <a:t>pageable</a:t>
            </a:r>
            <a:r>
              <a:rPr lang="en-US" dirty="0" smtClean="0"/>
              <a:t>, sortable and filterable artists, songs</a:t>
            </a:r>
            <a:r>
              <a:rPr lang="bg-BG" dirty="0" smtClean="0"/>
              <a:t> </a:t>
            </a:r>
            <a:r>
              <a:rPr lang="en-US" dirty="0" smtClean="0"/>
              <a:t>and albums using OData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en-US" dirty="0"/>
              <a:t>that makes it easy to build HTTP services </a:t>
            </a:r>
            <a:r>
              <a:rPr lang="en-US" dirty="0" smtClean="0"/>
              <a:t>for </a:t>
            </a:r>
            <a:r>
              <a:rPr lang="en-US" dirty="0"/>
              <a:t>browsers and mobile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Platform </a:t>
            </a:r>
            <a:r>
              <a:rPr lang="en-US" dirty="0"/>
              <a:t>for building </a:t>
            </a:r>
            <a:r>
              <a:rPr lang="en-US" dirty="0" err="1"/>
              <a:t>RESTful</a:t>
            </a:r>
            <a:r>
              <a:rPr lang="en-US" dirty="0"/>
              <a:t> applications on the .NET </a:t>
            </a:r>
            <a:r>
              <a:rPr lang="en-US" dirty="0" smtClean="0"/>
              <a:t>Framework using ASP.NET stack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15" y="3317667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 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Layer (EF)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8580" y="3174681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5432583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PUT, POST, Delete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745480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753100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GET</a:t>
            </a:r>
            <a:endParaRPr lang="en-US" dirty="0"/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80" y="2913696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791200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133600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38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2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4343401" y="2065740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191000" y="4103369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8022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Modern HTTP 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Access to strongly </a:t>
            </a:r>
            <a:r>
              <a:rPr lang="en-US" dirty="0"/>
              <a:t>typed HTTP object </a:t>
            </a:r>
            <a:r>
              <a:rPr lang="en-US" dirty="0" smtClean="0"/>
              <a:t>model</a:t>
            </a:r>
          </a:p>
          <a:p>
            <a:pPr lvl="1"/>
            <a:r>
              <a:rPr lang="en-US" dirty="0" err="1"/>
              <a:t>HttpClient</a:t>
            </a:r>
            <a:r>
              <a:rPr lang="en-US" dirty="0"/>
              <a:t> API – same programming </a:t>
            </a:r>
            <a:r>
              <a:rPr lang="en-US" dirty="0" smtClean="0"/>
              <a:t>model</a:t>
            </a:r>
          </a:p>
          <a:p>
            <a:r>
              <a:rPr lang="en-US" dirty="0"/>
              <a:t>Content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and server </a:t>
            </a:r>
            <a:r>
              <a:rPr lang="en-US" dirty="0" smtClean="0"/>
              <a:t>work </a:t>
            </a:r>
            <a:r>
              <a:rPr lang="en-US" dirty="0"/>
              <a:t>together to determine the right format for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default support for JSON, XML and Form URL-encoded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We can add own formats and change content negotiation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Support automatic paging and sorting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querying via the OData URL conventions </a:t>
            </a:r>
            <a:r>
              <a:rPr lang="en-US" dirty="0" smtClean="0"/>
              <a:t>when we return </a:t>
            </a:r>
            <a:r>
              <a:rPr lang="en-US" dirty="0" err="1"/>
              <a:t>IQueryable</a:t>
            </a:r>
            <a:r>
              <a:rPr lang="en-US" dirty="0"/>
              <a:t>&lt;T&gt; </a:t>
            </a:r>
          </a:p>
          <a:p>
            <a:r>
              <a:rPr lang="en-US" dirty="0"/>
              <a:t>Model binding and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Combine HTTP data in POCO models</a:t>
            </a:r>
          </a:p>
          <a:p>
            <a:pPr lvl="1"/>
            <a:r>
              <a:rPr lang="en-US" dirty="0" smtClean="0"/>
              <a:t>Data validation via attributes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same model binding and validation infrastructure </a:t>
            </a:r>
            <a:r>
              <a:rPr lang="en-US" dirty="0" smtClean="0"/>
              <a:t>as ASP.NET </a:t>
            </a:r>
            <a:r>
              <a:rPr lang="en-US" dirty="0"/>
              <a:t>MVC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Routes (mapping between URIs and code)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set of routing capabilities supported within ASP.NET (</a:t>
            </a:r>
            <a:r>
              <a:rPr lang="en-US" dirty="0" smtClean="0"/>
              <a:t>MVC)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Easily decorates Web API with additional validation (authorization, CORS, etc.)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err="1"/>
              <a:t>IoC</a:t>
            </a:r>
            <a:r>
              <a:rPr lang="en-US" dirty="0"/>
              <a:t> and dependency injection </a:t>
            </a:r>
            <a:r>
              <a:rPr lang="en-US" dirty="0" smtClean="0"/>
              <a:t>support</a:t>
            </a:r>
          </a:p>
          <a:p>
            <a:r>
              <a:rPr lang="en-US" dirty="0"/>
              <a:t>Flexible </a:t>
            </a:r>
            <a:r>
              <a:rPr lang="en-US" dirty="0" smtClean="0"/>
              <a:t>hosting (IIS, Azure, self-hosting)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IDE (+templates and scaffolding)</a:t>
            </a:r>
          </a:p>
          <a:p>
            <a:r>
              <a:rPr lang="en-US" dirty="0" smtClean="0"/>
              <a:t>Reuse of C# knowledge (+task-based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help pages, tracing,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048000"/>
            <a:ext cx="6105525" cy="332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9621</TotalTime>
  <Words>1374</Words>
  <Application>Microsoft Office PowerPoint</Application>
  <PresentationFormat>On-screen Show (4:3)</PresentationFormat>
  <Paragraphs>276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</vt:lpstr>
      <vt:lpstr>Consolas</vt:lpstr>
      <vt:lpstr>Corbel</vt:lpstr>
      <vt:lpstr>Wingdings 2</vt:lpstr>
      <vt:lpstr>Telerik Academy</vt:lpstr>
      <vt:lpstr>ASP.NET Web API</vt:lpstr>
      <vt:lpstr>Table of Contents</vt:lpstr>
      <vt:lpstr>What is ASP.NET Web API?</vt:lpstr>
      <vt:lpstr>ASP.NET Web API</vt:lpstr>
      <vt:lpstr>ASP.NET Web API Role</vt:lpstr>
      <vt:lpstr>Web API Features</vt:lpstr>
      <vt:lpstr>Web API Features (2)</vt:lpstr>
      <vt:lpstr>Web API Features (3)</vt:lpstr>
      <vt:lpstr>Web API Features (4)</vt:lpstr>
      <vt:lpstr>ASP.NET Web API 2</vt:lpstr>
      <vt:lpstr>WCF vs. ASP.NET Web API</vt:lpstr>
      <vt:lpstr>Demo: Creating ASP.NET Web API Project</vt:lpstr>
      <vt:lpstr>Web API Controllers</vt:lpstr>
      <vt:lpstr>Web API Controllers</vt:lpstr>
      <vt:lpstr>Web API Default Behavior</vt:lpstr>
      <vt:lpstr>Routing</vt:lpstr>
      <vt:lpstr>Default Route</vt:lpstr>
      <vt:lpstr>Model Binding &amp; Formatters</vt:lpstr>
      <vt:lpstr>Demo: Create API Controller</vt:lpstr>
      <vt:lpstr>Return Different HTTP Code</vt:lpstr>
      <vt:lpstr>OData Query Syntax</vt:lpstr>
      <vt:lpstr>OData Query Syntax</vt:lpstr>
      <vt:lpstr>Web API Clients</vt:lpstr>
      <vt:lpstr>HttpClient Model</vt:lpstr>
      <vt:lpstr>HttpClient Example</vt:lpstr>
      <vt:lpstr>Demo: Consume Web API from Console Application</vt:lpstr>
      <vt:lpstr>Consuming Web API from JS</vt:lpstr>
      <vt:lpstr>ASP.NET Web API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2310</cp:revision>
  <dcterms:created xsi:type="dcterms:W3CDTF">2007-12-08T16:03:35Z</dcterms:created>
  <dcterms:modified xsi:type="dcterms:W3CDTF">2013-08-05T10:39:31Z</dcterms:modified>
  <cp:category>quality code, software engineering</cp:category>
</cp:coreProperties>
</file>