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8" r:id="rId37"/>
    <p:sldId id="296" r:id="rId38"/>
    <p:sldId id="297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636B-AF5B-48BD-9AC6-1384BFA4A075}" type="datetimeFigureOut">
              <a:rPr lang="en-US" smtClean="0"/>
              <a:t>05-Aug-13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A725-2178-405E-AF42-1D7C413F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BD5C0-C07B-4269-B95F-6704326A6CAA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F14-FE9A-43B2-91E1-2FEAD941A6F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76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F94DFB-CA56-4BA5-8FF8-81354ADE99EA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4572-B3A0-4134-8E87-E5E83407F20B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37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7226CF-49F0-48E2-89C4-7F6C802E2579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FC07E-FCBA-4FB4-B3F4-277570BD525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70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30CBF1-DD81-44CB-8517-D977573D86BD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E361-6EFF-4566-B865-043C0F15C98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09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52101F-FF7E-494E-9655-FD55FBFF0228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0147-FEDD-4034-B265-FE3A225F767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05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F90678-EC54-42A6-86F0-3E5E983E993C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0504-9954-42D6-8D2E-A81B3C56C05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907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6DAEA5-C524-4983-AE1E-F76147A34722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F8BE5-B723-4F2A-AD44-915144B453E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52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4C8E98-9D1E-4B76-9ECE-14F0DC7812F8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6D780-C141-4228-9E62-D6ECF1C57E22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63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70FC4D-1C6E-4A94-924B-5BFEDC886B75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927D-CA22-46D3-AC71-D8DFF7ADA3E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6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F44A25-9777-40B9-9C4B-40B5060652B4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6A6ED-1672-4825-974C-A2FCCE02E13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75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1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05-Aug-13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7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4D7217-5F00-48F4-AC91-D0C2E0028914}" type="datetime1">
              <a:rPr lang="en-US"/>
              <a:pPr/>
              <a:t>05-Aug-13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4A822-2691-411D-940D-203C261C0880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8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BBE647-A04F-4E2E-9F69-C671C0941FB5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82DE7-3036-4D42-8578-1CBF9B351B7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150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9A62CA-7624-49BC-A16F-A11343B7116C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F4EE2-1E81-488D-82A3-8D06D4A8DB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92BE0-E5B4-472C-91E8-BAFA48817197}" type="datetime1">
              <a:rPr lang="en-US"/>
              <a:pPr/>
              <a:t>05-Aug-13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41DF6-83A5-4AC9-A5E9-488C7D5CF43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and SOA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dirty="0" smtClean="0"/>
              <a:t>the code to the 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861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</a:t>
            </a:r>
            <a:r>
              <a:rPr lang="en-US" smtClean="0"/>
              <a:t>Services (2)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Communication through standard protocols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XML, SOAP, JSON, </a:t>
            </a:r>
            <a:r>
              <a:rPr lang="en-US" dirty="0" smtClean="0"/>
              <a:t>RSS, </a:t>
            </a:r>
            <a:r>
              <a:rPr lang="en-US" dirty="0"/>
              <a:t>...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HTTP, FTP, SMTP, RPC, </a:t>
            </a:r>
            <a:r>
              <a:rPr lang="en-US" dirty="0" smtClean="0"/>
              <a:t>MSMQ, ...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Not dependent on OS, platforms, programming languages</a:t>
            </a:r>
          </a:p>
          <a:p>
            <a:pPr>
              <a:spcBef>
                <a:spcPct val="35000"/>
              </a:spcBef>
            </a:pPr>
            <a:r>
              <a:rPr lang="en-US" dirty="0"/>
              <a:t>Discoverable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17849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838200"/>
            <a:ext cx="7416800" cy="9810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SOA and Web 2.0</a:t>
            </a:r>
            <a:endParaRPr lang="bg-BG" dirty="0"/>
          </a:p>
        </p:txBody>
      </p:sp>
      <p:pic>
        <p:nvPicPr>
          <p:cNvPr id="4098" name="Picture 2" descr="http://blog.sherifmansour.com/wp-content/uploads/2007/11/webmashupsty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867" y="2133600"/>
            <a:ext cx="4938734" cy="4096904"/>
          </a:xfrm>
          <a:prstGeom prst="roundRect">
            <a:avLst>
              <a:gd name="adj" fmla="val 3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SOA and Web 2.0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Moving to a "services model</a:t>
            </a:r>
            <a:r>
              <a:rPr lang="en-US" dirty="0" smtClean="0"/>
              <a:t>" </a:t>
            </a:r>
            <a:r>
              <a:rPr lang="en-US" dirty="0"/>
              <a:t>– global IT </a:t>
            </a:r>
            <a:r>
              <a:rPr lang="en-US" dirty="0" smtClean="0"/>
              <a:t>trend for both: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Internet business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Inside an enterprise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Two main SOA scenarios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 Internet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Software as service, Web 2.0, RIA, ...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inside an enterprise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Heavy </a:t>
            </a:r>
            <a:r>
              <a:rPr lang="en-US" dirty="0" smtClean="0"/>
              <a:t>SOA stacks</a:t>
            </a:r>
            <a:r>
              <a:rPr lang="en-US" dirty="0"/>
              <a:t>: WS-*, BPM, BPEL, </a:t>
            </a:r>
            <a:r>
              <a:rPr lang="en-US" dirty="0" smtClean="0"/>
              <a:t>ESB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870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in Internet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Internet companies implement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 </a:t>
            </a:r>
            <a:r>
              <a:rPr lang="en-US" dirty="0"/>
              <a:t>in Internet</a:t>
            </a:r>
          </a:p>
          <a:p>
            <a:pPr lvl="1"/>
            <a:r>
              <a:rPr lang="en-US" dirty="0"/>
              <a:t>Also called WOA (Web-Oriented Architecture)</a:t>
            </a:r>
          </a:p>
          <a:p>
            <a:pPr lvl="1"/>
            <a:r>
              <a:rPr lang="en-US" dirty="0"/>
              <a:t>Examples: </a:t>
            </a:r>
            <a:endParaRPr lang="en-US" dirty="0" smtClean="0"/>
          </a:p>
          <a:p>
            <a:pPr lvl="2"/>
            <a:r>
              <a:rPr lang="en-US" dirty="0" smtClean="0"/>
              <a:t>Google</a:t>
            </a:r>
            <a:r>
              <a:rPr lang="en-US" dirty="0"/>
              <a:t>, Amazon, Facebook, </a:t>
            </a:r>
            <a:r>
              <a:rPr lang="en-US" dirty="0" smtClean="0"/>
              <a:t>Twitter, ...</a:t>
            </a:r>
            <a:endParaRPr lang="en-US" dirty="0"/>
          </a:p>
          <a:p>
            <a:pPr lvl="1"/>
            <a:r>
              <a:rPr lang="en-US" dirty="0"/>
              <a:t>Tend to provide software as service</a:t>
            </a:r>
          </a:p>
          <a:p>
            <a:pPr lvl="1"/>
            <a:r>
              <a:rPr lang="en-US" dirty="0"/>
              <a:t>Based on lightweight Web standards:</a:t>
            </a:r>
          </a:p>
          <a:p>
            <a:pPr lvl="2"/>
            <a:r>
              <a:rPr lang="en-US" dirty="0"/>
              <a:t>AJAX and Rich Internet Applications (RIA)</a:t>
            </a:r>
          </a:p>
          <a:p>
            <a:pPr lvl="2"/>
            <a:r>
              <a:rPr lang="en-US" dirty="0"/>
              <a:t>REST, RSS, JSON, proprietary APIs</a:t>
            </a:r>
          </a:p>
        </p:txBody>
      </p:sp>
    </p:spTree>
    <p:extLst>
      <p:ext uri="{BB962C8B-B14F-4D97-AF65-F5344CB8AC3E}">
        <p14:creationId xmlns:p14="http://schemas.microsoft.com/office/powerpoint/2010/main" val="161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in Enterprises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Heavyweight SOA </a:t>
            </a:r>
            <a:r>
              <a:rPr lang="en-US" dirty="0"/>
              <a:t>stacks</a:t>
            </a:r>
          </a:p>
          <a:p>
            <a:pPr lvl="1"/>
            <a:r>
              <a:rPr lang="en-US" dirty="0"/>
              <a:t>Driven by business processes: BPM, BPMN, BPEL, ...</a:t>
            </a:r>
          </a:p>
          <a:p>
            <a:pPr lvl="1"/>
            <a:r>
              <a:rPr lang="en-US" dirty="0"/>
              <a:t>Enterprise application integration (EAI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B2B integration</a:t>
            </a:r>
          </a:p>
          <a:p>
            <a:pPr lvl="1"/>
            <a:r>
              <a:rPr lang="en-US" dirty="0"/>
              <a:t>SOA based portals</a:t>
            </a:r>
          </a:p>
          <a:p>
            <a:pPr lvl="1"/>
            <a:r>
              <a:rPr lang="en-US" dirty="0"/>
              <a:t>Unified Frameworks: SCA and WCF</a:t>
            </a:r>
          </a:p>
          <a:p>
            <a:pPr lvl="1"/>
            <a:r>
              <a:rPr lang="en-US" dirty="0"/>
              <a:t>Enterprise Service Bus (ESB)</a:t>
            </a:r>
          </a:p>
          <a:p>
            <a:pPr lvl="1"/>
            <a:r>
              <a:rPr lang="en-US" dirty="0"/>
              <a:t>SOA governance (control)</a:t>
            </a:r>
          </a:p>
        </p:txBody>
      </p:sp>
    </p:spTree>
    <p:extLst>
      <p:ext uri="{BB962C8B-B14F-4D97-AF65-F5344CB8AC3E}">
        <p14:creationId xmlns:p14="http://schemas.microsoft.com/office/powerpoint/2010/main" val="1828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Infrastructure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SOAP / WSDL / HTTP / XML</a:t>
            </a:r>
            <a:endParaRPr lang="en-US" dirty="0"/>
          </a:p>
        </p:txBody>
      </p:sp>
      <p:pic>
        <p:nvPicPr>
          <p:cNvPr id="96258" name="Picture 2" descr="http://www.manageengine.com/products/applications_manager/images/web-services-manageme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055738"/>
            <a:ext cx="2943225" cy="2981326"/>
          </a:xfrm>
          <a:prstGeom prst="roundRect">
            <a:avLst>
              <a:gd name="adj" fmla="val 37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96260" name="Picture 4" descr="http://www.blueopal.com/images/SuperSOAP!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06218">
            <a:off x="5074673" y="1948592"/>
            <a:ext cx="1971676" cy="234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61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bg-BG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 </a:t>
            </a:r>
            <a:r>
              <a:rPr lang="en-US" dirty="0"/>
              <a:t>model real life 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Program components that can be accessed remotely through the Web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Execution model</a:t>
            </a:r>
            <a:r>
              <a:rPr lang="bg-BG" dirty="0"/>
              <a:t>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request-result</a:t>
            </a:r>
            <a:r>
              <a:rPr lang="bg-BG" dirty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requests</a:t>
            </a:r>
            <a:r>
              <a:rPr lang="en-US" dirty="0"/>
              <a:t>, the service</a:t>
            </a:r>
            <a:r>
              <a:rPr lang="bg-BG" dirty="0"/>
              <a:t> </a:t>
            </a:r>
            <a:r>
              <a:rPr lang="en-US" dirty="0"/>
              <a:t>executes the request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delivers</a:t>
            </a:r>
            <a:r>
              <a:rPr lang="en-US" dirty="0"/>
              <a:t>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open communication </a:t>
            </a:r>
            <a:r>
              <a:rPr lang="en-US" dirty="0" smtClean="0"/>
              <a:t>standards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r>
              <a:rPr lang="en-US" dirty="0"/>
              <a:t>, XML and SOAP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Describe their interface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</a:t>
            </a:r>
            <a:r>
              <a:rPr lang="en-US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(2)</a:t>
            </a:r>
            <a:endParaRPr lang="bg-BG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work by exchanging</a:t>
            </a:r>
            <a:r>
              <a:rPr lang="bg-BG" dirty="0"/>
              <a:t> </a:t>
            </a:r>
            <a:r>
              <a:rPr lang="en-US" dirty="0"/>
              <a:t>SOAP messages</a:t>
            </a:r>
            <a:endParaRPr lang="bg-BG" dirty="0"/>
          </a:p>
          <a:p>
            <a:pPr marL="990600" lvl="1" indent="-360363">
              <a:lnSpc>
                <a:spcPct val="100000"/>
              </a:lnSpc>
            </a:pPr>
            <a:r>
              <a:rPr lang="en-US" dirty="0" smtClean="0"/>
              <a:t>Messages </a:t>
            </a:r>
            <a:r>
              <a:rPr lang="en-US" dirty="0"/>
              <a:t>contain</a:t>
            </a:r>
            <a:r>
              <a:rPr lang="bg-BG" dirty="0"/>
              <a:t> </a:t>
            </a:r>
            <a:r>
              <a:rPr lang="en-US" dirty="0"/>
              <a:t>structured </a:t>
            </a:r>
            <a:r>
              <a:rPr lang="en-US" dirty="0" smtClean="0"/>
              <a:t>info: </a:t>
            </a:r>
            <a:r>
              <a:rPr lang="en-US" dirty="0"/>
              <a:t>data + metadata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Independent from the OS, the platform and the programming language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Loosely coupled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7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Infrastructure</a:t>
            </a:r>
            <a:endParaRPr lang="bg-BG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infrastructure of Web Services consists of the following </a:t>
            </a:r>
            <a:r>
              <a:rPr lang="en-US" dirty="0" smtClean="0"/>
              <a:t>components: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WSDL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Metadata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DISCO and WS-MetadataExchange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Wire </a:t>
            </a:r>
            <a:r>
              <a:rPr lang="en-US" dirty="0" smtClean="0"/>
              <a:t>format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SOAP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XML, XSD, HTTP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Service Description</a:t>
            </a:r>
            <a:endParaRPr lang="bg-BG" dirty="0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(Web Services Description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Describes what a</a:t>
            </a:r>
            <a:r>
              <a:rPr lang="bg-BG" dirty="0"/>
              <a:t> </a:t>
            </a:r>
            <a:r>
              <a:rPr lang="en-US" dirty="0" smtClean="0"/>
              <a:t>Web service </a:t>
            </a:r>
            <a:r>
              <a:rPr lang="en-US" dirty="0"/>
              <a:t>can do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Names of the available methods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Input and output </a:t>
            </a:r>
            <a:r>
              <a:rPr lang="en-US" dirty="0" smtClean="0"/>
              <a:t>parameters, returned 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Data types used for parameters or result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XML </a:t>
            </a:r>
            <a:r>
              <a:rPr lang="en-US" dirty="0" smtClean="0"/>
              <a:t>based, </a:t>
            </a:r>
            <a:r>
              <a:rPr lang="en-US" dirty="0"/>
              <a:t>open standard of</a:t>
            </a:r>
            <a:r>
              <a:rPr lang="bg-BG" dirty="0"/>
              <a:t> W3C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ASP.NET </a:t>
            </a:r>
            <a:r>
              <a:rPr lang="en-US" dirty="0" smtClean="0"/>
              <a:t>Web services </a:t>
            </a:r>
            <a:r>
              <a:rPr lang="en-US" dirty="0"/>
              <a:t>return their</a:t>
            </a:r>
            <a:r>
              <a:rPr lang="bg-BG" dirty="0"/>
              <a:t> WSDL </a:t>
            </a:r>
            <a:r>
              <a:rPr lang="en-US" dirty="0"/>
              <a:t>when called with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?wsdl</a:t>
            </a:r>
            <a:r>
              <a:rPr lang="en-US" dirty="0"/>
              <a:t> suffix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http://localhost/MyService.asmx?wsdl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58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Need for Service-Oriented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Service-Oriented Architecture (SOA)</a:t>
            </a:r>
          </a:p>
          <a:p>
            <a:pPr>
              <a:lnSpc>
                <a:spcPct val="100000"/>
              </a:lnSpc>
            </a:pPr>
            <a:r>
              <a:rPr lang="en-US" dirty="0"/>
              <a:t>SOA and Web 2.0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Classical Web Services and Protocols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SOAP, WSDL, HTTP, XML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rgbClr val="EBFFD2"/>
                </a:solidFill>
              </a:rPr>
              <a:t>WS-MetadataExchange</a:t>
            </a:r>
          </a:p>
          <a:p>
            <a:pPr>
              <a:lnSpc>
                <a:spcPct val="100000"/>
              </a:lnSpc>
            </a:pPr>
            <a:r>
              <a:rPr lang="en-US" dirty="0"/>
              <a:t>RESTful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4690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5980443" y="4407907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819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bg-BG" dirty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401638" y="960875"/>
            <a:ext cx="8361362" cy="5409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&lt;definitions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xmlns:http="http://schemas.xmlsoap.org/wsdl/http/"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xmlns:soap="http://schemas.xmlsoap.org/wsdl/soap/"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xmlns:s="http://www.w3.org/2001/XMLSchema"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xmlns:s0="http://www.devbg.org/ws/MathService"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xmlns:soapenc="http://schemas.xmlsoap.org/soap/encoding/"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xmlns:tm="http://microsoft.com/wsdl/mime/textMatching/"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xmlns:mime="http://schemas.xmlsoap.org/wsdl/mime/"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targetNamespace="http://www.devbg.org/ws/MathService"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xmlns="http://schemas.xmlsoap.org/wsdl/"&gt;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&lt;types&gt; … &lt;/types&gt;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&lt;message name="AddSoapIn"&gt; … &lt;/message&gt;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&lt;portType name="MathServiceSoap"&gt; … &lt;/portType&gt;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&lt;binding name="MathServiceSoap" … &gt; … &lt;/binding&gt;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&lt;service name="MathService"&gt; … &lt;/service&gt;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249790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of</a:t>
            </a:r>
            <a:r>
              <a:rPr lang="bg-BG" dirty="0"/>
              <a:t> </a:t>
            </a:r>
            <a:r>
              <a:rPr lang="en-US" dirty="0"/>
              <a:t>Web Service</a:t>
            </a:r>
            <a:endParaRPr lang="bg-BG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of getting the service metadata (description)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interrogated to retrieve the metadata</a:t>
            </a:r>
          </a:p>
          <a:p>
            <a:pPr>
              <a:lnSpc>
                <a:spcPct val="100000"/>
              </a:lnSpc>
            </a:pPr>
            <a:r>
              <a:rPr lang="en-US" dirty="0"/>
              <a:t>Two protocols for interrogation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old Microsoft protocol to use with the UDDI registry idea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WS-MetadataExchange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new standardized protocol developed by Microsoft, Sun, SAP, </a:t>
            </a: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Request/Result Format</a:t>
            </a:r>
            <a:endParaRPr lang="bg-BG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(Simple Object Access Protocol)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based format for sending messages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standard of</a:t>
            </a:r>
            <a:r>
              <a:rPr lang="bg-BG" dirty="0"/>
              <a:t> </a:t>
            </a:r>
            <a:r>
              <a:rPr lang="en-US" dirty="0"/>
              <a:t>W3C</a:t>
            </a: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consists of: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describes the parameters of the message</a:t>
            </a:r>
            <a:r>
              <a:rPr lang="bg-BG" dirty="0"/>
              <a:t> </a:t>
            </a:r>
            <a:r>
              <a:rPr lang="en-US" dirty="0"/>
              <a:t>(metadata)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contains the very message</a:t>
            </a:r>
            <a:r>
              <a:rPr lang="bg-BG" dirty="0"/>
              <a:t> (</a:t>
            </a:r>
            <a:r>
              <a:rPr lang="en-US" dirty="0"/>
              <a:t>data</a:t>
            </a:r>
            <a:r>
              <a:rPr lang="bg-BG" dirty="0"/>
              <a:t> – </a:t>
            </a:r>
            <a:r>
              <a:rPr lang="en-US" dirty="0"/>
              <a:t>the request or the result</a:t>
            </a:r>
            <a:r>
              <a:rPr lang="bg-BG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/>
              <a:t>Usually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messages are sent over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They can bypass</a:t>
            </a:r>
            <a:r>
              <a:rPr lang="bg-BG" dirty="0"/>
              <a:t> </a:t>
            </a:r>
            <a:r>
              <a:rPr lang="en-US" dirty="0"/>
              <a:t>firewalls that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490538" y="990600"/>
            <a:ext cx="8145462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 xmlns="http://www.devbg.org/Calc"&gt;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&lt;x&gt;4&lt;/x&gt;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&lt;y&gt;5&lt;/y&gt;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&lt;/startPoint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&lt;x&gt;7&lt;/x&gt;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&lt;y&gt;-3&lt;/y&gt;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&lt;/endPoint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06580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Result</a:t>
            </a:r>
            <a:r>
              <a:rPr lang="bg-BG" dirty="0"/>
              <a:t> 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444502" y="1160651"/>
            <a:ext cx="82168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xmlns="http://www.devbg.org/Calc/"&gt;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8,54400374531753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&lt;/CalcDistanceResponse&gt;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16581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transfer (REST)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RestTalk</a:t>
            </a:r>
            <a:r>
              <a:rPr lang="en-US" sz="2800" dirty="0" smtClean="0"/>
              <a:t>" in category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sz="2800" dirty="0" smtClean="0"/>
              <a:t>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POST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</a:t>
            </a:r>
            <a:r>
              <a:rPr lang="en-US" sz="2800" dirty="0" smtClean="0"/>
              <a:t>document / some 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80"/>
            <a:ext cx="7924800" cy="569120"/>
          </a:xfrm>
        </p:spPr>
        <p:txBody>
          <a:bodyPr/>
          <a:lstStyle/>
          <a:p>
            <a:r>
              <a:rPr lang="en-US" dirty="0" smtClean="0"/>
              <a:t>Comparing the Common Service Data Formats</a:t>
            </a:r>
            <a:endParaRPr lang="en-US" dirty="0"/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931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http://www.hannonhill.com/files/images/features/web-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8916">
            <a:off x="1129397" y="1100707"/>
            <a:ext cx="3571876" cy="2286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Picture 2" descr="http://static.howstuffworks.com/gif/web-30-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0355">
            <a:off x="4659266" y="1107805"/>
            <a:ext cx="3737065" cy="2057400"/>
          </a:xfrm>
          <a:prstGeom prst="roundRect">
            <a:avLst>
              <a:gd name="adj" fmla="val 5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133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267200"/>
            <a:ext cx="80772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Need </a:t>
            </a:r>
            <a:r>
              <a:rPr lang="en-US" dirty="0" smtClean="0"/>
              <a:t>for Service-Oriented (SOA) Applications</a:t>
            </a:r>
            <a:endParaRPr lang="bg-BG" dirty="0"/>
          </a:p>
        </p:txBody>
      </p:sp>
      <p:pic>
        <p:nvPicPr>
          <p:cNvPr id="9218" name="Picture 2" descr="http://www.ibm.com/developerworks/rational/library/mar07/mcbride/fig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458" y="2478368"/>
            <a:ext cx="2125246" cy="15678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4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0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build on the request-response pattern</a:t>
            </a:r>
          </a:p>
          <a:p>
            <a:r>
              <a:rPr lang="en-US" dirty="0" smtClean="0"/>
              <a:t>Architecture decoupling application's business and UI logic </a:t>
            </a:r>
          </a:p>
          <a:p>
            <a:pPr lvl="1"/>
            <a:r>
              <a:rPr lang="en-US" dirty="0" smtClean="0"/>
              <a:t>Business logic on a server </a:t>
            </a:r>
          </a:p>
          <a:p>
            <a:pPr lvl="2"/>
            <a:r>
              <a:rPr lang="en-US" dirty="0" smtClean="0"/>
              <a:t>In the form of web services</a:t>
            </a:r>
          </a:p>
          <a:p>
            <a:pPr lvl="1"/>
            <a:r>
              <a:rPr lang="en-US" dirty="0" smtClean="0"/>
              <a:t>UI logic on the client</a:t>
            </a:r>
          </a:p>
          <a:p>
            <a:pPr lvl="2"/>
            <a:r>
              <a:rPr lang="en-US" dirty="0" smtClean="0"/>
              <a:t>Web client, desktop client, mobile client</a:t>
            </a:r>
            <a:endParaRPr lang="en-US" dirty="0"/>
          </a:p>
          <a:p>
            <a:pPr lvl="2"/>
            <a:r>
              <a:rPr lang="en-US" dirty="0" smtClean="0"/>
              <a:t>Written in JavaScript, C#, Java, PHP, etc…</a:t>
            </a:r>
          </a:p>
        </p:txBody>
      </p:sp>
    </p:spTree>
    <p:extLst>
      <p:ext uri="{BB962C8B-B14F-4D97-AF65-F5344CB8AC3E}">
        <p14:creationId xmlns:p14="http://schemas.microsoft.com/office/powerpoint/2010/main" val="39482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5296"/>
            <a:ext cx="8686800" cy="4700016"/>
          </a:xfrm>
        </p:spPr>
        <p:txBody>
          <a:bodyPr/>
          <a:lstStyle/>
          <a:p>
            <a:r>
              <a:rPr lang="en-US" dirty="0" smtClean="0"/>
              <a:t>The business logic (app logic) is located on a server</a:t>
            </a:r>
          </a:p>
          <a:p>
            <a:pPr lvl="1"/>
            <a:r>
              <a:rPr lang="en-US" dirty="0" smtClean="0"/>
              <a:t>The client accesses the business logic by sending a request</a:t>
            </a:r>
          </a:p>
          <a:p>
            <a:pPr lvl="1"/>
            <a:r>
              <a:rPr lang="en-US" dirty="0" smtClean="0"/>
              <a:t>The server receives the request, computes it and returns to the client a response</a:t>
            </a:r>
          </a:p>
          <a:p>
            <a:pPr lvl="1"/>
            <a:r>
              <a:rPr lang="en-US" dirty="0" smtClean="0"/>
              <a:t>The client updates its UI based on the server response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480947"/>
            <a:ext cx="2478024" cy="4453510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210" y="2191131"/>
            <a:ext cx="2016252" cy="1402080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4410" y="261785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410" y="309791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210" y="3885819"/>
            <a:ext cx="2016252" cy="1810512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Operations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7250" y="428510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7250" y="476516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7250" y="5217795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65028" y="1480947"/>
            <a:ext cx="5129784" cy="2331339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10200" y="2011681"/>
            <a:ext cx="4639440" cy="606170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server/register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credentials, 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10200" y="2618040"/>
            <a:ext cx="4639440" cy="587121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server/login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credentials, 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10200" y="3205162"/>
            <a:ext cx="4639440" cy="425767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getJSON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65028" y="3995929"/>
            <a:ext cx="5129784" cy="1938528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Desktop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10200" y="4555046"/>
            <a:ext cx="4639440" cy="1203388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HttpRequest.create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=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httpRequest.getResponse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//parse response to C# objects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Elbow Connector 41"/>
          <p:cNvCxnSpPr>
            <a:stCxn id="27" idx="1"/>
          </p:cNvCxnSpPr>
          <p:nvPr/>
        </p:nvCxnSpPr>
        <p:spPr>
          <a:xfrm rot="10800000" flipV="1">
            <a:off x="2160270" y="2314766"/>
            <a:ext cx="1749930" cy="474154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3" name="Elbow Connector 42"/>
          <p:cNvCxnSpPr>
            <a:stCxn id="34" idx="1"/>
            <a:endCxn id="7" idx="3"/>
          </p:cNvCxnSpPr>
          <p:nvPr/>
        </p:nvCxnSpPr>
        <p:spPr>
          <a:xfrm rot="10800000" flipV="1">
            <a:off x="2160270" y="2911600"/>
            <a:ext cx="1749930" cy="346711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7" name="Elbow Connector 46"/>
          <p:cNvCxnSpPr>
            <a:stCxn id="35" idx="1"/>
            <a:endCxn id="11" idx="3"/>
          </p:cNvCxnSpPr>
          <p:nvPr/>
        </p:nvCxnSpPr>
        <p:spPr>
          <a:xfrm rot="10800000" flipV="1">
            <a:off x="2297430" y="3418046"/>
            <a:ext cx="1612770" cy="102746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51" name="Elbow Connector 50"/>
          <p:cNvCxnSpPr>
            <a:stCxn id="38" idx="1"/>
          </p:cNvCxnSpPr>
          <p:nvPr/>
        </p:nvCxnSpPr>
        <p:spPr>
          <a:xfrm rot="10800000">
            <a:off x="2297430" y="4445508"/>
            <a:ext cx="1612771" cy="71123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0710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Clients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 clients can be of any type or in any platform</a:t>
            </a:r>
          </a:p>
          <a:p>
            <a:pPr lvl="1"/>
            <a:r>
              <a:rPr lang="en-US" dirty="0" smtClean="0"/>
              <a:t>If not explicitly limited</a:t>
            </a:r>
          </a:p>
          <a:p>
            <a:r>
              <a:rPr lang="en-US" dirty="0" smtClean="0"/>
              <a:t>REST services can be access by JavaScript, C#, Java, nodeJS or any other language</a:t>
            </a:r>
          </a:p>
          <a:p>
            <a:r>
              <a:rPr lang="en-US" dirty="0" smtClean="0"/>
              <a:t>RESTful web services provide a high level of code reusability</a:t>
            </a:r>
          </a:p>
          <a:p>
            <a:pPr lvl="1"/>
            <a:r>
              <a:rPr lang="en-US" dirty="0" smtClean="0"/>
              <a:t>Code the business logic once, develop clients for different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Services, </a:t>
            </a:r>
            <a:r>
              <a:rPr lang="en-US" dirty="0" smtClean="0"/>
              <a:t>RESTful</a:t>
            </a:r>
            <a:br>
              <a:rPr lang="en-US" dirty="0" smtClean="0"/>
            </a:br>
            <a:r>
              <a:rPr lang="en-US" dirty="0" smtClean="0"/>
              <a:t> Web Services </a:t>
            </a:r>
            <a:r>
              <a:rPr lang="en-US" dirty="0"/>
              <a:t>and SOA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392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bg-BG" dirty="0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Most </a:t>
            </a:r>
            <a:r>
              <a:rPr lang="en-US" sz="3000" dirty="0" smtClean="0"/>
              <a:t>of the modern </a:t>
            </a:r>
            <a:r>
              <a:rPr lang="en-US" sz="3000" dirty="0"/>
              <a:t>applications are distributed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Consist </a:t>
            </a:r>
            <a:r>
              <a:rPr lang="en-US" sz="2800" dirty="0"/>
              <a:t>of several smaller components which interact with each other</a:t>
            </a:r>
            <a:endParaRPr lang="bg-BG" sz="2800" dirty="0"/>
          </a:p>
          <a:p>
            <a:pPr>
              <a:lnSpc>
                <a:spcPct val="90000"/>
              </a:lnSpc>
            </a:pPr>
            <a:r>
              <a:rPr lang="en-US" sz="3000" dirty="0"/>
              <a:t>Distributed application models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"Client-Server" model</a:t>
            </a:r>
            <a:endParaRPr lang="bg-BG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"Distributed objects" model</a:t>
            </a:r>
            <a:endParaRPr lang="bg-BG" sz="28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DCOM – used in</a:t>
            </a:r>
            <a:r>
              <a:rPr lang="bg-BG" sz="2600" dirty="0"/>
              <a:t> </a:t>
            </a:r>
            <a:r>
              <a:rPr lang="en-US" sz="2600" dirty="0"/>
              <a:t>Microsoft Windows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CORBA – open standard</a:t>
            </a:r>
            <a:r>
              <a:rPr lang="bg-BG" sz="2600" dirty="0"/>
              <a:t>, </a:t>
            </a:r>
            <a:r>
              <a:rPr lang="en-US" sz="2600" dirty="0"/>
              <a:t>very complex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Java RMI</a:t>
            </a:r>
            <a:r>
              <a:rPr lang="bg-BG" sz="2600" dirty="0"/>
              <a:t> – </a:t>
            </a:r>
            <a:r>
              <a:rPr lang="en-US" sz="2600" dirty="0"/>
              <a:t>based on the</a:t>
            </a:r>
            <a:r>
              <a:rPr lang="bg-BG" sz="2600" dirty="0"/>
              <a:t> </a:t>
            </a:r>
            <a:r>
              <a:rPr lang="en-US" sz="2600" dirty="0"/>
              <a:t>Java</a:t>
            </a:r>
            <a:r>
              <a:rPr lang="bg-BG" sz="2600" dirty="0"/>
              <a:t> </a:t>
            </a:r>
            <a:r>
              <a:rPr lang="en-US" sz="2600" dirty="0"/>
              <a:t>technology</a:t>
            </a:r>
            <a:endParaRPr lang="bg-BG" sz="26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.NET Remoting – used in</a:t>
            </a:r>
            <a:r>
              <a:rPr lang="bg-BG" sz="2600" dirty="0"/>
              <a:t> </a:t>
            </a:r>
            <a:r>
              <a:rPr lang="en-US" sz="2600" dirty="0" smtClean="0"/>
              <a:t>early .NET </a:t>
            </a:r>
            <a:r>
              <a:rPr lang="en-US" sz="2600" dirty="0"/>
              <a:t>Framework</a:t>
            </a:r>
          </a:p>
          <a:p>
            <a:pPr lvl="1">
              <a:lnSpc>
                <a:spcPct val="90000"/>
              </a:lnSpc>
            </a:pPr>
            <a:r>
              <a:rPr lang="bg-BG" sz="2800" dirty="0"/>
              <a:t>"</a:t>
            </a:r>
            <a:r>
              <a:rPr lang="en-US" sz="2800" dirty="0"/>
              <a:t>Web </a:t>
            </a:r>
            <a:r>
              <a:rPr lang="en-US" sz="2800" dirty="0" smtClean="0"/>
              <a:t>services</a:t>
            </a:r>
            <a:r>
              <a:rPr lang="bg-BG" sz="2800" dirty="0" smtClean="0"/>
              <a:t>"</a:t>
            </a:r>
            <a:r>
              <a:rPr lang="en-US" sz="2800" dirty="0" smtClean="0"/>
              <a:t> / "RESTful Web services"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applications</a:t>
            </a:r>
            <a:r>
              <a:rPr lang="en-US" dirty="0" smtClean="0"/>
              <a:t> resemble the service-consumer model in the real world</a:t>
            </a:r>
          </a:p>
          <a:p>
            <a:pPr lvl="1"/>
            <a:r>
              <a:rPr lang="en-US" dirty="0" smtClean="0"/>
              <a:t>Consist of service provider (server side) and service consumer (client part)</a:t>
            </a:r>
          </a:p>
          <a:p>
            <a:pPr lvl="2"/>
            <a:r>
              <a:rPr lang="en-US" dirty="0" smtClean="0"/>
              <a:t>Typical examples are the 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providers</a:t>
            </a:r>
            <a:r>
              <a:rPr lang="en-US" dirty="0" smtClean="0"/>
              <a:t> provide some service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consumers </a:t>
            </a:r>
            <a:r>
              <a:rPr lang="en-US" dirty="0" smtClean="0"/>
              <a:t>access the services</a:t>
            </a:r>
          </a:p>
          <a:p>
            <a:pPr lvl="1"/>
            <a:r>
              <a:rPr lang="en-US" dirty="0" smtClean="0"/>
              <a:t>Standard protocols are used like XML, JSON, SOAP, WSDL, RSS, HTTP,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SOA?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SOA </a:t>
            </a:r>
            <a:r>
              <a:rPr lang="en-US" dirty="0" smtClean="0"/>
              <a:t>(Service-oriented Architecture) is </a:t>
            </a:r>
            <a:r>
              <a:rPr lang="en-US" dirty="0"/>
              <a:t>a concept for development of software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reusable building blocks (components) called "services"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in SOA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business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well-defined, standard interface</a:t>
            </a:r>
          </a:p>
        </p:txBody>
      </p:sp>
    </p:spTree>
    <p:extLst>
      <p:ext uri="{BB962C8B-B14F-4D97-AF65-F5344CB8AC3E}">
        <p14:creationId xmlns:p14="http://schemas.microsoft.com/office/powerpoint/2010/main" val="582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Services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  <a:p>
            <a:pPr lvl="1"/>
            <a:r>
              <a:rPr lang="en-US" dirty="0"/>
              <a:t>Each service operates autonomously</a:t>
            </a:r>
          </a:p>
          <a:p>
            <a:pPr lvl="1"/>
            <a:r>
              <a:rPr lang="en-US" dirty="0"/>
              <a:t>Without any awareness that other services exist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Have no memory, do not remember state</a:t>
            </a:r>
          </a:p>
          <a:p>
            <a:pPr lvl="1"/>
            <a:r>
              <a:rPr lang="en-US" dirty="0"/>
              <a:t>Easy to scale</a:t>
            </a:r>
          </a:p>
          <a:p>
            <a:r>
              <a:rPr lang="en-US" dirty="0"/>
              <a:t>Request-response model</a:t>
            </a:r>
          </a:p>
          <a:p>
            <a:pPr lvl="1"/>
            <a:r>
              <a:rPr lang="en-US" dirty="0"/>
              <a:t>Client asks, server returns </a:t>
            </a:r>
            <a:r>
              <a:rPr lang="en-US" dirty="0" smtClean="0"/>
              <a:t>an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422</TotalTime>
  <Words>2335</Words>
  <Application>Microsoft Office PowerPoint</Application>
  <PresentationFormat>On-screen Show (4:3)</PresentationFormat>
  <Paragraphs>388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Web Services and SOA</vt:lpstr>
      <vt:lpstr>Table of Contents</vt:lpstr>
      <vt:lpstr>The Need for Service-Oriented (SOA) Applications</vt:lpstr>
      <vt:lpstr>Distributed Applications</vt:lpstr>
      <vt:lpstr>What is a Service?</vt:lpstr>
      <vt:lpstr>Service-Oriented Applications</vt:lpstr>
      <vt:lpstr>Service-Oriented Architecture (SOA)</vt:lpstr>
      <vt:lpstr>What is SOA?</vt:lpstr>
      <vt:lpstr>SOA Services</vt:lpstr>
      <vt:lpstr>SOA Services (2)</vt:lpstr>
      <vt:lpstr>SOA and Web 2.0</vt:lpstr>
      <vt:lpstr>SOA and Web 2.0</vt:lpstr>
      <vt:lpstr>SOA in Internet</vt:lpstr>
      <vt:lpstr>SOA in Enterprises</vt:lpstr>
      <vt:lpstr>Web Services Infrastructure</vt:lpstr>
      <vt:lpstr>Web Services</vt:lpstr>
      <vt:lpstr>Web Services (2)</vt:lpstr>
      <vt:lpstr>Web Services Infrastructure</vt:lpstr>
      <vt:lpstr>WSDL Service Description</vt:lpstr>
      <vt:lpstr>WSDL – Example</vt:lpstr>
      <vt:lpstr>Discovery of Web Service</vt:lpstr>
      <vt:lpstr>SOAP – Request/Result Format</vt:lpstr>
      <vt:lpstr>SOAP Request – Example</vt:lpstr>
      <vt:lpstr>SOAP Result – Example (2)</vt:lpstr>
      <vt:lpstr>RESTful Web Services</vt:lpstr>
      <vt:lpstr>What is REST?</vt:lpstr>
      <vt:lpstr>RESTful Services</vt:lpstr>
      <vt:lpstr>XML, JSON, RSS</vt:lpstr>
      <vt:lpstr>XML</vt:lpstr>
      <vt:lpstr>JSON</vt:lpstr>
      <vt:lpstr>RSS</vt:lpstr>
      <vt:lpstr>RSS – Example</vt:lpstr>
      <vt:lpstr>SOA Architecture</vt:lpstr>
      <vt:lpstr>Service-oriented  Architecture</vt:lpstr>
      <vt:lpstr>Service-oriented  Architecture (2)</vt:lpstr>
      <vt:lpstr>Service-oriented  Architecture (3)</vt:lpstr>
      <vt:lpstr>Web Service Clients</vt:lpstr>
      <vt:lpstr>Web Service Clients</vt:lpstr>
      <vt:lpstr>Web Services, RESTful  Web Services and 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Overview</dc:title>
  <dc:creator>Doncho Minkov</dc:creator>
  <cp:lastModifiedBy>Doncho Minkov</cp:lastModifiedBy>
  <cp:revision>194</cp:revision>
  <dcterms:created xsi:type="dcterms:W3CDTF">2013-07-08T09:41:22Z</dcterms:created>
  <dcterms:modified xsi:type="dcterms:W3CDTF">2013-08-05T06:37:57Z</dcterms:modified>
</cp:coreProperties>
</file>