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6" r:id="rId8"/>
    <p:sldId id="263" r:id="rId9"/>
    <p:sldId id="264" r:id="rId10"/>
    <p:sldId id="287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6" r:id="rId19"/>
    <p:sldId id="289" r:id="rId20"/>
    <p:sldId id="290" r:id="rId21"/>
    <p:sldId id="272" r:id="rId22"/>
    <p:sldId id="273" r:id="rId23"/>
    <p:sldId id="274" r:id="rId24"/>
    <p:sldId id="278" r:id="rId25"/>
    <p:sldId id="275" r:id="rId26"/>
    <p:sldId id="288" r:id="rId27"/>
    <p:sldId id="280" r:id="rId28"/>
    <p:sldId id="259" r:id="rId29"/>
    <p:sldId id="27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2C3A1C7-EFF4-4570-B5F6-9CA13523A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4DD5DB1-1774-4960-BABB-225D115D3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5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  <a:cs typeface="+mn-cs"/>
            </a:endParaRPr>
          </a:p>
        </p:txBody>
      </p:sp>
      <p:sp>
        <p:nvSpPr>
          <p:cNvPr id="6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9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10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11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12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13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14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15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16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17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18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9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cs typeface="+mn-cs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0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21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22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  <a:cs typeface="+mn-cs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23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24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+mn-lt"/>
                  <a:cs typeface="+mn-cs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+mn-lt"/>
                  <a:cs typeface="+mn-cs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+mn-lt"/>
                  <a:cs typeface="+mn-cs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+mn-lt"/>
                  <a:cs typeface="+mn-cs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+mn-lt"/>
                  <a:cs typeface="+mn-cs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+mn-lt"/>
                  <a:cs typeface="+mn-cs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+mn-lt"/>
                  <a:cs typeface="+mn-cs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+mn-lt"/>
                  <a:cs typeface="+mn-cs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+mn-lt"/>
                  <a:cs typeface="+mn-cs"/>
                </a:rPr>
                <a:t>курсове и уроци по 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+mn-lt"/>
                  <a:cs typeface="+mn-cs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+mn-lt"/>
                  <a:cs typeface="+mn-cs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latin typeface="Corbel" pitchFamily="34" charset="0"/>
                  <a:cs typeface="+mn-cs"/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latin typeface="+mn-lt"/>
                  <a:cs typeface="+mn-cs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</p:grp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5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r" rtl="0" fontAlgn="base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fontAlgn="base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fontAlgn="base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fontAlgn="base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fontAlgn="base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fontAlgn="base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fontAlgn="base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fontAlgn="base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fontAlgn="base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fontAlgn="base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88038" y="1524000"/>
            <a:ext cx="2798762" cy="152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088"/>
            <a:ext cx="8229600" cy="569912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The </a:t>
            </a:r>
            <a:r>
              <a:rPr lang="en-US" dirty="0"/>
              <a:t>Dynamic </a:t>
            </a:r>
            <a:r>
              <a:rPr lang="en-US" dirty="0" smtClean="0"/>
              <a:t>Stylesheet </a:t>
            </a:r>
            <a:r>
              <a:rPr lang="en-US" dirty="0"/>
              <a:t>Language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t>Doncho Minkov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5834063"/>
            <a:ext cx="3352800" cy="36830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smtClean="0"/>
              <a:t>Telerik Software Academy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6138863"/>
            <a:ext cx="3352800" cy="338137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>
                <a:hlinkClick r:id="rId2"/>
              </a:rPr>
              <a:t>http://academy.telerik.com</a:t>
            </a:r>
            <a:r>
              <a:rPr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963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t>Technical Trainer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5405438"/>
            <a:ext cx="3352800" cy="40005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>
                <a:hlinkClick r:id="rId3"/>
              </a:rPr>
              <a:t>http://minkov.it</a:t>
            </a:r>
            <a: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Parsing LESS on the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468688"/>
            <a:ext cx="7924800" cy="569912"/>
          </a:xfrm>
        </p:spPr>
        <p:txBody>
          <a:bodyPr/>
          <a:lstStyle/>
          <a:p>
            <a:pPr>
              <a:defRPr/>
            </a:pPr>
            <a:r>
              <a:rPr smtClean="0"/>
              <a:t>Live Demo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605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LESS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85988"/>
            <a:ext cx="7924800" cy="569912"/>
          </a:xfrm>
        </p:spPr>
        <p:txBody>
          <a:bodyPr/>
          <a:lstStyle/>
          <a:p>
            <a:pPr>
              <a:defRPr/>
            </a:pPr>
            <a:r>
              <a:t>Selector Nesting</a:t>
            </a:r>
            <a:r>
              <a:rPr smtClean="0"/>
              <a:t>, Mixins, Variables, etc…</a:t>
            </a:r>
            <a:endParaRPr/>
          </a:p>
        </p:txBody>
      </p:sp>
      <p:pic>
        <p:nvPicPr>
          <p:cNvPr id="5124" name="Picture 4" descr="http://www.paperthin.com/_cs_apps/pt_photo_gallery/uploads/carouselFeature/original/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223962" y="3213100"/>
            <a:ext cx="6696075" cy="2895601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Selector Nesting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 introduces selector nesting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075" y="2185988"/>
            <a:ext cx="4279900" cy="289401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#011b63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bold;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7563" y="2185988"/>
            <a:ext cx="4278312" cy="289401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urved Connector 8"/>
          <p:cNvCxnSpPr>
            <a:stCxn id="6" idx="2"/>
            <a:endCxn id="7" idx="2"/>
          </p:cNvCxnSpPr>
          <p:nvPr/>
        </p:nvCxnSpPr>
        <p:spPr>
          <a:xfrm rot="16200000" flipH="1">
            <a:off x="4562475" y="2876550"/>
            <a:ext cx="12700" cy="4406900"/>
          </a:xfrm>
          <a:prstGeom prst="curvedConnector3">
            <a:avLst>
              <a:gd name="adj1" fmla="val 9648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13" name="Rounded Rectangle 12"/>
          <p:cNvSpPr/>
          <p:nvPr/>
        </p:nvSpPr>
        <p:spPr>
          <a:xfrm>
            <a:off x="3475038" y="5321300"/>
            <a:ext cx="2074862" cy="6318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Parses </a:t>
            </a: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Selector Nesting (2)</a:t>
            </a:r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All selectors inside a selector are translated to nested selectors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Selectors can also reference themselves inside their selector using the symbol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/>
              <a:t>)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235075" y="2117725"/>
            <a:ext cx="2293938" cy="989013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 {…}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9138" y="2117725"/>
            <a:ext cx="2217737" cy="989013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{…}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h1{…}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1425" y="4630738"/>
            <a:ext cx="2293938" cy="158432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&amp;:hover{…}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99138" y="4630738"/>
            <a:ext cx="2295525" cy="158432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a:hover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49700" y="2451100"/>
            <a:ext cx="896938" cy="1460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49700" y="2686050"/>
            <a:ext cx="896938" cy="147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77569" y="2424906"/>
            <a:ext cx="1025525" cy="430213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49700" y="5267325"/>
            <a:ext cx="896938" cy="1460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49700" y="5502275"/>
            <a:ext cx="896938" cy="1460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77569" y="5239544"/>
            <a:ext cx="1025525" cy="430213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525" y="15875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7525" y="2312988"/>
            <a:ext cx="7924800" cy="569912"/>
          </a:xfrm>
        </p:spPr>
        <p:txBody>
          <a:bodyPr/>
          <a:lstStyle/>
          <a:p>
            <a:pPr>
              <a:defRPr/>
            </a:pPr>
            <a:r>
              <a:rPr smtClean="0"/>
              <a:t>Live Demo</a:t>
            </a:r>
            <a:endParaRPr/>
          </a:p>
        </p:txBody>
      </p:sp>
      <p:pic>
        <p:nvPicPr>
          <p:cNvPr id="6150" name="Picture 6" descr="http://www.nhsdesigns.com/images/headstarthtml/html12a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/>
            </a:extLst>
          </a:blip>
          <a:srcRect l="-4857" t="-4152" r="-4857" b="-4152"/>
          <a:stretch/>
        </p:blipFill>
        <p:spPr bwMode="auto">
          <a:xfrm>
            <a:off x="2743200" y="3073401"/>
            <a:ext cx="3657600" cy="3063874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LESS Variables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 also has variables</a:t>
            </a:r>
          </a:p>
          <a:p>
            <a:pPr lvl="1">
              <a:defRPr/>
            </a:pPr>
            <a:r>
              <a:rPr lang="en-US" dirty="0" smtClean="0"/>
              <a:t>Using the @ (at) symbol</a:t>
            </a:r>
          </a:p>
          <a:p>
            <a:pPr lvl="1">
              <a:defRPr/>
            </a:pPr>
            <a:r>
              <a:rPr lang="en-US" dirty="0" smtClean="0"/>
              <a:t>Can be used to store colors, size, etc…</a:t>
            </a:r>
          </a:p>
          <a:p>
            <a:pPr>
              <a:defRPr/>
            </a:pPr>
            <a:r>
              <a:rPr lang="en-US" dirty="0" smtClean="0"/>
              <a:t>Usable to set default background-color, font-color, font-size, etc…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5588" y="4078288"/>
            <a:ext cx="4279900" cy="260350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#646363;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&amp;:visited 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4075" y="4078288"/>
            <a:ext cx="4278313" cy="260350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a 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 }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a:visited 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color: #646363;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419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27700"/>
            <a:ext cx="7924800" cy="569913"/>
          </a:xfrm>
        </p:spPr>
        <p:txBody>
          <a:bodyPr/>
          <a:lstStyle/>
          <a:p>
            <a:pPr>
              <a:defRPr/>
            </a:pPr>
            <a:r>
              <a:rPr smtClean="0"/>
              <a:t>Live Demo</a:t>
            </a:r>
            <a:endParaRPr/>
          </a:p>
        </p:txBody>
      </p:sp>
      <p:pic>
        <p:nvPicPr>
          <p:cNvPr id="6" name="Picture 8" descr="http://allmandlaw.com/wp-content/uploads/2009/10/Interest-R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915426" y="1202529"/>
            <a:ext cx="5313148" cy="3496472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Interpolation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 variables can be inserted as CSS properties</a:t>
            </a:r>
          </a:p>
          <a:p>
            <a:pPr lvl="1"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@{…}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5338" y="2954338"/>
            <a:ext cx="7553325" cy="241617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border-side:top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border-color:blue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border-style:ridge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@border-width:15px;</a:t>
            </a:r>
          </a:p>
          <a:p>
            <a:pPr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@{border-side}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 $border-style $border-color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5338" y="5713413"/>
            <a:ext cx="7553325" cy="39211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 : 15px ridge blue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Interpolation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68688"/>
            <a:ext cx="7924800" cy="569912"/>
          </a:xfrm>
        </p:spPr>
        <p:txBody>
          <a:bodyPr/>
          <a:lstStyle/>
          <a:p>
            <a:pPr>
              <a:defRPr/>
            </a:pPr>
            <a:r>
              <a:rPr smtClean="0"/>
              <a:t>Live 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Functions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14413"/>
            <a:ext cx="8686800" cy="4810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LESS support predefined functions</a:t>
            </a:r>
          </a:p>
          <a:p>
            <a:pPr lvl="1">
              <a:defRPr/>
            </a:pPr>
            <a:r>
              <a:rPr lang="en-US" dirty="0" smtClean="0"/>
              <a:t>For stuff with colors</a:t>
            </a:r>
          </a:p>
          <a:p>
            <a:pPr lvl="1">
              <a:defRPr/>
            </a:pPr>
            <a:r>
              <a:rPr lang="en-US" dirty="0" smtClean="0"/>
              <a:t>For sizes (percentages)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Find all the functions at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://lesscss.org/#</a:t>
            </a:r>
            <a:r>
              <a:rPr lang="en-US" sz="2400" dirty="0" smtClean="0">
                <a:hlinkClick r:id="rId2"/>
              </a:rPr>
              <a:t>reference</a:t>
            </a:r>
            <a:r>
              <a:rPr lang="en-US" dirty="0" smtClean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5338" y="3054350"/>
            <a:ext cx="7553325" cy="1287463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@color: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background-color:lighten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(@color);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color:darken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(@color);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percentage(0.5); //returns 50%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Table of Contents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LESS Overview</a:t>
            </a:r>
          </a:p>
          <a:p>
            <a:pPr>
              <a:defRPr/>
            </a:pPr>
            <a:r>
              <a:rPr lang="en-US" dirty="0"/>
              <a:t>Working with LESS</a:t>
            </a:r>
          </a:p>
          <a:p>
            <a:pPr>
              <a:defRPr/>
            </a:pPr>
            <a:r>
              <a:rPr lang="en-US" dirty="0"/>
              <a:t>Using LESS</a:t>
            </a:r>
          </a:p>
          <a:p>
            <a:pPr lvl="1">
              <a:defRPr/>
            </a:pPr>
            <a:r>
              <a:rPr lang="en-US" dirty="0" smtClean="0"/>
              <a:t>On </a:t>
            </a:r>
            <a:r>
              <a:rPr lang="en-US" dirty="0"/>
              <a:t>the Client</a:t>
            </a:r>
          </a:p>
          <a:p>
            <a:pPr lvl="1">
              <a:defRPr/>
            </a:pPr>
            <a:r>
              <a:rPr lang="en-US" dirty="0" smtClean="0"/>
              <a:t>On </a:t>
            </a:r>
            <a:r>
              <a:rPr lang="en-US" dirty="0"/>
              <a:t>the Server</a:t>
            </a:r>
          </a:p>
          <a:p>
            <a:pPr>
              <a:defRPr/>
            </a:pPr>
            <a:r>
              <a:rPr lang="en-US" dirty="0"/>
              <a:t>LESS Features</a:t>
            </a:r>
          </a:p>
          <a:p>
            <a:pPr lvl="1">
              <a:defRPr/>
            </a:pPr>
            <a:r>
              <a:rPr lang="en-US" dirty="0" smtClean="0"/>
              <a:t>Selector </a:t>
            </a:r>
            <a:r>
              <a:rPr lang="en-US" dirty="0"/>
              <a:t>nesting</a:t>
            </a:r>
          </a:p>
          <a:p>
            <a:pPr lvl="1">
              <a:defRPr/>
            </a:pPr>
            <a:r>
              <a:rPr lang="en-US" dirty="0" err="1" smtClean="0"/>
              <a:t>Mixins</a:t>
            </a:r>
            <a:r>
              <a:rPr lang="en-US" dirty="0" smtClean="0"/>
              <a:t> and Functions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Variables and Interpolation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468688"/>
            <a:ext cx="7924800" cy="569912"/>
          </a:xfrm>
        </p:spPr>
        <p:txBody>
          <a:bodyPr/>
          <a:lstStyle/>
          <a:p>
            <a:pPr>
              <a:defRPr/>
            </a:pPr>
            <a:r>
              <a:rPr smtClean="0"/>
              <a:t>Live Demo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Mixins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Mixins are kind of developer defined functions</a:t>
            </a:r>
          </a:p>
          <a:p>
            <a:pPr lvl="1">
              <a:defRPr/>
            </a:pPr>
            <a:r>
              <a:rPr lang="en-US" dirty="0" smtClean="0"/>
              <a:t>The developer can make them for clear LESS</a:t>
            </a:r>
          </a:p>
          <a:p>
            <a:pPr>
              <a:defRPr/>
            </a:pPr>
            <a:r>
              <a:rPr lang="en-US" dirty="0" smtClean="0"/>
              <a:t>Two kind of mixins</a:t>
            </a:r>
          </a:p>
          <a:p>
            <a:pPr lvl="1">
              <a:defRPr/>
            </a:pPr>
            <a:r>
              <a:rPr lang="en-US" dirty="0" smtClean="0"/>
              <a:t>Parameterless</a:t>
            </a:r>
          </a:p>
          <a:p>
            <a:pPr lvl="2">
              <a:defRPr/>
            </a:pPr>
            <a:r>
              <a:rPr lang="en-US" dirty="0" smtClean="0"/>
              <a:t>Get a default styles every time</a:t>
            </a:r>
          </a:p>
          <a:p>
            <a:pPr lvl="1">
              <a:defRPr/>
            </a:pPr>
            <a:r>
              <a:rPr lang="en-US" dirty="0" smtClean="0"/>
              <a:t>With parameters</a:t>
            </a:r>
          </a:p>
          <a:p>
            <a:pPr lvl="2">
              <a:defRPr/>
            </a:pPr>
            <a:r>
              <a:rPr lang="en-US" dirty="0" smtClean="0"/>
              <a:t>Get style based on some parameters</a:t>
            </a:r>
          </a:p>
          <a:p>
            <a:pPr lvl="2">
              <a:defRPr/>
            </a:pPr>
            <a:r>
              <a:rPr lang="en-US" dirty="0" smtClean="0"/>
              <a:t>Gradient, borders, etc…</a:t>
            </a:r>
          </a:p>
          <a:p>
            <a:pPr lvl="3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Mixins (2)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60325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define mixins?</a:t>
            </a:r>
          </a:p>
          <a:p>
            <a:pPr lvl="1"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</a:p>
          <a:p>
            <a:pPr lvl="1">
              <a:defRPr/>
            </a:pPr>
            <a:r>
              <a:rPr lang="en-US" dirty="0" smtClean="0"/>
              <a:t>Then the styles are normal LESS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spcBef>
                <a:spcPts val="3600"/>
              </a:spcBef>
              <a:defRPr/>
            </a:pPr>
            <a:r>
              <a:rPr lang="en-US" dirty="0" smtClean="0"/>
              <a:t>How to use the mixin?</a:t>
            </a:r>
          </a:p>
          <a:p>
            <a:pPr lvl="2">
              <a:defRPr/>
            </a:pPr>
            <a:r>
              <a:rPr lang="en-US" dirty="0" smtClean="0"/>
              <a:t>Place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.mixin-name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43013" y="2495550"/>
            <a:ext cx="6675437" cy="166370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zoom:1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display:block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content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:"";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height:0;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clear:both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43013" y="5445125"/>
            <a:ext cx="6675437" cy="103505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ul#main-nav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Basic Mixins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468688"/>
            <a:ext cx="7924800" cy="569912"/>
          </a:xfrm>
        </p:spPr>
        <p:txBody>
          <a:bodyPr/>
          <a:lstStyle/>
          <a:p>
            <a:pPr>
              <a:defRPr/>
            </a:pPr>
            <a:r>
              <a:rPr smtClean="0"/>
              <a:t>Live Demo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Mixins with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Mixins can also be defined with parameters</a:t>
            </a:r>
          </a:p>
          <a:p>
            <a:pPr lvl="1">
              <a:defRPr/>
            </a:pPr>
            <a:r>
              <a:rPr lang="en-US" dirty="0" smtClean="0"/>
              <a:t>i.e. for gradient-background</a:t>
            </a:r>
          </a:p>
          <a:p>
            <a:pPr>
              <a:defRPr/>
            </a:pPr>
            <a:r>
              <a:rPr lang="en-US" dirty="0" smtClean="0"/>
              <a:t>Use the arguments like a C# method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3875" y="3041650"/>
            <a:ext cx="8096250" cy="345757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.opacity(@value){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//arguments can take default values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.box(@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border:none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bg:rgba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(0,0,0,0.7),@size:200px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div.box-div{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.box;  //using the mixin with default parameter values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.opacity(0.5);  //using the mixin with 0.5 value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Mixins with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468688"/>
            <a:ext cx="7924800" cy="569912"/>
          </a:xfrm>
        </p:spPr>
        <p:txBody>
          <a:bodyPr/>
          <a:lstStyle/>
          <a:p>
            <a:pPr>
              <a:defRPr/>
            </a:pPr>
            <a:r>
              <a:rPr smtClean="0"/>
              <a:t>Live Demo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Pattern-matching Mixins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Mixins can define different behavior, depending on its parameters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3875" y="2171700"/>
            <a:ext cx="8096250" cy="291782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.color(</a:t>
            </a:r>
            <a:r>
              <a:rPr lang="en-US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dark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,@color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color:@darken(@color);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color(</a:t>
            </a:r>
            <a:r>
              <a:rPr lang="en-US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light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:@lighten(@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color);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//called no matter which of the above is called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@color(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@_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,@color){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@color;</a:t>
            </a:r>
            <a:b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Pattern-matching Mixins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68688"/>
            <a:ext cx="7924800" cy="569912"/>
          </a:xfrm>
        </p:spPr>
        <p:txBody>
          <a:bodyPr/>
          <a:lstStyle/>
          <a:p>
            <a:pPr>
              <a:defRPr/>
            </a:pPr>
            <a:r>
              <a:rPr smtClean="0"/>
              <a:t>Live Demo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LESS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900" y="6400800"/>
            <a:ext cx="2967038" cy="369888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hlinkClick r:id="rId2"/>
              </a:rPr>
              <a:t>http://academy.Telerik.com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Homework</a:t>
            </a:r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  <a:defRPr/>
            </a:pPr>
            <a:r>
              <a:rPr lang="en-US" dirty="0" smtClean="0"/>
              <a:t>Implement the following using LESS</a:t>
            </a:r>
          </a:p>
          <a:p>
            <a:pPr lvl="1">
              <a:defRPr/>
            </a:pPr>
            <a:r>
              <a:rPr lang="en-US" dirty="0" smtClean="0"/>
              <a:t>Use the HTML code from homework.html</a:t>
            </a:r>
          </a:p>
          <a:p>
            <a:pPr lvl="2">
              <a:defRPr/>
            </a:pPr>
            <a:r>
              <a:rPr lang="en-US" dirty="0" smtClean="0"/>
              <a:t>Create </a:t>
            </a:r>
            <a:r>
              <a:rPr lang="en-US" smtClean="0"/>
              <a:t>the LESS </a:t>
            </a:r>
            <a:r>
              <a:rPr lang="en-US" dirty="0" smtClean="0"/>
              <a:t>easy to change (backgrounds, fonts)</a:t>
            </a:r>
          </a:p>
          <a:p>
            <a:pPr lvl="2">
              <a:defRPr/>
            </a:pPr>
            <a:r>
              <a:rPr lang="en-US" dirty="0" smtClean="0"/>
              <a:t>Use mixins for clears, gradients)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3584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2825" y="3810000"/>
            <a:ext cx="4425950" cy="27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6988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LESS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2475"/>
            <a:ext cx="7924800" cy="569913"/>
          </a:xfrm>
        </p:spPr>
        <p:txBody>
          <a:bodyPr/>
          <a:lstStyle/>
          <a:p>
            <a:pPr>
              <a:defRPr/>
            </a:pPr>
            <a:r>
              <a:rPr smtClean="0"/>
              <a:t>What is LESS?</a:t>
            </a:r>
            <a:endParaRPr/>
          </a:p>
        </p:txBody>
      </p:sp>
      <p:pic>
        <p:nvPicPr>
          <p:cNvPr id="1026" name="Picture 2" descr="http://www.optimizasolutions.com/Pictures/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695450" y="2960463"/>
            <a:ext cx="5753100" cy="3057526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/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LESS Overview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Extension to CSS</a:t>
            </a:r>
          </a:p>
          <a:p>
            <a:pPr lvl="1">
              <a:defRPr/>
            </a:pPr>
            <a:r>
              <a:rPr lang="en-US" dirty="0" smtClean="0"/>
              <a:t>Much like SASS</a:t>
            </a:r>
          </a:p>
          <a:p>
            <a:pPr lvl="1">
              <a:defRPr/>
            </a:pPr>
            <a:r>
              <a:rPr lang="en-US" dirty="0" smtClean="0"/>
              <a:t>Can be parsed both Client and Server side</a:t>
            </a:r>
          </a:p>
          <a:p>
            <a:pPr lvl="2">
              <a:defRPr/>
            </a:pPr>
            <a:r>
              <a:rPr lang="en-US" dirty="0" smtClean="0"/>
              <a:t>Using a LESS parser written in JavaScript</a:t>
            </a:r>
          </a:p>
          <a:p>
            <a:pPr>
              <a:defRPr/>
            </a:pPr>
            <a:r>
              <a:rPr lang="en-US" dirty="0" smtClean="0"/>
              <a:t>LESS Features include </a:t>
            </a:r>
          </a:p>
          <a:p>
            <a:pPr lvl="1">
              <a:defRPr/>
            </a:pPr>
            <a:r>
              <a:rPr lang="en-US" dirty="0" smtClean="0"/>
              <a:t>Variables, </a:t>
            </a:r>
          </a:p>
          <a:p>
            <a:pPr lvl="1">
              <a:defRPr/>
            </a:pPr>
            <a:r>
              <a:rPr lang="en-US" dirty="0" smtClean="0"/>
              <a:t>Mixins</a:t>
            </a:r>
          </a:p>
          <a:p>
            <a:pPr lvl="1">
              <a:defRPr/>
            </a:pPr>
            <a:r>
              <a:rPr lang="en-US" dirty="0" smtClean="0"/>
              <a:t>Color editing functions</a:t>
            </a:r>
          </a:p>
          <a:p>
            <a:pPr lvl="1">
              <a:defRPr/>
            </a:pPr>
            <a:r>
              <a:rPr lang="en-US" dirty="0" smtClean="0"/>
              <a:t>Selector nesting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Working with LESS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3468688"/>
            <a:ext cx="7924800" cy="569912"/>
          </a:xfrm>
        </p:spPr>
        <p:txBody>
          <a:bodyPr/>
          <a:lstStyle/>
          <a:p>
            <a:pPr>
              <a:defRPr/>
            </a:pPr>
            <a:r>
              <a:rPr smtClean="0"/>
              <a:t>Client and Server Side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Using LESS on the Client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 can be parsed on the client (browser)</a:t>
            </a:r>
          </a:p>
          <a:p>
            <a:pPr lvl="1">
              <a:defRPr/>
            </a:pPr>
            <a:r>
              <a:rPr lang="en-US" dirty="0" smtClean="0"/>
              <a:t>Include a JavaScript file, that does the parsing</a:t>
            </a:r>
          </a:p>
          <a:p>
            <a:pPr>
              <a:defRPr/>
            </a:pPr>
            <a:r>
              <a:rPr lang="en-US" dirty="0" smtClean="0"/>
              <a:t>Steps:</a:t>
            </a:r>
          </a:p>
          <a:p>
            <a:pPr marL="862013" lvl="1" indent="-514350">
              <a:buFont typeface="+mj-lt"/>
              <a:buAutoNum type="arabicPeriod"/>
              <a:defRPr/>
            </a:pPr>
            <a:r>
              <a:rPr lang="en-US" dirty="0" smtClean="0"/>
              <a:t>Write your LESS</a:t>
            </a:r>
          </a:p>
          <a:p>
            <a:pPr marL="862013" lvl="1" indent="-514350">
              <a:buFont typeface="+mj-lt"/>
              <a:buAutoNum type="arabicPeriod"/>
              <a:defRPr/>
            </a:pPr>
            <a:r>
              <a:rPr lang="en-US" dirty="0" smtClean="0"/>
              <a:t> </a:t>
            </a:r>
          </a:p>
          <a:p>
            <a:pPr marL="862013" lvl="1" indent="-514350">
              <a:buFont typeface="+mj-lt"/>
              <a:buAutoNum type="arabicPeriod"/>
              <a:defRPr/>
            </a:pPr>
            <a:r>
              <a:rPr lang="en-US" dirty="0" smtClean="0"/>
              <a:t> Using Visual Studio, you should add a mime type for the LESS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marL="862013" lvl="1" indent="-514350">
              <a:buFont typeface="+mj-lt"/>
              <a:buAutoNum type="arabicPeriod"/>
              <a:defRPr/>
            </a:pPr>
            <a:endParaRPr lang="en-US" dirty="0" smtClean="0"/>
          </a:p>
          <a:p>
            <a:pPr marL="862013" lvl="1" indent="-514350">
              <a:spcBef>
                <a:spcPts val="1800"/>
              </a:spcBef>
              <a:buFont typeface="+mj-lt"/>
              <a:buAutoNum type="arabicPeriod"/>
              <a:defRPr/>
            </a:pPr>
            <a:r>
              <a:rPr lang="en-US" dirty="0" smtClean="0"/>
              <a:t>You are ready to go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2988" y="3481388"/>
            <a:ext cx="7588250" cy="65881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</a:t>
            </a:r>
            <a:r>
              <a:rPr lang="en-US" sz="16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styles.less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src="less.js"&gt;&lt;/script&gt; //after the less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42988" y="5173663"/>
            <a:ext cx="7588250" cy="8556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mimeMap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fileExtension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mimeType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</a:t>
            </a:r>
            <a:r>
              <a:rPr lang="en-US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  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configuration&gt;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Using LESS on the Client (2)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3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client-side LESS works?</a:t>
            </a:r>
          </a:p>
          <a:p>
            <a:pPr lvl="1">
              <a:defRPr/>
            </a:pPr>
            <a:r>
              <a:rPr lang="en-US" dirty="0" smtClean="0"/>
              <a:t>The JavaScript performs a AJAX GET request to LESS file</a:t>
            </a:r>
          </a:p>
          <a:p>
            <a:pPr lvl="1">
              <a:defRPr/>
            </a:pPr>
            <a:r>
              <a:rPr lang="en-US" dirty="0" smtClean="0"/>
              <a:t>Then it parses all the LESS code into pure CSS</a:t>
            </a:r>
          </a:p>
          <a:p>
            <a:pPr lvl="1">
              <a:defRPr/>
            </a:pPr>
            <a:r>
              <a:rPr lang="en-US" dirty="0" smtClean="0"/>
              <a:t>The CSS is appended to the HEAD of the page</a:t>
            </a:r>
          </a:p>
          <a:p>
            <a:pPr>
              <a:defRPr/>
            </a:pPr>
            <a:r>
              <a:rPr lang="en-US" dirty="0" smtClean="0"/>
              <a:t>Using client-side LESS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</a:t>
            </a:r>
          </a:p>
          <a:p>
            <a:pPr lvl="1">
              <a:defRPr/>
            </a:pPr>
            <a:r>
              <a:rPr lang="en-US" dirty="0"/>
              <a:t>All the </a:t>
            </a:r>
            <a:r>
              <a:rPr lang="en-US" dirty="0" smtClean="0"/>
              <a:t>parsing is done by the client</a:t>
            </a:r>
          </a:p>
          <a:p>
            <a:pPr lvl="1">
              <a:defRPr/>
            </a:pPr>
            <a:r>
              <a:rPr lang="en-US" dirty="0" smtClean="0"/>
              <a:t>i.e. spend some of the browser resources for </a:t>
            </a:r>
            <a:r>
              <a:rPr lang="en-US" dirty="0" err="1" smtClean="0"/>
              <a:t>kinda</a:t>
            </a:r>
            <a:r>
              <a:rPr lang="en-US" dirty="0" smtClean="0"/>
              <a:t> pointless parsing</a:t>
            </a:r>
          </a:p>
          <a:p>
            <a:pPr lvl="1">
              <a:defRPr/>
            </a:pPr>
            <a:r>
              <a:rPr lang="en-US" dirty="0" smtClean="0"/>
              <a:t>Imagine a 2000-lines-long LESS file…</a:t>
            </a:r>
          </a:p>
          <a:p>
            <a:pPr lvl="1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LESS on the 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468688"/>
            <a:ext cx="7924800" cy="569912"/>
          </a:xfrm>
        </p:spPr>
        <p:txBody>
          <a:bodyPr/>
          <a:lstStyle/>
          <a:p>
            <a:pPr>
              <a:defRPr/>
            </a:pPr>
            <a:r>
              <a:rPr smtClean="0"/>
              <a:t>Live 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Parsing LESS on the Server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 can be parsed on the server</a:t>
            </a:r>
            <a:r>
              <a:rPr lang="en-US" dirty="0"/>
              <a:t> </a:t>
            </a:r>
            <a:r>
              <a:rPr lang="en-US" dirty="0" smtClean="0"/>
              <a:t>in many ways</a:t>
            </a:r>
          </a:p>
          <a:p>
            <a:pPr lvl="1">
              <a:defRPr/>
            </a:pPr>
            <a:r>
              <a:rPr lang="en-US" dirty="0" smtClean="0"/>
              <a:t>Using the client approach and copy the parsed CSS</a:t>
            </a:r>
          </a:p>
          <a:p>
            <a:pPr lvl="2">
              <a:defRPr/>
            </a:pPr>
            <a:r>
              <a:rPr lang="en-US" dirty="0" smtClean="0"/>
              <a:t>Not good enough, lots of copy-</a:t>
            </a:r>
            <a:r>
              <a:rPr lang="en-US" dirty="0" err="1" smtClean="0"/>
              <a:t>pastying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Using node.js to do the parsing</a:t>
            </a:r>
          </a:p>
          <a:p>
            <a:pPr lvl="2">
              <a:defRPr/>
            </a:pPr>
            <a:r>
              <a:rPr lang="en-US" dirty="0" smtClean="0"/>
              <a:t>Better solution - the parsing is automated</a:t>
            </a:r>
          </a:p>
          <a:p>
            <a:pPr lvl="1">
              <a:defRPr/>
            </a:pPr>
            <a:r>
              <a:rPr lang="en-US" dirty="0" smtClean="0"/>
              <a:t>Using VS plugin - Web Essentials</a:t>
            </a:r>
          </a:p>
          <a:p>
            <a:pPr lvl="2">
              <a:defRPr/>
            </a:pPr>
            <a:r>
              <a:rPr lang="en-US" dirty="0" smtClean="0"/>
              <a:t>Live parses the LESS to pure 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7120</TotalTime>
  <Words>674</Words>
  <Application>Microsoft Office PowerPoint</Application>
  <PresentationFormat>On-screen Show (4:3)</PresentationFormat>
  <Paragraphs>222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Corbel</vt:lpstr>
      <vt:lpstr>Arial</vt:lpstr>
      <vt:lpstr>Wingdings 2</vt:lpstr>
      <vt:lpstr>Calibri</vt:lpstr>
      <vt:lpstr>Consolas</vt:lpstr>
      <vt:lpstr>Telerik Academy</vt:lpstr>
      <vt:lpstr>Telerik Academy</vt:lpstr>
      <vt:lpstr>Telerik Academy</vt:lpstr>
      <vt:lpstr>Telerik Academy</vt:lpstr>
      <vt:lpstr>Telerik Academy</vt:lpstr>
      <vt:lpstr>LESS</vt:lpstr>
      <vt:lpstr>Table of Contents</vt:lpstr>
      <vt:lpstr>LESS Overview</vt:lpstr>
      <vt:lpstr>LESS Overview</vt:lpstr>
      <vt:lpstr>Working with LESS</vt:lpstr>
      <vt:lpstr>Using LESS on the Client</vt:lpstr>
      <vt:lpstr>Using LESS on the Client (2)</vt:lpstr>
      <vt:lpstr>Using LESS on the Client</vt:lpstr>
      <vt:lpstr>Parsing LESS on the Server</vt:lpstr>
      <vt:lpstr>Parsing LESS on the Server</vt:lpstr>
      <vt:lpstr>LESS Features</vt:lpstr>
      <vt:lpstr>Selector Nesting</vt:lpstr>
      <vt:lpstr>Selector Nesting (2)</vt:lpstr>
      <vt:lpstr>Selector Nesting</vt:lpstr>
      <vt:lpstr>LESS Variables</vt:lpstr>
      <vt:lpstr>Variables</vt:lpstr>
      <vt:lpstr>Interpolation</vt:lpstr>
      <vt:lpstr>Interpolation</vt:lpstr>
      <vt:lpstr>Functions</vt:lpstr>
      <vt:lpstr>Functions </vt:lpstr>
      <vt:lpstr>Mixins</vt:lpstr>
      <vt:lpstr>Mixins (2)</vt:lpstr>
      <vt:lpstr>Basic Mixins</vt:lpstr>
      <vt:lpstr>Mixins with Arguments</vt:lpstr>
      <vt:lpstr>Mixins with Arguments</vt:lpstr>
      <vt:lpstr>Pattern-matching Mixins</vt:lpstr>
      <vt:lpstr>Pattern-matching Mixins</vt:lpstr>
      <vt:lpstr>LESS</vt:lpstr>
      <vt:lpstr>Homework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krstan4o</cp:lastModifiedBy>
  <cp:revision>564</cp:revision>
  <dcterms:created xsi:type="dcterms:W3CDTF">2013-01-17T16:42:26Z</dcterms:created>
  <dcterms:modified xsi:type="dcterms:W3CDTF">2013-06-06T11:51:32Z</dcterms:modified>
</cp:coreProperties>
</file>