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5" r:id="rId2"/>
  </p:sldMasterIdLst>
  <p:notesMasterIdLst>
    <p:notesMasterId r:id="rId36"/>
  </p:notesMasterIdLst>
  <p:handoutMasterIdLst>
    <p:handoutMasterId r:id="rId37"/>
  </p:handoutMasterIdLst>
  <p:sldIdLst>
    <p:sldId id="320" r:id="rId3"/>
    <p:sldId id="321" r:id="rId4"/>
    <p:sldId id="337" r:id="rId5"/>
    <p:sldId id="338" r:id="rId6"/>
    <p:sldId id="404" r:id="rId7"/>
    <p:sldId id="407" r:id="rId8"/>
    <p:sldId id="405" r:id="rId9"/>
    <p:sldId id="408" r:id="rId10"/>
    <p:sldId id="406" r:id="rId11"/>
    <p:sldId id="409" r:id="rId12"/>
    <p:sldId id="410" r:id="rId13"/>
    <p:sldId id="411" r:id="rId14"/>
    <p:sldId id="412" r:id="rId15"/>
    <p:sldId id="413" r:id="rId16"/>
    <p:sldId id="423" r:id="rId17"/>
    <p:sldId id="424" r:id="rId18"/>
    <p:sldId id="425" r:id="rId19"/>
    <p:sldId id="427" r:id="rId20"/>
    <p:sldId id="428" r:id="rId21"/>
    <p:sldId id="414" r:id="rId22"/>
    <p:sldId id="415" r:id="rId23"/>
    <p:sldId id="416" r:id="rId24"/>
    <p:sldId id="418" r:id="rId25"/>
    <p:sldId id="419" r:id="rId26"/>
    <p:sldId id="429" r:id="rId27"/>
    <p:sldId id="420" r:id="rId28"/>
    <p:sldId id="426" r:id="rId29"/>
    <p:sldId id="421" r:id="rId30"/>
    <p:sldId id="431" r:id="rId31"/>
    <p:sldId id="430" r:id="rId32"/>
    <p:sldId id="432" r:id="rId33"/>
    <p:sldId id="378" r:id="rId34"/>
    <p:sldId id="433" r:id="rId3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57575"/>
    <a:srgbClr val="F4FCD8"/>
    <a:srgbClr val="9BCC00"/>
    <a:srgbClr val="9ED000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програмиране, уеб дизайн – безплатно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програмиране за деца – безплатни курсове и уроци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уроци по програмиране и уеб дизайн за ученици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курс "Разработка на софтуер в cloud среда"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курс "Качествен програмен код"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free C# book, безплатна книга C#, книга Java, книга C#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Николай Костов - блог за програмиране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rgbClr val="CCFF66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rgbClr val="CCFF66">
                  <a:lumMod val="75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rgbClr val="46A6BD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rgbClr val="46A6BD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rgbClr val="5488BC">
                        <a:tint val="90000"/>
                        <a:satMod val="120000"/>
                      </a:srgbClr>
                    </a:gs>
                    <a:gs pos="25000">
                      <a:srgbClr val="5488BC">
                        <a:tint val="93000"/>
                        <a:satMod val="120000"/>
                      </a:srgbClr>
                    </a:gs>
                    <a:gs pos="50000">
                      <a:srgbClr val="5488BC">
                        <a:shade val="89000"/>
                        <a:satMod val="110000"/>
                      </a:srgbClr>
                    </a:gs>
                    <a:gs pos="75000">
                      <a:srgbClr val="5488BC">
                        <a:tint val="93000"/>
                        <a:satMod val="120000"/>
                      </a:srgbClr>
                    </a:gs>
                    <a:gs pos="100000">
                      <a:srgbClr val="5488BC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rgbClr val="5488BC">
                      <a:tint val="90000"/>
                      <a:satMod val="120000"/>
                    </a:srgbClr>
                  </a:gs>
                  <a:gs pos="25000">
                    <a:srgbClr val="5488BC">
                      <a:tint val="93000"/>
                      <a:satMod val="120000"/>
                    </a:srgbClr>
                  </a:gs>
                  <a:gs pos="50000">
                    <a:srgbClr val="5488BC">
                      <a:shade val="89000"/>
                      <a:satMod val="110000"/>
                    </a:srgbClr>
                  </a:gs>
                  <a:gs pos="75000">
                    <a:srgbClr val="5488BC">
                      <a:tint val="93000"/>
                      <a:satMod val="120000"/>
                    </a:srgbClr>
                  </a:gs>
                  <a:gs pos="100000">
                    <a:srgbClr val="5488BC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rgbClr val="CCFF33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rgbClr val="CCFF33">
                  <a:lumMod val="75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CCFF33">
                  <a:lumMod val="40000"/>
                  <a:lumOff val="6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CCFF33">
                  <a:lumMod val="40000"/>
                  <a:lumOff val="6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rgbClr val="5488BC">
                        <a:shade val="20000"/>
                        <a:satMod val="200000"/>
                      </a:srgbClr>
                    </a:gs>
                    <a:gs pos="78000">
                      <a:srgbClr val="5488BC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5488BC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rgbClr val="5488BC">
                      <a:shade val="20000"/>
                      <a:satMod val="200000"/>
                    </a:srgbClr>
                  </a:gs>
                  <a:gs pos="78000">
                    <a:srgbClr val="5488BC">
                      <a:tint val="90000"/>
                      <a:shade val="89000"/>
                      <a:satMod val="220000"/>
                    </a:srgbClr>
                  </a:gs>
                  <a:gs pos="100000">
                    <a:srgbClr val="5488BC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rgbClr val="F8BD52">
                    <a:lumMod val="60000"/>
                    <a:lumOff val="4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rgbClr val="F8BD52">
                  <a:lumMod val="60000"/>
                  <a:lumOff val="4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rgbClr val="F8BD52">
                      <a:lumMod val="75000"/>
                      <a:alpha val="50000"/>
                    </a:srgbClr>
                  </a:solidFill>
                  <a:prstDash val="solid"/>
                  <a:miter lim="800000"/>
                </a:ln>
                <a:solidFill>
                  <a:srgbClr val="F8BD52">
                    <a:lumMod val="20000"/>
                    <a:lumOff val="80000"/>
                    <a:alpha val="25000"/>
                  </a:srgb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rgbClr val="F8BD52">
                    <a:lumMod val="75000"/>
                    <a:alpha val="50000"/>
                  </a:srgbClr>
                </a:solidFill>
                <a:prstDash val="solid"/>
                <a:miter lim="800000"/>
              </a:ln>
              <a:solidFill>
                <a:srgbClr val="F8BD52">
                  <a:lumMod val="20000"/>
                  <a:lumOff val="80000"/>
                  <a:alpha val="25000"/>
                </a:srgb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rgbClr val="FF6F61">
                      <a:lumMod val="40000"/>
                      <a:lumOff val="60000"/>
                    </a:srgbClr>
                  </a:solidFill>
                </a:ln>
                <a:solidFill>
                  <a:srgbClr val="5488BC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rgbClr val="FF6F61">
                    <a:lumMod val="40000"/>
                    <a:lumOff val="60000"/>
                  </a:srgbClr>
                </a:solidFill>
              </a:ln>
              <a:solidFill>
                <a:srgbClr val="5488BC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rgbClr val="CCFF66">
                      <a:lumMod val="75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rgbClr val="CCFF66">
                    <a:lumMod val="75000"/>
                  </a:srgbClr>
                </a:solidFill>
              </a:ln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rgbClr val="CCFF33">
                      <a:lumMod val="20000"/>
                      <a:lumOff val="80000"/>
                    </a:srgbClr>
                  </a:solidFill>
                  <a:prstDash val="solid"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rgbClr val="CCFF33">
                    <a:lumMod val="20000"/>
                    <a:lumOff val="80000"/>
                  </a:srgbClr>
                </a:solidFill>
                <a:prstDash val="solid"/>
              </a:ln>
              <a:solidFill>
                <a:srgbClr val="CCFF66">
                  <a:lumMod val="20000"/>
                  <a:lumOff val="8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rgbClr val="CC4757">
                      <a:lumMod val="40000"/>
                      <a:lumOff val="60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rgbClr val="CC4757">
                    <a:lumMod val="40000"/>
                    <a:lumOff val="60000"/>
                  </a:srgbClr>
                </a:solidFill>
              </a:ln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7600" b="1" spc="150" dirty="0" smtClean="0">
                <a:ln w="11430"/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orbel"/>
              </a:rPr>
              <a:t>Questions?</a:t>
            </a:r>
            <a:endParaRPr lang="en-US" sz="7600" b="1" spc="150" dirty="0">
              <a:ln w="11430"/>
              <a:solidFill>
                <a:srgbClr val="CCFF66">
                  <a:lumMod val="40000"/>
                  <a:lumOff val="6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orbel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20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8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Въпроси</a:t>
            </a: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34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3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51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905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hyperlink" Target="http://itgeorge.ne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windowsappdev/archive/2012/04/24/diving-deep-with-winrt-and-await.aspx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Asynchronous Programming with </a:t>
            </a:r>
            <a:br>
              <a:rPr lang="en-US" dirty="0" smtClean="0"/>
            </a:br>
            <a:r>
              <a:rPr lang="en-US" dirty="0" smtClean="0"/>
              <a:t>C# and WinRT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8229600" cy="569120"/>
          </a:xfrm>
        </p:spPr>
        <p:txBody>
          <a:bodyPr/>
          <a:lstStyle/>
          <a:p>
            <a:r>
              <a:rPr lang="en-US" dirty="0" smtClean="0"/>
              <a:t>Sync vs. </a:t>
            </a:r>
            <a:r>
              <a:rPr lang="en-US" dirty="0" err="1" smtClean="0"/>
              <a:t>Async</a:t>
            </a:r>
            <a:r>
              <a:rPr lang="en-US" dirty="0" smtClean="0"/>
              <a:t> programming, Tasks, </a:t>
            </a:r>
            <a:br>
              <a:rPr lang="en-US" dirty="0" smtClean="0"/>
            </a:br>
            <a:r>
              <a:rPr lang="en-US" dirty="0" smtClean="0"/>
              <a:t>C# 5 </a:t>
            </a:r>
            <a:r>
              <a:rPr lang="en-US" dirty="0" err="1" smtClean="0"/>
              <a:t>async</a:t>
            </a:r>
            <a:r>
              <a:rPr lang="en-US" dirty="0" smtClean="0"/>
              <a:t> and await, WinRT </a:t>
            </a:r>
            <a:r>
              <a:rPr lang="en-US" dirty="0" err="1" smtClean="0"/>
              <a:t>async</a:t>
            </a:r>
            <a:r>
              <a:rPr lang="en-US" dirty="0" smtClean="0"/>
              <a:t> operations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George Georgiev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Corporation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itgeorge.net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" name="Picture 19" descr="http://www.hrcpa.com/images/technology.jp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038725" y="4518660"/>
            <a:ext cx="3638550" cy="1882140"/>
          </a:xfrm>
          <a:prstGeom prst="roundRect">
            <a:avLst>
              <a:gd name="adj" fmla="val 18186"/>
            </a:avLst>
          </a:prstGeom>
          <a:ln>
            <a:noFill/>
          </a:ln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512" y="1219200"/>
            <a:ext cx="7871488" cy="1447800"/>
          </a:xfrm>
        </p:spPr>
        <p:txBody>
          <a:bodyPr/>
          <a:lstStyle/>
          <a:p>
            <a:r>
              <a:rPr lang="en-US" dirty="0" smtClean="0"/>
              <a:t>Asynchronous Programming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749" y="2971800"/>
            <a:ext cx="2852500" cy="28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Asynchronous Programming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Program components can execute in parallel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actions run alongside other actions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action happens in a separate thread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Independent components don't wait for each other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Program resources shared between threads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one thread uses a resources, others shouldn't use it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Async</a:t>
            </a:r>
            <a:r>
              <a:rPr lang="en-US" dirty="0" smtClean="0"/>
              <a:t> Programming</a:t>
            </a:r>
          </a:p>
          <a:p>
            <a:pPr lvl="1"/>
            <a:r>
              <a:rPr lang="en-US" dirty="0" smtClean="0"/>
              <a:t>If component blocks, other components still run</a:t>
            </a:r>
          </a:p>
          <a:p>
            <a:pPr lvl="2"/>
            <a:r>
              <a:rPr lang="en-US" sz="2400" dirty="0" smtClean="0"/>
              <a:t>Until they need a resource from blocked component</a:t>
            </a:r>
          </a:p>
          <a:p>
            <a:pPr lvl="1"/>
            <a:r>
              <a:rPr lang="en-US" dirty="0" smtClean="0"/>
              <a:t>UI runs separately</a:t>
            </a:r>
          </a:p>
          <a:p>
            <a:pPr lvl="2"/>
            <a:r>
              <a:rPr lang="en-US" dirty="0" smtClean="0"/>
              <a:t>Always responsive</a:t>
            </a:r>
          </a:p>
          <a:p>
            <a:pPr lvl="1"/>
            <a:r>
              <a:rPr lang="en-US" dirty="0" smtClean="0"/>
              <a:t>Utilization of multi-core systems</a:t>
            </a:r>
          </a:p>
          <a:p>
            <a:pPr lvl="2"/>
            <a:r>
              <a:rPr lang="en-US" dirty="0" smtClean="0"/>
              <a:t>Each core executes one or several threads</a:t>
            </a:r>
          </a:p>
          <a:p>
            <a:pPr lvl="1"/>
            <a:r>
              <a:rPr lang="en-US" dirty="0" smtClean="0"/>
              <a:t>CPU demanding tasks on "background" threads</a:t>
            </a:r>
          </a:p>
          <a:p>
            <a:pPr lvl="1"/>
            <a:r>
              <a:rPr lang="en-US" dirty="0" smtClean="0"/>
              <a:t>Resource access runs on "background"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</a:t>
            </a:r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imagine which code run at some time</a:t>
            </a:r>
          </a:p>
          <a:p>
            <a:r>
              <a:rPr lang="en-US" dirty="0" smtClean="0"/>
              <a:t>Hard to notify a "component" has executed</a:t>
            </a:r>
          </a:p>
          <a:p>
            <a:pPr lvl="1"/>
            <a:r>
              <a:rPr lang="en-US" dirty="0" smtClean="0"/>
              <a:t>So far, callbacks were the way</a:t>
            </a:r>
          </a:p>
          <a:p>
            <a:pPr lvl="1"/>
            <a:r>
              <a:rPr lang="en-US" dirty="0" smtClean="0"/>
              <a:t>Have to ensure callback runs in appropriate context (e.g. same thread it started in)</a:t>
            </a:r>
          </a:p>
          <a:p>
            <a:r>
              <a:rPr lang="en-US" dirty="0" smtClean="0"/>
              <a:t>Have to protect resources</a:t>
            </a:r>
          </a:p>
          <a:p>
            <a:pPr lvl="1"/>
            <a:r>
              <a:rPr lang="en-US" dirty="0" smtClean="0"/>
              <a:t>One thread uses a resources, others wait for it</a:t>
            </a:r>
          </a:p>
          <a:p>
            <a:pPr lvl="2"/>
            <a:r>
              <a:rPr lang="en-US" dirty="0" smtClean="0"/>
              <a:t>Hard to synchronize resource access</a:t>
            </a:r>
            <a:endParaRPr lang="en-US" dirty="0"/>
          </a:p>
          <a:p>
            <a:pPr lvl="1"/>
            <a:r>
              <a:rPr lang="en-US" dirty="0" smtClean="0"/>
              <a:t>Deadlocks and race conditions can 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438400"/>
            <a:ext cx="8763000" cy="1447800"/>
          </a:xfrm>
        </p:spPr>
        <p:txBody>
          <a:bodyPr/>
          <a:lstStyle/>
          <a:p>
            <a:r>
              <a:rPr lang="en-US" dirty="0" smtClean="0"/>
              <a:t>Asynchronous </a:t>
            </a:r>
            <a:br>
              <a:rPr lang="en-US" dirty="0" smtClean="0"/>
            </a:br>
            <a:r>
              <a:rPr lang="en-US" dirty="0" smtClean="0"/>
              <a:t>Programming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Async</a:t>
            </a:r>
            <a:r>
              <a:rPr lang="en-US" dirty="0" smtClean="0"/>
              <a:t> Programming in C#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Thread – smallest, independent piece of a program, executable by the OS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"</a:t>
            </a:r>
            <a:r>
              <a:rPr lang="en-US" dirty="0" err="1" smtClean="0"/>
              <a:t>Subprocess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Usually </a:t>
            </a:r>
            <a:r>
              <a:rPr lang="en-US" dirty="0" smtClean="0"/>
              <a:t>contained inside a process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C# is a multi-threaded language by 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Process/program can manage multiple threads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Threads execute in parallel (handled by OS &amp; CPU)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Thread control mechanisms are available in C#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3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Programming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r>
              <a:rPr lang="en-US" dirty="0" smtClean="0"/>
              <a:t>Threads and </a:t>
            </a:r>
            <a:r>
              <a:rPr lang="en-US" dirty="0" err="1" smtClean="0"/>
              <a:t>ThreadPool</a:t>
            </a:r>
            <a:endParaRPr lang="en-US" dirty="0" smtClean="0"/>
          </a:p>
          <a:p>
            <a:pPr lvl="1"/>
            <a:r>
              <a:rPr lang="en-US" dirty="0" smtClean="0"/>
              <a:t>Direct control over thread execution</a:t>
            </a:r>
          </a:p>
          <a:p>
            <a:pPr lvl="1"/>
            <a:r>
              <a:rPr lang="en-US" dirty="0" smtClean="0"/>
              <a:t>Callbacks for Thread events</a:t>
            </a:r>
          </a:p>
          <a:p>
            <a:r>
              <a:rPr lang="en-US" dirty="0" smtClean="0"/>
              <a:t>Tasks – abstraction over Threads</a:t>
            </a:r>
          </a:p>
          <a:p>
            <a:pPr lvl="1"/>
            <a:r>
              <a:rPr lang="en-US" dirty="0" smtClean="0"/>
              <a:t>Represent work which will be completed </a:t>
            </a:r>
          </a:p>
          <a:p>
            <a:pPr lvl="2"/>
            <a:r>
              <a:rPr lang="en-US" dirty="0" smtClean="0"/>
              <a:t>Wrap delegates/lambdas into objects with Result</a:t>
            </a:r>
          </a:p>
          <a:p>
            <a:pPr lvl="2"/>
            <a:r>
              <a:rPr lang="en-US" dirty="0" smtClean="0"/>
              <a:t>Task&lt;</a:t>
            </a:r>
            <a:r>
              <a:rPr lang="en-US" dirty="0" err="1" smtClean="0"/>
              <a:t>int</a:t>
            </a:r>
            <a:r>
              <a:rPr lang="en-US" dirty="0" smtClean="0"/>
              <a:t>&gt; represents an integer to be calculated</a:t>
            </a:r>
          </a:p>
          <a:p>
            <a:pPr lvl="2"/>
            <a:r>
              <a:rPr lang="en-US" dirty="0" smtClean="0"/>
              <a:t>Handle threading "under the hood"</a:t>
            </a:r>
          </a:p>
          <a:p>
            <a:pPr lvl="1"/>
            <a:r>
              <a:rPr lang="en-US" dirty="0" smtClean="0"/>
              <a:t>Callbacks for thread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Programming with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callbacks</a:t>
            </a:r>
          </a:p>
          <a:p>
            <a:pPr lvl="1"/>
            <a:r>
              <a:rPr lang="en-US" dirty="0" smtClean="0"/>
              <a:t>Code becomes hard to track</a:t>
            </a:r>
          </a:p>
          <a:p>
            <a:pPr lvl="1"/>
            <a:r>
              <a:rPr lang="en-US" dirty="0" smtClean="0"/>
              <a:t>Exceptions are not propagated properly</a:t>
            </a:r>
          </a:p>
          <a:p>
            <a:pPr lvl="1"/>
            <a:r>
              <a:rPr lang="en-US" dirty="0" smtClean="0"/>
              <a:t>Thread context is not saved</a:t>
            </a:r>
          </a:p>
          <a:p>
            <a:pPr lvl="2"/>
            <a:r>
              <a:rPr lang="en-US" dirty="0" smtClean="0"/>
              <a:t>i.e. a callback defined in one thread is not guaranteed to work on same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Programming with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context problem example:</a:t>
            </a:r>
          </a:p>
          <a:p>
            <a:pPr lvl="1"/>
            <a:r>
              <a:rPr lang="en-US" dirty="0" smtClean="0"/>
              <a:t>UI </a:t>
            </a:r>
            <a:r>
              <a:rPr lang="en-US" dirty="0"/>
              <a:t>thread attaches a callback </a:t>
            </a:r>
            <a:r>
              <a:rPr lang="en-US" dirty="0" smtClean="0"/>
              <a:t>to a calculation method</a:t>
            </a:r>
          </a:p>
          <a:p>
            <a:pPr lvl="1"/>
            <a:r>
              <a:rPr lang="en-US" dirty="0" smtClean="0"/>
              <a:t>Callback should prints </a:t>
            </a:r>
            <a:r>
              <a:rPr lang="en-US" dirty="0"/>
              <a:t>results in a </a:t>
            </a:r>
            <a:r>
              <a:rPr lang="en-US" dirty="0" err="1"/>
              <a:t>ListView</a:t>
            </a:r>
            <a:endParaRPr lang="en-US" dirty="0"/>
          </a:p>
          <a:p>
            <a:pPr lvl="1"/>
            <a:r>
              <a:rPr lang="en-US" dirty="0" smtClean="0"/>
              <a:t>Calculation </a:t>
            </a:r>
            <a:r>
              <a:rPr lang="en-US" dirty="0"/>
              <a:t>method </a:t>
            </a:r>
            <a:r>
              <a:rPr lang="en-US" dirty="0" smtClean="0"/>
              <a:t>completes -&gt; </a:t>
            </a:r>
            <a:br>
              <a:rPr lang="en-US" dirty="0" smtClean="0"/>
            </a:br>
            <a:r>
              <a:rPr lang="en-US" dirty="0" smtClean="0"/>
              <a:t>callback </a:t>
            </a:r>
            <a:r>
              <a:rPr lang="en-US" dirty="0"/>
              <a:t>is </a:t>
            </a:r>
            <a:r>
              <a:rPr lang="en-US" dirty="0" smtClean="0"/>
              <a:t>run</a:t>
            </a:r>
          </a:p>
          <a:p>
            <a:pPr lvl="2"/>
            <a:r>
              <a:rPr lang="en-US" dirty="0" smtClean="0"/>
              <a:t>But not on UI thread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callback has no access to the UI thread's resources and we get a "wrong thread" exception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438400"/>
            <a:ext cx="8763000" cy="1447800"/>
          </a:xfrm>
        </p:spPr>
        <p:txBody>
          <a:bodyPr/>
          <a:lstStyle/>
          <a:p>
            <a:r>
              <a:rPr lang="en-US" dirty="0" smtClean="0"/>
              <a:t>Tasks with </a:t>
            </a:r>
            <a:r>
              <a:rPr lang="en-US" dirty="0" err="1" smtClean="0"/>
              <a:t>async</a:t>
            </a:r>
            <a:r>
              <a:rPr lang="en-US" dirty="0" smtClean="0"/>
              <a:t> &amp; await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538" y="3657600"/>
            <a:ext cx="7924800" cy="569120"/>
          </a:xfrm>
        </p:spPr>
        <p:txBody>
          <a:bodyPr/>
          <a:lstStyle/>
          <a:p>
            <a:r>
              <a:rPr lang="en-US" dirty="0" smtClean="0"/>
              <a:t>The C# 5 approach to asynchronous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tabLst/>
            </a:pPr>
            <a:r>
              <a:rPr lang="en-US" dirty="0" smtClean="0"/>
              <a:t>Synchronous Programming Problems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CPU-demanding tasks, Resource access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Asynchronous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Benefits &amp; Difficulties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Asynchronous Programming in C#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Threads, Tasks, Callback problems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Async</a:t>
            </a:r>
            <a:r>
              <a:rPr lang="en-US" dirty="0" smtClean="0"/>
              <a:t> Programming with C# and WinRT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Tasks with </a:t>
            </a:r>
            <a:r>
              <a:rPr lang="en-US" dirty="0" err="1" smtClean="0"/>
              <a:t>async</a:t>
            </a:r>
            <a:r>
              <a:rPr lang="en-US" dirty="0" smtClean="0"/>
              <a:t> &amp; await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Making Asynchronous methods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Error handling </a:t>
            </a:r>
            <a:r>
              <a:rPr lang="en-US" dirty="0" err="1" smtClean="0"/>
              <a:t>async</a:t>
            </a:r>
            <a:r>
              <a:rPr lang="en-US" dirty="0" smtClean="0"/>
              <a:t> &amp; await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Tasks with </a:t>
            </a:r>
            <a:r>
              <a:rPr lang="en-US" dirty="0" err="1"/>
              <a:t>async</a:t>
            </a:r>
            <a:r>
              <a:rPr lang="en-US" dirty="0"/>
              <a:t> &amp; await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Tasks + </a:t>
            </a:r>
            <a:r>
              <a:rPr lang="en-US" dirty="0" err="1" smtClean="0"/>
              <a:t>async</a:t>
            </a:r>
            <a:r>
              <a:rPr lang="en-US" dirty="0" smtClean="0"/>
              <a:t> &amp; await = modern approach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Tasks  can be "awaited"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Methods can be marked as asynchronous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async</a:t>
            </a:r>
            <a:r>
              <a:rPr lang="en-US" dirty="0" smtClean="0"/>
              <a:t> and await keywords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</a:t>
            </a:r>
            <a:r>
              <a:rPr lang="en-US" dirty="0"/>
              <a:t>sense when used </a:t>
            </a:r>
            <a:r>
              <a:rPr lang="en-US" dirty="0" smtClean="0"/>
              <a:t>together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Enable "inline" multithreaded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callbacks from code ("flatten")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Code looks like normal sync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Compiler generates appropriate callbacks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Tasks with </a:t>
            </a:r>
            <a:r>
              <a:rPr lang="en-US" dirty="0" err="1"/>
              <a:t>async</a:t>
            </a:r>
            <a:r>
              <a:rPr lang="en-US" dirty="0"/>
              <a:t> &amp; await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async</a:t>
            </a:r>
            <a:r>
              <a:rPr lang="en-US" dirty="0" smtClean="0"/>
              <a:t> keyword – used on a method signature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Marks a method, which can be asynchronous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Doesn't make it asynchronous – you do, through an "await"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Wraps any returned result in a Task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i.e. method return value is Task (or void)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Means "this could wait for a resource or operation"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it starts waiting, return to the calling method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When the wait is over, go back to called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Tasks with </a:t>
            </a:r>
            <a:r>
              <a:rPr lang="en-US" dirty="0" err="1"/>
              <a:t>async</a:t>
            </a:r>
            <a:r>
              <a:rPr lang="en-US" dirty="0"/>
              <a:t> &amp; await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await keyword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in a method which has </a:t>
            </a:r>
            <a:r>
              <a:rPr lang="en-US" dirty="0" err="1" smtClean="0"/>
              <a:t>async</a:t>
            </a:r>
            <a:r>
              <a:rPr lang="en-US" dirty="0" smtClean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Saves the context in a state machine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Marks waiting for a resource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Resource should be a Task&lt;T&gt;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T result from Task&lt;T&gt;, when it completes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Means await the completion of a task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While awaiting -&gt; let the rest of the program run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Awaiting over -&gt; continue executing the next statements in the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Tasks with </a:t>
            </a:r>
            <a:r>
              <a:rPr lang="en-US" dirty="0" err="1"/>
              <a:t>async</a:t>
            </a:r>
            <a:r>
              <a:rPr lang="en-US" dirty="0"/>
              <a:t> &amp; await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built-in </a:t>
            </a:r>
            <a:r>
              <a:rPr lang="en-US" dirty="0" err="1" smtClean="0"/>
              <a:t>Async</a:t>
            </a:r>
            <a:r>
              <a:rPr lang="en-US" dirty="0" smtClean="0"/>
              <a:t>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WinRT APIs are mainly asynchronous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Any operation which could run for &gt;50ms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Is asynchronous in WinRT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Should be asynchronous in your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 some type of </a:t>
            </a:r>
            <a:r>
              <a:rPr lang="en-US" dirty="0" err="1" smtClean="0"/>
              <a:t>IAsyncOperation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Can be awaited just like a Task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Behaves almost the same as a task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Limited control, but convertible to Task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7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538" y="2590801"/>
            <a:ext cx="7924800" cy="685801"/>
          </a:xfrm>
        </p:spPr>
        <p:txBody>
          <a:bodyPr/>
          <a:lstStyle/>
          <a:p>
            <a:r>
              <a:rPr lang="en-US" dirty="0" smtClean="0"/>
              <a:t>Using built-in </a:t>
            </a:r>
            <a:r>
              <a:rPr lang="en-US" dirty="0" err="1" smtClean="0"/>
              <a:t>Async</a:t>
            </a:r>
            <a:r>
              <a:rPr lang="en-US" dirty="0"/>
              <a:t>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45680"/>
            <a:ext cx="4920677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0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298" y="2590801"/>
            <a:ext cx="8717280" cy="685801"/>
          </a:xfrm>
        </p:spPr>
        <p:txBody>
          <a:bodyPr/>
          <a:lstStyle/>
          <a:p>
            <a:r>
              <a:rPr lang="en-US" dirty="0" smtClean="0"/>
              <a:t>Making </a:t>
            </a:r>
            <a:br>
              <a:rPr lang="en-US" dirty="0" smtClean="0"/>
            </a:br>
            <a:r>
              <a:rPr lang="en-US" dirty="0" smtClean="0"/>
              <a:t>Asynchronous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538" y="3657600"/>
            <a:ext cx="7924800" cy="569120"/>
          </a:xfrm>
        </p:spPr>
        <p:txBody>
          <a:bodyPr/>
          <a:lstStyle/>
          <a:p>
            <a:r>
              <a:rPr lang="en-US" dirty="0" smtClean="0"/>
              <a:t>Offloading heavy computations to other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Making Asynchronous Methods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Any synchronous method can be used asynchronously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Tasks basically call a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most cases </a:t>
            </a:r>
            <a:r>
              <a:rPr lang="en-US" dirty="0" err="1" smtClean="0"/>
              <a:t>Task.Run</a:t>
            </a:r>
            <a:r>
              <a:rPr lang="en-US" dirty="0" smtClean="0"/>
              <a:t>() will be enough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 Task which can be awaited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Under the hood: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Get a free thread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Execute the method in that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7968" y="4013537"/>
            <a:ext cx="551383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Task&lt;List&lt;int&gt;&gt; primesTask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Task.Run(()=&gt;CalcPrimes(0, 1000));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primes = await primesTask;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Asynchronous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"Patterns" to make your code asynchronous</a:t>
            </a:r>
          </a:p>
          <a:p>
            <a:pPr lvl="1"/>
            <a:r>
              <a:rPr lang="en-US" dirty="0" smtClean="0"/>
              <a:t>Make a method which returns a Task, which is Run</a:t>
            </a:r>
          </a:p>
          <a:p>
            <a:pPr lvl="2"/>
            <a:r>
              <a:rPr lang="en-US" dirty="0" smtClean="0"/>
              <a:t>Call the method and "await" the task result</a:t>
            </a:r>
          </a:p>
          <a:p>
            <a:pPr lvl="1"/>
            <a:r>
              <a:rPr lang="en-US" dirty="0" smtClean="0"/>
              <a:t>Make an </a:t>
            </a:r>
            <a:r>
              <a:rPr lang="en-US" dirty="0" err="1" smtClean="0"/>
              <a:t>async</a:t>
            </a:r>
            <a:r>
              <a:rPr lang="en-US" dirty="0" smtClean="0"/>
              <a:t> method with a return type of Task (or void)</a:t>
            </a:r>
          </a:p>
          <a:p>
            <a:pPr lvl="2"/>
            <a:r>
              <a:rPr lang="en-US" dirty="0" smtClean="0"/>
              <a:t>(Optionally) start awaiting a result or action</a:t>
            </a:r>
          </a:p>
          <a:p>
            <a:pPr lvl="2"/>
            <a:r>
              <a:rPr lang="en-US" dirty="0" smtClean="0"/>
              <a:t>Return the result as a value (if you have a result)</a:t>
            </a:r>
          </a:p>
          <a:p>
            <a:pPr lvl="2"/>
            <a:r>
              <a:rPr lang="en-US" dirty="0" smtClean="0"/>
              <a:t>The compiler will wrap it in a Task</a:t>
            </a:r>
          </a:p>
          <a:p>
            <a:pPr lvl="2"/>
            <a:r>
              <a:rPr lang="en-US" dirty="0" smtClean="0"/>
              <a:t>Call the method and await the task result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538" y="2590801"/>
            <a:ext cx="7924800" cy="685801"/>
          </a:xfrm>
        </p:spPr>
        <p:txBody>
          <a:bodyPr/>
          <a:lstStyle/>
          <a:p>
            <a:r>
              <a:rPr lang="en-US" dirty="0" smtClean="0"/>
              <a:t>Creating Your Own </a:t>
            </a:r>
            <a:r>
              <a:rPr lang="en-US" dirty="0" err="1" smtClean="0"/>
              <a:t>Async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45680"/>
            <a:ext cx="4920677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298" y="2590801"/>
            <a:ext cx="8717280" cy="685801"/>
          </a:xfrm>
        </p:spPr>
        <p:txBody>
          <a:bodyPr/>
          <a:lstStyle/>
          <a:p>
            <a:r>
              <a:rPr lang="en-US" dirty="0" smtClean="0"/>
              <a:t>Error Handling in </a:t>
            </a:r>
            <a:r>
              <a:rPr lang="en-US" dirty="0" err="1" smtClean="0"/>
              <a:t>async</a:t>
            </a:r>
            <a:r>
              <a:rPr lang="en-US" dirty="0" smtClean="0"/>
              <a:t> &amp; await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538" y="3657600"/>
            <a:ext cx="7924800" cy="569120"/>
          </a:xfrm>
        </p:spPr>
        <p:txBody>
          <a:bodyPr/>
          <a:lstStyle/>
          <a:p>
            <a:r>
              <a:rPr lang="en-US" dirty="0" smtClean="0"/>
              <a:t>Try-catch statements with asynchronous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748" y="1600200"/>
            <a:ext cx="7744252" cy="1447800"/>
          </a:xfrm>
        </p:spPr>
        <p:txBody>
          <a:bodyPr/>
          <a:lstStyle/>
          <a:p>
            <a:r>
              <a:rPr lang="en-US" dirty="0" smtClean="0"/>
              <a:t>Synchronous Programming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971800"/>
            <a:ext cx="428625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918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>await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async</a:t>
            </a:r>
            <a:r>
              <a:rPr lang="en-US" dirty="0" smtClean="0"/>
              <a:t> &amp; await error-handling is straightforward</a:t>
            </a:r>
          </a:p>
          <a:p>
            <a:pPr lvl="1"/>
            <a:r>
              <a:rPr lang="en-US" dirty="0" smtClean="0"/>
              <a:t>Wrap error-prone code in try statement</a:t>
            </a:r>
          </a:p>
          <a:p>
            <a:pPr lvl="1"/>
            <a:r>
              <a:rPr lang="en-US" dirty="0" smtClean="0"/>
              <a:t>Catch exceptions</a:t>
            </a:r>
          </a:p>
          <a:p>
            <a:pPr lvl="1"/>
            <a:r>
              <a:rPr lang="en-US" dirty="0" smtClean="0"/>
              <a:t>No callbacks in code, so no problem to write try-catch like in normal sync code</a:t>
            </a:r>
          </a:p>
          <a:p>
            <a:pPr lvl="1"/>
            <a:r>
              <a:rPr lang="en-US" dirty="0" smtClean="0"/>
              <a:t>Under the hood:</a:t>
            </a:r>
          </a:p>
          <a:p>
            <a:pPr lvl="2"/>
            <a:r>
              <a:rPr lang="en-US" dirty="0" smtClean="0"/>
              <a:t>Try-catch is associated with the state machines of the "</a:t>
            </a:r>
            <a:r>
              <a:rPr lang="en-US" dirty="0" err="1" smtClean="0"/>
              <a:t>await"s</a:t>
            </a:r>
            <a:r>
              <a:rPr lang="en-US" dirty="0" smtClean="0"/>
              <a:t> in it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apps should be heavily asynchronous</a:t>
            </a:r>
          </a:p>
          <a:p>
            <a:r>
              <a:rPr lang="en-US" dirty="0" smtClean="0"/>
              <a:t>Tasks with </a:t>
            </a:r>
            <a:r>
              <a:rPr lang="en-US" dirty="0" err="1" smtClean="0"/>
              <a:t>async</a:t>
            </a:r>
            <a:r>
              <a:rPr lang="en-US" dirty="0" smtClean="0"/>
              <a:t> &amp; await</a:t>
            </a:r>
          </a:p>
          <a:p>
            <a:pPr lvl="1"/>
            <a:r>
              <a:rPr lang="en-US" dirty="0" smtClean="0"/>
              <a:t>Modern approach to asynchronous programming</a:t>
            </a:r>
          </a:p>
          <a:p>
            <a:pPr lvl="1"/>
            <a:r>
              <a:rPr lang="en-US" dirty="0" smtClean="0"/>
              <a:t>Make code easier to read, take care of thread context and other callback problems</a:t>
            </a:r>
          </a:p>
          <a:p>
            <a:pPr lvl="1"/>
            <a:r>
              <a:rPr lang="en-US" dirty="0" smtClean="0">
                <a:hlinkClick r:id="rId2"/>
              </a:rPr>
              <a:t>In-depth reading on </a:t>
            </a:r>
            <a:r>
              <a:rPr lang="en-US" dirty="0" err="1" smtClean="0">
                <a:hlinkClick r:id="rId2"/>
              </a:rPr>
              <a:t>async</a:t>
            </a:r>
            <a:r>
              <a:rPr lang="en-US" dirty="0" smtClean="0">
                <a:hlinkClick r:id="rId2"/>
              </a:rPr>
              <a:t> &amp; await in WinRT</a:t>
            </a:r>
            <a:endParaRPr lang="en-US" dirty="0" smtClean="0"/>
          </a:p>
          <a:p>
            <a:r>
              <a:rPr lang="en-US" dirty="0" smtClean="0"/>
              <a:t>Asynchronous programming will never be easy</a:t>
            </a:r>
          </a:p>
          <a:p>
            <a:pPr lvl="1"/>
            <a:r>
              <a:rPr lang="en-US" dirty="0" smtClean="0"/>
              <a:t>Be wary of deadlocks, race conditions and the like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69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Asynchronous </a:t>
            </a:r>
            <a:r>
              <a:rPr lang="en-US" dirty="0" smtClean="0"/>
              <a:t>Programming with C</a:t>
            </a:r>
            <a:r>
              <a:rPr lang="en-US" dirty="0"/>
              <a:t># and WinRT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16" y="6400800"/>
            <a:ext cx="2909771" cy="701731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9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Write an app, which calculates primes in a range. </a:t>
            </a:r>
          </a:p>
          <a:p>
            <a:pPr marL="862013" lvl="1" indent="-514350">
              <a:spcBef>
                <a:spcPts val="0"/>
              </a:spcBef>
            </a:pPr>
            <a:r>
              <a:rPr lang="en-US" sz="2400" dirty="0" smtClean="0"/>
              <a:t>Then gets all of the primes and for each prime:</a:t>
            </a:r>
          </a:p>
          <a:p>
            <a:pPr marL="1154113" lvl="2" indent="-514350">
              <a:spcBef>
                <a:spcPts val="0"/>
              </a:spcBef>
            </a:pPr>
            <a:r>
              <a:rPr lang="en-US" sz="2000" dirty="0" smtClean="0"/>
              <a:t>Finds another prime, which begins with the same digit as the first ends in</a:t>
            </a:r>
          </a:p>
          <a:p>
            <a:pPr marL="1154113" lvl="2" indent="-514350">
              <a:spcBef>
                <a:spcPts val="0"/>
              </a:spcBef>
            </a:pPr>
            <a:r>
              <a:rPr lang="en-US" sz="2000" dirty="0" smtClean="0"/>
              <a:t>Concatenates the two primes (</a:t>
            </a:r>
            <a:r>
              <a:rPr lang="en-US" sz="2000" dirty="0" err="1" smtClean="0"/>
              <a:t>first+second</a:t>
            </a:r>
            <a:r>
              <a:rPr lang="en-US" sz="2000" dirty="0" smtClean="0"/>
              <a:t>)</a:t>
            </a:r>
          </a:p>
          <a:p>
            <a:pPr marL="862013" lvl="1" indent="-514350">
              <a:spcBef>
                <a:spcPts val="0"/>
              </a:spcBef>
            </a:pPr>
            <a:r>
              <a:rPr lang="en-US" sz="2400" dirty="0" smtClean="0"/>
              <a:t>According to a setting:</a:t>
            </a:r>
          </a:p>
          <a:p>
            <a:pPr marL="1154113" lvl="2" indent="-514350">
              <a:spcBef>
                <a:spcPts val="0"/>
              </a:spcBef>
            </a:pPr>
            <a:r>
              <a:rPr lang="en-US" sz="2000" dirty="0" smtClean="0"/>
              <a:t>Either finds which of the concatenations are also primes</a:t>
            </a:r>
            <a:r>
              <a:rPr lang="en-US" sz="2000" dirty="0" smtClean="0"/>
              <a:t> and lists them</a:t>
            </a:r>
          </a:p>
          <a:p>
            <a:pPr marL="1154113" lvl="2" indent="-514350">
              <a:spcBef>
                <a:spcPts val="0"/>
              </a:spcBef>
            </a:pPr>
            <a:r>
              <a:rPr lang="en-US" sz="2000" dirty="0" smtClean="0"/>
              <a:t>Or finds which of the concatenations are NOT primes and lists them</a:t>
            </a:r>
          </a:p>
          <a:p>
            <a:pPr marL="862013" lvl="1" indent="-514350">
              <a:spcBef>
                <a:spcPts val="0"/>
              </a:spcBef>
            </a:pPr>
            <a:r>
              <a:rPr lang="en-US" sz="2400" dirty="0" smtClean="0"/>
              <a:t>The program should provide UI for 4 calculation requests, each with prime range input, list primes/list non-primes setting and display for the listed concatenations</a:t>
            </a:r>
          </a:p>
          <a:p>
            <a:pPr marL="862013" lvl="1" indent="-514350">
              <a:spcBef>
                <a:spcPts val="0"/>
              </a:spcBef>
            </a:pPr>
            <a:r>
              <a:rPr lang="en-US" sz="2400" dirty="0" smtClean="0"/>
              <a:t>The UI should always be responsive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3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Synchronous Programming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Executing program components sequentially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i.e. "Sequential programming"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Actions happen one after another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a single thread of a single process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Components wait for previous components to finish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Program resources are accessible at all points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Programming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of Sync Programming</a:t>
            </a:r>
          </a:p>
          <a:p>
            <a:pPr lvl="1"/>
            <a:r>
              <a:rPr lang="en-US" dirty="0" smtClean="0"/>
              <a:t>If one component blocks, </a:t>
            </a:r>
            <a:br>
              <a:rPr lang="en-US" dirty="0" smtClean="0"/>
            </a:br>
            <a:r>
              <a:rPr lang="en-US" dirty="0" smtClean="0"/>
              <a:t>entire program blocks</a:t>
            </a:r>
          </a:p>
          <a:p>
            <a:pPr lvl="1"/>
            <a:r>
              <a:rPr lang="en-US" dirty="0" smtClean="0"/>
              <a:t>UI may become unresponsive</a:t>
            </a:r>
          </a:p>
          <a:p>
            <a:pPr lvl="1"/>
            <a:r>
              <a:rPr lang="en-US" dirty="0" smtClean="0"/>
              <a:t>No utilization of multi-core systems</a:t>
            </a:r>
          </a:p>
          <a:p>
            <a:pPr lvl="1"/>
            <a:r>
              <a:rPr lang="en-US" dirty="0" smtClean="0"/>
              <a:t>CPU demanding tasks delay execution of all other tasks</a:t>
            </a:r>
          </a:p>
          <a:p>
            <a:pPr lvl="1"/>
            <a:r>
              <a:rPr lang="en-US" dirty="0" smtClean="0"/>
              <a:t>Accessing resources blocks entire program</a:t>
            </a:r>
          </a:p>
          <a:p>
            <a:pPr lvl="2"/>
            <a:r>
              <a:rPr lang="en-US" dirty="0" smtClean="0"/>
              <a:t>Especially problematic with web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255059"/>
            <a:ext cx="19812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927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access problems</a:t>
            </a:r>
          </a:p>
          <a:p>
            <a:pPr lvl="1"/>
            <a:r>
              <a:rPr lang="en-US" dirty="0" smtClean="0"/>
              <a:t>Resources may be large</a:t>
            </a:r>
          </a:p>
          <a:p>
            <a:pPr lvl="2"/>
            <a:r>
              <a:rPr lang="en-US" dirty="0" smtClean="0"/>
              <a:t>While loading, UI blocks</a:t>
            </a:r>
          </a:p>
          <a:p>
            <a:pPr lvl="2"/>
            <a:r>
              <a:rPr lang="en-US" dirty="0" smtClean="0"/>
              <a:t>Program stops responding</a:t>
            </a:r>
          </a:p>
          <a:p>
            <a:pPr lvl="1"/>
            <a:r>
              <a:rPr lang="en-US" dirty="0" smtClean="0"/>
              <a:t>Resources may be web-based</a:t>
            </a:r>
          </a:p>
          <a:p>
            <a:pPr lvl="2"/>
            <a:r>
              <a:rPr lang="en-US" dirty="0" smtClean="0"/>
              <a:t>Slow connections mean slow loading</a:t>
            </a:r>
          </a:p>
          <a:p>
            <a:pPr lvl="2"/>
            <a:r>
              <a:rPr lang="en-US" dirty="0" smtClean="0"/>
              <a:t>Server may hang</a:t>
            </a:r>
          </a:p>
          <a:p>
            <a:pPr lvl="1"/>
            <a:r>
              <a:rPr lang="en-US" dirty="0" smtClean="0"/>
              <a:t>While accessing, sync programs stop all other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5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924800" cy="685801"/>
          </a:xfrm>
        </p:spPr>
        <p:txBody>
          <a:bodyPr/>
          <a:lstStyle/>
          <a:p>
            <a:r>
              <a:rPr lang="en-US" dirty="0" smtClean="0"/>
              <a:t>Resource Access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7862" y="3545679"/>
            <a:ext cx="4920677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CPU-demanding tasks problems</a:t>
            </a:r>
          </a:p>
          <a:p>
            <a:pPr lvl="1"/>
            <a:r>
              <a:rPr lang="en-US" dirty="0" smtClean="0"/>
              <a:t>CPU-demanding problems will freeze the program</a:t>
            </a:r>
          </a:p>
          <a:p>
            <a:pPr lvl="2"/>
            <a:r>
              <a:rPr lang="en-US" dirty="0" smtClean="0"/>
              <a:t>Program stops responding</a:t>
            </a:r>
          </a:p>
          <a:p>
            <a:pPr lvl="1"/>
            <a:r>
              <a:rPr lang="en-US" dirty="0" smtClean="0"/>
              <a:t>Some CPU-demanding tasks are many smaller, independent tasks</a:t>
            </a:r>
          </a:p>
          <a:p>
            <a:pPr lvl="2"/>
            <a:r>
              <a:rPr lang="en-US" dirty="0" smtClean="0"/>
              <a:t>Sync programming must sequentially go through them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538" y="2590801"/>
            <a:ext cx="7924800" cy="685801"/>
          </a:xfrm>
        </p:spPr>
        <p:txBody>
          <a:bodyPr/>
          <a:lstStyle/>
          <a:p>
            <a:r>
              <a:rPr lang="en-US" dirty="0" smtClean="0"/>
              <a:t>CPU-demanding Tasks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698080"/>
            <a:ext cx="4920677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3110</TotalTime>
  <Words>1260</Words>
  <Application>Microsoft Office PowerPoint</Application>
  <PresentationFormat>On-screen Show (4:3)</PresentationFormat>
  <Paragraphs>232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Telerik Academy</vt:lpstr>
      <vt:lpstr>1_Telerik Academy</vt:lpstr>
      <vt:lpstr>Asynchronous Programming with  C# and WinRT</vt:lpstr>
      <vt:lpstr>Table of Contents</vt:lpstr>
      <vt:lpstr>Synchronous Programming</vt:lpstr>
      <vt:lpstr>Synchronous Programming</vt:lpstr>
      <vt:lpstr>Synchronous Programming Problems</vt:lpstr>
      <vt:lpstr>Synchronous Programming Problems</vt:lpstr>
      <vt:lpstr>Resource Access Problems</vt:lpstr>
      <vt:lpstr>Synchronous Programming Problems</vt:lpstr>
      <vt:lpstr>CPU-demanding Tasks Problems</vt:lpstr>
      <vt:lpstr>Asynchronous Programming</vt:lpstr>
      <vt:lpstr>Asynchronous Programming</vt:lpstr>
      <vt:lpstr>Asynchronous Programming Benefits</vt:lpstr>
      <vt:lpstr>Asynchronous Programming Difficulties</vt:lpstr>
      <vt:lpstr>Asynchronous  Programming in C#</vt:lpstr>
      <vt:lpstr>Async Programming in C#</vt:lpstr>
      <vt:lpstr>Async Programming in C#</vt:lpstr>
      <vt:lpstr>Async Programming with C#</vt:lpstr>
      <vt:lpstr>Async Programming with C#</vt:lpstr>
      <vt:lpstr>Tasks with async &amp; await</vt:lpstr>
      <vt:lpstr>Tasks with async &amp; await</vt:lpstr>
      <vt:lpstr>Tasks with async &amp; await</vt:lpstr>
      <vt:lpstr>Tasks with async &amp; await</vt:lpstr>
      <vt:lpstr>Tasks with async &amp; await</vt:lpstr>
      <vt:lpstr>Using built-in Async Methods</vt:lpstr>
      <vt:lpstr>Making  Asynchronous Methods</vt:lpstr>
      <vt:lpstr>Making Asynchronous Methods</vt:lpstr>
      <vt:lpstr>Making Asynchronous Methods</vt:lpstr>
      <vt:lpstr>Creating Your Own Async Methods</vt:lpstr>
      <vt:lpstr>Error Handling in async &amp; await Code</vt:lpstr>
      <vt:lpstr>Error Handling async &amp; await</vt:lpstr>
      <vt:lpstr>Summary</vt:lpstr>
      <vt:lpstr>Asynchronous Programming with C# and WinRT</vt:lpstr>
      <vt:lpstr>Exercises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Asynchronouse Programming with C# and WinRT</dc:title>
  <dc:subject>Telerik Software Academy</dc:subject>
  <dc:creator>George Georgiev</dc:creator>
  <cp:lastModifiedBy>Georgi Georgiev</cp:lastModifiedBy>
  <cp:revision>679</cp:revision>
  <dcterms:created xsi:type="dcterms:W3CDTF">2007-12-08T16:03:35Z</dcterms:created>
  <dcterms:modified xsi:type="dcterms:W3CDTF">2013-09-18T11:02:47Z</dcterms:modified>
  <cp:category>software engineering, education</cp:category>
</cp:coreProperties>
</file>