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4"/>
  </p:notesMasterIdLst>
  <p:handoutMasterIdLst>
    <p:handoutMasterId r:id="rId25"/>
  </p:handoutMasterIdLst>
  <p:sldIdLst>
    <p:sldId id="320" r:id="rId2"/>
    <p:sldId id="366" r:id="rId3"/>
    <p:sldId id="368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398" r:id="rId20"/>
    <p:sldId id="399" r:id="rId21"/>
    <p:sldId id="392" r:id="rId22"/>
    <p:sldId id="365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60" d="100"/>
          <a:sy n="60" d="100"/>
        </p:scale>
        <p:origin x="-1536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4CED9983-EB48-46D0-BE50-DA17CB3D55F4}" type="datetimeFigureOut">
              <a:rPr lang="en-US"/>
              <a:pPr>
                <a:defRPr/>
              </a:pPr>
              <a:t>6/6/2013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8CF9894-E2CA-416C-83DD-F2FF8C18D7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3D34627-E416-465B-94D8-EE7F3312DD8C}" type="datetimeFigureOut">
              <a:rPr lang="en-US"/>
              <a:pPr>
                <a:defRPr/>
              </a:pPr>
              <a:t>6/6/2013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47C8A74-6463-4771-B334-018131E67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B44BD-6491-47B4-9A60-EEBB457BF59B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E538D-9A82-4B74-A8ED-5C1097AE1445}" type="slidenum">
              <a:rPr lang="en-US" smtClean="0">
                <a:cs typeface="Arial" charset="0"/>
              </a:rPr>
              <a:pPr/>
              <a:t>13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C5407-F164-476E-91C8-F8950C38ACE3}" type="slidenum">
              <a:rPr lang="en-US" smtClean="0">
                <a:cs typeface="Arial" charset="0"/>
              </a:rPr>
              <a:pPr/>
              <a:t>15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F2DF4-0CD2-4C00-AEB5-C5BF97A7FBEF}" type="slidenum">
              <a:rPr lang="en-US" smtClean="0">
                <a:cs typeface="Arial" charset="0"/>
              </a:rPr>
              <a:pPr/>
              <a:t>16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6C3B8-8681-485C-B7F8-5A2BCCE6230A}" type="slidenum">
              <a:rPr lang="en-US" smtClean="0">
                <a:cs typeface="Arial" charset="0"/>
              </a:rPr>
              <a:pPr/>
              <a:t>17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4AF80-FDD9-4A35-AADD-4AE1F41F9E56}" type="slidenum">
              <a:rPr lang="en-US" smtClean="0">
                <a:cs typeface="Arial" charset="0"/>
              </a:rPr>
              <a:pPr/>
              <a:t>18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hlinkClick r:id="rId2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E1C9-2472-4F37-BAE0-D56E7E909C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E844-B24F-41C9-9DAE-2DE3BE9D47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/>
          <p:nvPr/>
        </p:nvSpPr>
        <p:spPr>
          <a:xfrm>
            <a:off x="1295400" y="2438400"/>
            <a:ext cx="6400800" cy="2097088"/>
          </a:xfrm>
          <a:prstGeom prst="rect">
            <a:avLst/>
          </a:prstGeom>
        </p:spPr>
        <p:txBody>
          <a:bodyPr anchor="ctr"/>
          <a:lstStyle/>
          <a:p>
            <a:pPr marL="319088" indent="-319088"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088"/>
          </a:xfrm>
          <a:prstGeom prst="rect">
            <a:avLst/>
          </a:prstGeom>
        </p:spPr>
        <p:txBody>
          <a:bodyPr anchor="ctr"/>
          <a:lstStyle/>
          <a:p>
            <a:pPr marL="319088" indent="-319088"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hlinkClick r:id="rId2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6234D-F5E5-4A8A-9FE9-048F20688C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/>
          <p:nvPr userDrawn="1"/>
        </p:nvSpPr>
        <p:spPr>
          <a:xfrm>
            <a:off x="1295400" y="2438400"/>
            <a:ext cx="6400800" cy="2097088"/>
          </a:xfrm>
          <a:prstGeom prst="rect">
            <a:avLst/>
          </a:prstGeom>
        </p:spPr>
        <p:txBody>
          <a:bodyPr anchor="ctr"/>
          <a:lstStyle/>
          <a:p>
            <a:pPr marL="319088" indent="-319088"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10" descr="telerik_logo_new-(white).png"/>
          <p:cNvPicPr>
            <a:picLocks noChangeAspect="1"/>
          </p:cNvPicPr>
          <p:nvPr/>
        </p:nvPicPr>
        <p:blipFill>
          <a:blip r:embed="rId11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65C66AF2-EE73-4715-93AA-C8F20790BE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0" name="Picture 10" descr="telerik_logo_new-(white).png"/>
          <p:cNvPicPr>
            <a:picLocks noChangeAspect="1"/>
          </p:cNvPicPr>
          <p:nvPr userDrawn="1"/>
        </p:nvPicPr>
        <p:blipFill>
          <a:blip r:embed="rId11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3" r:id="rId2"/>
    <p:sldLayoutId id="2147483715" r:id="rId3"/>
    <p:sldLayoutId id="2147483712" r:id="rId4"/>
    <p:sldLayoutId id="2147483716" r:id="rId5"/>
    <p:sldLayoutId id="2147483717" r:id="rId6"/>
    <p:sldLayoutId id="2147483718" r:id="rId7"/>
    <p:sldLayoutId id="2147483711" r:id="rId8"/>
    <p:sldLayoutId id="214748371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fontAlgn="base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fontAlgn="base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fontAlgn="base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fontAlgn="base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fontAlgn="base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fontAlgn="base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fontAlgn="base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fontAlgn="base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fontAlgn="base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fontAlgn="base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school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kov.devbg.org/schoolacademy-upload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s.google.com/group/it-olym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rstan4o\AppData\Local\Temp\IT-Test-Questions-Template.pptx" TargetMode="External"/><Relationship Id="rId2" Type="http://schemas.openxmlformats.org/officeDocument/2006/relationships/hyperlink" Target="http://edusoft.fmi.uni-sofia.bg/documents/Conspect091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Telerik School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825" y="2971800"/>
            <a:ext cx="8153400" cy="87471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Meeting #6 – April 2011 – Web-Technologies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6088" y="5224463"/>
            <a:ext cx="3352800" cy="490537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/>
              <a:t>Svetlin Nakov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863"/>
            <a:ext cx="2090738" cy="646112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/>
              <a:t>Telerik Corporation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663"/>
            <a:ext cx="1708150" cy="338137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>
                <a:hlinkClick r:id="rId2"/>
              </a:rPr>
              <a:t>www.telerik.com</a:t>
            </a:r>
            <a:endParaRPr/>
          </a:p>
        </p:txBody>
      </p:sp>
      <p:pic>
        <p:nvPicPr>
          <p:cNvPr id="9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5442099" y="457200"/>
            <a:ext cx="3130885" cy="914400"/>
          </a:xfrm>
          <a:prstGeom prst="roundRect">
            <a:avLst>
              <a:gd name="adj" fmla="val 5054"/>
            </a:avLst>
          </a:prstGeom>
          <a:noFill/>
        </p:spPr>
      </p:pic>
      <p:sp>
        <p:nvSpPr>
          <p:cNvPr id="11" name="TextBox 10"/>
          <p:cNvSpPr txBox="1"/>
          <p:nvPr/>
        </p:nvSpPr>
        <p:spPr>
          <a:xfrm rot="155345">
            <a:off x="450101" y="1019772"/>
            <a:ext cx="46757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cs typeface="+mn-cs"/>
                <a:hlinkClick r:id="rId4"/>
              </a:rPr>
              <a:t>http://schoolacademy.telerik.com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pic>
        <p:nvPicPr>
          <p:cNvPr id="1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5632026" y="4546096"/>
            <a:ext cx="2940957" cy="1930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_vsYvNhZ1GdM/SW0C5KWGuWI/AAAAAAAAAPU/hAzy6uKwHqo/s320/homework_help.gi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/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3200400" y="4546096"/>
            <a:ext cx="1930903" cy="1930903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  <a:alpha val="50000"/>
              </a:schemeClr>
            </a:solidFill>
          </a:ln>
          <a:effectLst/>
          <a:extLst>
            <a:ext uri="{909E8E84-426E-40DD-AFC4-6F175D3DCCD1}"/>
          </a:extLst>
        </p:spPr>
      </p:pic>
      <p:pic>
        <p:nvPicPr>
          <p:cNvPr id="1028" name="Picture 4" descr="http://www.psychologytoday.com/files/u45/homework.gif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/>
            </a:extLst>
          </a:blip>
          <a:srcRect b="-5556"/>
          <a:stretch/>
        </p:blipFill>
        <p:spPr bwMode="auto">
          <a:xfrm>
            <a:off x="562100" y="3585633"/>
            <a:ext cx="1219200" cy="1286934"/>
          </a:xfrm>
          <a:prstGeom prst="roundRect">
            <a:avLst>
              <a:gd name="adj" fmla="val 9741"/>
            </a:avLst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  <a:defRPr/>
            </a:pPr>
            <a:r>
              <a:rPr lang="en-US" sz="2800" dirty="0"/>
              <a:t>Using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2800" dirty="0" smtClean="0"/>
              <a:t>, ASP.NET data-bound controls and Entity Framework create a Web </a:t>
            </a:r>
            <a:r>
              <a:rPr lang="en-US" sz="2800" dirty="0"/>
              <a:t>application to display information about towns and countries stored in SQL Server database</a:t>
            </a:r>
            <a:r>
              <a:rPr lang="bg-BG" sz="2800" dirty="0"/>
              <a:t>. </a:t>
            </a:r>
            <a:r>
              <a:rPr lang="en-US" sz="2800" dirty="0"/>
              <a:t>Each country has name, language, national flag and list of towns</a:t>
            </a:r>
            <a:r>
              <a:rPr lang="bg-BG" sz="2800" dirty="0"/>
              <a:t>. </a:t>
            </a:r>
            <a:r>
              <a:rPr lang="en-US" sz="2800" dirty="0"/>
              <a:t>Each town has name, population and country</a:t>
            </a:r>
            <a:r>
              <a:rPr lang="bg-BG" sz="2800" dirty="0"/>
              <a:t>.</a:t>
            </a:r>
            <a:r>
              <a:rPr lang="en-US" sz="2800" dirty="0"/>
              <a:t> Use a set of text boxes to show a single country in the left side of the main form along with navigation buttons (Next / Previous) to change the currently selected country.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 smtClean="0"/>
              <a:t> </a:t>
            </a:r>
            <a:r>
              <a:rPr lang="en-US" sz="2800" dirty="0"/>
              <a:t>on the right side of the form for the towns </a:t>
            </a:r>
            <a:r>
              <a:rPr lang="en-US" sz="2800" dirty="0" smtClean="0"/>
              <a:t>of </a:t>
            </a:r>
            <a:r>
              <a:rPr lang="en-US" sz="2800" dirty="0"/>
              <a:t>the currently selected country. When the current country changes, load and display its towns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F88A34F0-1536-404E-BF1A-5A02C5E71614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pPr>
              <a:defRPr/>
            </a:pPr>
            <a:r>
              <a:rPr smtClean="0"/>
              <a:t>ASP.NET Data-Driven </a:t>
            </a:r>
            <a:r>
              <a:t>Web </a:t>
            </a:r>
            <a:r>
              <a:rPr smtClean="0"/>
              <a:t>Applications (2)</a:t>
            </a:r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12"/>
              <a:tabLst/>
              <a:defRPr/>
            </a:pPr>
            <a:r>
              <a:rPr lang="en-US" sz="2800" dirty="0"/>
              <a:t>Add to the system a new information object: continents. Countries are considered to reside in exactly one of the continents.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2800" dirty="0" smtClean="0"/>
              <a:t> </a:t>
            </a:r>
            <a:r>
              <a:rPr lang="en-US" sz="2800" dirty="0"/>
              <a:t>to display the continents. Implement master-detail navigation: when a continent is selected, its corresponding countries are loaded. When a country is selected, its towns </a:t>
            </a:r>
            <a:r>
              <a:rPr lang="en-US" sz="2800" dirty="0" smtClean="0"/>
              <a:t>should be loaded</a:t>
            </a:r>
            <a:r>
              <a:rPr lang="en-US" sz="2800" dirty="0"/>
              <a:t>.</a:t>
            </a:r>
          </a:p>
          <a:p>
            <a:pPr marL="533400" indent="-533400">
              <a:lnSpc>
                <a:spcPct val="110000"/>
              </a:lnSpc>
              <a:buFont typeface="+mj-lt"/>
              <a:buAutoNum type="arabicPeriod" startAt="12"/>
              <a:tabLst/>
              <a:defRPr/>
            </a:pPr>
            <a:r>
              <a:rPr lang="en-US" sz="2800" dirty="0"/>
              <a:t>Implement editing of all information objects in the system (add / edit / delete</a:t>
            </a:r>
            <a:r>
              <a:rPr lang="en-US" sz="2800" dirty="0" smtClean="0"/>
              <a:t>). Implement adding as a separate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2800" dirty="0" smtClean="0"/>
              <a:t> page.</a:t>
            </a:r>
            <a:endParaRPr lang="en-US" sz="2800" noProof="1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8FA859C-1D14-4661-A2B3-D2A176DF1A62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pPr>
              <a:defRPr/>
            </a:pPr>
            <a:r>
              <a:rPr smtClean="0"/>
              <a:t>ASP.NET Data-Driven </a:t>
            </a:r>
            <a:r>
              <a:t>Web </a:t>
            </a:r>
            <a:r>
              <a:rPr smtClean="0"/>
              <a:t>Applications (3)</a:t>
            </a:r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45013"/>
            <a:ext cx="7924800" cy="1474787"/>
          </a:xfrm>
        </p:spPr>
        <p:txBody>
          <a:bodyPr/>
          <a:lstStyle/>
          <a:p>
            <a:pPr>
              <a:lnSpc>
                <a:spcPts val="5400"/>
              </a:lnSpc>
              <a:defRPr/>
            </a:pPr>
            <a:r>
              <a:rPr lang="en-US" dirty="0" smtClean="0"/>
              <a:t>ASP.NET Authentication and Authorization</a:t>
            </a:r>
            <a:endParaRPr lang="en-US" dirty="0"/>
          </a:p>
        </p:txBody>
      </p:sp>
      <p:pic>
        <p:nvPicPr>
          <p:cNvPr id="25602" name="Picture 2" descr="http://t1.gstatic.com/images?q=tbn:ANd9GcSoI3-68BAr2FzOHCxesgE7X9YpF2BxLxNDDZS6wM3MJ33B6VI&amp;t=1&amp;usg=__ZVoic-ujCvV9mUul7hF3UTrptF4=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24827">
            <a:off x="2852738" y="1166813"/>
            <a:ext cx="35814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/>
            </a:extLst>
          </a:blip>
          <a:srcRect/>
          <a:stretch/>
        </p:blipFill>
        <p:spPr bwMode="auto">
          <a:xfrm>
            <a:off x="788522" y="2397524"/>
            <a:ext cx="2703358" cy="1607540"/>
          </a:xfrm>
          <a:prstGeom prst="roundRect">
            <a:avLst>
              <a:gd name="adj" fmla="val 277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5761969" y="2397524"/>
            <a:ext cx="2554447" cy="1607540"/>
          </a:xfrm>
          <a:prstGeom prst="roundRect">
            <a:avLst>
              <a:gd name="adj" fmla="val 277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t>Authentication and Authorization</a:t>
            </a:r>
            <a:endParaRPr lang="bg-BG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4"/>
              <a:tabLst/>
              <a:defRPr/>
            </a:pPr>
            <a:r>
              <a:rPr lang="en-US" sz="2800" dirty="0" smtClean="0"/>
              <a:t>Create a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 smtClean="0"/>
              <a:t> in SQL Server.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egsql.exe</a:t>
            </a:r>
            <a:r>
              <a:rPr lang="en-US" sz="2800" noProof="1" smtClean="0"/>
              <a:t> add the SQL Server membership tables to support users / roles.</a:t>
            </a:r>
            <a:endParaRPr lang="bg-BG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14"/>
              <a:tabLst/>
              <a:defRPr/>
            </a:pPr>
            <a:r>
              <a:rPr lang="en-US" sz="2800" dirty="0" smtClean="0"/>
              <a:t>Using </a:t>
            </a:r>
            <a:r>
              <a:rPr lang="en-US" sz="2800" dirty="0"/>
              <a:t>the </a:t>
            </a:r>
            <a:r>
              <a:rPr lang="en-US" sz="2800" dirty="0" smtClean="0"/>
              <a:t>ASP.NET Web </a:t>
            </a:r>
            <a:r>
              <a:rPr lang="en-US" sz="2800" dirty="0"/>
              <a:t>Site Configuration Tool create a new role "Student" and two users that have the new role. Create a login page and try to enter the site with one of these two accounts.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14"/>
              <a:tabLst/>
              <a:defRPr/>
            </a:pPr>
            <a:r>
              <a:rPr lang="en-US" sz="2800" dirty="0" smtClean="0"/>
              <a:t>Create a Web site and restrict </a:t>
            </a:r>
            <a:r>
              <a:rPr lang="en-US" sz="2800" dirty="0"/>
              <a:t>access to a </a:t>
            </a:r>
            <a:r>
              <a:rPr lang="en-US" sz="2800" dirty="0" smtClean="0"/>
              <a:t>it for </a:t>
            </a:r>
            <a:r>
              <a:rPr lang="en-US" sz="2800" dirty="0"/>
              <a:t>unregistered users. Implement login page, user registration page </a:t>
            </a:r>
            <a:r>
              <a:rPr lang="en-US" sz="2800" dirty="0" smtClean="0"/>
              <a:t>and logout link in the master page.</a:t>
            </a:r>
            <a:r>
              <a:rPr lang="en-US" sz="2800" dirty="0"/>
              <a:t> </a:t>
            </a:r>
            <a:r>
              <a:rPr lang="en-US" sz="2800" dirty="0" smtClean="0"/>
              <a:t>The site should have the following pages: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t>Authentication and </a:t>
            </a:r>
            <a:r>
              <a:rPr smtClean="0"/>
              <a:t>Authorization (2)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804863" lvl="1" indent="-457200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Login.aspx</a:t>
            </a:r>
            <a:r>
              <a:rPr lang="en-US" sz="2600" dirty="0" smtClean="0"/>
              <a:t> </a:t>
            </a:r>
            <a:r>
              <a:rPr lang="en-US" sz="2600" dirty="0"/>
              <a:t>– accessible to everyone</a:t>
            </a:r>
          </a:p>
          <a:p>
            <a:pPr marL="804863" lvl="1" indent="-457200">
              <a:lnSpc>
                <a:spcPct val="100000"/>
              </a:lnSpc>
              <a:defRPr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Register.aspx</a:t>
            </a:r>
            <a:r>
              <a:rPr lang="en-US" sz="2600" dirty="0"/>
              <a:t> – accessible to </a:t>
            </a:r>
            <a:r>
              <a:rPr lang="en-US" sz="2600" dirty="0" smtClean="0"/>
              <a:t>everyone – allows visitors to register</a:t>
            </a:r>
            <a:endParaRPr lang="en-US" sz="2600" dirty="0"/>
          </a:p>
          <a:p>
            <a:pPr marL="804863" lvl="1" indent="-457200">
              <a:lnSpc>
                <a:spcPct val="100000"/>
              </a:lnSpc>
              <a:defRPr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Main.aspx</a:t>
            </a:r>
            <a:r>
              <a:rPr lang="en-US" sz="2600" dirty="0"/>
              <a:t> – accessible to logged-in users </a:t>
            </a:r>
            <a:r>
              <a:rPr lang="en-US" sz="2600" dirty="0" smtClean="0"/>
              <a:t>only</a:t>
            </a:r>
          </a:p>
          <a:p>
            <a:pPr marL="804863" lvl="1" indent="-457200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Admin.aspx</a:t>
            </a:r>
            <a:r>
              <a:rPr lang="en-US" sz="2600" dirty="0" smtClean="0"/>
              <a:t> – accessible to Administrators roles only – allows users to be listed and deleted</a:t>
            </a:r>
            <a:endParaRPr lang="bg-BG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7"/>
              <a:tabLst/>
              <a:defRPr/>
            </a:pPr>
            <a:r>
              <a:rPr lang="en-US" sz="2800" dirty="0" smtClean="0"/>
              <a:t>Implement a site map and navigation menu that defines the pages in the Web site and specifies which pages which roles require. Hide the inaccessible pages from the navigation.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t>Authentication and </a:t>
            </a:r>
            <a:r>
              <a:rPr smtClean="0"/>
              <a:t>Authorization (3)</a:t>
            </a:r>
            <a:endParaRPr lang="bg-BG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3736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8"/>
              <a:tabLst/>
              <a:defRPr/>
            </a:pPr>
            <a:r>
              <a:rPr lang="en-US" sz="2800" dirty="0" smtClean="0"/>
              <a:t>Create </a:t>
            </a:r>
            <a:r>
              <a:rPr lang="en-US" sz="2800" dirty="0"/>
              <a:t>your own membership provider that uses a database of your </a:t>
            </a:r>
            <a:r>
              <a:rPr lang="en-US" sz="2800" dirty="0" smtClean="0"/>
              <a:t>choice. Define the tables:</a:t>
            </a:r>
          </a:p>
          <a:p>
            <a:pPr marL="804863" lvl="1" indent="-457200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Users(ID, username, PasswordSHA1)</a:t>
            </a:r>
          </a:p>
          <a:p>
            <a:pPr marL="804863" lvl="1" indent="-457200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Roles(ID, Name)</a:t>
            </a:r>
            <a:endParaRPr lang="en-US" sz="26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18"/>
              <a:defRPr/>
            </a:pPr>
            <a:r>
              <a:rPr lang="en-US" sz="2800" dirty="0" smtClean="0"/>
              <a:t>Create the following ASP.NET pages:</a:t>
            </a:r>
          </a:p>
          <a:p>
            <a:pPr marL="804863" lvl="1" indent="-457200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Login.aspx</a:t>
            </a:r>
            <a:r>
              <a:rPr lang="en-US" sz="2600" dirty="0" smtClean="0"/>
              <a:t> – accessible to everyone</a:t>
            </a:r>
          </a:p>
          <a:p>
            <a:pPr marL="804863" lvl="1" indent="-457200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Register.aspx</a:t>
            </a:r>
            <a:r>
              <a:rPr lang="en-US" sz="2600" dirty="0" smtClean="0"/>
              <a:t> </a:t>
            </a:r>
            <a:r>
              <a:rPr lang="en-US" sz="2600" dirty="0"/>
              <a:t>– accessible to </a:t>
            </a:r>
            <a:r>
              <a:rPr lang="en-US" sz="2600" dirty="0" smtClean="0"/>
              <a:t>Administrators only</a:t>
            </a:r>
          </a:p>
          <a:p>
            <a:pPr marL="804863" lvl="1" indent="-457200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Main.aspx</a:t>
            </a:r>
            <a:r>
              <a:rPr lang="en-US" sz="2600" dirty="0" smtClean="0"/>
              <a:t> – accessible to logged-in users only</a:t>
            </a:r>
            <a:endParaRPr lang="bg-BG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http://1.bp.blogspot.com/_pqc1Ho2DfSs/SGxucabNdfI/AAAAAAAACsI/j79ETxWfdwo/s400/aspnetAjaxFu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1829" y="1676400"/>
            <a:ext cx="2968411" cy="2766984"/>
          </a:xfrm>
          <a:prstGeom prst="roundRect">
            <a:avLst>
              <a:gd name="adj" fmla="val 55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TopUp"/>
            <a:lightRig rig="threePt" dir="t"/>
          </a:scene3d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ASP.NET </a:t>
            </a:r>
            <a:r>
              <a:rPr lang="en-US" dirty="0" smtClean="0"/>
              <a:t>AJAX</a:t>
            </a:r>
            <a:endParaRPr lang="bg-BG" dirty="0"/>
          </a:p>
        </p:txBody>
      </p:sp>
      <p:pic>
        <p:nvPicPr>
          <p:cNvPr id="31747" name="Picture 2" descr="http://www.mpg-solutions.com/images/sac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70367">
            <a:off x="4767263" y="1500188"/>
            <a:ext cx="3119437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 descr="http://static2.bigstockphoto.com/thumbs/6/6/1/large2/1667028.jpg"/>
          <p:cNvPicPr>
            <a:picLocks noChangeAspect="1" noChangeArrowheads="1"/>
          </p:cNvPicPr>
          <p:nvPr/>
        </p:nvPicPr>
        <p:blipFill>
          <a:blip r:embed="rId5" cstate="print"/>
          <a:srcRect b="9042"/>
          <a:stretch>
            <a:fillRect/>
          </a:stretch>
        </p:blipFill>
        <p:spPr bwMode="auto">
          <a:xfrm>
            <a:off x="1071538" y="1957358"/>
            <a:ext cx="2571798" cy="2443226"/>
          </a:xfrm>
          <a:prstGeom prst="roundRect">
            <a:avLst>
              <a:gd name="adj" fmla="val 43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/>
            </a:extLst>
          </a:blip>
          <a:srcRect l="-1608" t="-12667" r="4015" b="-12627"/>
          <a:stretch/>
        </p:blipFill>
        <p:spPr bwMode="auto">
          <a:xfrm rot="493464">
            <a:off x="2337397" y="1254759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ASP.NET AJAX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20"/>
              <a:tabLst/>
              <a:defRPr/>
            </a:pPr>
            <a:r>
              <a:rPr lang="en-US" sz="2800" dirty="0"/>
              <a:t>Create an </a:t>
            </a:r>
            <a:r>
              <a:rPr lang="en-US" sz="2800" dirty="0" smtClean="0"/>
              <a:t>AJAX-enabled </a:t>
            </a:r>
            <a:r>
              <a:rPr lang="en-US" sz="2800" dirty="0"/>
              <a:t>Web </a:t>
            </a:r>
            <a:r>
              <a:rPr lang="en-US" sz="2800" dirty="0" smtClean="0"/>
              <a:t>site </a:t>
            </a:r>
            <a:r>
              <a:rPr lang="en-US" sz="2800" dirty="0"/>
              <a:t>which shows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/>
              <a:t> among and their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Orders</a:t>
            </a:r>
            <a:r>
              <a:rPr lang="en-US" sz="2800" dirty="0"/>
              <a:t> in two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 smtClean="0"/>
              <a:t> controls (use </a:t>
            </a:r>
            <a:r>
              <a:rPr lang="en-US" sz="2800" dirty="0"/>
              <a:t>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dirty="0" smtClean="0"/>
              <a:t> database and LINQ to SQL.) </a:t>
            </a:r>
            <a:r>
              <a:rPr lang="en-US" sz="2800" dirty="0"/>
              <a:t>Put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/>
              <a:t> for </a:t>
            </a:r>
            <a:r>
              <a:rPr lang="en-US" sz="2800" dirty="0" smtClean="0"/>
              <a:t>the orders </a:t>
            </a:r>
            <a:r>
              <a:rPr lang="en-US" sz="2800" dirty="0"/>
              <a:t>inside an update panel.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UpdateProgress</a:t>
            </a:r>
            <a:r>
              <a:rPr lang="en-US" sz="2800" dirty="0"/>
              <a:t> which </a:t>
            </a:r>
            <a:r>
              <a:rPr lang="en-US" sz="2800" dirty="0" smtClean="0"/>
              <a:t>shows an </a:t>
            </a:r>
            <a:r>
              <a:rPr lang="en-US" sz="2800" dirty="0"/>
              <a:t>image while loading (simulate slow loading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Thread.Sleep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sz="2800" dirty="0" smtClean="0"/>
              <a:t>).</a:t>
            </a:r>
          </a:p>
          <a:p>
            <a:pPr marL="444500" lvl="1" indent="0">
              <a:lnSpc>
                <a:spcPct val="100000"/>
              </a:lnSpc>
              <a:buFont typeface="Wingdings 2" pitchFamily="18" charset="2"/>
              <a:buNone/>
              <a:defRPr/>
            </a:pPr>
            <a:r>
              <a:rPr lang="en-US" sz="2800" dirty="0" smtClean="0"/>
              <a:t>When </a:t>
            </a:r>
            <a:r>
              <a:rPr lang="en-US" sz="2800" dirty="0"/>
              <a:t>the user selects a row in employees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/>
              <a:t>,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UpdateProgress</a:t>
            </a:r>
            <a:r>
              <a:rPr lang="en-US" sz="2800" dirty="0"/>
              <a:t> must be activated and the panel must be </a:t>
            </a:r>
            <a:r>
              <a:rPr lang="en-US" sz="2800" dirty="0" smtClean="0"/>
              <a:t>updated with </a:t>
            </a:r>
            <a:r>
              <a:rPr lang="en-US" sz="2800" dirty="0"/>
              <a:t>the orders of the selected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/>
              <a:t>.   </a:t>
            </a:r>
            <a:endParaRPr lang="bg-BG" sz="28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BB86C-C68A-442E-8BFC-1762F1A4F995}" type="slidenum">
              <a:rPr lang="en-US">
                <a:latin typeface="+mn-lt"/>
              </a:rPr>
              <a:pPr>
                <a:defRPr/>
              </a:pPr>
              <a:t>17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ASP.NET </a:t>
            </a:r>
            <a:r>
              <a:rPr smtClean="0"/>
              <a:t>AJAX (</a:t>
            </a:r>
            <a:r>
              <a:t>2)</a:t>
            </a:r>
            <a:endParaRPr lang="bg-BG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1075"/>
            <a:ext cx="8686800" cy="5724525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21"/>
              <a:tabLst/>
              <a:defRPr/>
            </a:pPr>
            <a:r>
              <a:rPr lang="en-US" sz="2800" dirty="0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sz="2800" dirty="0" smtClean="0"/>
              <a:t> implement very simple Web-based chat application. Use a single database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holding all chat messages. All users should see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/>
              <a:t> </a:t>
            </a:r>
            <a:r>
              <a:rPr lang="en-US" sz="2800" dirty="0" smtClean="0"/>
              <a:t>the last 100 lines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table. Users can send new messages at any time and should see the messages posted by the others at interval of 500 milliseconds.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1"/>
              <a:tabLst/>
              <a:defRPr/>
            </a:pPr>
            <a:r>
              <a:rPr lang="en-US" sz="2800" dirty="0" smtClean="0"/>
              <a:t>Using the AJAX Control Toolkit create a Web photo album showing a list of images (stored in the file system). Clicking an image should show it with bigger size in a modal popup window. The album should look like the Windows Photo Viewer.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BBDD3-6D30-4D92-8BA8-68C15F7DACFD}" type="slidenum">
              <a:rPr lang="en-US">
                <a:latin typeface="+mn-lt"/>
              </a:rPr>
              <a:pPr>
                <a:defRPr/>
              </a:pPr>
              <a:t>18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625" y="4724400"/>
            <a:ext cx="7270750" cy="1295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4800" dirty="0" smtClean="0"/>
              <a:t>Submission Instructions and Deadline</a:t>
            </a:r>
            <a:endParaRPr lang="en-US" sz="4800" dirty="0"/>
          </a:p>
        </p:txBody>
      </p:sp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930275" y="2260600"/>
            <a:ext cx="7270750" cy="2006600"/>
            <a:chOff x="876300" y="1906647"/>
            <a:chExt cx="7271108" cy="2006482"/>
          </a:xfrm>
        </p:grpSpPr>
        <p:pic>
          <p:nvPicPr>
            <p:cNvPr id="3076" name="Picture 4" descr="http://seabuckthornconference2010.org/index_files/abstract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6300" y="1906647"/>
              <a:ext cx="3162456" cy="2006482"/>
            </a:xfrm>
            <a:prstGeom prst="rect">
              <a:avLst/>
            </a:prstGeom>
            <a:noFill/>
            <a:ln w="3175">
              <a:solidFill>
                <a:schemeClr val="accent5">
                  <a:lumMod val="20000"/>
                  <a:lumOff val="80000"/>
                  <a:alpha val="50000"/>
                </a:schemeClr>
              </a:solidFill>
            </a:ln>
            <a:extLst>
              <a:ext uri="{909E8E84-426E-40DD-AFC4-6F175D3DCCD1}"/>
            </a:extLst>
          </p:spPr>
        </p:pic>
        <p:pic>
          <p:nvPicPr>
            <p:cNvPr id="3074" name="Picture 2" descr="http://www.apa.org/Images/header-instructions_tcm7-89832.jp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/>
          </p:blipFill>
          <p:spPr bwMode="auto">
            <a:xfrm>
              <a:off x="4108609" y="1906647"/>
              <a:ext cx="4038799" cy="2006482"/>
            </a:xfrm>
            <a:prstGeom prst="rect">
              <a:avLst/>
            </a:prstGeom>
            <a:noFill/>
            <a:ln w="3175">
              <a:solidFill>
                <a:schemeClr val="accent5">
                  <a:lumMod val="20000"/>
                  <a:lumOff val="80000"/>
                  <a:alpha val="50000"/>
                </a:schemeClr>
              </a:solidFill>
            </a:ln>
            <a:extLst>
              <a:ext uri="{909E8E84-426E-40DD-AFC4-6F175D3DCCD1}"/>
            </a:extLst>
          </p:spPr>
        </p:pic>
      </p:grpSp>
      <p:pic>
        <p:nvPicPr>
          <p:cNvPr id="3080" name="Picture 8" descr="http://www.taoofdjfuji.com/images/dead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5700" y="936625"/>
            <a:ext cx="4279900" cy="123190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1143000"/>
            <a:ext cx="5943600" cy="175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Prepare IT Test Questions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108325"/>
            <a:ext cx="3919538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7825" y="2957513"/>
            <a:ext cx="445770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Submission Instructions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solutions should be submitted at the following Web site:</a:t>
            </a:r>
          </a:p>
          <a:p>
            <a:pPr lvl="1">
              <a:defRPr/>
            </a:pPr>
            <a:r>
              <a:rPr lang="en-US" sz="2900" dirty="0">
                <a:hlinkClick r:id="rId2"/>
              </a:rPr>
              <a:t>http://nakov.devbg.org/schoolacademy-uploads</a:t>
            </a:r>
            <a:r>
              <a:rPr lang="en-US" sz="2900" dirty="0" smtClean="0">
                <a:hlinkClick r:id="rId2"/>
              </a:rPr>
              <a:t>/</a:t>
            </a:r>
            <a:endParaRPr lang="en-US" sz="2900" dirty="0" smtClean="0"/>
          </a:p>
          <a:p>
            <a:pPr>
              <a:buClr>
                <a:srgbClr val="46A6BD">
                  <a:lumMod val="40000"/>
                  <a:lumOff val="60000"/>
                </a:srgbClr>
              </a:buClr>
              <a:defRPr/>
            </a:pPr>
            <a:r>
              <a:rPr lang="en-US" dirty="0" smtClean="0"/>
              <a:t>Solutions should be packed in a single ZIP or RAR archive (up to 8 MB)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43C1AF1-4D5F-4204-9D05-18C7B1F80F96}" type="slidenum">
              <a:rPr lang="en-US">
                <a:cs typeface="Arial" charset="0"/>
              </a:rPr>
              <a:pPr/>
              <a:t>20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Further Instructions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deadline</a:t>
            </a:r>
            <a:r>
              <a:rPr lang="en-US" dirty="0" smtClean="0"/>
              <a:t> for the homework is:</a:t>
            </a:r>
          </a:p>
          <a:p>
            <a:pPr lvl="1">
              <a:defRPr/>
            </a:pPr>
            <a:r>
              <a:rPr lang="en-US" dirty="0" smtClean="0"/>
              <a:t>A week before the next training session</a:t>
            </a:r>
          </a:p>
          <a:p>
            <a:pPr>
              <a:defRPr/>
            </a:pPr>
            <a:r>
              <a:rPr lang="en-US" dirty="0" smtClean="0"/>
              <a:t>Everybody is free to use help from friends, teachers or Internet</a:t>
            </a:r>
          </a:p>
          <a:p>
            <a:pPr lvl="1">
              <a:defRPr/>
            </a:pPr>
            <a:r>
              <a:rPr lang="en-US" dirty="0" smtClean="0"/>
              <a:t>Submission of the same work by different authors may result in a disqualification</a:t>
            </a:r>
          </a:p>
          <a:p>
            <a:pPr>
              <a:defRPr/>
            </a:pPr>
            <a:r>
              <a:rPr lang="en-US" dirty="0" smtClean="0"/>
              <a:t>Ask your questions in the Telerik School Academy official discussion group: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groups.google.com/group/it-olymp</a:t>
            </a: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16AA4F5-754C-4515-8050-4BED4702F6E6}" type="slidenum">
              <a:rPr lang="en-US">
                <a:cs typeface="Arial" charset="0"/>
              </a:rPr>
              <a:pPr/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Homework Assignments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7838" y="2971800"/>
            <a:ext cx="5643562" cy="1371600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0973" name="TextBox 15"/>
          <p:cNvSpPr txBox="1">
            <a:spLocks noChangeArrowheads="1"/>
          </p:cNvSpPr>
          <p:nvPr/>
        </p:nvSpPr>
        <p:spPr bwMode="auto">
          <a:xfrm>
            <a:off x="5486400" y="6400800"/>
            <a:ext cx="3600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hlinkClick r:id="rId2"/>
              </a:rPr>
              <a:t>http://schoolacademy.telerik.com</a:t>
            </a:r>
            <a:endParaRPr lang="en-US"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Prepare IT Test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  <a:defRPr/>
            </a:pPr>
            <a:r>
              <a:rPr lang="en-US" dirty="0"/>
              <a:t>Prepare </a:t>
            </a:r>
            <a:r>
              <a:rPr lang="en-US" dirty="0" smtClean="0"/>
              <a:t>at least 20 questions for preparation for the National Olympiad's IT test</a:t>
            </a:r>
          </a:p>
          <a:p>
            <a:pPr lvl="1">
              <a:defRPr/>
            </a:pPr>
            <a:r>
              <a:rPr lang="en-US" dirty="0" smtClean="0"/>
              <a:t>Prepare at least one question for each category from the official conspectus</a:t>
            </a:r>
          </a:p>
          <a:p>
            <a:pPr lvl="1">
              <a:defRPr/>
            </a:pPr>
            <a:r>
              <a:rPr lang="en-US" dirty="0" smtClean="0"/>
              <a:t>Try to create complex, non-trivial questions</a:t>
            </a:r>
          </a:p>
          <a:p>
            <a:pPr lvl="1">
              <a:defRPr/>
            </a:pPr>
            <a:r>
              <a:rPr lang="en-US" dirty="0" smtClean="0"/>
              <a:t>Categories are officially published at </a:t>
            </a:r>
            <a:r>
              <a:rPr lang="en-US" dirty="0" smtClean="0">
                <a:hlinkClick r:id="rId2"/>
              </a:rPr>
              <a:t>http://edusoft.fmi.uni-sofia.bg/documents/Conspect0910.pdf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Follow strictly the IT test template: </a:t>
            </a:r>
            <a:r>
              <a:rPr lang="en-US" dirty="0" smtClean="0">
                <a:hlinkClick r:id="rId3" action="ppaction://hlinkpres?slideindex=1&amp;slidetitle="/>
              </a:rPr>
              <a:t>IT-Test-Questions-Template.pptx</a:t>
            </a:r>
            <a:endParaRPr lang="bg-BG" dirty="0"/>
          </a:p>
          <a:p>
            <a:pPr lvl="1">
              <a:defRPr/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5E14DF6-4550-476F-A52B-AA850AEC310D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4800600"/>
            <a:ext cx="5486400" cy="1447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8" name="Picture 2" descr="http://server12.sitewizard.co.uk/sites/sitewizardnew/images/live_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77317"/>
            <a:ext cx="3498706" cy="2201368"/>
          </a:xfrm>
          <a:prstGeom prst="roundRect">
            <a:avLst>
              <a:gd name="adj" fmla="val 35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9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3897" y="1752601"/>
            <a:ext cx="4076703" cy="2330300"/>
          </a:xfrm>
          <a:prstGeom prst="roundRect">
            <a:avLst>
              <a:gd name="adj" fmla="val 46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>
              <a:rot lat="324354" lon="18945008" rev="210643"/>
            </a:camera>
            <a:lightRig rig="threePt" dir="t"/>
          </a:scene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Data Binding</a:t>
            </a:r>
            <a:endParaRPr lang="bg-BG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  <a:defRPr/>
            </a:pPr>
            <a:r>
              <a:rPr lang="en-US" sz="2800" noProof="1"/>
              <a:t>Create a </a:t>
            </a:r>
            <a:r>
              <a:rPr lang="en-US" sz="2800" noProof="1" smtClean="0"/>
              <a:t>Web </a:t>
            </a:r>
            <a:r>
              <a:rPr lang="en-US" sz="2800" noProof="1"/>
              <a:t>form resembling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mobile.bg</a:t>
            </a:r>
            <a:r>
              <a:rPr lang="en-US" sz="2800" noProof="1"/>
              <a:t> car publishing form. Add two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DropDownLists</a:t>
            </a:r>
            <a:r>
              <a:rPr lang="en-US" sz="2800" noProof="1"/>
              <a:t> for the producer (VW, BMW, …) and for the model (A6, Corsa,…). Create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Producer</a:t>
            </a:r>
            <a:r>
              <a:rPr lang="en-US" sz="2800" noProof="1"/>
              <a:t> – each producer should have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en-US" sz="2800" noProof="1"/>
              <a:t> and a collection of models. Bind a list of producers to the first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sz="2800" noProof="1" smtClean="0"/>
              <a:t>. </a:t>
            </a:r>
            <a:r>
              <a:rPr lang="en-US" sz="2800" noProof="1"/>
              <a:t>The second should be bound to the models of this producer. You should have a check box for each “extra” the car has, ordered in 4 columns – coming from a list “extras”. Implement the type of engine as a horizontal radio button selection – options come from a fixed array</a:t>
            </a:r>
            <a:r>
              <a:rPr lang="en-US" sz="2800" noProof="1" smtClean="0"/>
              <a:t>. Display all collected information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&lt;asp:Literal&gt;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5A774D7-A2E5-4517-AD63-B47AAC9F9B66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Data Binding (2)</a:t>
            </a:r>
            <a:endParaRPr lang="bg-BG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5000"/>
              </a:lnSpc>
              <a:buFont typeface="+mj-lt"/>
              <a:buAutoNum type="arabicPeriod" startAt="2"/>
              <a:defRPr/>
            </a:pPr>
            <a:r>
              <a:rPr lang="en-US" sz="2800" noProof="1" smtClean="0"/>
              <a:t>By </a:t>
            </a:r>
            <a:r>
              <a:rPr lang="en-US" sz="2800" noProof="1"/>
              <a:t>using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/>
              <a:t> display the names of </a:t>
            </a:r>
            <a:r>
              <a:rPr lang="en-US" sz="2800" noProof="1" smtClean="0"/>
              <a:t>all employees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noProof="1" smtClean="0"/>
              <a:t> database as hyperlinks</a:t>
            </a:r>
            <a:r>
              <a:rPr lang="en-US" sz="2800" noProof="1"/>
              <a:t>. All links should redirect to another page where details about the employee are displayed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noProof="1"/>
              <a:t>. Add a back button to return </a:t>
            </a:r>
            <a:r>
              <a:rPr lang="en-US" sz="2800" noProof="1" smtClean="0"/>
              <a:t>back to </a:t>
            </a:r>
            <a:r>
              <a:rPr lang="en-US" sz="2800" noProof="1"/>
              <a:t>the previous page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  <a:defRPr/>
            </a:pPr>
            <a:r>
              <a:rPr lang="en-US" sz="2800" dirty="0"/>
              <a:t>Implement the previous task by using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2800" dirty="0" smtClean="0"/>
              <a:t> </a:t>
            </a:r>
            <a:r>
              <a:rPr lang="en-US" sz="2800" dirty="0"/>
              <a:t>instead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  <a:defRPr/>
            </a:pPr>
            <a:r>
              <a:rPr lang="en-US" sz="2800" dirty="0"/>
              <a:t>Display the information about </a:t>
            </a:r>
            <a:r>
              <a:rPr lang="en-US" sz="2800" dirty="0" smtClean="0"/>
              <a:t>all employees in </a:t>
            </a:r>
            <a:r>
              <a:rPr lang="en-US" sz="2800" dirty="0"/>
              <a:t>a table.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sz="2800" dirty="0"/>
              <a:t> and apply styles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  <a:defRPr/>
            </a:pPr>
            <a:r>
              <a:rPr lang="en-US" sz="2800" dirty="0" smtClean="0"/>
              <a:t>Re-implement the previous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64EE7C2-E736-4760-B780-D2D9ECA7A6C6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Data Binding </a:t>
            </a:r>
            <a:r>
              <a:rPr smtClean="0"/>
              <a:t>(3)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  <a:defRPr/>
            </a:pPr>
            <a:r>
              <a:rPr lang="en-US" sz="2800" noProof="1" smtClean="0"/>
              <a:t>Create a Web Form that reads arbitrary XML document and displays it as tree.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2800" noProof="1" smtClean="0"/>
              <a:t> Web control on the left side display the inner XML of the selected node on the right side.</a:t>
            </a:r>
            <a:endParaRPr lang="en-US" sz="2800" noProof="1"/>
          </a:p>
          <a:p>
            <a:pPr>
              <a:defRPr/>
            </a:pPr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FF43557E-DD29-42A9-871F-3F2E236ABD10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4724400"/>
            <a:ext cx="6705600" cy="144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ASP.NET Data-Driven Web Applications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/>
            </a:extLst>
          </a:blip>
          <a:srcRect l="-1533" r="-582"/>
          <a:stretch/>
        </p:blipFill>
        <p:spPr bwMode="auto">
          <a:xfrm>
            <a:off x="1264871" y="1219200"/>
            <a:ext cx="6550464" cy="3362324"/>
          </a:xfrm>
          <a:prstGeom prst="roundRect">
            <a:avLst>
              <a:gd name="adj" fmla="val 936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0483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371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/>
            </a:extLst>
          </a:blip>
          <a:srcRect l="-1608" t="-12667" r="4015" b="-12627"/>
          <a:stretch/>
        </p:blipFill>
        <p:spPr bwMode="auto">
          <a:xfrm rot="21028814">
            <a:off x="3691931" y="1794553"/>
            <a:ext cx="1669234" cy="662774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pPr>
              <a:defRPr/>
            </a:pPr>
            <a:r>
              <a:rPr smtClean="0"/>
              <a:t>ASP.NET Data-Driven </a:t>
            </a:r>
            <a:r>
              <a:t>Web Applications</a:t>
            </a:r>
            <a:endParaRPr lang="bg-BG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444500" indent="-444500">
              <a:lnSpc>
                <a:spcPct val="110000"/>
              </a:lnSpc>
              <a:buFont typeface="+mj-lt"/>
              <a:buAutoNum type="arabicPeriod" startAt="8"/>
              <a:tabLst/>
              <a:defRPr/>
            </a:pPr>
            <a:r>
              <a:rPr lang="en-US" sz="2800" noProof="1" smtClean="0"/>
              <a:t>Create </a:t>
            </a:r>
            <a:r>
              <a:rPr lang="en-US" sz="2800" noProof="1"/>
              <a:t>a Web form that contains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/>
              <a:t> control. Bind it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Categories</a:t>
            </a:r>
            <a:r>
              <a:rPr lang="en-US" sz="2800" noProof="1" smtClean="0"/>
              <a:t> </a:t>
            </a:r>
            <a:r>
              <a:rPr lang="en-US" sz="2800" noProof="1"/>
              <a:t>table </a:t>
            </a:r>
            <a:r>
              <a:rPr lang="en-US" sz="2800" noProof="1" smtClean="0"/>
              <a:t>from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noProof="1"/>
              <a:t> database </a:t>
            </a:r>
            <a:r>
              <a:rPr lang="en-US" sz="2800" noProof="1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2800" noProof="1" smtClean="0"/>
              <a:t> </a:t>
            </a:r>
            <a:r>
              <a:rPr lang="en-US" sz="2800" noProof="1"/>
              <a:t>and </a:t>
            </a:r>
            <a:r>
              <a:rPr lang="en-US" sz="2800" noProof="1" smtClean="0"/>
              <a:t>EF data classes. Implement </a:t>
            </a:r>
            <a:r>
              <a:rPr lang="en-US" sz="2800" noProof="1"/>
              <a:t>selection, editing and deleting of rows. </a:t>
            </a:r>
            <a:r>
              <a:rPr lang="en-US" sz="2800" noProof="1" smtClean="0"/>
              <a:t>Enable sorting </a:t>
            </a:r>
            <a:r>
              <a:rPr lang="en-US" sz="2800" noProof="1"/>
              <a:t>and paging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 startAt="8"/>
              <a:tabLst/>
              <a:defRPr/>
            </a:pPr>
            <a:r>
              <a:rPr lang="en-US" sz="2800" noProof="1" smtClean="0"/>
              <a:t>Implement inserting of new categories by adding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sz="2800" noProof="1" smtClean="0"/>
              <a:t> control bound to the same data source.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 startAt="8"/>
              <a:tabLst/>
              <a:defRPr/>
            </a:pPr>
            <a:r>
              <a:rPr lang="en-US" sz="2800" noProof="1" smtClean="0"/>
              <a:t>Reimplement the same functionality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 startAt="8"/>
              <a:tabLst/>
              <a:defRPr/>
            </a:pPr>
            <a:endParaRPr lang="en-US" sz="2800" noProof="1" smtClean="0"/>
          </a:p>
          <a:p>
            <a:pPr marL="446088" indent="-446088">
              <a:lnSpc>
                <a:spcPct val="110000"/>
              </a:lnSpc>
              <a:buFont typeface="+mj-lt"/>
              <a:buAutoNum type="arabicPeriod" startAt="8"/>
              <a:tabLst/>
              <a:defRPr/>
            </a:pPr>
            <a:endParaRPr lang="bg-BG" sz="2800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86596BB-006C-4D55-AEFA-D3E2F025B1D2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2813</TotalTime>
  <Words>1121</Words>
  <Application>Microsoft Office PowerPoint</Application>
  <PresentationFormat>On-screen Show (4:3)</PresentationFormat>
  <Paragraphs>98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Corbel</vt:lpstr>
      <vt:lpstr>Arial</vt:lpstr>
      <vt:lpstr>Wingdings 2</vt:lpstr>
      <vt:lpstr>Calibri</vt:lpstr>
      <vt:lpstr>Consolas</vt:lpstr>
      <vt:lpstr>Telerik-PowerPoint-Theme</vt:lpstr>
      <vt:lpstr>Telerik-PowerPoint-Theme</vt:lpstr>
      <vt:lpstr>Telerik-PowerPoint-Theme</vt:lpstr>
      <vt:lpstr>Telerik-PowerPoint-Theme</vt:lpstr>
      <vt:lpstr>Telerik-PowerPoint-Theme</vt:lpstr>
      <vt:lpstr>Telerik-PowerPoint-Theme</vt:lpstr>
      <vt:lpstr>Telerik-PowerPoint-Theme</vt:lpstr>
      <vt:lpstr>Telerik School Academy</vt:lpstr>
      <vt:lpstr>Prepare IT Test Questions</vt:lpstr>
      <vt:lpstr>Prepare IT Test Questions</vt:lpstr>
      <vt:lpstr>Data Binding</vt:lpstr>
      <vt:lpstr>Data Binding</vt:lpstr>
      <vt:lpstr>Data Binding (2)</vt:lpstr>
      <vt:lpstr>Data Binding (3)</vt:lpstr>
      <vt:lpstr>ASP.NET Data-Driven Web Applications</vt:lpstr>
      <vt:lpstr>ASP.NET Data-Driven Web Applications</vt:lpstr>
      <vt:lpstr>ASP.NET Data-Driven Web Applications (2)</vt:lpstr>
      <vt:lpstr>ASP.NET Data-Driven Web Applications (3)</vt:lpstr>
      <vt:lpstr>ASP.NET Authentication and Authorization</vt:lpstr>
      <vt:lpstr>Authentication and Authorization</vt:lpstr>
      <vt:lpstr>Authentication and Authorization (2)</vt:lpstr>
      <vt:lpstr>Authentication and Authorization (3)</vt:lpstr>
      <vt:lpstr>ASP.NET AJAX</vt:lpstr>
      <vt:lpstr>ASP.NET AJAX</vt:lpstr>
      <vt:lpstr>ASP.NET AJAX (2)</vt:lpstr>
      <vt:lpstr>Submission Instructions and Deadline</vt:lpstr>
      <vt:lpstr>Submission Instructions</vt:lpstr>
      <vt:lpstr>Further Instructions</vt:lpstr>
      <vt:lpstr>Homework Assignments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School Academy - Homework</dc:title>
  <dc:subject>Course Introduction</dc:subject>
  <dc:creator>Svetlin Nakov</dc:creator>
  <cp:lastModifiedBy>krstan4o</cp:lastModifiedBy>
  <cp:revision>590</cp:revision>
  <dcterms:created xsi:type="dcterms:W3CDTF">2007-12-08T16:03:35Z</dcterms:created>
  <dcterms:modified xsi:type="dcterms:W3CDTF">2013-06-05T22:12:36Z</dcterms:modified>
</cp:coreProperties>
</file>