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64" r:id="rId10"/>
    <p:sldId id="265" r:id="rId11"/>
    <p:sldId id="266" r:id="rId12"/>
    <p:sldId id="290" r:id="rId13"/>
    <p:sldId id="267" r:id="rId14"/>
    <p:sldId id="291" r:id="rId15"/>
    <p:sldId id="292" r:id="rId16"/>
    <p:sldId id="294" r:id="rId17"/>
    <p:sldId id="307" r:id="rId18"/>
    <p:sldId id="270" r:id="rId19"/>
    <p:sldId id="29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97" r:id="rId28"/>
    <p:sldId id="280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300" r:id="rId37"/>
    <p:sldId id="302" r:id="rId38"/>
    <p:sldId id="303" r:id="rId39"/>
    <p:sldId id="304" r:id="rId40"/>
    <p:sldId id="305" r:id="rId41"/>
    <p:sldId id="301" r:id="rId42"/>
    <p:sldId id="288" r:id="rId43"/>
    <p:sldId id="28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25-Apr-13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D013-F410-42FE-B060-61D045B7C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9E9D-DD9C-4A55-9774-3D55FD0E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mihail-petrov.cloudvps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usable interface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879730"/>
            <a:ext cx="3352800" cy="533400"/>
          </a:xfrm>
        </p:spPr>
        <p:txBody>
          <a:bodyPr/>
          <a:lstStyle/>
          <a:p>
            <a:r>
              <a:rPr lang="en-US" dirty="0" smtClean="0"/>
              <a:t>Mihail Petrov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36930"/>
            <a:ext cx="4744108" cy="446276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www.mihail-petrov.cloudvps.bg</a:t>
            </a:r>
            <a:endParaRPr lang="en-US" dirty="0"/>
          </a:p>
        </p:txBody>
      </p:sp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5311435" y="4977156"/>
            <a:ext cx="867293" cy="867294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591" y="549103"/>
            <a:ext cx="2514601" cy="1187794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forw.de/ffjs/image/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4885" y="666751"/>
            <a:ext cx="1328738" cy="132873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4592" y="4572001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200650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developer could register an event handler/listener for a specific event type and DOM element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HTML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elements'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 </a:t>
            </a:r>
            <a:r>
              <a:rPr lang="en-US" dirty="0"/>
              <a:t>DOM </a:t>
            </a:r>
            <a:r>
              <a:rPr lang="en-US" dirty="0" smtClean="0"/>
              <a:t>event handler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HTML Attibute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Event handlers can be attached by simply setting a value to the handler attribute</a:t>
            </a:r>
          </a:p>
          <a:p>
            <a:pPr lvl="1"/>
            <a:r>
              <a:rPr lang="en-US" dirty="0" smtClean="0"/>
              <a:t>This value is pure JavaScript, and it not always a function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77405" y="3323572"/>
            <a:ext cx="6189190" cy="32316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1500" dirty="0"/>
              <a:t>&lt;button&gt;Click Me&lt;/button&gt;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856603" y="3776528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77405" y="4271181"/>
            <a:ext cx="631044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&lt;button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buttonClickFunction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()"</a:t>
            </a:r>
            <a:r>
              <a:rPr lang="en-US" dirty="0" smtClean="0"/>
              <a:t>&gt;</a:t>
            </a:r>
            <a:r>
              <a:rPr lang="en-US" dirty="0"/>
              <a:t>Click Me&lt;/button&gt;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4183714" y="4727564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77405" y="5218790"/>
            <a:ext cx="6310442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function buttonClickFunction(){</a:t>
            </a:r>
          </a:p>
          <a:p>
            <a:pPr algn="l"/>
            <a:r>
              <a:rPr lang="en-US" dirty="0" smtClean="0"/>
              <a:t>  console.log("You </a:t>
            </a:r>
            <a:r>
              <a:rPr lang="en-US" dirty="0"/>
              <a:t>click the </a:t>
            </a:r>
            <a:r>
              <a:rPr lang="en-US" dirty="0" smtClean="0"/>
              <a:t>Button");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Event Handlers using HTML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331" y="133350"/>
            <a:ext cx="7385538" cy="838200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Elements'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1740878"/>
          </a:xfrm>
        </p:spPr>
        <p:txBody>
          <a:bodyPr/>
          <a:lstStyle/>
          <a:p>
            <a:r>
              <a:rPr lang="en-US" dirty="0" smtClean="0"/>
              <a:t>Use standard DOM events on certain DOM element and assign a reference to a function</a:t>
            </a:r>
          </a:p>
          <a:p>
            <a:pPr lvl="1"/>
            <a:r>
              <a:rPr lang="en-US" dirty="0" smtClean="0"/>
              <a:t>Can be anonymous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6331" y="3343033"/>
            <a:ext cx="8071338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&lt;button id="click-button"&gt;Click me&lt;/button&gt;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button = </a:t>
            </a:r>
            <a:r>
              <a:rPr lang="en-US" dirty="0" err="1"/>
              <a:t>document.getElementById</a:t>
            </a:r>
            <a:r>
              <a:rPr lang="en-US" dirty="0" smtClean="0"/>
              <a:t>("click-button");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button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err="1" smtClean="0"/>
              <a:t>onButtonClick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 smtClean="0"/>
              <a:t>  console.log("You clicked </a:t>
            </a:r>
            <a:r>
              <a:rPr lang="en-US" dirty="0"/>
              <a:t>the </a:t>
            </a:r>
            <a:r>
              <a:rPr lang="en-US" dirty="0" smtClean="0"/>
              <a:t>button");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Elements' </a:t>
            </a:r>
            <a:r>
              <a:rPr lang="en-US" dirty="0"/>
              <a:t>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340555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standard way for attaching event handlers </a:t>
            </a:r>
            <a:r>
              <a:rPr lang="en-US" sz="3200" dirty="0"/>
              <a:t>to </a:t>
            </a:r>
            <a:r>
              <a:rPr lang="en-US" sz="3200" dirty="0" smtClean="0"/>
              <a:t>DOM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60301"/>
            <a:ext cx="8077200" cy="1746632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("click-button");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button.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addEventListener</a:t>
            </a:r>
            <a:r>
              <a:rPr lang="en-US" dirty="0"/>
              <a:t>("click</a:t>
            </a:r>
            <a:r>
              <a:rPr lang="en-US" dirty="0" smtClean="0"/>
              <a:t>", function (){</a:t>
            </a:r>
            <a:endParaRPr lang="en-US" dirty="0"/>
          </a:p>
          <a:p>
            <a:r>
              <a:rPr lang="en-US" dirty="0" smtClean="0"/>
              <a:t>  console.log("</a:t>
            </a:r>
            <a:r>
              <a:rPr lang="en-US" dirty="0"/>
              <a:t>You Clicked me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399" y="2748400"/>
            <a:ext cx="80772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domElement.addEventListener</a:t>
            </a:r>
            <a:r>
              <a:rPr lang="en-US" dirty="0" smtClean="0"/>
              <a:t>(</a:t>
            </a:r>
            <a:r>
              <a:rPr lang="en-US" dirty="0" err="1" smtClean="0"/>
              <a:t>eventType</a:t>
            </a:r>
            <a:r>
              <a:rPr lang="en-US" dirty="0" smtClean="0"/>
              <a:t>,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eventHandler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captureEvent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Event Handlers Using DOM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827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Event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4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6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event handlers have </a:t>
            </a:r>
            <a:r>
              <a:rPr lang="en-US" dirty="0"/>
              <a:t>access </a:t>
            </a:r>
            <a:r>
              <a:rPr lang="en-US" dirty="0" smtClean="0"/>
              <a:t>to the event object </a:t>
            </a:r>
            <a:r>
              <a:rPr lang="en-US" dirty="0"/>
              <a:t>passed </a:t>
            </a:r>
            <a:r>
              <a:rPr lang="en-US" dirty="0" smtClean="0"/>
              <a:t>as function parameter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 dirty="0"/>
              <a:t> </a:t>
            </a:r>
            <a:r>
              <a:rPr lang="en-US" dirty="0" smtClean="0"/>
              <a:t>when a </a:t>
            </a:r>
            <a:br>
              <a:rPr lang="en-US" dirty="0" smtClean="0"/>
            </a:br>
            <a:r>
              <a:rPr lang="en-US" dirty="0" smtClean="0"/>
              <a:t>keyboard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dirty="0" smtClean="0"/>
              <a:t> when a</a:t>
            </a:r>
            <a:br>
              <a:rPr lang="en-US" dirty="0" smtClean="0"/>
            </a:br>
            <a:r>
              <a:rPr lang="en-US" dirty="0" smtClean="0"/>
              <a:t> mouse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of the mouse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dirty="0" smtClean="0"/>
              <a:t>The event object is accessible as the only argument of the function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event.clientX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", 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onButtonClick,false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0277" y="391217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Yet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Keeps the event object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Fortunately there </a:t>
            </a:r>
            <a:r>
              <a:rPr lang="en-US" dirty="0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3271" y="5710721"/>
            <a:ext cx="822080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193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Event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Event </a:t>
            </a:r>
            <a:r>
              <a:rPr lang="en-US" dirty="0" smtClean="0"/>
              <a:t>Registration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Attributes, DOM Properties and Methods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Event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Cross-Browser Event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Capturing and Bubbling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Publish/Subscribe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268" y="4387364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2914651"/>
            <a:ext cx="6159843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Cross-Browser</a:t>
            </a:r>
            <a:r>
              <a:rPr lang="en-US" b="0" dirty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Remember a certain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r>
              <a:rPr lang="en-US" dirty="0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dirty="0" smtClean="0"/>
              <a:t> isn't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Older versions of IE have their own method to attach event handlers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domElement.attachEvent</a:t>
            </a:r>
            <a:r>
              <a:rPr lang="en-US" dirty="0" smtClean="0"/>
              <a:t>("on" </a:t>
            </a:r>
            <a:r>
              <a:rPr lang="en-US" dirty="0"/>
              <a:t>+ </a:t>
            </a:r>
            <a:r>
              <a:rPr lang="en-US" dirty="0" smtClean="0"/>
              <a:t>eventType, </a:t>
            </a:r>
            <a:r>
              <a:rPr lang="en-US" dirty="0" err="1" smtClean="0"/>
              <a:t>eventHander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//up to IE8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document.attachEvent</a:t>
            </a:r>
            <a:r>
              <a:rPr lang="en-US" dirty="0" smtClean="0"/>
              <a:t>){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//IE 9, IE 10, Firefox, Chrome, Opera, Safari</a:t>
            </a:r>
          </a:p>
          <a:p>
            <a:r>
              <a:rPr lang="en-US" dirty="0" smtClean="0"/>
              <a:t>else if(</a:t>
            </a:r>
            <a:r>
              <a:rPr lang="en-US" dirty="0" err="1" smtClean="0"/>
              <a:t>document.addEventListener</a:t>
            </a:r>
            <a:r>
              <a:rPr lang="en-US" dirty="0" smtClean="0"/>
              <a:t>){  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//really old browsers</a:t>
            </a:r>
          </a:p>
          <a:p>
            <a:r>
              <a:rPr lang="en-US" dirty="0" smtClean="0"/>
              <a:t>else {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Use feature detection: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CrossBrouser Event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3006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Of course this can be wrapped in a method: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function with three </a:t>
            </a:r>
            <a:r>
              <a:rPr lang="en-US" dirty="0" smtClean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Target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can even be attached to </a:t>
            </a:r>
            <a:r>
              <a:rPr lang="en-US" dirty="0" err="1" smtClean="0"/>
              <a:t>HTMLElement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607" y="4363112"/>
            <a:ext cx="7332786" cy="2285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(element, 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document.attachEvent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element.attachEvent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("on" + 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if(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document.addEventListener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element.addEventListener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eventHandler,false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element["on" + eventType] =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3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21029" y="2914651"/>
            <a:ext cx="6459494" cy="5143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Cross-Browser</a:t>
            </a:r>
            <a:r>
              <a:rPr lang="en-US" b="0" dirty="0" smtClean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00200" y="3958861"/>
            <a:ext cx="5943600" cy="42684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and Bubbling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1"/>
            <a:ext cx="7924800" cy="569120"/>
          </a:xfrm>
        </p:spPr>
        <p:txBody>
          <a:bodyPr/>
          <a:lstStyle/>
          <a:p>
            <a:r>
              <a:rPr lang="en-US" dirty="0" smtClean="0"/>
              <a:t>Top to Bottom and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1077218"/>
          </a:xfrm>
        </p:spPr>
        <p:txBody>
          <a:bodyPr/>
          <a:lstStyle/>
          <a:p>
            <a:r>
              <a:rPr lang="en-US" sz="3200" dirty="0" smtClean="0"/>
              <a:t>When the user clicks on an HTML element, the event is also fired on all of its parents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0100" y="2068587"/>
            <a:ext cx="7543800" cy="286232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    &lt;div&gt;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&lt;button&gt;</a:t>
            </a:r>
          </a:p>
          <a:p>
            <a:r>
              <a:rPr lang="en-US" dirty="0"/>
              <a:t> </a:t>
            </a:r>
            <a:r>
              <a:rPr lang="en-US" dirty="0" smtClean="0"/>
              <a:t>       Click Me</a:t>
            </a:r>
          </a:p>
          <a:p>
            <a:r>
              <a:rPr lang="en-US" dirty="0"/>
              <a:t> </a:t>
            </a:r>
            <a:r>
              <a:rPr lang="en-US" dirty="0" smtClean="0"/>
              <a:t>     &lt;/button&gt; 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div&gt;	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050" y="5059423"/>
            <a:ext cx="8343900" cy="1641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button is still the target, but the click event is fired </a:t>
            </a:r>
            <a:r>
              <a:rPr lang="en-US" sz="3200" dirty="0" smtClean="0"/>
              <a:t>on all </a:t>
            </a:r>
            <a:r>
              <a:rPr lang="en-US" sz="3200" dirty="0"/>
              <a:t>of its parents</a:t>
            </a:r>
          </a:p>
          <a:p>
            <a:pPr lvl="1"/>
            <a:r>
              <a:rPr lang="en-US" dirty="0" smtClean="0"/>
              <a:t>An event is fired on all elements in the chain</a:t>
            </a:r>
          </a:p>
        </p:txBody>
      </p:sp>
      <p:sp>
        <p:nvSpPr>
          <p:cNvPr id="2" name="Left Arrow 1"/>
          <p:cNvSpPr/>
          <p:nvPr/>
        </p:nvSpPr>
        <p:spPr>
          <a:xfrm rot="2258630">
            <a:off x="3031490" y="3698871"/>
            <a:ext cx="1117600" cy="733663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961876" y="298100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450302" y="266195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164552" y="2343804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818876" y="2048800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Event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221"/>
            <a:ext cx="8686800" cy="5295481"/>
          </a:xfrm>
        </p:spPr>
        <p:txBody>
          <a:bodyPr/>
          <a:lstStyle/>
          <a:p>
            <a:r>
              <a:rPr lang="en-US" dirty="0" smtClean="0"/>
              <a:t>There are two types of event chains</a:t>
            </a:r>
          </a:p>
          <a:p>
            <a:pPr lvl="1"/>
            <a:r>
              <a:rPr lang="en-US" dirty="0" smtClean="0"/>
              <a:t>Capturing and Bubbling</a:t>
            </a:r>
          </a:p>
          <a:p>
            <a:r>
              <a:rPr lang="en-US" dirty="0" smtClean="0"/>
              <a:t>Bubbling handlers bubble up to the parent</a:t>
            </a:r>
          </a:p>
          <a:p>
            <a:pPr lvl="1"/>
            <a:r>
              <a:rPr lang="en-US" dirty="0" smtClean="0"/>
              <a:t>The first executed handler is on the target</a:t>
            </a:r>
          </a:p>
          <a:p>
            <a:pPr lvl="1"/>
            <a:r>
              <a:rPr lang="en-US" dirty="0" smtClean="0"/>
              <a:t>Then its parent's, and its parent's, etc…</a:t>
            </a:r>
          </a:p>
          <a:p>
            <a:r>
              <a:rPr lang="en-US" dirty="0" smtClean="0"/>
              <a:t>Capturing handlers go down the chain</a:t>
            </a:r>
          </a:p>
          <a:p>
            <a:pPr lvl="1"/>
            <a:r>
              <a:rPr lang="en-US" dirty="0" smtClean="0"/>
              <a:t>The first executed handler is on the parent of all</a:t>
            </a:r>
          </a:p>
          <a:p>
            <a:pPr lvl="1"/>
            <a:r>
              <a:rPr lang="en-US" dirty="0" smtClean="0"/>
              <a:t>The last executed handler is on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Capturing goes down the event chain</a:t>
            </a:r>
          </a:p>
          <a:p>
            <a:pPr lvl="1"/>
            <a:r>
              <a:rPr lang="en-US" dirty="0" smtClean="0"/>
              <a:t>The first executed handlers is the one of the parent of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788603" y="3153406"/>
            <a:ext cx="1215851" cy="2613129"/>
          </a:xfrm>
          <a:prstGeom prst="curved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793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JavaScript Event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Bubbling bubbles up the event chain</a:t>
            </a:r>
          </a:p>
          <a:p>
            <a:pPr lvl="1"/>
            <a:r>
              <a:rPr lang="en-US" dirty="0" smtClean="0"/>
              <a:t>The first executed handlers is the one on the target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H="1" flipV="1">
            <a:off x="1738365" y="3127145"/>
            <a:ext cx="1286188" cy="2639387"/>
          </a:xfrm>
          <a:prstGeom prst="curved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278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1255" y="2476921"/>
            <a:ext cx="4280600" cy="1386670"/>
          </a:xfrm>
        </p:spPr>
        <p:txBody>
          <a:bodyPr/>
          <a:lstStyle/>
          <a:p>
            <a:r>
              <a:rPr lang="en-US" dirty="0"/>
              <a:t>Capturing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1255" y="3917888"/>
            <a:ext cx="4280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81" y="1486392"/>
            <a:ext cx="3429479" cy="3885216"/>
          </a:xfrm>
          <a:prstGeom prst="roundRect">
            <a:avLst>
              <a:gd name="adj" fmla="val 1797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custom events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constructor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Create custom event </a:t>
            </a:r>
            <a:r>
              <a:rPr lang="en-US" sz="3200" dirty="0" err="1" smtClean="0"/>
              <a:t>tripleclick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Get </a:t>
            </a:r>
            <a:r>
              <a:rPr lang="en-US" sz="3200" dirty="0"/>
              <a:t>body element to attach custom event to</a:t>
            </a:r>
            <a:br>
              <a:rPr lang="en-US" sz="3200" dirty="0"/>
            </a:br>
            <a:r>
              <a:rPr lang="en-US" sz="3200" dirty="0"/>
              <a:t>and addEventListener 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/>
              <a:t>CustomEvent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");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body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("body")[</a:t>
            </a:r>
            <a:r>
              <a:rPr lang="en-US" dirty="0"/>
              <a:t>0];</a:t>
            </a:r>
          </a:p>
          <a:p>
            <a:r>
              <a:rPr lang="en-US" dirty="0" err="1"/>
              <a:t>body.addEventListener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", function</a:t>
            </a:r>
            <a:r>
              <a:rPr lang="en-US" dirty="0"/>
              <a:t>(){</a:t>
            </a:r>
          </a:p>
          <a:p>
            <a:r>
              <a:rPr lang="en-US" dirty="0"/>
              <a:t>	alert</a:t>
            </a:r>
            <a:r>
              <a:rPr lang="en-US" dirty="0" smtClean="0"/>
              <a:t>("You </a:t>
            </a:r>
            <a:r>
              <a:rPr lang="en-US" dirty="0"/>
              <a:t>click tree </a:t>
            </a:r>
            <a:r>
              <a:rPr lang="en-US" dirty="0" smtClean="0"/>
              <a:t>time");</a:t>
            </a:r>
            <a:endParaRPr lang="en-US" dirty="0"/>
          </a:p>
          <a:p>
            <a:r>
              <a:rPr lang="en-US" dirty="0"/>
              <a:t>},false);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 smtClean="0"/>
              <a:t>CustomEvent</a:t>
            </a:r>
            <a:r>
              <a:rPr lang="en-US" dirty="0" smtClean="0"/>
              <a:t>(eventType);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dirty="0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(function(){</a:t>
            </a:r>
          </a:p>
          <a:p>
            <a:r>
              <a:rPr lang="en-US" dirty="0" smtClean="0"/>
              <a:t>  var </a:t>
            </a:r>
            <a:r>
              <a:rPr lang="en-US" dirty="0"/>
              <a:t>button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-click");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counter = </a:t>
            </a:r>
            <a:r>
              <a:rPr lang="en-US" dirty="0" smtClean="0"/>
              <a:t>0;</a:t>
            </a:r>
          </a:p>
          <a:p>
            <a:r>
              <a:rPr lang="en-US" dirty="0"/>
              <a:t> </a:t>
            </a:r>
            <a:r>
              <a:rPr lang="en-US" dirty="0" smtClean="0"/>
              <a:t> button.addEventListener("click", function</a:t>
            </a:r>
            <a:r>
              <a:rPr lang="en-US" dirty="0"/>
              <a:t>(){</a:t>
            </a:r>
          </a:p>
          <a:p>
            <a:r>
              <a:rPr lang="en-US" dirty="0"/>
              <a:t>    counter++;</a:t>
            </a:r>
          </a:p>
          <a:p>
            <a:r>
              <a:rPr lang="en-US" dirty="0"/>
              <a:t>    if(counter == 3){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</a:t>
            </a:r>
            <a:r>
              <a:rPr lang="en-US" dirty="0" smtClean="0"/>
              <a:t>// </a:t>
            </a:r>
            <a:r>
              <a:rPr lang="en-US" dirty="0"/>
              <a:t>fire the event.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},</a:t>
            </a:r>
            <a:r>
              <a:rPr lang="en-US" dirty="0"/>
              <a:t>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body.dispatchEvent</a:t>
            </a:r>
            <a:r>
              <a:rPr lang="en-US" dirty="0"/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CustomEvents</a:t>
            </a:r>
            <a:r>
              <a:rPr lang="en-US" dirty="0" smtClean="0"/>
              <a:t> Drawbacks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Events are pretty cool</a:t>
            </a:r>
          </a:p>
          <a:p>
            <a:pPr lvl="1"/>
            <a:r>
              <a:rPr lang="en-US" dirty="0" smtClean="0"/>
              <a:t>Yet the are kind of hard to implement and have restrictions</a:t>
            </a:r>
          </a:p>
          <a:p>
            <a:pPr lvl="2"/>
            <a:r>
              <a:rPr lang="en-US" dirty="0" smtClean="0"/>
              <a:t>Only DOM elements can register to events</a:t>
            </a:r>
          </a:p>
          <a:p>
            <a:pPr lvl="2"/>
            <a:r>
              <a:rPr lang="en-US" dirty="0" smtClean="0"/>
              <a:t>Almost every custom event depends on other events</a:t>
            </a:r>
          </a:p>
          <a:p>
            <a:r>
              <a:rPr lang="en-US" dirty="0" smtClean="0"/>
              <a:t>Here comes the publish/subscribe pattern</a:t>
            </a:r>
          </a:p>
          <a:p>
            <a:pPr lvl="1"/>
            <a:r>
              <a:rPr lang="en-US" dirty="0" smtClean="0"/>
              <a:t>Easy to implement and very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2662"/>
            <a:ext cx="8686800" cy="5632938"/>
          </a:xfrm>
        </p:spPr>
        <p:txBody>
          <a:bodyPr/>
          <a:lstStyle/>
          <a:p>
            <a:r>
              <a:rPr lang="en-US" dirty="0" smtClean="0"/>
              <a:t>The publish/subscribe pattern consists of publishers and subscribers</a:t>
            </a:r>
          </a:p>
          <a:p>
            <a:pPr lvl="1"/>
            <a:r>
              <a:rPr lang="en-US" dirty="0" smtClean="0"/>
              <a:t>Publishers are special objects that have a publish functionality</a:t>
            </a:r>
          </a:p>
          <a:p>
            <a:pPr lvl="2"/>
            <a:r>
              <a:rPr lang="en-US" dirty="0" smtClean="0"/>
              <a:t>A publisher can have zero or more subscribers</a:t>
            </a:r>
          </a:p>
          <a:p>
            <a:pPr lvl="1"/>
            <a:r>
              <a:rPr lang="en-US" dirty="0" smtClean="0"/>
              <a:t>Subscribers are not so special</a:t>
            </a:r>
          </a:p>
          <a:p>
            <a:pPr lvl="2"/>
            <a:r>
              <a:rPr lang="en-US" dirty="0" smtClean="0"/>
              <a:t>They are common objects, that want to subscribe to a publisher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pattern work?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 publisher object is created</a:t>
            </a:r>
          </a:p>
          <a:p>
            <a:pPr lvl="2"/>
            <a:r>
              <a:rPr lang="en-US" dirty="0" smtClean="0"/>
              <a:t>It has methods to publish, subscribe, unsubscribe</a:t>
            </a:r>
          </a:p>
          <a:p>
            <a:pPr lvl="2"/>
            <a:r>
              <a:rPr lang="en-US" dirty="0" smtClean="0"/>
              <a:t>And other methods, that actually do some work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 subscriber can subscribe to a publisher by attaching one of its methods to the publisher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At some point the publisher publishes data and all objects subscribers receive the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2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5316415"/>
          </a:xfrm>
        </p:spPr>
        <p:txBody>
          <a:bodyPr/>
          <a:lstStyle/>
          <a:p>
            <a:r>
              <a:rPr lang="en-US" dirty="0" smtClean="0"/>
              <a:t>DOM Event Model provides a way for user to interact with browser environment</a:t>
            </a:r>
          </a:p>
          <a:p>
            <a:r>
              <a:rPr lang="en-US" dirty="0" smtClean="0"/>
              <a:t>DOM Event Model consists of events and event listeners attached to the DOM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1253" y="4199995"/>
            <a:ext cx="2437370" cy="78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768" y="4147241"/>
            <a:ext cx="2437370" cy="787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Listener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92030" y="4242718"/>
            <a:ext cx="546787" cy="596102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0" y="3795076"/>
            <a:ext cx="2966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&lt;button&gt;Click me&lt;/button&gt;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768" y="3795076"/>
            <a:ext cx="2437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Click Listener</a:t>
            </a:r>
          </a:p>
        </p:txBody>
      </p:sp>
    </p:spTree>
    <p:extLst>
      <p:ext uri="{BB962C8B-B14F-4D97-AF65-F5344CB8AC3E}">
        <p14:creationId xmlns:p14="http://schemas.microsoft.com/office/powerpoint/2010/main" val="233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Pattern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constructor Publisher, that enables publish/subscribe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25161"/>
            <a:ext cx="8077200" cy="4324261"/>
          </a:xfrm>
        </p:spPr>
        <p:txBody>
          <a:bodyPr/>
          <a:lstStyle/>
          <a:p>
            <a:r>
              <a:rPr lang="en-US" dirty="0" smtClean="0"/>
              <a:t>function Publisher(){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this.subscribe</a:t>
            </a:r>
            <a:r>
              <a:rPr lang="en-US" dirty="0" smtClean="0"/>
              <a:t> = function (handler){…};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this.usubscribe</a:t>
            </a:r>
            <a:r>
              <a:rPr lang="en-US" dirty="0" smtClean="0"/>
              <a:t> = function(handler){…}</a:t>
            </a:r>
          </a:p>
          <a:p>
            <a:r>
              <a:rPr lang="en-US" dirty="0" smtClean="0"/>
              <a:t> function publish(){…}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Timer(interval){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this.start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this.stop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Timer.extend</a:t>
            </a:r>
            <a:r>
              <a:rPr lang="en-US" dirty="0" smtClean="0"/>
              <a:t>(Publisher);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timer = new Timer(100);</a:t>
            </a:r>
          </a:p>
          <a:p>
            <a:r>
              <a:rPr lang="en-US" dirty="0" err="1" smtClean="0"/>
              <a:t>timer.subscribe</a:t>
            </a:r>
            <a:r>
              <a:rPr lang="en-US" dirty="0" smtClean="0"/>
              <a:t>(function(data){console.log(data)});</a:t>
            </a:r>
          </a:p>
          <a:p>
            <a:r>
              <a:rPr lang="en-US" dirty="0" err="1" smtClean="0"/>
              <a:t>Timer.start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22794" y="3947274"/>
            <a:ext cx="2671536" cy="953453"/>
          </a:xfrm>
          <a:prstGeom prst="wedgeRoundRectCallout">
            <a:avLst>
              <a:gd name="adj1" fmla="val -73463"/>
              <a:gd name="adj2" fmla="val 678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Make the Timer a Publisher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2560" y="565785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Simple JS </a:t>
            </a:r>
            <a:r>
              <a:rPr lang="en-US" sz="2800" dirty="0" smtClean="0">
                <a:effectLst/>
              </a:rPr>
              <a:t>Carousel</a:t>
            </a:r>
            <a:r>
              <a:rPr lang="en-US" sz="2800" b="0" dirty="0">
                <a:effectLst/>
              </a:rPr>
              <a:t> </a:t>
            </a:r>
            <a:r>
              <a:rPr lang="en-US" sz="2800" dirty="0" smtClean="0"/>
              <a:t>with N images and two arrows for image control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6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provides a set of common event types that are used in 99% of the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Mouse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Touch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common Event types: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You could also defined Custom Event Types</a:t>
            </a:r>
          </a:p>
        </p:txBody>
      </p:sp>
    </p:spTree>
    <p:extLst>
      <p:ext uri="{BB962C8B-B14F-4D97-AF65-F5344CB8AC3E}">
        <p14:creationId xmlns:p14="http://schemas.microsoft.com/office/powerpoint/2010/main" val="42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045" y="1543050"/>
            <a:ext cx="3276086" cy="3975787"/>
          </a:xfrm>
        </p:spPr>
        <p:txBody>
          <a:bodyPr/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mouseup</a:t>
            </a:r>
          </a:p>
          <a:p>
            <a:pPr lvl="1"/>
            <a:r>
              <a:rPr lang="en-US" dirty="0" smtClean="0"/>
              <a:t>mousedown</a:t>
            </a:r>
          </a:p>
          <a:p>
            <a:pPr lvl="1"/>
            <a:r>
              <a:rPr lang="en-US" dirty="0" smtClean="0"/>
              <a:t>mouseover</a:t>
            </a:r>
          </a:p>
          <a:p>
            <a:pPr lvl="1"/>
            <a:r>
              <a:rPr lang="en-US" dirty="0" err="1" smtClean="0"/>
              <a:t>mouseout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2333" y="1547446"/>
            <a:ext cx="3712137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Events</a:t>
            </a:r>
          </a:p>
          <a:p>
            <a:pPr lvl="1"/>
            <a:r>
              <a:rPr lang="en-US" dirty="0"/>
              <a:t>keydown</a:t>
            </a:r>
          </a:p>
          <a:p>
            <a:pPr lvl="1"/>
            <a:r>
              <a:rPr lang="en-US" dirty="0"/>
              <a:t>keypress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543050"/>
            <a:ext cx="3276086" cy="3975787"/>
          </a:xfrm>
        </p:spPr>
        <p:txBody>
          <a:bodyPr/>
          <a:lstStyle/>
          <a:p>
            <a:r>
              <a:rPr lang="en-US" dirty="0" smtClean="0"/>
              <a:t>UI Events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change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90536" y="1543050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Events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focusin</a:t>
            </a:r>
          </a:p>
          <a:p>
            <a:pPr lvl="1"/>
            <a:r>
              <a:rPr lang="en-US" dirty="0" err="1"/>
              <a:t>focusout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4450" y="1543050"/>
            <a:ext cx="3276086" cy="397578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UI Events</a:t>
            </a:r>
          </a:p>
          <a:p>
            <a:pPr lvl="1"/>
            <a:r>
              <a:rPr lang="en-US" dirty="0" err="1" smtClean="0"/>
              <a:t>touchstart</a:t>
            </a:r>
            <a:endParaRPr lang="en-US" dirty="0" smtClean="0"/>
          </a:p>
          <a:p>
            <a:pPr lvl="1"/>
            <a:r>
              <a:rPr lang="en-US" dirty="0" err="1" smtClean="0"/>
              <a:t>touchend</a:t>
            </a:r>
            <a:endParaRPr lang="en-US" dirty="0" smtClean="0"/>
          </a:p>
          <a:p>
            <a:pPr lvl="1"/>
            <a:r>
              <a:rPr lang="en-US" dirty="0" err="1" smtClean="0"/>
              <a:t>touchcancel</a:t>
            </a:r>
            <a:endParaRPr lang="en-US" dirty="0" smtClean="0"/>
          </a:p>
          <a:p>
            <a:pPr lvl="1"/>
            <a:r>
              <a:rPr lang="en-US" dirty="0" err="1" smtClean="0"/>
              <a:t>touchleave</a:t>
            </a:r>
            <a:endParaRPr lang="en-US" dirty="0" smtClean="0"/>
          </a:p>
          <a:p>
            <a:pPr lvl="1"/>
            <a:r>
              <a:rPr lang="en-US" dirty="0" err="1" smtClean="0"/>
              <a:t>touchemove</a:t>
            </a:r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302" y="2478959"/>
            <a:ext cx="2671536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event for tap: use click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1896</TotalTime>
  <Words>1310</Words>
  <Application>Microsoft Office PowerPoint</Application>
  <PresentationFormat>On-screen Show (4:3)</PresentationFormat>
  <Paragraphs>307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JavaScript Event Model</vt:lpstr>
      <vt:lpstr>Table of Contents</vt:lpstr>
      <vt:lpstr>JavaScript Event Model</vt:lpstr>
      <vt:lpstr>Event Model</vt:lpstr>
      <vt:lpstr>Event Types</vt:lpstr>
      <vt:lpstr>Common Event Types</vt:lpstr>
      <vt:lpstr>Common Event Types (2)</vt:lpstr>
      <vt:lpstr>Common Event Types (3)</vt:lpstr>
      <vt:lpstr>Event Registration</vt:lpstr>
      <vt:lpstr>Event Handlers</vt:lpstr>
      <vt:lpstr>As HTML Attibute</vt:lpstr>
      <vt:lpstr>Register Event Handlers using HTML Attributes</vt:lpstr>
      <vt:lpstr>Using DOM Elements'  Properties</vt:lpstr>
      <vt:lpstr>Using DOM Elements' Properties</vt:lpstr>
      <vt:lpstr>Using DOM</vt:lpstr>
      <vt:lpstr>Registering Event Handlers Using DOM</vt:lpstr>
      <vt:lpstr>The Event Object</vt:lpstr>
      <vt:lpstr>Event Object</vt:lpstr>
      <vt:lpstr>Event Object (2)</vt:lpstr>
      <vt:lpstr>Event Object</vt:lpstr>
      <vt:lpstr>Cross-Browser Event Handler</vt:lpstr>
      <vt:lpstr>Cross-browser Compatibility</vt:lpstr>
      <vt:lpstr>CrossBrouser Event Handler</vt:lpstr>
      <vt:lpstr>Cross-Browser Event Handler</vt:lpstr>
      <vt:lpstr>Capturing and Bubbling Events</vt:lpstr>
      <vt:lpstr>Event Chain</vt:lpstr>
      <vt:lpstr>Event Chain</vt:lpstr>
      <vt:lpstr>Two Types of Event Chains</vt:lpstr>
      <vt:lpstr>Capturing</vt:lpstr>
      <vt:lpstr>Bubbling</vt:lpstr>
      <vt:lpstr>Capturing and  Bubbling</vt:lpstr>
      <vt:lpstr>Custom Events</vt:lpstr>
      <vt:lpstr>CustomEvent</vt:lpstr>
      <vt:lpstr>Custom Events (2)</vt:lpstr>
      <vt:lpstr>Custom Events</vt:lpstr>
      <vt:lpstr>Publish/Subscribe Pattern</vt:lpstr>
      <vt:lpstr>CustomEvents Drawbacks</vt:lpstr>
      <vt:lpstr>Publish/Subscribe Pattern</vt:lpstr>
      <vt:lpstr>Publish/Subscribe Pattern (2)</vt:lpstr>
      <vt:lpstr>Publish/Subscribe Pattern (2)</vt:lpstr>
      <vt:lpstr>Publish/Subscribe Pattern</vt:lpstr>
      <vt:lpstr>JavaScript OOP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Doncho Minkov</cp:lastModifiedBy>
  <cp:revision>332</cp:revision>
  <dcterms:created xsi:type="dcterms:W3CDTF">2013-04-23T10:17:04Z</dcterms:created>
  <dcterms:modified xsi:type="dcterms:W3CDTF">2013-04-25T15:49:36Z</dcterms:modified>
</cp:coreProperties>
</file>