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310" r:id="rId4"/>
    <p:sldId id="311" r:id="rId5"/>
    <p:sldId id="312" r:id="rId6"/>
    <p:sldId id="313" r:id="rId7"/>
    <p:sldId id="314" r:id="rId8"/>
    <p:sldId id="315" r:id="rId9"/>
    <p:sldId id="316" r:id="rId10"/>
    <p:sldId id="317" r:id="rId11"/>
    <p:sldId id="318" r:id="rId12"/>
    <p:sldId id="320" r:id="rId13"/>
    <p:sldId id="321" r:id="rId14"/>
    <p:sldId id="322" r:id="rId15"/>
    <p:sldId id="323" r:id="rId16"/>
    <p:sldId id="347" r:id="rId17"/>
    <p:sldId id="342" r:id="rId18"/>
    <p:sldId id="343" r:id="rId19"/>
    <p:sldId id="344" r:id="rId20"/>
    <p:sldId id="345" r:id="rId21"/>
    <p:sldId id="346" r:id="rId22"/>
    <p:sldId id="319" r:id="rId23"/>
    <p:sldId id="261" r:id="rId24"/>
    <p:sldId id="263" r:id="rId25"/>
    <p:sldId id="264" r:id="rId26"/>
    <p:sldId id="265" r:id="rId27"/>
    <p:sldId id="266" r:id="rId28"/>
    <p:sldId id="268" r:id="rId29"/>
    <p:sldId id="269" r:id="rId30"/>
    <p:sldId id="283" r:id="rId31"/>
    <p:sldId id="284" r:id="rId32"/>
    <p:sldId id="285" r:id="rId33"/>
    <p:sldId id="286" r:id="rId34"/>
    <p:sldId id="287" r:id="rId35"/>
    <p:sldId id="288" r:id="rId36"/>
    <p:sldId id="289" r:id="rId37"/>
    <p:sldId id="338" r:id="rId38"/>
    <p:sldId id="290" r:id="rId39"/>
    <p:sldId id="291" r:id="rId40"/>
    <p:sldId id="292" r:id="rId41"/>
    <p:sldId id="293" r:id="rId42"/>
    <p:sldId id="309" r:id="rId43"/>
    <p:sldId id="306" r:id="rId44"/>
    <p:sldId id="30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19949-3D1B-492D-A4BD-BD239450E0A5}" type="datetimeFigureOut">
              <a:rPr lang="en-US" smtClean="0"/>
              <a:t>10-Sep-13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EE7CE-BDDF-4C9C-8BEA-DF42EBF54367}" type="slidenum">
              <a:rPr lang="en-US" smtClean="0"/>
              <a:t>‹#›</a:t>
            </a:fld>
            <a:endParaRPr lang="en-US"/>
          </a:p>
        </p:txBody>
      </p:sp>
    </p:spTree>
    <p:extLst>
      <p:ext uri="{BB962C8B-B14F-4D97-AF65-F5344CB8AC3E}">
        <p14:creationId xmlns:p14="http://schemas.microsoft.com/office/powerpoint/2010/main" val="145056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6803" name="Rectangle 3"/>
          <p:cNvSpPr>
            <a:spLocks noGrp="1" noChangeArrowheads="1"/>
          </p:cNvSpPr>
          <p:nvPr>
            <p:ph type="dt" sz="quarter" idx="1"/>
          </p:nvPr>
        </p:nvSpPr>
        <p:spPr>
          <a:noFill/>
        </p:spPr>
        <p:txBody>
          <a:bodyPr/>
          <a:lstStyle/>
          <a:p>
            <a:fld id="{7E0F082F-22C4-4964-B09E-9FE83B90C102}" type="datetime1">
              <a:rPr lang="en-US" smtClean="0"/>
              <a:pPr/>
              <a:t>10-Sep-13</a:t>
            </a:fld>
            <a:r>
              <a:rPr lang="en-US" dirty="0" smtClean="0"/>
              <a:t>07/16/96</a:t>
            </a:r>
            <a:endParaRPr lang="en-US" sz="1200" i="0" dirty="0" smtClean="0"/>
          </a:p>
        </p:txBody>
      </p:sp>
      <p:sp>
        <p:nvSpPr>
          <p:cNvPr id="768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6805" name="Rectangle 7"/>
          <p:cNvSpPr>
            <a:spLocks noGrp="1" noChangeArrowheads="1"/>
          </p:cNvSpPr>
          <p:nvPr>
            <p:ph type="sldNum" sz="quarter" idx="5"/>
          </p:nvPr>
        </p:nvSpPr>
        <p:spPr>
          <a:noFill/>
        </p:spPr>
        <p:txBody>
          <a:bodyPr/>
          <a:lstStyle/>
          <a:p>
            <a:fld id="{110ED43E-D0DE-4E30-8C62-A8AEA92947FF}" type="slidenum">
              <a:rPr lang="en-US" smtClean="0"/>
              <a:pPr/>
              <a:t>1</a:t>
            </a:fld>
            <a:r>
              <a:rPr lang="en-US" dirty="0" smtClean="0"/>
              <a:t>##</a:t>
            </a:r>
            <a:endParaRPr lang="en-US" sz="1200" i="0" dirty="0" smtClean="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582026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366962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2947" name="Rectangle 3"/>
          <p:cNvSpPr>
            <a:spLocks noGrp="1" noChangeArrowheads="1"/>
          </p:cNvSpPr>
          <p:nvPr>
            <p:ph type="dt" sz="quarter" idx="1"/>
          </p:nvPr>
        </p:nvSpPr>
        <p:spPr>
          <a:noFill/>
        </p:spPr>
        <p:txBody>
          <a:bodyPr/>
          <a:lstStyle/>
          <a:p>
            <a:fld id="{3C33032C-FF3D-40B6-8A79-7C5280F2E94C}" type="datetime1">
              <a:rPr lang="en-US" smtClean="0"/>
              <a:pPr/>
              <a:t>10-Sep-13</a:t>
            </a:fld>
            <a:r>
              <a:rPr lang="en-US" dirty="0" smtClean="0"/>
              <a:t>07/16/96</a:t>
            </a:r>
            <a:endParaRPr lang="en-US" sz="1200" i="0" dirty="0" smtClean="0"/>
          </a:p>
        </p:txBody>
      </p:sp>
      <p:sp>
        <p:nvSpPr>
          <p:cNvPr id="8294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2949" name="Rectangle 7"/>
          <p:cNvSpPr>
            <a:spLocks noGrp="1" noChangeArrowheads="1"/>
          </p:cNvSpPr>
          <p:nvPr>
            <p:ph type="sldNum" sz="quarter" idx="5"/>
          </p:nvPr>
        </p:nvSpPr>
        <p:spPr>
          <a:noFill/>
        </p:spPr>
        <p:txBody>
          <a:bodyPr/>
          <a:lstStyle/>
          <a:p>
            <a:fld id="{58B17088-0439-4C35-85EB-71179B704799}" type="slidenum">
              <a:rPr lang="en-US" smtClean="0"/>
              <a:pPr/>
              <a:t>29</a:t>
            </a:fld>
            <a:r>
              <a:rPr lang="en-US" dirty="0" smtClean="0"/>
              <a:t>##</a:t>
            </a:r>
            <a:endParaRPr lang="en-US" sz="1200" i="0" dirty="0" smtClean="0"/>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872566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9091" name="Rectangle 3"/>
          <p:cNvSpPr>
            <a:spLocks noGrp="1" noChangeArrowheads="1"/>
          </p:cNvSpPr>
          <p:nvPr>
            <p:ph type="dt" sz="quarter" idx="1"/>
          </p:nvPr>
        </p:nvSpPr>
        <p:spPr>
          <a:noFill/>
        </p:spPr>
        <p:txBody>
          <a:bodyPr/>
          <a:lstStyle/>
          <a:p>
            <a:fld id="{18F214F2-AFD5-4892-B6B2-90C3B697A8CB}" type="datetime1">
              <a:rPr lang="en-US" smtClean="0"/>
              <a:pPr/>
              <a:t>10-Sep-13</a:t>
            </a:fld>
            <a:r>
              <a:rPr lang="en-US" dirty="0" smtClean="0"/>
              <a:t>07/16/96</a:t>
            </a:r>
            <a:endParaRPr lang="en-US" sz="1200" i="0" dirty="0" smtClean="0"/>
          </a:p>
        </p:txBody>
      </p:sp>
      <p:sp>
        <p:nvSpPr>
          <p:cNvPr id="8909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9093" name="Rectangle 7"/>
          <p:cNvSpPr>
            <a:spLocks noGrp="1" noChangeArrowheads="1"/>
          </p:cNvSpPr>
          <p:nvPr>
            <p:ph type="sldNum" sz="quarter" idx="5"/>
          </p:nvPr>
        </p:nvSpPr>
        <p:spPr>
          <a:noFill/>
        </p:spPr>
        <p:txBody>
          <a:bodyPr/>
          <a:lstStyle/>
          <a:p>
            <a:fld id="{C514B395-0589-40C8-B10B-11C5F78F3C59}" type="slidenum">
              <a:rPr lang="en-US" smtClean="0"/>
              <a:pPr/>
              <a:t>30</a:t>
            </a:fld>
            <a:r>
              <a:rPr lang="en-US" dirty="0" smtClean="0"/>
              <a:t>##</a:t>
            </a:r>
            <a:endParaRPr lang="en-US" sz="1200" i="0" dirty="0" smtClean="0"/>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38991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0115" name="Rectangle 3"/>
          <p:cNvSpPr>
            <a:spLocks noGrp="1" noChangeArrowheads="1"/>
          </p:cNvSpPr>
          <p:nvPr>
            <p:ph type="dt" sz="quarter" idx="1"/>
          </p:nvPr>
        </p:nvSpPr>
        <p:spPr>
          <a:noFill/>
        </p:spPr>
        <p:txBody>
          <a:bodyPr/>
          <a:lstStyle/>
          <a:p>
            <a:fld id="{6249CB20-00D0-4B85-8854-80C78E5E856C}" type="datetime1">
              <a:rPr lang="en-US" smtClean="0"/>
              <a:pPr/>
              <a:t>10-Sep-13</a:t>
            </a:fld>
            <a:r>
              <a:rPr lang="en-US" dirty="0" smtClean="0"/>
              <a:t>07/16/96</a:t>
            </a:r>
            <a:endParaRPr lang="en-US" sz="1200" i="0" dirty="0" smtClean="0"/>
          </a:p>
        </p:txBody>
      </p:sp>
      <p:sp>
        <p:nvSpPr>
          <p:cNvPr id="9011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0117" name="Rectangle 7"/>
          <p:cNvSpPr>
            <a:spLocks noGrp="1" noChangeArrowheads="1"/>
          </p:cNvSpPr>
          <p:nvPr>
            <p:ph type="sldNum" sz="quarter" idx="5"/>
          </p:nvPr>
        </p:nvSpPr>
        <p:spPr>
          <a:noFill/>
        </p:spPr>
        <p:txBody>
          <a:bodyPr/>
          <a:lstStyle/>
          <a:p>
            <a:fld id="{BAF6E79D-7139-4709-AE78-0F4B906A5326}" type="slidenum">
              <a:rPr lang="en-US" smtClean="0"/>
              <a:pPr/>
              <a:t>33</a:t>
            </a:fld>
            <a:r>
              <a:rPr lang="en-US" dirty="0" smtClean="0"/>
              <a:t>##</a:t>
            </a:r>
            <a:endParaRPr lang="en-US" sz="1200" i="0" dirty="0" smtClean="0"/>
          </a:p>
        </p:txBody>
      </p:sp>
      <p:sp>
        <p:nvSpPr>
          <p:cNvPr id="90118" name="Rectangle 2"/>
          <p:cNvSpPr>
            <a:spLocks noGrp="1" noRot="1" noChangeAspect="1" noChangeArrowheads="1" noTextEdit="1"/>
          </p:cNvSpPr>
          <p:nvPr>
            <p:ph type="sldImg"/>
          </p:nvPr>
        </p:nvSpPr>
        <p:spPr>
          <a:ln/>
        </p:spPr>
      </p:sp>
      <p:sp>
        <p:nvSpPr>
          <p:cNvPr id="9011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3299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1139" name="Rectangle 3"/>
          <p:cNvSpPr>
            <a:spLocks noGrp="1" noChangeArrowheads="1"/>
          </p:cNvSpPr>
          <p:nvPr>
            <p:ph type="dt" sz="quarter" idx="1"/>
          </p:nvPr>
        </p:nvSpPr>
        <p:spPr>
          <a:noFill/>
        </p:spPr>
        <p:txBody>
          <a:bodyPr/>
          <a:lstStyle/>
          <a:p>
            <a:fld id="{9D772C8D-6F73-44E4-85D7-8B0FBE0C0BC8}" type="datetime1">
              <a:rPr lang="en-US" smtClean="0"/>
              <a:pPr/>
              <a:t>10-Sep-13</a:t>
            </a:fld>
            <a:r>
              <a:rPr lang="en-US" dirty="0" smtClean="0"/>
              <a:t>07/16/96</a:t>
            </a:r>
            <a:endParaRPr lang="en-US" sz="1200" i="0" dirty="0" smtClean="0"/>
          </a:p>
        </p:txBody>
      </p:sp>
      <p:sp>
        <p:nvSpPr>
          <p:cNvPr id="9114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1141" name="Rectangle 7"/>
          <p:cNvSpPr>
            <a:spLocks noGrp="1" noChangeArrowheads="1"/>
          </p:cNvSpPr>
          <p:nvPr>
            <p:ph type="sldNum" sz="quarter" idx="5"/>
          </p:nvPr>
        </p:nvSpPr>
        <p:spPr>
          <a:noFill/>
        </p:spPr>
        <p:txBody>
          <a:bodyPr/>
          <a:lstStyle/>
          <a:p>
            <a:fld id="{C6E71B42-341A-4920-8260-F443246C2970}" type="slidenum">
              <a:rPr lang="en-US" smtClean="0"/>
              <a:pPr/>
              <a:t>34</a:t>
            </a:fld>
            <a:r>
              <a:rPr lang="en-US" dirty="0" smtClean="0"/>
              <a:t>##</a:t>
            </a:r>
            <a:endParaRPr lang="en-US" sz="1200" i="0" dirty="0" smtClean="0"/>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4288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2163" name="Rectangle 3"/>
          <p:cNvSpPr>
            <a:spLocks noGrp="1" noChangeArrowheads="1"/>
          </p:cNvSpPr>
          <p:nvPr>
            <p:ph type="dt" sz="quarter" idx="1"/>
          </p:nvPr>
        </p:nvSpPr>
        <p:spPr>
          <a:noFill/>
        </p:spPr>
        <p:txBody>
          <a:bodyPr/>
          <a:lstStyle/>
          <a:p>
            <a:fld id="{6BDBB381-2417-4311-AFE0-3496A6ADBCD7}" type="datetime1">
              <a:rPr lang="en-US" smtClean="0"/>
              <a:pPr/>
              <a:t>10-Sep-13</a:t>
            </a:fld>
            <a:r>
              <a:rPr lang="en-US" dirty="0" smtClean="0"/>
              <a:t>07/16/96</a:t>
            </a:r>
            <a:endParaRPr lang="en-US" sz="1200" i="0" dirty="0" smtClean="0"/>
          </a:p>
        </p:txBody>
      </p:sp>
      <p:sp>
        <p:nvSpPr>
          <p:cNvPr id="9216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2165" name="Rectangle 7"/>
          <p:cNvSpPr>
            <a:spLocks noGrp="1" noChangeArrowheads="1"/>
          </p:cNvSpPr>
          <p:nvPr>
            <p:ph type="sldNum" sz="quarter" idx="5"/>
          </p:nvPr>
        </p:nvSpPr>
        <p:spPr>
          <a:noFill/>
        </p:spPr>
        <p:txBody>
          <a:bodyPr/>
          <a:lstStyle/>
          <a:p>
            <a:fld id="{9DAD3629-3EC5-4C48-8186-5DD9AEC46471}" type="slidenum">
              <a:rPr lang="en-US" smtClean="0"/>
              <a:pPr/>
              <a:t>38</a:t>
            </a:fld>
            <a:r>
              <a:rPr lang="en-US" dirty="0" smtClean="0"/>
              <a:t>##</a:t>
            </a:r>
            <a:endParaRPr lang="en-US" sz="1200" i="0" dirty="0" smtClean="0"/>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83858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3187" name="Rectangle 3"/>
          <p:cNvSpPr>
            <a:spLocks noGrp="1" noChangeArrowheads="1"/>
          </p:cNvSpPr>
          <p:nvPr>
            <p:ph type="dt" sz="quarter" idx="1"/>
          </p:nvPr>
        </p:nvSpPr>
        <p:spPr>
          <a:noFill/>
        </p:spPr>
        <p:txBody>
          <a:bodyPr/>
          <a:lstStyle/>
          <a:p>
            <a:fld id="{B20BBF39-3644-4903-ABCC-F0C6F740DB08}" type="datetime1">
              <a:rPr lang="en-US" smtClean="0"/>
              <a:pPr/>
              <a:t>10-Sep-13</a:t>
            </a:fld>
            <a:r>
              <a:rPr lang="en-US" dirty="0" smtClean="0"/>
              <a:t>07/16/96</a:t>
            </a:r>
            <a:endParaRPr lang="en-US" sz="1200" i="0" dirty="0" smtClean="0"/>
          </a:p>
        </p:txBody>
      </p:sp>
      <p:sp>
        <p:nvSpPr>
          <p:cNvPr id="9318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3189" name="Rectangle 7"/>
          <p:cNvSpPr>
            <a:spLocks noGrp="1" noChangeArrowheads="1"/>
          </p:cNvSpPr>
          <p:nvPr>
            <p:ph type="sldNum" sz="quarter" idx="5"/>
          </p:nvPr>
        </p:nvSpPr>
        <p:spPr>
          <a:noFill/>
        </p:spPr>
        <p:txBody>
          <a:bodyPr/>
          <a:lstStyle/>
          <a:p>
            <a:fld id="{1AE33126-98E8-4EE8-9B65-635CF6E22D31}" type="slidenum">
              <a:rPr lang="en-US" smtClean="0"/>
              <a:pPr/>
              <a:t>41</a:t>
            </a:fld>
            <a:r>
              <a:rPr lang="en-US" dirty="0" smtClean="0"/>
              <a:t>##</a:t>
            </a:r>
            <a:endParaRPr lang="en-US" sz="1200" i="0" dirty="0" smtClean="0"/>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76490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2403" name="Rectangle 3"/>
          <p:cNvSpPr>
            <a:spLocks noGrp="1" noChangeArrowheads="1"/>
          </p:cNvSpPr>
          <p:nvPr>
            <p:ph type="dt" sz="quarter" idx="1"/>
          </p:nvPr>
        </p:nvSpPr>
        <p:spPr>
          <a:noFill/>
        </p:spPr>
        <p:txBody>
          <a:bodyPr/>
          <a:lstStyle/>
          <a:p>
            <a:fld id="{A01C0A49-A16A-4B02-81B4-22E85DB6505F}" type="datetime1">
              <a:rPr lang="en-US" smtClean="0"/>
              <a:pPr/>
              <a:t>10-Sep-13</a:t>
            </a:fld>
            <a:r>
              <a:rPr lang="en-US" dirty="0" smtClean="0"/>
              <a:t>07/16/96</a:t>
            </a:r>
            <a:endParaRPr lang="en-US" sz="1200" i="0" dirty="0" smtClean="0"/>
          </a:p>
        </p:txBody>
      </p:sp>
      <p:sp>
        <p:nvSpPr>
          <p:cNvPr id="1024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2405" name="Rectangle 7"/>
          <p:cNvSpPr>
            <a:spLocks noGrp="1" noChangeArrowheads="1"/>
          </p:cNvSpPr>
          <p:nvPr>
            <p:ph type="sldNum" sz="quarter" idx="5"/>
          </p:nvPr>
        </p:nvSpPr>
        <p:spPr>
          <a:noFill/>
        </p:spPr>
        <p:txBody>
          <a:bodyPr/>
          <a:lstStyle/>
          <a:p>
            <a:fld id="{8D30ABA1-D3AE-4C6F-905D-279274D8F3CE}" type="slidenum">
              <a:rPr lang="en-US" smtClean="0"/>
              <a:pPr/>
              <a:t>43</a:t>
            </a:fld>
            <a:r>
              <a:rPr lang="en-US" dirty="0" smtClean="0"/>
              <a:t>##</a:t>
            </a:r>
            <a:endParaRPr lang="en-US" sz="1200" i="0" dirty="0"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930082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3427" name="Rectangle 3"/>
          <p:cNvSpPr>
            <a:spLocks noGrp="1" noChangeArrowheads="1"/>
          </p:cNvSpPr>
          <p:nvPr>
            <p:ph type="dt" sz="quarter" idx="1"/>
          </p:nvPr>
        </p:nvSpPr>
        <p:spPr>
          <a:noFill/>
        </p:spPr>
        <p:txBody>
          <a:bodyPr/>
          <a:lstStyle/>
          <a:p>
            <a:fld id="{7CF36A89-8CC0-4CF0-94E3-4AAF381B44F3}" type="datetime1">
              <a:rPr lang="en-US" smtClean="0"/>
              <a:pPr/>
              <a:t>10-Sep-13</a:t>
            </a:fld>
            <a:r>
              <a:rPr lang="en-US" dirty="0" smtClean="0"/>
              <a:t>07/16/96</a:t>
            </a:r>
            <a:endParaRPr lang="en-US" sz="1200" i="0" dirty="0" smtClean="0"/>
          </a:p>
        </p:txBody>
      </p:sp>
      <p:sp>
        <p:nvSpPr>
          <p:cNvPr id="10342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3429" name="Rectangle 7"/>
          <p:cNvSpPr>
            <a:spLocks noGrp="1" noChangeArrowheads="1"/>
          </p:cNvSpPr>
          <p:nvPr>
            <p:ph type="sldNum" sz="quarter" idx="5"/>
          </p:nvPr>
        </p:nvSpPr>
        <p:spPr>
          <a:noFill/>
        </p:spPr>
        <p:txBody>
          <a:bodyPr/>
          <a:lstStyle/>
          <a:p>
            <a:fld id="{674F2ED5-31F4-4486-B0C8-6A8D8714F779}" type="slidenum">
              <a:rPr lang="en-US" smtClean="0"/>
              <a:pPr/>
              <a:t>44</a:t>
            </a:fld>
            <a:r>
              <a:rPr lang="en-US" dirty="0" smtClean="0"/>
              <a:t>##</a:t>
            </a:r>
            <a:endParaRPr lang="en-US" sz="1200" i="0" dirty="0" smtClean="0"/>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88106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7827" name="Rectangle 3"/>
          <p:cNvSpPr>
            <a:spLocks noGrp="1" noChangeArrowheads="1"/>
          </p:cNvSpPr>
          <p:nvPr>
            <p:ph type="dt" sz="quarter" idx="1"/>
          </p:nvPr>
        </p:nvSpPr>
        <p:spPr>
          <a:noFill/>
        </p:spPr>
        <p:txBody>
          <a:bodyPr/>
          <a:lstStyle/>
          <a:p>
            <a:fld id="{EB05921A-7FDA-4A58-BFEA-4A04C5C95AA9}" type="datetime1">
              <a:rPr lang="en-US" smtClean="0"/>
              <a:pPr/>
              <a:t>10-Sep-13</a:t>
            </a:fld>
            <a:r>
              <a:rPr lang="en-US" dirty="0" smtClean="0"/>
              <a:t>07/16/96</a:t>
            </a:r>
            <a:endParaRPr lang="en-US" sz="1200" i="0" dirty="0" smtClean="0"/>
          </a:p>
        </p:txBody>
      </p:sp>
      <p:sp>
        <p:nvSpPr>
          <p:cNvPr id="7782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7829" name="Rectangle 7"/>
          <p:cNvSpPr>
            <a:spLocks noGrp="1" noChangeArrowheads="1"/>
          </p:cNvSpPr>
          <p:nvPr>
            <p:ph type="sldNum" sz="quarter" idx="5"/>
          </p:nvPr>
        </p:nvSpPr>
        <p:spPr>
          <a:noFill/>
        </p:spPr>
        <p:txBody>
          <a:bodyPr/>
          <a:lstStyle/>
          <a:p>
            <a:fld id="{B91AB6C1-59C0-4C2B-AB74-48A2E34BD163}" type="slidenum">
              <a:rPr lang="en-US" smtClean="0"/>
              <a:pPr/>
              <a:t>2</a:t>
            </a:fld>
            <a:r>
              <a:rPr lang="en-US" dirty="0" smtClean="0"/>
              <a:t>##</a:t>
            </a:r>
            <a:endParaRPr lang="en-US" sz="1200" i="0" dirty="0"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84090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3971" name="Rectangle 3"/>
          <p:cNvSpPr>
            <a:spLocks noGrp="1" noChangeArrowheads="1"/>
          </p:cNvSpPr>
          <p:nvPr>
            <p:ph type="dt" sz="quarter" idx="1"/>
          </p:nvPr>
        </p:nvSpPr>
        <p:spPr>
          <a:noFill/>
        </p:spPr>
        <p:txBody>
          <a:bodyPr/>
          <a:lstStyle/>
          <a:p>
            <a:fld id="{71269DEA-EE68-48B5-98C7-34EEA948DF5D}" type="datetime1">
              <a:rPr lang="en-US" smtClean="0"/>
              <a:pPr/>
              <a:t>10-Sep-13</a:t>
            </a:fld>
            <a:r>
              <a:rPr lang="en-US" dirty="0" smtClean="0"/>
              <a:t>07/16/96</a:t>
            </a:r>
            <a:endParaRPr lang="en-US" sz="1200" i="0" dirty="0" smtClean="0"/>
          </a:p>
        </p:txBody>
      </p:sp>
      <p:sp>
        <p:nvSpPr>
          <p:cNvPr id="8397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3973" name="Rectangle 7"/>
          <p:cNvSpPr>
            <a:spLocks noGrp="1" noChangeArrowheads="1"/>
          </p:cNvSpPr>
          <p:nvPr>
            <p:ph type="sldNum" sz="quarter" idx="5"/>
          </p:nvPr>
        </p:nvSpPr>
        <p:spPr>
          <a:noFill/>
        </p:spPr>
        <p:txBody>
          <a:bodyPr/>
          <a:lstStyle/>
          <a:p>
            <a:fld id="{00B3CCA3-F025-456E-9C12-D5C59008B7B1}" type="slidenum">
              <a:rPr lang="en-US" smtClean="0"/>
              <a:pPr/>
              <a:t>7</a:t>
            </a:fld>
            <a:r>
              <a:rPr lang="en-US" dirty="0" smtClean="0"/>
              <a:t>##</a:t>
            </a:r>
            <a:endParaRPr lang="en-US" sz="1200" i="0" dirty="0" smtClean="0"/>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668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4995" name="Rectangle 3"/>
          <p:cNvSpPr>
            <a:spLocks noGrp="1" noChangeArrowheads="1"/>
          </p:cNvSpPr>
          <p:nvPr>
            <p:ph type="dt" sz="quarter" idx="1"/>
          </p:nvPr>
        </p:nvSpPr>
        <p:spPr>
          <a:noFill/>
        </p:spPr>
        <p:txBody>
          <a:bodyPr/>
          <a:lstStyle/>
          <a:p>
            <a:fld id="{10747878-B7DF-47B9-8CF2-A67114FC8A2C}" type="datetime1">
              <a:rPr lang="en-US" smtClean="0"/>
              <a:pPr/>
              <a:t>10-Sep-13</a:t>
            </a:fld>
            <a:r>
              <a:rPr lang="en-US" dirty="0" smtClean="0"/>
              <a:t>07/16/96</a:t>
            </a:r>
            <a:endParaRPr lang="en-US" sz="1200" i="0" dirty="0" smtClean="0"/>
          </a:p>
        </p:txBody>
      </p:sp>
      <p:sp>
        <p:nvSpPr>
          <p:cNvPr id="8499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4997" name="Rectangle 7"/>
          <p:cNvSpPr>
            <a:spLocks noGrp="1" noChangeArrowheads="1"/>
          </p:cNvSpPr>
          <p:nvPr>
            <p:ph type="sldNum" sz="quarter" idx="5"/>
          </p:nvPr>
        </p:nvSpPr>
        <p:spPr>
          <a:noFill/>
        </p:spPr>
        <p:txBody>
          <a:bodyPr/>
          <a:lstStyle/>
          <a:p>
            <a:fld id="{0DC23815-24A0-4FF2-97CC-A26AF0C1C00F}" type="slidenum">
              <a:rPr lang="en-US" smtClean="0"/>
              <a:pPr/>
              <a:t>11</a:t>
            </a:fld>
            <a:r>
              <a:rPr lang="en-US" dirty="0" smtClean="0"/>
              <a:t>##</a:t>
            </a:r>
            <a:endParaRPr lang="en-US" sz="1200" i="0" dirty="0" smtClean="0"/>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34135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8067" name="Rectangle 3"/>
          <p:cNvSpPr>
            <a:spLocks noGrp="1" noChangeArrowheads="1"/>
          </p:cNvSpPr>
          <p:nvPr>
            <p:ph type="dt" sz="quarter" idx="1"/>
          </p:nvPr>
        </p:nvSpPr>
        <p:spPr>
          <a:noFill/>
        </p:spPr>
        <p:txBody>
          <a:bodyPr/>
          <a:lstStyle/>
          <a:p>
            <a:fld id="{3E7C7064-1E54-45EB-A9BA-1D497B771226}" type="datetime1">
              <a:rPr lang="en-US" smtClean="0"/>
              <a:pPr/>
              <a:t>10-Sep-13</a:t>
            </a:fld>
            <a:r>
              <a:rPr lang="en-US" dirty="0" smtClean="0"/>
              <a:t>07/16/96</a:t>
            </a:r>
            <a:endParaRPr lang="en-US" sz="1200" i="0" dirty="0" smtClean="0"/>
          </a:p>
        </p:txBody>
      </p:sp>
      <p:sp>
        <p:nvSpPr>
          <p:cNvPr id="8806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8069" name="Rectangle 7"/>
          <p:cNvSpPr>
            <a:spLocks noGrp="1" noChangeArrowheads="1"/>
          </p:cNvSpPr>
          <p:nvPr>
            <p:ph type="sldNum" sz="quarter" idx="5"/>
          </p:nvPr>
        </p:nvSpPr>
        <p:spPr>
          <a:noFill/>
        </p:spPr>
        <p:txBody>
          <a:bodyPr/>
          <a:lstStyle/>
          <a:p>
            <a:fld id="{CAABC651-DF93-4518-9D6D-C7430F331A85}" type="slidenum">
              <a:rPr lang="en-US" smtClean="0"/>
              <a:pPr/>
              <a:t>12</a:t>
            </a:fld>
            <a:r>
              <a:rPr lang="en-US" dirty="0" smtClean="0"/>
              <a:t>##</a:t>
            </a:r>
            <a:endParaRPr lang="en-US" sz="1200" i="0" dirty="0" smtClean="0"/>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8622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1379" name="Rectangle 3"/>
          <p:cNvSpPr>
            <a:spLocks noGrp="1" noChangeArrowheads="1"/>
          </p:cNvSpPr>
          <p:nvPr>
            <p:ph type="dt" sz="quarter" idx="1"/>
          </p:nvPr>
        </p:nvSpPr>
        <p:spPr>
          <a:noFill/>
        </p:spPr>
        <p:txBody>
          <a:bodyPr/>
          <a:lstStyle/>
          <a:p>
            <a:fld id="{D0726D7D-8D10-4168-9EF9-E7DF6646D335}" type="datetime1">
              <a:rPr lang="en-US" smtClean="0"/>
              <a:pPr/>
              <a:t>10-Sep-13</a:t>
            </a:fld>
            <a:r>
              <a:rPr lang="en-US" dirty="0" smtClean="0"/>
              <a:t>07/16/96</a:t>
            </a:r>
            <a:endParaRPr lang="en-US" sz="1200" i="0" dirty="0" smtClean="0"/>
          </a:p>
        </p:txBody>
      </p:sp>
      <p:sp>
        <p:nvSpPr>
          <p:cNvPr id="10138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1381" name="Rectangle 7"/>
          <p:cNvSpPr>
            <a:spLocks noGrp="1" noChangeArrowheads="1"/>
          </p:cNvSpPr>
          <p:nvPr>
            <p:ph type="sldNum" sz="quarter" idx="5"/>
          </p:nvPr>
        </p:nvSpPr>
        <p:spPr>
          <a:noFill/>
        </p:spPr>
        <p:txBody>
          <a:bodyPr/>
          <a:lstStyle/>
          <a:p>
            <a:fld id="{912A34A5-E20E-4BCD-8964-C5F1DD05D460}" type="slidenum">
              <a:rPr lang="en-US" smtClean="0"/>
              <a:pPr/>
              <a:t>17</a:t>
            </a:fld>
            <a:r>
              <a:rPr lang="en-US" dirty="0" smtClean="0"/>
              <a:t>##</a:t>
            </a:r>
            <a:endParaRPr lang="en-US" sz="1200" i="0" dirty="0" smtClean="0"/>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28834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9875" name="Rectangle 3"/>
          <p:cNvSpPr>
            <a:spLocks noGrp="1" noChangeArrowheads="1"/>
          </p:cNvSpPr>
          <p:nvPr>
            <p:ph type="dt" sz="quarter" idx="1"/>
          </p:nvPr>
        </p:nvSpPr>
        <p:spPr>
          <a:noFill/>
        </p:spPr>
        <p:txBody>
          <a:bodyPr/>
          <a:lstStyle/>
          <a:p>
            <a:fld id="{82D519F7-D1E1-4931-809F-A27DC069A112}" type="datetime1">
              <a:rPr lang="en-US" smtClean="0"/>
              <a:pPr/>
              <a:t>10-Sep-13</a:t>
            </a:fld>
            <a:r>
              <a:rPr lang="en-US" dirty="0" smtClean="0"/>
              <a:t>07/16/96</a:t>
            </a:r>
            <a:endParaRPr lang="en-US" sz="1200" i="0" dirty="0" smtClean="0"/>
          </a:p>
        </p:txBody>
      </p:sp>
      <p:sp>
        <p:nvSpPr>
          <p:cNvPr id="7987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9877" name="Rectangle 7"/>
          <p:cNvSpPr>
            <a:spLocks noGrp="1" noChangeArrowheads="1"/>
          </p:cNvSpPr>
          <p:nvPr>
            <p:ph type="sldNum" sz="quarter" idx="5"/>
          </p:nvPr>
        </p:nvSpPr>
        <p:spPr>
          <a:noFill/>
        </p:spPr>
        <p:txBody>
          <a:bodyPr/>
          <a:lstStyle/>
          <a:p>
            <a:fld id="{5F076484-6C59-4901-984C-1EB688647A99}" type="slidenum">
              <a:rPr lang="en-US" smtClean="0"/>
              <a:pPr/>
              <a:t>22</a:t>
            </a:fld>
            <a:r>
              <a:rPr lang="en-US" dirty="0" smtClean="0"/>
              <a:t>##</a:t>
            </a:r>
            <a:endParaRPr lang="en-US" sz="1200" i="0" dirty="0" smtClean="0"/>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500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0899" name="Rectangle 3"/>
          <p:cNvSpPr>
            <a:spLocks noGrp="1" noChangeArrowheads="1"/>
          </p:cNvSpPr>
          <p:nvPr>
            <p:ph type="dt" sz="quarter" idx="1"/>
          </p:nvPr>
        </p:nvSpPr>
        <p:spPr>
          <a:noFill/>
        </p:spPr>
        <p:txBody>
          <a:bodyPr/>
          <a:lstStyle/>
          <a:p>
            <a:fld id="{EF03E779-8108-4BF3-80ED-A858A2082E9A}" type="datetime1">
              <a:rPr lang="en-US" smtClean="0"/>
              <a:pPr/>
              <a:t>10-Sep-13</a:t>
            </a:fld>
            <a:r>
              <a:rPr lang="en-US" dirty="0" smtClean="0"/>
              <a:t>07/16/96</a:t>
            </a:r>
            <a:endParaRPr lang="en-US" sz="1200" i="0" dirty="0" smtClean="0"/>
          </a:p>
        </p:txBody>
      </p:sp>
      <p:sp>
        <p:nvSpPr>
          <p:cNvPr id="8090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0901" name="Rectangle 7"/>
          <p:cNvSpPr>
            <a:spLocks noGrp="1" noChangeArrowheads="1"/>
          </p:cNvSpPr>
          <p:nvPr>
            <p:ph type="sldNum" sz="quarter" idx="5"/>
          </p:nvPr>
        </p:nvSpPr>
        <p:spPr>
          <a:noFill/>
        </p:spPr>
        <p:txBody>
          <a:bodyPr/>
          <a:lstStyle/>
          <a:p>
            <a:fld id="{3364F72C-DDAC-4EF3-9477-AA4CA8D15AC5}" type="slidenum">
              <a:rPr lang="en-US" smtClean="0"/>
              <a:pPr/>
              <a:t>24</a:t>
            </a:fld>
            <a:r>
              <a:rPr lang="en-US" dirty="0" smtClean="0"/>
              <a:t>##</a:t>
            </a:r>
            <a:endParaRPr lang="en-US" sz="1200" i="0" dirty="0" smtClean="0"/>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00222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1923" name="Rectangle 3"/>
          <p:cNvSpPr>
            <a:spLocks noGrp="1" noChangeArrowheads="1"/>
          </p:cNvSpPr>
          <p:nvPr>
            <p:ph type="dt" sz="quarter" idx="1"/>
          </p:nvPr>
        </p:nvSpPr>
        <p:spPr>
          <a:noFill/>
        </p:spPr>
        <p:txBody>
          <a:bodyPr/>
          <a:lstStyle/>
          <a:p>
            <a:fld id="{4D91AA69-9AD5-4AEF-9325-613583480378}" type="datetime1">
              <a:rPr lang="en-US" smtClean="0"/>
              <a:pPr/>
              <a:t>10-Sep-13</a:t>
            </a:fld>
            <a:r>
              <a:rPr lang="en-US" dirty="0" smtClean="0"/>
              <a:t>07/16/96</a:t>
            </a:r>
            <a:endParaRPr lang="en-US" sz="1200" i="0" dirty="0" smtClean="0"/>
          </a:p>
        </p:txBody>
      </p:sp>
      <p:sp>
        <p:nvSpPr>
          <p:cNvPr id="8192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1925" name="Rectangle 7"/>
          <p:cNvSpPr>
            <a:spLocks noGrp="1" noChangeArrowheads="1"/>
          </p:cNvSpPr>
          <p:nvPr>
            <p:ph type="sldNum" sz="quarter" idx="5"/>
          </p:nvPr>
        </p:nvSpPr>
        <p:spPr>
          <a:noFill/>
        </p:spPr>
        <p:txBody>
          <a:bodyPr/>
          <a:lstStyle/>
          <a:p>
            <a:fld id="{2BD91AD2-3FAC-4797-BFD9-CA04EFFC2203}" type="slidenum">
              <a:rPr lang="en-US" smtClean="0"/>
              <a:pPr/>
              <a:t>25</a:t>
            </a:fld>
            <a:r>
              <a:rPr lang="en-US" dirty="0" smtClean="0"/>
              <a:t>##</a:t>
            </a:r>
            <a:endParaRPr lang="en-US" sz="1200" i="0" dirty="0" smtClean="0"/>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67976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4112968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DB810541-D612-4DB3-9DD4-5D04118FA1F6}" type="slidenum">
              <a:rPr lang="en-US" smtClean="0"/>
              <a:t>‹#›</a:t>
            </a:fld>
            <a:endParaRPr lang="en-US"/>
          </a:p>
        </p:txBody>
      </p:sp>
    </p:spTree>
    <p:extLst>
      <p:ext uri="{BB962C8B-B14F-4D97-AF65-F5344CB8AC3E}">
        <p14:creationId xmlns:p14="http://schemas.microsoft.com/office/powerpoint/2010/main" val="256632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DB810541-D612-4DB3-9DD4-5D04118FA1F6}" type="slidenum">
              <a:rPr lang="en-US" smtClean="0"/>
              <a:t>‹#›</a:t>
            </a:fld>
            <a:endParaRPr lang="en-US"/>
          </a:p>
        </p:txBody>
      </p:sp>
    </p:spTree>
    <p:extLst>
      <p:ext uri="{BB962C8B-B14F-4D97-AF65-F5344CB8AC3E}">
        <p14:creationId xmlns:p14="http://schemas.microsoft.com/office/powerpoint/2010/main" val="73965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4046179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18557019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val="0"/>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val="0"/>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84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academy.telerik.com/"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minkov.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8.png"/><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gif"/><Relationship Id="rId4" Type="http://schemas.openxmlformats.org/officeDocument/2006/relationships/image" Target="../media/image2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457200" y="2337048"/>
            <a:ext cx="8229600" cy="1524000"/>
          </a:xfrm>
        </p:spPr>
        <p:txBody>
          <a:bodyPr/>
          <a:lstStyle/>
          <a:p>
            <a:pPr>
              <a:lnSpc>
                <a:spcPct val="110000"/>
              </a:lnSpc>
              <a:defRPr/>
            </a:pPr>
            <a:r>
              <a:rPr lang="en-US" dirty="0" smtClean="0"/>
              <a:t>Complex and List </a:t>
            </a:r>
            <a:br>
              <a:rPr lang="en-US" dirty="0" smtClean="0"/>
            </a:br>
            <a:r>
              <a:rPr lang="en-US" dirty="0" smtClean="0"/>
              <a:t>Data-binding</a:t>
            </a:r>
            <a:endParaRPr lang="bg-BG" dirty="0" smtClean="0"/>
          </a:p>
        </p:txBody>
      </p:sp>
      <p:sp>
        <p:nvSpPr>
          <p:cNvPr id="11" name="Text Placeholder 3"/>
          <p:cNvSpPr>
            <a:spLocks noGrp="1"/>
          </p:cNvSpPr>
          <p:nvPr>
            <p:ph type="body" sz="quarter" idx="10"/>
          </p:nvPr>
        </p:nvSpPr>
        <p:spPr/>
        <p:txBody>
          <a:bodyPr/>
          <a:lstStyle/>
          <a:p>
            <a:r>
              <a:rPr lang="en-US" dirty="0" smtClean="0"/>
              <a:t>Doncho Minkov</a:t>
            </a:r>
            <a:endParaRPr lang="en-US" dirty="0"/>
          </a:p>
        </p:txBody>
      </p:sp>
      <p:sp>
        <p:nvSpPr>
          <p:cNvPr id="12" name="Text Placeholder 4"/>
          <p:cNvSpPr>
            <a:spLocks noGrp="1"/>
          </p:cNvSpPr>
          <p:nvPr>
            <p:ph type="body" sz="quarter" idx="11"/>
          </p:nvPr>
        </p:nvSpPr>
        <p:spPr/>
        <p:txBody>
          <a:bodyPr/>
          <a:lstStyle/>
          <a:p>
            <a:r>
              <a:rPr lang="en-US" dirty="0"/>
              <a:t>Telerik </a:t>
            </a:r>
            <a:r>
              <a:rPr lang="en-US" dirty="0" smtClean="0"/>
              <a:t>Software Academy</a:t>
            </a:r>
            <a:endParaRPr lang="en-US" dirty="0"/>
          </a:p>
        </p:txBody>
      </p:sp>
      <p:sp>
        <p:nvSpPr>
          <p:cNvPr id="16" name="Text Placeholder 5"/>
          <p:cNvSpPr>
            <a:spLocks noGrp="1"/>
          </p:cNvSpPr>
          <p:nvPr>
            <p:ph type="body" sz="quarter" idx="12"/>
          </p:nvPr>
        </p:nvSpPr>
        <p:spPr/>
        <p:txBody>
          <a:bodyPr/>
          <a:lstStyle/>
          <a:p>
            <a:r>
              <a:rPr lang="en-US" dirty="0" smtClean="0">
                <a:hlinkClick r:id="rId3"/>
              </a:rPr>
              <a:t>http://academy.telerik.com</a:t>
            </a:r>
            <a:r>
              <a:rPr lang="en-US" dirty="0" smtClean="0"/>
              <a:t> </a:t>
            </a:r>
            <a:endParaRPr lang="en-US" dirty="0"/>
          </a:p>
        </p:txBody>
      </p:sp>
      <p:sp>
        <p:nvSpPr>
          <p:cNvPr id="3" name="Text Placeholder 2"/>
          <p:cNvSpPr>
            <a:spLocks noGrp="1"/>
          </p:cNvSpPr>
          <p:nvPr>
            <p:ph type="body" sz="quarter" idx="13"/>
          </p:nvPr>
        </p:nvSpPr>
        <p:spPr>
          <a:xfrm>
            <a:off x="457200" y="5029200"/>
            <a:ext cx="3826768" cy="446276"/>
          </a:xfrm>
        </p:spPr>
        <p:txBody>
          <a:bodyPr/>
          <a:lstStyle/>
          <a:p>
            <a:r>
              <a:rPr lang="en-US" dirty="0" smtClean="0"/>
              <a:t>Senior Technical Trainer</a:t>
            </a:r>
            <a:endParaRPr lang="en-US" dirty="0"/>
          </a:p>
        </p:txBody>
      </p:sp>
      <p:sp>
        <p:nvSpPr>
          <p:cNvPr id="4" name="Text Placeholder 3"/>
          <p:cNvSpPr>
            <a:spLocks noGrp="1"/>
          </p:cNvSpPr>
          <p:nvPr>
            <p:ph type="body" sz="quarter" idx="14"/>
          </p:nvPr>
        </p:nvSpPr>
        <p:spPr/>
        <p:txBody>
          <a:bodyPr/>
          <a:lstStyle/>
          <a:p>
            <a:r>
              <a:rPr lang="en-US" dirty="0" smtClean="0">
                <a:hlinkClick r:id="rId4"/>
              </a:rPr>
              <a:t>http://minkov.com</a:t>
            </a:r>
            <a:r>
              <a:rPr lang="en-US" dirty="0" smtClean="0"/>
              <a:t> </a:t>
            </a:r>
            <a:endParaRPr lang="en-US" dirty="0"/>
          </a:p>
        </p:txBody>
      </p:sp>
      <p:pic>
        <p:nvPicPr>
          <p:cNvPr id="1026" name="Picture 2"/>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21003941">
            <a:off x="435276" y="777028"/>
            <a:ext cx="2496278" cy="1872208"/>
          </a:xfrm>
          <a:prstGeom prst="roundRect">
            <a:avLst>
              <a:gd name="adj" fmla="val 8497"/>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3432" y="395844"/>
            <a:ext cx="2463510" cy="1581164"/>
          </a:xfrm>
          <a:prstGeom prst="roundRect">
            <a:avLst>
              <a:gd name="adj" fmla="val 12696"/>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39827">
            <a:off x="4124548" y="4604707"/>
            <a:ext cx="1714109" cy="1779670"/>
          </a:xfrm>
          <a:prstGeom prst="roundRect">
            <a:avLst>
              <a:gd name="adj" fmla="val 50000"/>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descr="http://www.bestechvideos.com/thumbnails/0001/0500/9eo4eteg72u4sus349huwy25jv.jpg"/>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084168" y="4581128"/>
            <a:ext cx="2490576" cy="1826828"/>
          </a:xfrm>
          <a:prstGeom prst="rect">
            <a:avLst/>
          </a:prstGeom>
          <a:noFill/>
          <a:ln>
            <a:noFill/>
          </a:ln>
        </p:spPr>
      </p:pic>
    </p:spTree>
    <p:extLst>
      <p:ext uri="{BB962C8B-B14F-4D97-AF65-F5344CB8AC3E}">
        <p14:creationId xmlns:p14="http://schemas.microsoft.com/office/powerpoint/2010/main" val="15509206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noProof="1" smtClean="0">
                <a:latin typeface="Consolas" pitchFamily="49" charset="0"/>
              </a:rPr>
              <a:t>SelectedValuePath</a:t>
            </a:r>
          </a:p>
        </p:txBody>
      </p:sp>
      <p:sp>
        <p:nvSpPr>
          <p:cNvPr id="484355" name="Rectangle 3"/>
          <p:cNvSpPr>
            <a:spLocks noGrp="1" noChangeArrowheads="1"/>
          </p:cNvSpPr>
          <p:nvPr>
            <p:ph idx="1"/>
          </p:nvPr>
        </p:nvSpPr>
        <p:spPr>
          <a:xfrm>
            <a:off x="228600" y="886544"/>
            <a:ext cx="8686800" cy="56388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ItemsControl</a:t>
            </a:r>
            <a:r>
              <a:rPr lang="en-US" dirty="0" smtClean="0"/>
              <a:t> class provides a path to describe the selected value of a piece of data</a:t>
            </a:r>
          </a:p>
          <a:p>
            <a:pPr>
              <a:lnSpc>
                <a:spcPct val="100000"/>
              </a:lnSpc>
              <a:defRPr/>
            </a:pPr>
            <a:endParaRPr lang="en-US" sz="3000" dirty="0" smtClean="0"/>
          </a:p>
          <a:p>
            <a:pPr>
              <a:lnSpc>
                <a:spcPct val="100000"/>
              </a:lnSpc>
              <a:spcBef>
                <a:spcPts val="2400"/>
              </a:spcBef>
              <a:defRPr/>
            </a:pPr>
            <a:r>
              <a:rPr lang="en-US" dirty="0" smtClean="0"/>
              <a:t>Data which is often used when the selection changes or an item is double-clicked</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6" name="Rectangle 4"/>
          <p:cNvSpPr>
            <a:spLocks noChangeArrowheads="1"/>
          </p:cNvSpPr>
          <p:nvPr/>
        </p:nvSpPr>
        <p:spPr bwMode="auto">
          <a:xfrm>
            <a:off x="539552" y="2060848"/>
            <a:ext cx="8064896" cy="7386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Name="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ListBoxPeople</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DisplayMemberPath="Name"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SelectedValuePath</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/&gt;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539552" y="4018054"/>
            <a:ext cx="8064896" cy="24352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ListBoxPeople_SelectionChanged(</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object sender, SelectionChangedEventArgs e)</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.SelectedIndex;</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&lt; 0) { return; }</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item = (Person)</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.SelectedItem;</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value = (int)</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1993282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ctrTitle"/>
          </p:nvPr>
        </p:nvSpPr>
        <p:spPr>
          <a:xfrm>
            <a:off x="609600" y="4013614"/>
            <a:ext cx="7924800" cy="1618458"/>
          </a:xfrm>
        </p:spPr>
        <p:txBody>
          <a:bodyPr/>
          <a:lstStyle/>
          <a:p>
            <a:pPr>
              <a:lnSpc>
                <a:spcPct val="110000"/>
              </a:lnSpc>
              <a:defRPr/>
            </a:pPr>
            <a:r>
              <a:rPr lang="en-US" noProof="1" smtClean="0">
                <a:latin typeface="Consolas" pitchFamily="49" charset="0"/>
              </a:rPr>
              <a:t>DisplayMemberPath</a:t>
            </a:r>
            <a:r>
              <a:rPr lang="en-US" dirty="0" smtClean="0"/>
              <a:t> and </a:t>
            </a:r>
            <a:r>
              <a:rPr lang="en-US" noProof="1" smtClean="0">
                <a:latin typeface="Consolas" pitchFamily="49" charset="0"/>
              </a:rPr>
              <a:t>SelectedValuePath</a:t>
            </a:r>
          </a:p>
        </p:txBody>
      </p:sp>
      <p:sp>
        <p:nvSpPr>
          <p:cNvPr id="4" name="Subtitle 3"/>
          <p:cNvSpPr>
            <a:spLocks noGrp="1"/>
          </p:cNvSpPr>
          <p:nvPr>
            <p:ph type="subTitle" idx="1"/>
          </p:nvPr>
        </p:nvSpPr>
        <p:spPr>
          <a:xfrm>
            <a:off x="609600" y="5740200"/>
            <a:ext cx="7924800" cy="569120"/>
          </a:xfrm>
        </p:spPr>
        <p:txBody>
          <a:bodyPr/>
          <a:lstStyle/>
          <a:p>
            <a:r>
              <a:rPr dirty="0" smtClean="0"/>
              <a:t>Live Demo</a:t>
            </a:r>
            <a:endParaRPr lang="bg-BG" dirty="0"/>
          </a:p>
        </p:txBody>
      </p:sp>
      <p:pic>
        <p:nvPicPr>
          <p:cNvPr id="7680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92" y="836712"/>
            <a:ext cx="3744216" cy="2886166"/>
          </a:xfrm>
          <a:prstGeom prst="roundRect">
            <a:avLst>
              <a:gd name="adj" fmla="val 2253"/>
            </a:avLst>
          </a:prstGeom>
          <a:no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42966369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ctrTitle"/>
          </p:nvPr>
        </p:nvSpPr>
        <p:spPr>
          <a:xfrm>
            <a:off x="611560" y="1556792"/>
            <a:ext cx="7924800" cy="685800"/>
          </a:xfrm>
        </p:spPr>
        <p:txBody>
          <a:bodyPr/>
          <a:lstStyle/>
          <a:p>
            <a:pPr>
              <a:lnSpc>
                <a:spcPct val="110000"/>
              </a:lnSpc>
              <a:defRPr/>
            </a:pPr>
            <a:r>
              <a:rPr lang="en-US" dirty="0" smtClean="0"/>
              <a:t>Using Data Templates</a:t>
            </a:r>
            <a:endParaRPr lang="bg-BG" dirty="0" smtClean="0"/>
          </a:p>
        </p:txBody>
      </p:sp>
      <p:pic>
        <p:nvPicPr>
          <p:cNvPr id="9218" name="Picture 2"/>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2845866" y="2854148"/>
            <a:ext cx="3455120" cy="3311156"/>
          </a:xfrm>
          <a:prstGeom prst="roundRect">
            <a:avLst>
              <a:gd name="adj" fmla="val 322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2397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a:defRPr/>
            </a:pPr>
            <a:r>
              <a:rPr lang="en-US" dirty="0" smtClean="0"/>
              <a:t>Using Data Templates</a:t>
            </a:r>
            <a:endParaRPr lang="bg-BG" dirty="0" smtClean="0"/>
          </a:p>
        </p:txBody>
      </p:sp>
      <p:sp>
        <p:nvSpPr>
          <p:cNvPr id="495619" name="Rectangle 3"/>
          <p:cNvSpPr>
            <a:spLocks noGrp="1" noChangeArrowheads="1"/>
          </p:cNvSpPr>
          <p:nvPr>
            <p:ph idx="1"/>
          </p:nvPr>
        </p:nvSpPr>
        <p:spPr>
          <a:xfrm>
            <a:off x="228600" y="1052736"/>
            <a:ext cx="8686800" cy="5544616"/>
          </a:xfrm>
        </p:spPr>
        <p:txBody>
          <a:bodyPr/>
          <a:lstStyle/>
          <a:p>
            <a:pPr>
              <a:lnSpc>
                <a:spcPct val="100000"/>
              </a:lnSpc>
              <a:defRPr/>
            </a:pPr>
            <a:r>
              <a:rPr lang="en-US" dirty="0" smtClean="0">
                <a:solidFill>
                  <a:schemeClr val="accent5">
                    <a:lumMod val="20000"/>
                    <a:lumOff val="80000"/>
                  </a:schemeClr>
                </a:solidFill>
              </a:rPr>
              <a:t>Data templates </a:t>
            </a:r>
            <a:r>
              <a:rPr lang="en-US" dirty="0" smtClean="0"/>
              <a:t>allow displaying more than one property from a custom class</a:t>
            </a:r>
          </a:p>
          <a:p>
            <a:pPr>
              <a:lnSpc>
                <a:spcPct val="100000"/>
              </a:lnSpc>
              <a:defRPr/>
            </a:pPr>
            <a:r>
              <a:rPr lang="en-US" dirty="0" smtClean="0"/>
              <a:t>A data template is a tree of elements to expand in a particular context</a:t>
            </a:r>
          </a:p>
          <a:p>
            <a:pPr>
              <a:lnSpc>
                <a:spcPct val="100000"/>
              </a:lnSpc>
              <a:defRPr/>
            </a:pPr>
            <a:r>
              <a:rPr lang="en-US" dirty="0" smtClean="0"/>
              <a:t>For example, for each </a:t>
            </a:r>
            <a:r>
              <a:rPr lang="en-US" dirty="0" smtClean="0">
                <a:solidFill>
                  <a:schemeClr val="accent5">
                    <a:lumMod val="20000"/>
                    <a:lumOff val="80000"/>
                  </a:schemeClr>
                </a:solidFill>
                <a:latin typeface="Consolas" pitchFamily="49" charset="0"/>
              </a:rPr>
              <a:t>Phone </a:t>
            </a:r>
            <a:r>
              <a:rPr lang="en-US" dirty="0" smtClean="0"/>
              <a:t>object, you might like to be able to </a:t>
            </a:r>
            <a:r>
              <a:rPr lang="en-US" dirty="0"/>
              <a:t>concatenate</a:t>
            </a:r>
            <a:r>
              <a:rPr lang="en-US" dirty="0" smtClean="0"/>
              <a:t> the </a:t>
            </a:r>
            <a:r>
              <a:rPr lang="en-US" dirty="0" smtClean="0">
                <a:solidFill>
                  <a:schemeClr val="accent5">
                    <a:lumMod val="20000"/>
                    <a:lumOff val="80000"/>
                  </a:schemeClr>
                </a:solidFill>
                <a:latin typeface="Consolas" pitchFamily="49" charset="0"/>
              </a:rPr>
              <a:t>Vendor</a:t>
            </a:r>
            <a:r>
              <a:rPr lang="en-US" dirty="0" smtClean="0"/>
              <a:t>, </a:t>
            </a:r>
            <a:r>
              <a:rPr lang="en-US" dirty="0" smtClean="0">
                <a:solidFill>
                  <a:schemeClr val="accent5">
                    <a:lumMod val="20000"/>
                    <a:lumOff val="80000"/>
                  </a:schemeClr>
                </a:solidFill>
                <a:latin typeface="Consolas" pitchFamily="49" charset="0"/>
              </a:rPr>
              <a:t>Model </a:t>
            </a:r>
            <a:r>
              <a:rPr lang="en-US" dirty="0"/>
              <a:t>and</a:t>
            </a:r>
            <a:r>
              <a:rPr lang="en-US" dirty="0" smtClean="0">
                <a:solidFill>
                  <a:schemeClr val="accent5">
                    <a:lumMod val="20000"/>
                    <a:lumOff val="80000"/>
                  </a:schemeClr>
                </a:solidFill>
                <a:latin typeface="Consolas" pitchFamily="49" charset="0"/>
              </a:rPr>
              <a:t> Year </a:t>
            </a:r>
            <a:r>
              <a:rPr lang="en-US" dirty="0"/>
              <a:t>together</a:t>
            </a:r>
          </a:p>
          <a:p>
            <a:pPr>
              <a:lnSpc>
                <a:spcPct val="100000"/>
              </a:lnSpc>
              <a:defRPr/>
            </a:pPr>
            <a:r>
              <a:rPr lang="en-US" dirty="0" smtClean="0"/>
              <a:t>This is a logical template that looks like this</a:t>
            </a:r>
          </a:p>
          <a:p>
            <a:pPr lvl="1">
              <a:lnSpc>
                <a:spcPct val="100000"/>
              </a:lnSpc>
              <a:defRPr/>
            </a:pPr>
            <a:r>
              <a:rPr lang="en-US" dirty="0" smtClean="0">
                <a:solidFill>
                  <a:schemeClr val="accent5">
                    <a:lumMod val="20000"/>
                    <a:lumOff val="80000"/>
                  </a:schemeClr>
                </a:solidFill>
                <a:latin typeface="Consolas" pitchFamily="49" charset="0"/>
              </a:rPr>
              <a:t>Year: Vendor Model</a:t>
            </a:r>
            <a:endParaRPr lang="bg-BG" dirty="0" smtClean="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11790777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6643" name="Rectangle 3"/>
          <p:cNvSpPr>
            <a:spLocks noGrp="1" noChangeArrowheads="1"/>
          </p:cNvSpPr>
          <p:nvPr>
            <p:ph idx="1"/>
          </p:nvPr>
        </p:nvSpPr>
        <p:spPr>
          <a:xfrm>
            <a:off x="228600" y="980728"/>
            <a:ext cx="8686800" cy="5724872"/>
          </a:xfrm>
        </p:spPr>
        <p:txBody>
          <a:bodyPr/>
          <a:lstStyle/>
          <a:p>
            <a:pPr>
              <a:lnSpc>
                <a:spcPct val="100000"/>
              </a:lnSpc>
              <a:defRPr/>
            </a:pPr>
            <a:r>
              <a:rPr lang="en-US" dirty="0" smtClean="0"/>
              <a:t>To define this template for items in the </a:t>
            </a:r>
            <a:r>
              <a:rPr lang="en-US" noProof="1" smtClean="0">
                <a:solidFill>
                  <a:schemeClr val="accent5">
                    <a:lumMod val="20000"/>
                    <a:lumOff val="80000"/>
                  </a:schemeClr>
                </a:solidFill>
                <a:latin typeface="Consolas" pitchFamily="49" charset="0"/>
              </a:rPr>
              <a:t>ListBox</a:t>
            </a:r>
            <a:r>
              <a:rPr lang="en-US" dirty="0" smtClean="0"/>
              <a:t>, we create a </a:t>
            </a:r>
            <a:r>
              <a:rPr lang="en-US" noProof="1" smtClean="0">
                <a:solidFill>
                  <a:schemeClr val="accent5">
                    <a:lumMod val="20000"/>
                    <a:lumOff val="80000"/>
                  </a:schemeClr>
                </a:solidFill>
                <a:latin typeface="Consolas" pitchFamily="49" charset="0"/>
              </a:rPr>
              <a:t>DataTemplate</a:t>
            </a:r>
            <a:r>
              <a:rPr lang="en-US" dirty="0" smtClean="0"/>
              <a:t> element</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6644" name="Rectangle 4"/>
          <p:cNvSpPr>
            <a:spLocks noChangeArrowheads="1"/>
          </p:cNvSpPr>
          <p:nvPr/>
        </p:nvSpPr>
        <p:spPr bwMode="auto">
          <a:xfrm>
            <a:off x="611560" y="2228842"/>
            <a:ext cx="792088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ItemsSource="{Binding}"&gt;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Year</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Text="{Binding Vendor}"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Text="{Binding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Model}"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1846660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8691" name="Rectangle 3"/>
          <p:cNvSpPr>
            <a:spLocks noGrp="1" noChangeArrowheads="1"/>
          </p:cNvSpPr>
          <p:nvPr>
            <p:ph idx="1"/>
          </p:nvPr>
        </p:nvSpPr>
        <p:spPr>
          <a:xfrm>
            <a:off x="228600" y="1701800"/>
            <a:ext cx="8686800" cy="40894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control has </a:t>
            </a:r>
            <a:br>
              <a:rPr lang="en-US" dirty="0" smtClean="0"/>
            </a:br>
            <a:r>
              <a:rPr lang="en-US" dirty="0" smtClean="0"/>
              <a:t>an </a:t>
            </a:r>
            <a:r>
              <a:rPr lang="en-US" noProof="1" smtClean="0">
                <a:solidFill>
                  <a:schemeClr val="accent5">
                    <a:lumMod val="20000"/>
                    <a:lumOff val="80000"/>
                  </a:schemeClr>
                </a:solidFill>
                <a:latin typeface="Consolas" pitchFamily="49" charset="0"/>
              </a:rPr>
              <a:t>ItemTemplate</a:t>
            </a:r>
            <a:r>
              <a:rPr lang="en-US" dirty="0" smtClean="0"/>
              <a:t> property</a:t>
            </a:r>
          </a:p>
          <a:p>
            <a:pPr lvl="1">
              <a:lnSpc>
                <a:spcPct val="100000"/>
              </a:lnSpc>
              <a:defRPr/>
            </a:pPr>
            <a:r>
              <a:rPr lang="en-US" dirty="0" smtClean="0"/>
              <a:t>Accepts an instance of the </a:t>
            </a:r>
            <a:br>
              <a:rPr lang="en-US" dirty="0" smtClean="0"/>
            </a:br>
            <a:r>
              <a:rPr lang="en-US" noProof="1" smtClean="0">
                <a:solidFill>
                  <a:schemeClr val="accent5">
                    <a:lumMod val="20000"/>
                    <a:lumOff val="80000"/>
                  </a:schemeClr>
                </a:solidFill>
                <a:latin typeface="Consolas" pitchFamily="49" charset="0"/>
              </a:rPr>
              <a:t>DataTemplate</a:t>
            </a:r>
            <a:r>
              <a:rPr lang="en-US" dirty="0" smtClean="0"/>
              <a:t> class</a:t>
            </a:r>
          </a:p>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shows all </a:t>
            </a:r>
            <a:br>
              <a:rPr lang="en-US" dirty="0" smtClean="0"/>
            </a:br>
            <a:r>
              <a:rPr lang="en-US" dirty="0" smtClean="0"/>
              <a:t>the items in the collection</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100000" l="0" r="100000">
                        <a14:foregroundMark x1="12500" y1="5556" x2="5645" y2="94771"/>
                        <a14:foregroundMark x1="20565" y1="95752" x2="79839" y2="95098"/>
                        <a14:foregroundMark x1="95565" y1="92484" x2="63306" y2="4575"/>
                        <a14:foregroundMark x1="77419" y1="5229" x2="94758" y2="29085"/>
                        <a14:foregroundMark x1="94355" y1="44771" x2="94758" y2="58497"/>
                        <a14:foregroundMark x1="95565" y1="64379" x2="95161" y2="82353"/>
                        <a14:foregroundMark x1="93145" y1="95425" x2="93145" y2="95425"/>
                        <a14:foregroundMark x1="94758" y1="13399" x2="33468" y2="5229"/>
                        <a14:foregroundMark x1="82258" y1="6536" x2="91935" y2="6863"/>
                        <a14:foregroundMark x1="93548" y1="11438" x2="95968" y2="20915"/>
                        <a14:foregroundMark x1="95161" y1="33660" x2="95161" y2="40850"/>
                        <a14:foregroundMark x1="5645" y1="43137" x2="6048" y2="9150"/>
                        <a14:foregroundMark x1="5645" y1="44118" x2="5645" y2="70261"/>
                        <a14:foregroundMark x1="18145" y1="9150" x2="56452" y2="8497"/>
                        <a14:foregroundMark x1="14516" y1="95098" x2="14516" y2="95098"/>
                        <a14:backgroundMark x1="1613" y1="25490" x2="3226" y2="56536"/>
                      </a14:backgroundRemoval>
                    </a14:imgEffect>
                  </a14:imgLayer>
                </a14:imgProps>
              </a:ext>
              <a:ext uri="{28A0092B-C50C-407E-A947-70E740481C1C}">
                <a14:useLocalDpi xmlns:a14="http://schemas.microsoft.com/office/drawing/2010/main" val="0"/>
              </a:ext>
            </a:extLst>
          </a:blip>
          <a:srcRect/>
          <a:stretch/>
        </p:blipFill>
        <p:spPr>
          <a:xfrm>
            <a:off x="5588000" y="1562100"/>
            <a:ext cx="3022600" cy="3738392"/>
          </a:xfrm>
          <a:prstGeom prst="rect">
            <a:avLst/>
          </a:prstGeom>
        </p:spPr>
      </p:pic>
    </p:spTree>
    <p:extLst>
      <p:ext uri="{BB962C8B-B14F-4D97-AF65-F5344CB8AC3E}">
        <p14:creationId xmlns:p14="http://schemas.microsoft.com/office/powerpoint/2010/main" val="37218781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Data Templates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470640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609600" y="5335488"/>
            <a:ext cx="7924800" cy="685800"/>
          </a:xfrm>
        </p:spPr>
        <p:txBody>
          <a:bodyPr/>
          <a:lstStyle/>
          <a:p>
            <a:pPr>
              <a:lnSpc>
                <a:spcPct val="110000"/>
              </a:lnSpc>
              <a:defRPr/>
            </a:pPr>
            <a:r>
              <a:rPr lang="en-US" dirty="0" smtClean="0"/>
              <a:t>Hierarchical Binding</a:t>
            </a:r>
            <a:endParaRPr lang="bg-BG" dirty="0" smtClean="0"/>
          </a:p>
        </p:txBody>
      </p:sp>
      <p:pic>
        <p:nvPicPr>
          <p:cNvPr id="13314" name="Picture 2" descr="http://blog.vortx.com/wp-content/uploads/2009/02/hierarchical-navigatio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69528" y="1268760"/>
            <a:ext cx="7374880" cy="3731444"/>
          </a:xfrm>
          <a:prstGeom prst="roundRect">
            <a:avLst>
              <a:gd name="adj" fmla="val 2454"/>
            </a:avLst>
          </a:prstGeom>
          <a:noFill/>
        </p:spPr>
      </p:pic>
    </p:spTree>
    <p:extLst>
      <p:ext uri="{BB962C8B-B14F-4D97-AF65-F5344CB8AC3E}">
        <p14:creationId xmlns:p14="http://schemas.microsoft.com/office/powerpoint/2010/main" val="3303874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smtClean="0"/>
              <a:t>Hierarchical Binding</a:t>
            </a:r>
            <a:endParaRPr lang="bg-BG" dirty="0" smtClean="0"/>
          </a:p>
        </p:txBody>
      </p:sp>
      <p:sp>
        <p:nvSpPr>
          <p:cNvPr id="462851"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rPr>
              <a:t>Hierarchical binding </a:t>
            </a:r>
            <a:r>
              <a:rPr lang="en-US" dirty="0" smtClean="0"/>
              <a:t>generally involves some number of levels, unknown until runtime</a:t>
            </a:r>
          </a:p>
          <a:p>
            <a:pPr lvl="1">
              <a:lnSpc>
                <a:spcPct val="100000"/>
              </a:lnSpc>
              <a:defRPr/>
            </a:pPr>
            <a:r>
              <a:rPr lang="en-US" dirty="0" smtClean="0"/>
              <a:t>E.g. a tree of items, each with few child items</a:t>
            </a:r>
          </a:p>
          <a:p>
            <a:pPr>
              <a:lnSpc>
                <a:spcPct val="100000"/>
              </a:lnSpc>
              <a:defRPr/>
            </a:pPr>
            <a:r>
              <a:rPr lang="en-US" dirty="0" smtClean="0"/>
              <a:t>Control that can expand itself as appropriate, like a menu or a tree needs hierarchical binding</a:t>
            </a:r>
          </a:p>
          <a:p>
            <a:pPr>
              <a:lnSpc>
                <a:spcPct val="100000"/>
              </a:lnSpc>
              <a:defRPr/>
            </a:pPr>
            <a:r>
              <a:rPr lang="en-US" dirty="0" smtClean="0"/>
              <a:t>WPF has built-in support for hierarchical binding using a special kind of data template</a:t>
            </a:r>
          </a:p>
          <a:p>
            <a:pPr lvl="1">
              <a:lnSpc>
                <a:spcPct val="100000"/>
              </a:lnSpc>
              <a:defRPr/>
            </a:pPr>
            <a:r>
              <a:rPr lang="en-US" dirty="0" smtClean="0"/>
              <a:t>Knows both how to display the current level of data and where to go for the next level</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1323501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en-US" dirty="0" smtClean="0"/>
              <a:t>Hierarchical Binding (2)</a:t>
            </a:r>
            <a:endParaRPr lang="bg-BG" smtClean="0"/>
          </a:p>
        </p:txBody>
      </p:sp>
      <p:sp>
        <p:nvSpPr>
          <p:cNvPr id="428035" name="Rectangle 3"/>
          <p:cNvSpPr>
            <a:spLocks noGrp="1" noChangeArrowheads="1"/>
          </p:cNvSpPr>
          <p:nvPr>
            <p:ph idx="1"/>
          </p:nvPr>
        </p:nvSpPr>
        <p:spPr>
          <a:xfrm>
            <a:off x="228600" y="980728"/>
            <a:ext cx="8686800" cy="5638800"/>
          </a:xfrm>
        </p:spPr>
        <p:txBody>
          <a:bodyPr/>
          <a:lstStyle/>
          <a:p>
            <a:pPr>
              <a:lnSpc>
                <a:spcPct val="100000"/>
              </a:lnSpc>
              <a:defRPr/>
            </a:pPr>
            <a:r>
              <a:rPr lang="en-US" dirty="0" smtClean="0"/>
              <a:t>Binding a </a:t>
            </a:r>
            <a:r>
              <a:rPr lang="en-US" noProof="1" smtClean="0">
                <a:solidFill>
                  <a:schemeClr val="accent5">
                    <a:lumMod val="20000"/>
                    <a:lumOff val="80000"/>
                  </a:schemeClr>
                </a:solidFill>
                <a:latin typeface="Consolas" pitchFamily="49" charset="0"/>
              </a:rPr>
              <a:t>TreeView</a:t>
            </a:r>
            <a:r>
              <a:rPr lang="en-US" dirty="0" smtClean="0"/>
              <a:t> control’s root item</a:t>
            </a:r>
          </a:p>
          <a:p>
            <a:pPr>
              <a:lnSpc>
                <a:spcPct val="100000"/>
              </a:lnSpc>
              <a:defRPr/>
            </a:pPr>
            <a:r>
              <a:rPr lang="en-US" dirty="0" smtClean="0"/>
              <a:t>P</a:t>
            </a:r>
            <a:r>
              <a:rPr lang="bg-BG" dirty="0" smtClean="0"/>
              <a:t>rovide a data template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428036" name="Rectangle 4"/>
          <p:cNvSpPr>
            <a:spLocks noChangeArrowheads="1"/>
          </p:cNvSpPr>
          <p:nvPr/>
        </p:nvSpPr>
        <p:spPr bwMode="auto">
          <a:xfrm>
            <a:off x="611560" y="2428868"/>
            <a:ext cx="792088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 DataType="{x:Type local:Family}"&gt;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Path=FamilyName}" /&gt;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&lt;TreeView DataContext="{StaticResource Families}"&gt;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&lt;TreeViewItem ItemsSource="{Binding}" </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Header="Families" /&gt;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&lt;/TreeView&gt;</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9637" name="Picture 5" descr="hierarchia"/>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788024" y="4941168"/>
            <a:ext cx="3625291" cy="1404367"/>
          </a:xfrm>
          <a:prstGeom prst="rect">
            <a:avLst/>
          </a:prstGeom>
          <a:noFill/>
          <a:ln w="9525">
            <a:noFill/>
            <a:miter lim="800000"/>
            <a:headEnd/>
            <a:tailEnd/>
          </a:ln>
          <a:effectLst>
            <a:softEdge rad="31750"/>
          </a:effectLst>
        </p:spPr>
      </p:pic>
    </p:spTree>
    <p:extLst>
      <p:ext uri="{BB962C8B-B14F-4D97-AF65-F5344CB8AC3E}">
        <p14:creationId xmlns:p14="http://schemas.microsoft.com/office/powerpoint/2010/main" val="35886888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defRPr/>
            </a:pPr>
            <a:r>
              <a:rPr lang="en-US" dirty="0" smtClean="0"/>
              <a:t>Table of Contents</a:t>
            </a:r>
            <a:endParaRPr lang="bg-BG" dirty="0" smtClean="0"/>
          </a:p>
        </p:txBody>
      </p:sp>
      <p:sp>
        <p:nvSpPr>
          <p:cNvPr id="444419" name="Rectangle 3"/>
          <p:cNvSpPr>
            <a:spLocks noGrp="1" noChangeArrowheads="1"/>
          </p:cNvSpPr>
          <p:nvPr>
            <p:ph idx="1"/>
          </p:nvPr>
        </p:nvSpPr>
        <p:spPr>
          <a:xfrm>
            <a:off x="228600" y="810766"/>
            <a:ext cx="8686800" cy="5791200"/>
          </a:xfrm>
        </p:spPr>
        <p:txBody>
          <a:bodyPr/>
          <a:lstStyle/>
          <a:p>
            <a:pPr>
              <a:lnSpc>
                <a:spcPct val="100000"/>
              </a:lnSpc>
              <a:tabLst/>
              <a:defRPr/>
            </a:pPr>
            <a:r>
              <a:rPr lang="en-US" sz="3000" dirty="0"/>
              <a:t>The </a:t>
            </a:r>
            <a:r>
              <a:rPr lang="en-US" sz="3000" dirty="0" smtClean="0"/>
              <a:t>ViewModel</a:t>
            </a:r>
          </a:p>
          <a:p>
            <a:pPr lvl="1">
              <a:lnSpc>
                <a:spcPct val="100000"/>
              </a:lnSpc>
              <a:defRPr/>
            </a:pPr>
            <a:r>
              <a:rPr lang="en-US" sz="2800" dirty="0" smtClean="0"/>
              <a:t>DataContext of the View</a:t>
            </a:r>
            <a:endParaRPr lang="en-US" sz="2800" dirty="0"/>
          </a:p>
          <a:p>
            <a:pPr>
              <a:lnSpc>
                <a:spcPct val="100000"/>
              </a:lnSpc>
              <a:tabLst/>
              <a:defRPr/>
            </a:pPr>
            <a:r>
              <a:rPr lang="en-US" sz="3000" dirty="0"/>
              <a:t>Binding List </a:t>
            </a:r>
            <a:r>
              <a:rPr lang="en-US" sz="3000" dirty="0" smtClean="0"/>
              <a:t>Controls</a:t>
            </a:r>
          </a:p>
          <a:p>
            <a:pPr lvl="1">
              <a:lnSpc>
                <a:spcPct val="100000"/>
              </a:lnSpc>
              <a:defRPr/>
            </a:pPr>
            <a:r>
              <a:rPr lang="en-US" sz="2800" dirty="0" smtClean="0"/>
              <a:t>Binding enumerable objects to List controls</a:t>
            </a:r>
            <a:endParaRPr lang="en-US" sz="2800" dirty="0"/>
          </a:p>
          <a:p>
            <a:pPr>
              <a:lnSpc>
                <a:spcPct val="100000"/>
              </a:lnSpc>
              <a:tabLst/>
              <a:defRPr/>
            </a:pPr>
            <a:r>
              <a:rPr lang="en-US" sz="3000" dirty="0"/>
              <a:t>Using Data </a:t>
            </a:r>
            <a:r>
              <a:rPr lang="en-US" sz="3000" dirty="0" smtClean="0"/>
              <a:t>Templates</a:t>
            </a:r>
          </a:p>
          <a:p>
            <a:pPr lvl="1">
              <a:lnSpc>
                <a:spcPct val="100000"/>
              </a:lnSpc>
              <a:defRPr/>
            </a:pPr>
            <a:r>
              <a:rPr lang="en-US" sz="2800" dirty="0" err="1" smtClean="0"/>
              <a:t>DataTemplate</a:t>
            </a:r>
            <a:endParaRPr lang="en-US" sz="2800" dirty="0"/>
          </a:p>
          <a:p>
            <a:pPr lvl="1">
              <a:lnSpc>
                <a:spcPct val="100000"/>
              </a:lnSpc>
              <a:defRPr/>
            </a:pPr>
            <a:r>
              <a:rPr lang="en-US" sz="2800" dirty="0" err="1" smtClean="0"/>
              <a:t>HierarchicalDataTemplate</a:t>
            </a:r>
            <a:endParaRPr lang="en-US" sz="2800" dirty="0"/>
          </a:p>
          <a:p>
            <a:pPr>
              <a:lnSpc>
                <a:spcPct val="100000"/>
              </a:lnSpc>
              <a:tabLst/>
              <a:defRPr/>
            </a:pPr>
            <a:r>
              <a:rPr lang="en-US" sz="3000" dirty="0" smtClean="0"/>
              <a:t>Complex </a:t>
            </a:r>
            <a:r>
              <a:rPr lang="en-US" sz="3000" dirty="0"/>
              <a:t>Data Binding</a:t>
            </a:r>
          </a:p>
          <a:p>
            <a:pPr lvl="1">
              <a:lnSpc>
                <a:spcPct val="100000"/>
              </a:lnSpc>
              <a:defRPr/>
            </a:pPr>
            <a:r>
              <a:rPr lang="en-US" sz="2800" dirty="0" smtClean="0"/>
              <a:t>The </a:t>
            </a:r>
            <a:r>
              <a:rPr lang="en-US" sz="2800" dirty="0" err="1" smtClean="0"/>
              <a:t>CurrentItem</a:t>
            </a:r>
            <a:r>
              <a:rPr lang="en-US" sz="2800" dirty="0" smtClean="0"/>
              <a:t> and navigating in the items</a:t>
            </a:r>
            <a:endParaRPr lang="en-US" sz="2800" dirty="0"/>
          </a:p>
          <a:p>
            <a:pPr>
              <a:lnSpc>
                <a:spcPct val="100000"/>
              </a:lnSpc>
              <a:tabLst/>
              <a:defRPr/>
            </a:pPr>
            <a:r>
              <a:rPr lang="en-US" sz="3000" dirty="0"/>
              <a:t>Sorting, Filtering, Grouping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3074"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689970">
            <a:off x="6443295" y="3612191"/>
            <a:ext cx="2238431" cy="180518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56614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en-US" dirty="0" smtClean="0"/>
              <a:t>Hierarchical Binding (3)</a:t>
            </a:r>
            <a:endParaRPr lang="bg-BG" smtClean="0"/>
          </a:p>
        </p:txBody>
      </p:sp>
      <p:sp>
        <p:nvSpPr>
          <p:cNvPr id="429059" name="Rectangle 3"/>
          <p:cNvSpPr>
            <a:spLocks noGrp="1" noChangeArrowheads="1"/>
          </p:cNvSpPr>
          <p:nvPr>
            <p:ph idx="1"/>
          </p:nvPr>
        </p:nvSpPr>
        <p:spPr>
          <a:xfrm>
            <a:off x="228600" y="908720"/>
            <a:ext cx="8686800" cy="5638800"/>
          </a:xfrm>
        </p:spPr>
        <p:txBody>
          <a:bodyPr/>
          <a:lstStyle/>
          <a:p>
            <a:pPr>
              <a:lnSpc>
                <a:spcPct val="100000"/>
              </a:lnSpc>
              <a:spcBef>
                <a:spcPts val="0"/>
              </a:spcBef>
              <a:defRPr/>
            </a:pPr>
            <a:r>
              <a:rPr lang="en-US" noProof="1" smtClean="0">
                <a:solidFill>
                  <a:schemeClr val="accent5">
                    <a:lumMod val="20000"/>
                    <a:lumOff val="80000"/>
                  </a:schemeClr>
                </a:solidFill>
                <a:latin typeface="Consolas" pitchFamily="49" charset="0"/>
              </a:rPr>
              <a:t>HierarchicalDataTemplate</a:t>
            </a:r>
            <a:r>
              <a:rPr lang="en-US" dirty="0" smtClean="0"/>
              <a:t> element</a:t>
            </a:r>
          </a:p>
          <a:p>
            <a:pPr lvl="1">
              <a:lnSpc>
                <a:spcPct val="100000"/>
              </a:lnSpc>
              <a:spcBef>
                <a:spcPts val="0"/>
              </a:spcBef>
              <a:defRPr/>
            </a:pPr>
            <a:r>
              <a:rPr lang="en-US" dirty="0" smtClean="0"/>
              <a:t>Provides the </a:t>
            </a:r>
            <a:r>
              <a:rPr lang="en-US" noProof="1" smtClean="0">
                <a:solidFill>
                  <a:schemeClr val="accent5">
                    <a:lumMod val="20000"/>
                    <a:lumOff val="80000"/>
                  </a:schemeClr>
                </a:solidFill>
                <a:latin typeface="Consolas" pitchFamily="49" charset="0"/>
              </a:rPr>
              <a:t>ItemsSource</a:t>
            </a:r>
            <a:r>
              <a:rPr lang="en-US" dirty="0" smtClean="0"/>
              <a:t> property so that the tree can keep digging into the data</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429060" name="Rectangle 4"/>
          <p:cNvSpPr>
            <a:spLocks noChangeArrowheads="1"/>
          </p:cNvSpPr>
          <p:nvPr/>
        </p:nvSpPr>
        <p:spPr bwMode="auto">
          <a:xfrm>
            <a:off x="468313" y="2636912"/>
            <a:ext cx="8351837"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 DataType="{x:Type local:Family}"</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Path=Members}"&gt;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Path=FamilyName}"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&lt;/HierarchicalDataTemplate&gt;</a:t>
            </a: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 DataType="{x:Type local:Person}"</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Path=Traits}"&gt;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Path=Name}"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&lt;TextBlock Text="{Binding Path=Age}"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762181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Hierarchical Binding</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722891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ctrTitle"/>
          </p:nvPr>
        </p:nvSpPr>
        <p:spPr>
          <a:xfrm>
            <a:off x="609600" y="1916832"/>
            <a:ext cx="7924800" cy="685800"/>
          </a:xfrm>
        </p:spPr>
        <p:txBody>
          <a:bodyPr/>
          <a:lstStyle/>
          <a:p>
            <a:pPr>
              <a:lnSpc>
                <a:spcPct val="110000"/>
              </a:lnSpc>
              <a:defRPr/>
            </a:pPr>
            <a:r>
              <a:rPr lang="en-US" dirty="0"/>
              <a:t>Complex Data Binding</a:t>
            </a:r>
            <a:endParaRPr lang="en-US" dirty="0" smtClean="0"/>
          </a:p>
        </p:txBody>
      </p:sp>
      <p:sp>
        <p:nvSpPr>
          <p:cNvPr id="4" name="Subtitle 3"/>
          <p:cNvSpPr>
            <a:spLocks noGrp="1"/>
          </p:cNvSpPr>
          <p:nvPr>
            <p:ph type="subTitle" idx="1"/>
          </p:nvPr>
        </p:nvSpPr>
        <p:spPr>
          <a:xfrm>
            <a:off x="609600" y="2708920"/>
            <a:ext cx="7924800" cy="569120"/>
          </a:xfrm>
        </p:spPr>
        <p:txBody>
          <a:bodyPr/>
          <a:lstStyle/>
          <a:p>
            <a:r>
              <a:rPr dirty="0" smtClean="0"/>
              <a:t>Binding to a Collection of Items</a:t>
            </a:r>
            <a:endParaRPr lang="bg-BG" dirty="0"/>
          </a:p>
        </p:txBody>
      </p:sp>
      <p:pic>
        <p:nvPicPr>
          <p:cNvPr id="4098" name="Picture 2"/>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100000" l="0" r="100000">
                        <a14:foregroundMark x1="37600" y1="8600" x2="37600" y2="8600"/>
                        <a14:foregroundMark x1="36000" y1="9400" x2="36000" y2="9400"/>
                        <a14:foregroundMark x1="34600" y1="7600" x2="6000" y2="48800"/>
                        <a14:foregroundMark x1="6400" y1="42000" x2="29600" y2="8200"/>
                        <a14:foregroundMark x1="24800" y1="13200" x2="7400" y2="37800"/>
                        <a14:foregroundMark x1="5000" y1="44200" x2="5000" y2="44200"/>
                        <a14:foregroundMark x1="4000" y1="43600" x2="4000" y2="43600"/>
                        <a14:foregroundMark x1="3800" y1="46000" x2="3800" y2="46000"/>
                        <a14:foregroundMark x1="4000" y1="48600" x2="4000" y2="48600"/>
                        <a14:foregroundMark x1="3400" y1="55200" x2="31200" y2="93600"/>
                        <a14:foregroundMark x1="22600" y1="87800" x2="11000" y2="68400"/>
                        <a14:foregroundMark x1="35000" y1="92800" x2="35000" y2="92800"/>
                        <a14:foregroundMark x1="26400" y1="91400" x2="38800" y2="92400"/>
                        <a14:foregroundMark x1="34000" y1="94400" x2="34000" y2="94400"/>
                        <a14:foregroundMark x1="65800" y1="93400" x2="90400" y2="56800"/>
                        <a14:foregroundMark x1="48400" y1="92800" x2="48400" y2="92800"/>
                        <a14:foregroundMark x1="62800" y1="93000" x2="63800" y2="93000"/>
                        <a14:foregroundMark x1="68000" y1="94000" x2="68000" y2="94000"/>
                        <a14:foregroundMark x1="60400" y1="92800" x2="60400" y2="92800"/>
                        <a14:foregroundMark x1="64800" y1="95000" x2="64800" y2="95000"/>
                        <a14:foregroundMark x1="75200" y1="90800" x2="75200" y2="90800"/>
                        <a14:foregroundMark x1="77800" y1="87000" x2="77800" y2="87000"/>
                        <a14:foregroundMark x1="83000" y1="79600" x2="83000" y2="79600"/>
                        <a14:foregroundMark x1="84800" y1="73400" x2="84800" y2="73400"/>
                        <a14:foregroundMark x1="88000" y1="68600" x2="88000" y2="68600"/>
                        <a14:foregroundMark x1="90400" y1="66400" x2="90400" y2="66400"/>
                        <a14:foregroundMark x1="92200" y1="65400" x2="84200" y2="27000"/>
                        <a14:foregroundMark x1="48400" y1="8000" x2="53200" y2="8600"/>
                        <a14:foregroundMark x1="37200" y1="7200" x2="40800" y2="8800"/>
                        <a14:foregroundMark x1="34400" y1="6200" x2="34400" y2="6200"/>
                        <a14:foregroundMark x1="33200" y1="6600" x2="33200" y2="6600"/>
                        <a14:foregroundMark x1="26400" y1="9400" x2="26400" y2="9400"/>
                        <a14:foregroundMark x1="62400" y1="9800" x2="69800" y2="9000"/>
                        <a14:foregroundMark x1="57400" y1="9400" x2="57400" y2="9400"/>
                        <a14:foregroundMark x1="56400" y1="8800" x2="56400" y2="8800"/>
                        <a14:foregroundMark x1="54400" y1="7800" x2="54400" y2="7800"/>
                        <a14:foregroundMark x1="64600" y1="8200" x2="69800" y2="7600"/>
                        <a14:foregroundMark x1="55800" y1="8200" x2="55800" y2="8200"/>
                        <a14:foregroundMark x1="55600" y1="7800" x2="55600" y2="7800"/>
                        <a14:foregroundMark x1="55000" y1="7600" x2="55000" y2="7600"/>
                        <a14:foregroundMark x1="68200" y1="6600" x2="68200" y2="6600"/>
                        <a14:foregroundMark x1="66600" y1="6600" x2="66600" y2="6600"/>
                        <a14:foregroundMark x1="74000" y1="10000" x2="91200" y2="35400"/>
                        <a14:foregroundMark x1="91200" y1="38200" x2="96400" y2="45200"/>
                        <a14:foregroundMark x1="96200" y1="53600" x2="94200" y2="61400"/>
                        <a14:foregroundMark x1="96600" y1="52200" x2="96600" y2="52200"/>
                        <a14:foregroundMark x1="97000" y1="56200" x2="97000" y2="56200"/>
                        <a14:foregroundMark x1="96600" y1="58600" x2="96600" y2="58600"/>
                        <a14:foregroundMark x1="97600" y1="54200" x2="97600" y2="54200"/>
                      </a14:backgroundRemoval>
                    </a14:imgEffect>
                  </a14:imgLayer>
                </a14:imgProps>
              </a:ext>
              <a:ext uri="{28A0092B-C50C-407E-A947-70E740481C1C}">
                <a14:useLocalDpi xmlns:a14="http://schemas.microsoft.com/office/drawing/2010/main" val="0"/>
              </a:ext>
            </a:extLst>
          </a:blip>
          <a:srcRect/>
          <a:stretch>
            <a:fillRect/>
          </a:stretch>
        </p:blipFill>
        <p:spPr bwMode="auto">
          <a:xfrm>
            <a:off x="1115616" y="3361978"/>
            <a:ext cx="2952328" cy="2952328"/>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rot="20906660">
            <a:off x="4916855" y="4087500"/>
            <a:ext cx="3142152" cy="160418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6514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bg-BG" dirty="0" smtClean="0"/>
              <a:t>Complex </a:t>
            </a:r>
            <a:r>
              <a:rPr lang="en-US" dirty="0" smtClean="0"/>
              <a:t>B</a:t>
            </a:r>
            <a:r>
              <a:rPr lang="bg-BG" dirty="0" smtClean="0"/>
              <a:t>inding</a:t>
            </a:r>
          </a:p>
        </p:txBody>
      </p:sp>
      <p:sp>
        <p:nvSpPr>
          <p:cNvPr id="465923" name="Rectangle 3"/>
          <p:cNvSpPr>
            <a:spLocks noGrp="1" noChangeArrowheads="1"/>
          </p:cNvSpPr>
          <p:nvPr>
            <p:ph idx="1"/>
          </p:nvPr>
        </p:nvSpPr>
        <p:spPr>
          <a:xfrm>
            <a:off x="228600" y="1328057"/>
            <a:ext cx="8686800" cy="1785258"/>
          </a:xfrm>
        </p:spPr>
        <p:txBody>
          <a:bodyPr/>
          <a:lstStyle/>
          <a:p>
            <a:pPr>
              <a:lnSpc>
                <a:spcPct val="100000"/>
              </a:lnSpc>
              <a:defRPr/>
            </a:pPr>
            <a:r>
              <a:rPr lang="en-US" dirty="0" smtClean="0"/>
              <a:t>XAML provides a way to bind non-list controls to collection of objects</a:t>
            </a:r>
          </a:p>
          <a:p>
            <a:pPr lvl="1">
              <a:lnSpc>
                <a:spcPct val="100000"/>
              </a:lnSpc>
              <a:defRPr/>
            </a:pPr>
            <a:r>
              <a:rPr lang="en-US" dirty="0" smtClean="0"/>
              <a:t>i.e. bind </a:t>
            </a:r>
            <a:r>
              <a:rPr lang="en-US" dirty="0" err="1" smtClean="0"/>
              <a:t>TextBox.Text</a:t>
            </a:r>
            <a:r>
              <a:rPr lang="en-US" dirty="0" smtClean="0"/>
              <a:t> to a collection of phones</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65925" name="Rectangle 5"/>
          <p:cNvSpPr>
            <a:spLocks noChangeArrowheads="1"/>
          </p:cNvSpPr>
          <p:nvPr/>
        </p:nvSpPr>
        <p:spPr bwMode="auto">
          <a:xfrm>
            <a:off x="585597" y="3260376"/>
            <a:ext cx="7776864"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&lt;Grid DataContext="{Binding Phones}"&gt;</a:t>
            </a:r>
          </a:p>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 Text="{Binding Vendor"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 Text="{Binding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Model" /&gt;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 Text="{Binding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Year" /&gt;</a:t>
            </a:r>
          </a:p>
          <a:p>
            <a:pPr eaLnBrk="0" hangingPunct="0">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Grid&gt;</a:t>
            </a:r>
          </a:p>
        </p:txBody>
      </p:sp>
      <p:sp>
        <p:nvSpPr>
          <p:cNvPr id="7" name="Rectangle 3"/>
          <p:cNvSpPr txBox="1">
            <a:spLocks noChangeArrowheads="1"/>
          </p:cNvSpPr>
          <p:nvPr/>
        </p:nvSpPr>
        <p:spPr>
          <a:xfrm>
            <a:off x="228600" y="5100061"/>
            <a:ext cx="8686800" cy="1191882"/>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dirty="0" smtClean="0"/>
              <a:t>This binds to the first item (the </a:t>
            </a:r>
            <a:r>
              <a:rPr lang="en-US" dirty="0" err="1" smtClean="0"/>
              <a:t>CurrentItem</a:t>
            </a:r>
            <a:r>
              <a:rPr lang="en-US" dirty="0" smtClean="0"/>
              <a:t>) from the collection</a:t>
            </a:r>
            <a:endParaRPr lang="bg-BG" dirty="0" smtClean="0"/>
          </a:p>
        </p:txBody>
      </p:sp>
    </p:spTree>
    <p:extLst>
      <p:ext uri="{BB962C8B-B14F-4D97-AF65-F5344CB8AC3E}">
        <p14:creationId xmlns:p14="http://schemas.microsoft.com/office/powerpoint/2010/main" val="236654752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ctrTitle"/>
          </p:nvPr>
        </p:nvSpPr>
        <p:spPr>
          <a:xfrm>
            <a:off x="609600" y="1700808"/>
            <a:ext cx="7924800" cy="685800"/>
          </a:xfrm>
        </p:spPr>
        <p:txBody>
          <a:bodyPr/>
          <a:lstStyle/>
          <a:p>
            <a:pPr>
              <a:lnSpc>
                <a:spcPct val="110000"/>
              </a:lnSpc>
              <a:defRPr/>
            </a:pPr>
            <a:r>
              <a:rPr lang="en-US" dirty="0" smtClean="0"/>
              <a:t>Complex Data Binding</a:t>
            </a:r>
          </a:p>
        </p:txBody>
      </p:sp>
      <p:sp>
        <p:nvSpPr>
          <p:cNvPr id="4" name="Subtitle 3"/>
          <p:cNvSpPr>
            <a:spLocks noGrp="1"/>
          </p:cNvSpPr>
          <p:nvPr>
            <p:ph type="subTitle" idx="1"/>
          </p:nvPr>
        </p:nvSpPr>
        <p:spPr>
          <a:xfrm>
            <a:off x="609600" y="2571848"/>
            <a:ext cx="7924800" cy="569120"/>
          </a:xfrm>
        </p:spPr>
        <p:txBody>
          <a:bodyPr/>
          <a:lstStyle/>
          <a:p>
            <a:r>
              <a:rPr dirty="0" smtClean="0"/>
              <a:t>Live Demo</a:t>
            </a:r>
            <a:endParaRPr lang="bg-BG"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5" r="5580"/>
          <a:stretch/>
        </p:blipFill>
        <p:spPr bwMode="auto">
          <a:xfrm rot="5080893">
            <a:off x="1315168" y="3431516"/>
            <a:ext cx="2291620" cy="2803280"/>
          </a:xfrm>
          <a:prstGeom prst="roundRect">
            <a:avLst>
              <a:gd name="adj" fmla="val 623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descr="http://www.artistsvalley.com/vector/images/vector-database-icons-ai-preview-002.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197647">
            <a:off x="5322129" y="3641141"/>
            <a:ext cx="2858100" cy="2315958"/>
          </a:xfrm>
          <a:prstGeom prst="roundRect">
            <a:avLst>
              <a:gd name="adj" fmla="val 6232"/>
            </a:avLst>
          </a:prstGeom>
          <a:noFill/>
          <a:ln>
            <a:noFill/>
          </a:ln>
          <a:effectLst/>
        </p:spPr>
      </p:pic>
    </p:spTree>
    <p:extLst>
      <p:ext uri="{BB962C8B-B14F-4D97-AF65-F5344CB8AC3E}">
        <p14:creationId xmlns:p14="http://schemas.microsoft.com/office/powerpoint/2010/main" val="41996770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ctrTitle"/>
          </p:nvPr>
        </p:nvSpPr>
        <p:spPr>
          <a:xfrm>
            <a:off x="2051720" y="1129680"/>
            <a:ext cx="4968552" cy="1538883"/>
          </a:xfrm>
        </p:spPr>
        <p:txBody>
          <a:bodyPr wrap="square">
            <a:spAutoFit/>
          </a:bodyPr>
          <a:lstStyle/>
          <a:p>
            <a:pPr>
              <a:lnSpc>
                <a:spcPct val="100000"/>
              </a:lnSpc>
              <a:defRPr/>
            </a:pPr>
            <a:r>
              <a:rPr lang="en-US" dirty="0" smtClean="0"/>
              <a:t>Accessing the "Current Item"</a:t>
            </a:r>
            <a:endParaRPr lang="bg-BG"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552" y="3042826"/>
            <a:ext cx="6845824" cy="3050470"/>
          </a:xfrm>
          <a:prstGeom prst="roundRect">
            <a:avLst>
              <a:gd name="adj" fmla="val 2385"/>
            </a:avLst>
          </a:prstGeom>
          <a:noFill/>
          <a:ln>
            <a:solidFill>
              <a:schemeClr val="accent6">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9033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defRPr/>
            </a:pPr>
            <a:r>
              <a:rPr lang="en-US" dirty="0" smtClean="0"/>
              <a:t>Accessing the "Current Item"</a:t>
            </a:r>
            <a:endParaRPr lang="bg-BG" dirty="0" smtClean="0"/>
          </a:p>
        </p:txBody>
      </p:sp>
      <p:sp>
        <p:nvSpPr>
          <p:cNvPr id="473091" name="Rectangle 3"/>
          <p:cNvSpPr>
            <a:spLocks noGrp="1" noChangeArrowheads="1"/>
          </p:cNvSpPr>
          <p:nvPr>
            <p:ph idx="1"/>
          </p:nvPr>
        </p:nvSpPr>
        <p:spPr/>
        <p:txBody>
          <a:bodyPr/>
          <a:lstStyle/>
          <a:p>
            <a:pPr>
              <a:lnSpc>
                <a:spcPct val="100000"/>
              </a:lnSpc>
              <a:defRPr/>
            </a:pPr>
            <a:r>
              <a:rPr lang="en-US" dirty="0" smtClean="0"/>
              <a:t>The text box properties can be bound to only a single object at a time</a:t>
            </a:r>
          </a:p>
          <a:p>
            <a:pPr>
              <a:lnSpc>
                <a:spcPct val="100000"/>
              </a:lnSpc>
              <a:defRPr/>
            </a:pPr>
            <a:r>
              <a:rPr lang="en-US" dirty="0" smtClean="0"/>
              <a:t>The binding engine is giving them the current item in the list of objects</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11268" name="Picture 4" descr="bin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2310" y="3582278"/>
            <a:ext cx="6338042" cy="2727042"/>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209866919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1714480" y="76200"/>
            <a:ext cx="7200920" cy="914400"/>
          </a:xfrm>
        </p:spPr>
        <p:txBody>
          <a:bodyPr/>
          <a:lstStyle/>
          <a:p>
            <a:pPr>
              <a:defRPr/>
            </a:pPr>
            <a:r>
              <a:rPr lang="en-US" dirty="0" smtClean="0"/>
              <a:t>Accessing the "Current Item"</a:t>
            </a:r>
            <a:endParaRPr lang="bg-BG" dirty="0" smtClean="0"/>
          </a:p>
        </p:txBody>
      </p:sp>
      <p:sp>
        <p:nvSpPr>
          <p:cNvPr id="475139" name="Rectangle 3"/>
          <p:cNvSpPr>
            <a:spLocks noGrp="1" noChangeArrowheads="1"/>
          </p:cNvSpPr>
          <p:nvPr>
            <p:ph idx="1"/>
          </p:nvPr>
        </p:nvSpPr>
        <p:spPr>
          <a:xfrm>
            <a:off x="228600" y="980728"/>
            <a:ext cx="8686800" cy="5724872"/>
          </a:xfrm>
        </p:spPr>
        <p:txBody>
          <a:bodyPr/>
          <a:lstStyle/>
          <a:p>
            <a:pPr>
              <a:lnSpc>
                <a:spcPct val="100000"/>
              </a:lnSpc>
              <a:spcBef>
                <a:spcPts val="400"/>
              </a:spcBef>
              <a:defRPr/>
            </a:pPr>
            <a:r>
              <a:rPr lang="en-US" dirty="0" smtClean="0">
                <a:solidFill>
                  <a:schemeClr val="accent5">
                    <a:lumMod val="20000"/>
                    <a:lumOff val="80000"/>
                  </a:schemeClr>
                </a:solidFill>
              </a:rPr>
              <a:t>Collection view</a:t>
            </a:r>
            <a:r>
              <a:rPr lang="en-US" dirty="0" smtClean="0"/>
              <a:t> in WPF</a:t>
            </a:r>
            <a:endParaRPr lang="en-US" dirty="0" smtClean="0">
              <a:solidFill>
                <a:schemeClr val="accent5">
                  <a:lumMod val="20000"/>
                  <a:lumOff val="80000"/>
                </a:schemeClr>
              </a:solidFill>
            </a:endParaRPr>
          </a:p>
          <a:p>
            <a:pPr lvl="1">
              <a:lnSpc>
                <a:spcPct val="100000"/>
              </a:lnSpc>
              <a:spcBef>
                <a:spcPts val="400"/>
              </a:spcBef>
              <a:defRPr/>
            </a:pPr>
            <a:r>
              <a:rPr lang="en-US" dirty="0" smtClean="0"/>
              <a:t>A mediator between the data bound control and the collection of items</a:t>
            </a:r>
          </a:p>
          <a:p>
            <a:pPr lvl="1">
              <a:lnSpc>
                <a:spcPct val="100000"/>
              </a:lnSpc>
              <a:spcBef>
                <a:spcPts val="400"/>
              </a:spcBef>
              <a:defRPr/>
            </a:pPr>
            <a:r>
              <a:rPr lang="en-US" dirty="0" smtClean="0"/>
              <a:t>Accessed through </a:t>
            </a:r>
            <a:r>
              <a:rPr lang="en-US" noProof="1" smtClean="0">
                <a:solidFill>
                  <a:schemeClr val="accent5">
                    <a:lumMod val="20000"/>
                    <a:lumOff val="80000"/>
                  </a:schemeClr>
                </a:solidFill>
                <a:latin typeface="Consolas" pitchFamily="49" charset="0"/>
                <a:cs typeface="Consolas" pitchFamily="49" charset="0"/>
              </a:rPr>
              <a:t>CollectionViewSource</a:t>
            </a:r>
          </a:p>
          <a:p>
            <a:pPr>
              <a:lnSpc>
                <a:spcPct val="100000"/>
              </a:lnSpc>
              <a:spcBef>
                <a:spcPts val="400"/>
              </a:spcBef>
              <a:defRPr/>
            </a:pPr>
            <a:r>
              <a:rPr lang="en-US" dirty="0" smtClean="0"/>
              <a:t>The job of the collection view is to provide services on top of the data</a:t>
            </a:r>
          </a:p>
          <a:p>
            <a:pPr lvl="1">
              <a:lnSpc>
                <a:spcPct val="100000"/>
              </a:lnSpc>
              <a:spcBef>
                <a:spcPts val="400"/>
              </a:spcBef>
              <a:defRPr/>
            </a:pPr>
            <a:r>
              <a:rPr lang="en-US" dirty="0" smtClean="0"/>
              <a:t>Control of the current item</a:t>
            </a:r>
          </a:p>
          <a:p>
            <a:pPr lvl="1">
              <a:lnSpc>
                <a:spcPct val="100000"/>
              </a:lnSpc>
              <a:spcBef>
                <a:spcPts val="400"/>
              </a:spcBef>
              <a:defRPr/>
            </a:pPr>
            <a:r>
              <a:rPr lang="en-US" dirty="0" smtClean="0"/>
              <a:t>Sorting</a:t>
            </a:r>
          </a:p>
          <a:p>
            <a:pPr lvl="1">
              <a:lnSpc>
                <a:spcPct val="100000"/>
              </a:lnSpc>
              <a:spcBef>
                <a:spcPts val="400"/>
              </a:spcBef>
              <a:defRPr/>
            </a:pPr>
            <a:r>
              <a:rPr lang="en-US" dirty="0" smtClean="0"/>
              <a:t>Filtering</a:t>
            </a:r>
          </a:p>
          <a:p>
            <a:pPr lvl="1">
              <a:lnSpc>
                <a:spcPct val="100000"/>
              </a:lnSpc>
              <a:spcBef>
                <a:spcPts val="400"/>
              </a:spcBef>
              <a:defRPr/>
            </a:pPr>
            <a:r>
              <a:rPr lang="en-US" dirty="0" smtClean="0"/>
              <a:t>Grouping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8387306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dirty="0" smtClean="0"/>
              <a:t>Navigating Between Items</a:t>
            </a:r>
            <a:endParaRPr lang="bg-BG" dirty="0" smtClean="0"/>
          </a:p>
        </p:txBody>
      </p:sp>
      <p:sp>
        <p:nvSpPr>
          <p:cNvPr id="478211" name="Rectangle 3"/>
          <p:cNvSpPr>
            <a:spLocks noGrp="1" noChangeArrowheads="1"/>
          </p:cNvSpPr>
          <p:nvPr>
            <p:ph idx="1"/>
          </p:nvPr>
        </p:nvSpPr>
        <p:spPr>
          <a:xfrm>
            <a:off x="228600" y="908720"/>
            <a:ext cx="8686800" cy="5638800"/>
          </a:xfrm>
        </p:spPr>
        <p:txBody>
          <a:bodyPr/>
          <a:lstStyle/>
          <a:p>
            <a:pPr>
              <a:lnSpc>
                <a:spcPct val="100000"/>
              </a:lnSpc>
              <a:spcBef>
                <a:spcPts val="300"/>
              </a:spcBef>
              <a:defRPr/>
            </a:pPr>
            <a:r>
              <a:rPr lang="en-US" dirty="0" smtClean="0"/>
              <a:t>We can change which item is current </a:t>
            </a:r>
          </a:p>
          <a:p>
            <a:pPr lvl="1">
              <a:lnSpc>
                <a:spcPct val="100000"/>
              </a:lnSpc>
              <a:spcBef>
                <a:spcPts val="300"/>
              </a:spcBef>
              <a:defRPr/>
            </a:pPr>
            <a:r>
              <a:rPr lang="en-US" dirty="0" smtClean="0"/>
              <a:t>Using the </a:t>
            </a:r>
            <a:r>
              <a:rPr lang="en-US" noProof="1" smtClean="0">
                <a:solidFill>
                  <a:schemeClr val="accent5">
                    <a:lumMod val="20000"/>
                    <a:lumOff val="80000"/>
                  </a:schemeClr>
                </a:solidFill>
                <a:latin typeface="Consolas" pitchFamily="49" charset="0"/>
              </a:rPr>
              <a:t>MoveCurrentTo(…)</a:t>
            </a:r>
            <a:r>
              <a:rPr lang="en-US" dirty="0" smtClean="0"/>
              <a:t> methods of the </a:t>
            </a:r>
            <a:r>
              <a:rPr lang="en-US" noProof="1" smtClean="0">
                <a:solidFill>
                  <a:schemeClr val="accent5">
                    <a:lumMod val="20000"/>
                    <a:lumOff val="80000"/>
                  </a:schemeClr>
                </a:solidFill>
                <a:latin typeface="Consolas" pitchFamily="49" charset="0"/>
              </a:rPr>
              <a:t>ICollectionView</a:t>
            </a:r>
            <a:r>
              <a:rPr lang="en-US" dirty="0" smtClean="0"/>
              <a:t> interface</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478212" name="Rectangle 4"/>
          <p:cNvSpPr>
            <a:spLocks noChangeArrowheads="1"/>
          </p:cNvSpPr>
          <p:nvPr/>
        </p:nvSpPr>
        <p:spPr bwMode="auto">
          <a:xfrm>
            <a:off x="260350" y="2675012"/>
            <a:ext cx="8623300" cy="38933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ICollectionView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GetDefaultView&lt;T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&gt;(IEnumerable&lt;T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CollectionViewSource.GetDefaultView(items);</a:t>
            </a:r>
            <a:endPar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Next()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his.GetDefaultView(this.Phones);       </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view.</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MoveCurrentToNext</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IsCurrentAfterLast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MoveCurrentToLast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8303300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ctrTitle"/>
          </p:nvPr>
        </p:nvSpPr>
        <p:spPr>
          <a:xfrm>
            <a:off x="609600" y="4941168"/>
            <a:ext cx="7924800" cy="685800"/>
          </a:xfrm>
        </p:spPr>
        <p:txBody>
          <a:bodyPr/>
          <a:lstStyle/>
          <a:p>
            <a:pPr>
              <a:lnSpc>
                <a:spcPct val="110000"/>
              </a:lnSpc>
              <a:defRPr/>
            </a:pPr>
            <a:r>
              <a:rPr lang="en-US" dirty="0" smtClean="0"/>
              <a:t>Navigating Between Items</a:t>
            </a:r>
            <a:endParaRPr lang="bg-BG" dirty="0" smtClean="0"/>
          </a:p>
        </p:txBody>
      </p:sp>
      <p:sp>
        <p:nvSpPr>
          <p:cNvPr id="4" name="Subtitle 3"/>
          <p:cNvSpPr>
            <a:spLocks noGrp="1"/>
          </p:cNvSpPr>
          <p:nvPr>
            <p:ph type="subTitle" idx="1"/>
          </p:nvPr>
        </p:nvSpPr>
        <p:spPr>
          <a:xfrm>
            <a:off x="609600" y="5701728"/>
            <a:ext cx="7924800" cy="569120"/>
          </a:xfrm>
        </p:spPr>
        <p:txBody>
          <a:bodyPr/>
          <a:lstStyle/>
          <a:p>
            <a:r>
              <a:rPr dirty="0" smtClean="0"/>
              <a:t>Live Demo</a:t>
            </a:r>
            <a:endParaRPr lang="bg-BG" dirty="0"/>
          </a:p>
        </p:txBody>
      </p:sp>
      <p:pic>
        <p:nvPicPr>
          <p:cNvPr id="83970" name="Picture 2" descr="http://reviews.cnet.com/i/bto/20090303/P0052469_crop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910" y="1196752"/>
            <a:ext cx="5039370" cy="3378856"/>
          </a:xfrm>
          <a:prstGeom prst="roundRect">
            <a:avLst>
              <a:gd name="adj" fmla="val 5391"/>
            </a:avLst>
          </a:prstGeom>
          <a:noFill/>
          <a:ln>
            <a:solidFill>
              <a:schemeClr val="bg1">
                <a:lumMod val="50000"/>
                <a:lumOff val="50000"/>
              </a:schemeClr>
            </a:solidFill>
          </a:ln>
        </p:spPr>
      </p:pic>
    </p:spTree>
    <p:extLst>
      <p:ext uri="{BB962C8B-B14F-4D97-AF65-F5344CB8AC3E}">
        <p14:creationId xmlns:p14="http://schemas.microsoft.com/office/powerpoint/2010/main" val="40009793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 ViewModel</a:t>
            </a:r>
            <a:endParaRPr lang="en-US" dirty="0"/>
          </a:p>
        </p:txBody>
      </p:sp>
      <p:sp>
        <p:nvSpPr>
          <p:cNvPr id="7" name="Subtitle 6"/>
          <p:cNvSpPr>
            <a:spLocks noGrp="1"/>
          </p:cNvSpPr>
          <p:nvPr>
            <p:ph type="subTitle" idx="1"/>
          </p:nvPr>
        </p:nvSpPr>
        <p:spPr/>
        <p:txBody>
          <a:bodyPr/>
          <a:lstStyle/>
          <a:p>
            <a:r>
              <a:rPr lang="en-US" dirty="0" smtClean="0"/>
              <a:t>The way to abstract the UI from the BL</a:t>
            </a:r>
            <a:endParaRPr lang="en-US" dirty="0"/>
          </a:p>
        </p:txBody>
      </p:sp>
    </p:spTree>
    <p:extLst>
      <p:ext uri="{BB962C8B-B14F-4D97-AF65-F5344CB8AC3E}">
        <p14:creationId xmlns:p14="http://schemas.microsoft.com/office/powerpoint/2010/main" val="2643208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ctrTitle"/>
          </p:nvPr>
        </p:nvSpPr>
        <p:spPr>
          <a:xfrm>
            <a:off x="609600" y="1628800"/>
            <a:ext cx="7924800" cy="685800"/>
          </a:xfrm>
        </p:spPr>
        <p:txBody>
          <a:bodyPr/>
          <a:lstStyle/>
          <a:p>
            <a:pPr>
              <a:lnSpc>
                <a:spcPct val="110000"/>
              </a:lnSpc>
              <a:defRPr/>
            </a:pPr>
            <a:r>
              <a:rPr lang="en-US" dirty="0" smtClean="0"/>
              <a:t>Sorting Items</a:t>
            </a:r>
            <a:endParaRPr lang="bg-BG" dirty="0" smtClean="0"/>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4241">
            <a:off x="896757" y="3014431"/>
            <a:ext cx="3429000" cy="2714625"/>
          </a:xfrm>
          <a:prstGeom prst="roundRect">
            <a:avLst>
              <a:gd name="adj" fmla="val 38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0" name="Picture 2" descr="http://www.thebottomlineisthebottomline.com/images/sortin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55924">
            <a:off x="5183572" y="3206147"/>
            <a:ext cx="3107494" cy="2680121"/>
          </a:xfrm>
          <a:prstGeom prst="roundRect">
            <a:avLst>
              <a:gd name="adj" fmla="val 3896"/>
            </a:avLst>
          </a:prstGeom>
          <a:noFill/>
          <a:ln>
            <a:noFill/>
          </a:ln>
          <a:effectLst/>
        </p:spPr>
      </p:pic>
    </p:spTree>
    <p:extLst>
      <p:ext uri="{BB962C8B-B14F-4D97-AF65-F5344CB8AC3E}">
        <p14:creationId xmlns:p14="http://schemas.microsoft.com/office/powerpoint/2010/main" val="311659764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a:defRPr/>
            </a:pPr>
            <a:r>
              <a:rPr lang="en-US" dirty="0" smtClean="0"/>
              <a:t>Sorting Items</a:t>
            </a:r>
            <a:endParaRPr lang="bg-BG" smtClean="0"/>
          </a:p>
        </p:txBody>
      </p:sp>
      <p:sp>
        <p:nvSpPr>
          <p:cNvPr id="497667" name="Rectangle 3"/>
          <p:cNvSpPr>
            <a:spLocks noGrp="1" noChangeArrowheads="1"/>
          </p:cNvSpPr>
          <p:nvPr>
            <p:ph idx="1"/>
          </p:nvPr>
        </p:nvSpPr>
        <p:spPr/>
        <p:txBody>
          <a:bodyPr/>
          <a:lstStyle/>
          <a:p>
            <a:pPr>
              <a:lnSpc>
                <a:spcPct val="100000"/>
              </a:lnSpc>
              <a:defRPr/>
            </a:pPr>
            <a:r>
              <a:rPr lang="en-US" dirty="0" smtClean="0"/>
              <a:t>The view allows us to do a number of things to the data before it’s displayed</a:t>
            </a:r>
          </a:p>
          <a:p>
            <a:pPr lvl="1">
              <a:lnSpc>
                <a:spcPct val="100000"/>
              </a:lnSpc>
              <a:defRPr/>
            </a:pPr>
            <a:r>
              <a:rPr lang="en-US" dirty="0" smtClean="0"/>
              <a:t>Including changing the order in which </a:t>
            </a:r>
            <a:r>
              <a:rPr lang="bg-BG" dirty="0" smtClean="0"/>
              <a:t>the data is shown</a:t>
            </a:r>
            <a:endParaRPr lang="en-US" dirty="0" smtClean="0"/>
          </a:p>
          <a:p>
            <a:pPr>
              <a:lnSpc>
                <a:spcPct val="100000"/>
              </a:lnSpc>
              <a:defRPr/>
            </a:pPr>
            <a:r>
              <a:rPr lang="en-US" dirty="0" smtClean="0"/>
              <a:t>The simplest way to sort is by manipulating the </a:t>
            </a:r>
            <a:r>
              <a:rPr lang="en-US" noProof="1" smtClean="0">
                <a:solidFill>
                  <a:schemeClr val="accent5">
                    <a:lumMod val="20000"/>
                    <a:lumOff val="80000"/>
                  </a:schemeClr>
                </a:solidFill>
                <a:latin typeface="Consolas" pitchFamily="49" charset="0"/>
              </a:rPr>
              <a:t>SortDescriptions</a:t>
            </a:r>
            <a:r>
              <a:rPr lang="en-US" dirty="0" smtClean="0"/>
              <a:t> property of the view</a:t>
            </a:r>
          </a:p>
          <a:p>
            <a:pPr lvl="1">
              <a:lnSpc>
                <a:spcPct val="100000"/>
              </a:lnSpc>
              <a:defRPr/>
            </a:pPr>
            <a:r>
              <a:rPr lang="en-US" dirty="0" smtClean="0"/>
              <a:t>Also</a:t>
            </a:r>
            <a:r>
              <a:rPr lang="en-US" dirty="0" smtClean="0">
                <a:solidFill>
                  <a:srgbClr val="000000"/>
                </a:solidFill>
              </a:rPr>
              <a:t> </a:t>
            </a:r>
            <a:r>
              <a:rPr lang="en-US" dirty="0" smtClean="0"/>
              <a:t>we</a:t>
            </a:r>
            <a:r>
              <a:rPr lang="en-US" dirty="0" smtClean="0">
                <a:solidFill>
                  <a:srgbClr val="000000"/>
                </a:solidFill>
              </a:rPr>
              <a:t> </a:t>
            </a:r>
            <a:r>
              <a:rPr lang="en-US" dirty="0" smtClean="0"/>
              <a:t>can</a:t>
            </a:r>
            <a:r>
              <a:rPr lang="en-US" dirty="0" smtClean="0">
                <a:solidFill>
                  <a:srgbClr val="000000"/>
                </a:solidFill>
              </a:rPr>
              <a:t> </a:t>
            </a:r>
            <a:r>
              <a:rPr lang="en-US" dirty="0" smtClean="0"/>
              <a:t>provide</a:t>
            </a:r>
            <a:r>
              <a:rPr lang="en-US" dirty="0" smtClean="0">
                <a:solidFill>
                  <a:srgbClr val="000000"/>
                </a:solidFill>
              </a:rPr>
              <a:t> </a:t>
            </a:r>
            <a:r>
              <a:rPr lang="en-US" dirty="0" smtClean="0"/>
              <a:t>the view with a custom sorting by implementing </a:t>
            </a:r>
            <a:r>
              <a:rPr lang="en-US" noProof="1" smtClean="0">
                <a:solidFill>
                  <a:schemeClr val="accent5">
                    <a:lumMod val="20000"/>
                    <a:lumOff val="80000"/>
                  </a:schemeClr>
                </a:solidFill>
                <a:latin typeface="Consolas" pitchFamily="49" charset="0"/>
              </a:rPr>
              <a:t>IComparer</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25876373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pPr>
              <a:defRPr/>
            </a:pPr>
            <a:r>
              <a:rPr lang="en-US" dirty="0" smtClean="0"/>
              <a:t>Sorting Items (2)</a:t>
            </a:r>
            <a:endParaRPr lang="bg-BG" smtClean="0"/>
          </a:p>
        </p:txBody>
      </p:sp>
      <p:sp>
        <p:nvSpPr>
          <p:cNvPr id="501763" name="Rectangle 3"/>
          <p:cNvSpPr>
            <a:spLocks noGrp="1" noChangeArrowheads="1"/>
          </p:cNvSpPr>
          <p:nvPr>
            <p:ph idx="1"/>
          </p:nvPr>
        </p:nvSpPr>
        <p:spPr>
          <a:xfrm>
            <a:off x="228600" y="1251620"/>
            <a:ext cx="8686800" cy="716023"/>
          </a:xfrm>
        </p:spPr>
        <p:txBody>
          <a:bodyPr/>
          <a:lstStyle/>
          <a:p>
            <a:pPr>
              <a:lnSpc>
                <a:spcPct val="100000"/>
              </a:lnSpc>
              <a:defRPr/>
            </a:pPr>
            <a:r>
              <a:rPr lang="en-US" dirty="0" smtClean="0"/>
              <a:t>Sorting items view in WPF:</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01764" name="Rectangle 4"/>
          <p:cNvSpPr>
            <a:spLocks noChangeArrowheads="1"/>
          </p:cNvSpPr>
          <p:nvPr/>
        </p:nvSpPr>
        <p:spPr bwMode="auto">
          <a:xfrm>
            <a:off x="683568" y="1967643"/>
            <a:ext cx="7776864" cy="41857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Sort()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var view = this.GetDefaultView(this.Phones);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SortDescriptions.Count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view.SortDescriptions.Add(</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SortDescription("</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Vendor", </a:t>
            </a:r>
            <a:endPar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ListSortDirection.Ascending)</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view.SortDescriptions.Add(</a:t>
            </a: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SortDescription("Model", </a:t>
            </a:r>
            <a:endPar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ListSortDirection.Ascending</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 view.SortDescriptions.Clear();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5565673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ctrTitle"/>
          </p:nvPr>
        </p:nvSpPr>
        <p:spPr>
          <a:xfrm>
            <a:off x="609600" y="4903440"/>
            <a:ext cx="7924800" cy="685800"/>
          </a:xfrm>
        </p:spPr>
        <p:txBody>
          <a:bodyPr/>
          <a:lstStyle/>
          <a:p>
            <a:pPr>
              <a:lnSpc>
                <a:spcPct val="110000"/>
              </a:lnSpc>
              <a:defRPr/>
            </a:pPr>
            <a:r>
              <a:rPr lang="en-US" dirty="0" smtClean="0"/>
              <a:t>Sorting Items</a:t>
            </a:r>
            <a:endParaRPr lang="bg-BG" dirty="0" smtClean="0"/>
          </a:p>
        </p:txBody>
      </p:sp>
      <p:sp>
        <p:nvSpPr>
          <p:cNvPr id="4" name="Subtitle 3"/>
          <p:cNvSpPr>
            <a:spLocks noGrp="1"/>
          </p:cNvSpPr>
          <p:nvPr>
            <p:ph type="subTitle" idx="1"/>
          </p:nvPr>
        </p:nvSpPr>
        <p:spPr>
          <a:xfrm>
            <a:off x="609600" y="5668192"/>
            <a:ext cx="7924800" cy="569120"/>
          </a:xfrm>
        </p:spPr>
        <p:txBody>
          <a:bodyPr/>
          <a:lstStyle/>
          <a:p>
            <a:r>
              <a:rPr dirty="0" smtClean="0"/>
              <a:t>Live Demo</a:t>
            </a:r>
            <a:endParaRPr lang="bg-BG" dirty="0"/>
          </a:p>
        </p:txBody>
      </p:sp>
      <p:pic>
        <p:nvPicPr>
          <p:cNvPr id="59394" name="Picture 2" descr="http://www.designersreviewofbooks.com/wp-content/uploads/2009/06/cardsorting-sorting-800.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272978" y="928440"/>
            <a:ext cx="4616350" cy="3652688"/>
          </a:xfrm>
          <a:prstGeom prst="roundRect">
            <a:avLst>
              <a:gd name="adj" fmla="val 2064"/>
            </a:avLst>
          </a:prstGeom>
          <a:noFill/>
          <a:ln>
            <a:solidFill>
              <a:schemeClr val="bg2">
                <a:lumMod val="40000"/>
                <a:lumOff val="60000"/>
              </a:schemeClr>
            </a:solidFill>
          </a:ln>
        </p:spPr>
      </p:pic>
    </p:spTree>
    <p:extLst>
      <p:ext uri="{BB962C8B-B14F-4D97-AF65-F5344CB8AC3E}">
        <p14:creationId xmlns:p14="http://schemas.microsoft.com/office/powerpoint/2010/main" val="61849980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71600" y="2696451"/>
            <a:ext cx="7272808" cy="3426516"/>
          </a:xfrm>
          <a:prstGeom prst="roundRect">
            <a:avLst>
              <a:gd name="adj" fmla="val 2753"/>
            </a:avLst>
          </a:prstGeom>
          <a:noFill/>
          <a:ln w="9525">
            <a:noFill/>
            <a:miter lim="800000"/>
            <a:headEnd/>
            <a:tailEnd/>
          </a:ln>
        </p:spPr>
      </p:pic>
      <p:sp>
        <p:nvSpPr>
          <p:cNvPr id="504834" name="Rectangle 2"/>
          <p:cNvSpPr>
            <a:spLocks noGrp="1" noChangeArrowheads="1"/>
          </p:cNvSpPr>
          <p:nvPr>
            <p:ph type="ctrTitle"/>
          </p:nvPr>
        </p:nvSpPr>
        <p:spPr>
          <a:xfrm>
            <a:off x="609600" y="1231032"/>
            <a:ext cx="7924800" cy="685800"/>
          </a:xfrm>
        </p:spPr>
        <p:txBody>
          <a:bodyPr/>
          <a:lstStyle/>
          <a:p>
            <a:pPr>
              <a:lnSpc>
                <a:spcPct val="110000"/>
              </a:lnSpc>
              <a:defRPr/>
            </a:pPr>
            <a:r>
              <a:rPr lang="en-US" dirty="0" smtClean="0"/>
              <a:t>Filtering</a:t>
            </a:r>
            <a:endParaRPr lang="bg-BG" dirty="0" smtClean="0"/>
          </a:p>
        </p:txBody>
      </p:sp>
      <p:pic>
        <p:nvPicPr>
          <p:cNvPr id="57346" name="Picture 2" descr="http://www.e-nor.com/blog/images/filter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95756">
            <a:off x="4927937" y="1815689"/>
            <a:ext cx="3196614" cy="2467323"/>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57349" name="Picture 5" descr="http://officeimg.vo.msecnd.net/en-gb/files/317/968/ZA010102475.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2084" y="1988840"/>
            <a:ext cx="2853850" cy="2329111"/>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8924759" lon="20869733" rev="22789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447553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dirty="0" smtClean="0"/>
              <a:t>Filtering</a:t>
            </a:r>
            <a:endParaRPr lang="bg-BG" smtClean="0"/>
          </a:p>
        </p:txBody>
      </p:sp>
      <p:sp>
        <p:nvSpPr>
          <p:cNvPr id="506883" name="Rectangle 3"/>
          <p:cNvSpPr>
            <a:spLocks noGrp="1" noChangeArrowheads="1"/>
          </p:cNvSpPr>
          <p:nvPr>
            <p:ph idx="1"/>
          </p:nvPr>
        </p:nvSpPr>
        <p:spPr/>
        <p:txBody>
          <a:bodyPr/>
          <a:lstStyle/>
          <a:p>
            <a:pPr>
              <a:lnSpc>
                <a:spcPct val="100000"/>
              </a:lnSpc>
              <a:defRPr/>
            </a:pPr>
            <a:r>
              <a:rPr lang="en-US" dirty="0" smtClean="0"/>
              <a:t>If we want to filter the objects from the view by some criteria</a:t>
            </a:r>
          </a:p>
          <a:p>
            <a:pPr>
              <a:lnSpc>
                <a:spcPct val="100000"/>
              </a:lnSpc>
              <a:defRPr/>
            </a:pPr>
            <a:r>
              <a:rPr lang="en-US" dirty="0" smtClean="0"/>
              <a:t>We need to feed the view an implementation of the </a:t>
            </a:r>
            <a:r>
              <a:rPr lang="en-US" dirty="0" smtClean="0">
                <a:solidFill>
                  <a:schemeClr val="accent5">
                    <a:lumMod val="20000"/>
                    <a:lumOff val="80000"/>
                  </a:schemeClr>
                </a:solidFill>
                <a:latin typeface="Consolas" pitchFamily="49" charset="0"/>
              </a:rPr>
              <a:t>Predicate&lt;object&gt;</a:t>
            </a:r>
            <a:r>
              <a:rPr lang="en-US" dirty="0" smtClean="0"/>
              <a:t> delegate</a:t>
            </a:r>
          </a:p>
          <a:p>
            <a:pPr lvl="1">
              <a:lnSpc>
                <a:spcPct val="100000"/>
              </a:lnSpc>
              <a:defRPr/>
            </a:pPr>
            <a:r>
              <a:rPr lang="en-US" dirty="0" smtClean="0"/>
              <a:t>Takes a single object parameter and returns a </a:t>
            </a:r>
            <a:r>
              <a:rPr lang="en-US" dirty="0" smtClean="0">
                <a:solidFill>
                  <a:schemeClr val="accent5">
                    <a:lumMod val="20000"/>
                    <a:lumOff val="80000"/>
                  </a:schemeClr>
                </a:solidFill>
                <a:latin typeface="Consolas" pitchFamily="49" charset="0"/>
              </a:rPr>
              <a:t>Boolean</a:t>
            </a:r>
            <a:endParaRPr lang="bg-BG" dirty="0" smtClean="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06884" name="Rectangle 4"/>
          <p:cNvSpPr>
            <a:spLocks noChangeArrowheads="1"/>
          </p:cNvSpPr>
          <p:nvPr/>
        </p:nvSpPr>
        <p:spPr bwMode="auto">
          <a:xfrm>
            <a:off x="683568" y="4462080"/>
            <a:ext cx="7776864"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buttonFilter_Click(object sender,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RoutedEventArgs e)</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ICollectionView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iew = GetFamilyView();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spcBef>
                <a:spcPts val="1200"/>
              </a:spcBef>
              <a:buClr>
                <a:schemeClr val="accent5">
                  <a:lumMod val="40000"/>
                  <a:lumOff val="60000"/>
                </a:schemeClr>
              </a:buClr>
              <a:buSzPct val="70000"/>
              <a:defRPr/>
            </a:pPr>
            <a:r>
              <a:rPr lang="bg-BG"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876841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a:defRPr/>
            </a:pPr>
            <a:r>
              <a:rPr lang="en-US" dirty="0" smtClean="0"/>
              <a:t>Filtering (2)</a:t>
            </a:r>
            <a:endParaRPr lang="bg-BG" smtClean="0"/>
          </a:p>
        </p:txBody>
      </p:sp>
      <p:sp>
        <p:nvSpPr>
          <p:cNvPr id="2" name="Content Placeholder 1"/>
          <p:cNvSpPr>
            <a:spLocks noGrp="1"/>
          </p:cNvSpPr>
          <p:nvPr>
            <p:ph idx="1"/>
          </p:nvPr>
        </p:nvSpPr>
        <p:spPr>
          <a:xfrm>
            <a:off x="228600" y="990600"/>
            <a:ext cx="8686800" cy="553998"/>
          </a:xfrm>
        </p:spPr>
        <p:txBody>
          <a:bodyPr/>
          <a:lstStyle/>
          <a:p>
            <a:r>
              <a:rPr lang="en-US" dirty="0" smtClean="0"/>
              <a:t>Filters phones by a math in the vendor or model</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08932" name="Rectangle 4"/>
          <p:cNvSpPr>
            <a:spLocks noChangeArrowheads="1"/>
          </p:cNvSpPr>
          <p:nvPr/>
        </p:nvSpPr>
        <p:spPr bwMode="auto">
          <a:xfrm>
            <a:off x="683668" y="1610434"/>
            <a:ext cx="7776664" cy="40421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Filter(string filterText)</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var view = this.GetDefaultView(this.Phones);</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(filterText == string.Empty</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view.Filter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null;</a:t>
            </a:r>
          </a:p>
          <a:p>
            <a:pPr eaLnBrk="0" hangingPunct="0">
              <a:lnSpc>
                <a:spcPts val="22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view.Filter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(item) =&gt;</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var phoneItem = item as PhoneViewModel;</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phoneItem.Vendor.Contains(filterText)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phoneItem.Model.Contains(filterText);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 name="Picture 7"/>
          <p:cNvPicPr>
            <a:picLocks noChangeAspect="1"/>
          </p:cNvPicPr>
          <p:nvPr/>
        </p:nvPicPr>
        <p:blipFill>
          <a:blip r:embed="rId2"/>
          <a:stretch>
            <a:fillRect/>
          </a:stretch>
        </p:blipFill>
        <p:spPr>
          <a:xfrm>
            <a:off x="1777999" y="3700612"/>
            <a:ext cx="5588002" cy="3081188"/>
          </a:xfrm>
          <a:prstGeom prst="rect">
            <a:avLst/>
          </a:prstGeom>
        </p:spPr>
      </p:pic>
      <p:sp>
        <p:nvSpPr>
          <p:cNvPr id="9" name="Rectangle 8"/>
          <p:cNvSpPr/>
          <p:nvPr/>
        </p:nvSpPr>
        <p:spPr>
          <a:xfrm>
            <a:off x="4617720" y="6179820"/>
            <a:ext cx="640080" cy="247038"/>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6355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Filtering Items</a:t>
            </a:r>
            <a:endParaRPr lang="en-US" dirty="0"/>
          </a:p>
        </p:txBody>
      </p:sp>
      <p:sp>
        <p:nvSpPr>
          <p:cNvPr id="6" name="Subtitle 5"/>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072303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ctrTitle"/>
          </p:nvPr>
        </p:nvSpPr>
        <p:spPr>
          <a:xfrm>
            <a:off x="609600" y="1196752"/>
            <a:ext cx="7924800" cy="685800"/>
          </a:xfrm>
        </p:spPr>
        <p:txBody>
          <a:bodyPr/>
          <a:lstStyle/>
          <a:p>
            <a:pPr>
              <a:lnSpc>
                <a:spcPct val="110000"/>
              </a:lnSpc>
              <a:defRPr/>
            </a:pPr>
            <a:r>
              <a:rPr lang="en-US" dirty="0" smtClean="0"/>
              <a:t>Grouping</a:t>
            </a:r>
            <a:endParaRPr lang="bg-BG" dirty="0" smtClean="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1408" t="5263" b="7017"/>
          <a:stretch>
            <a:fillRect/>
          </a:stretch>
        </p:blipFill>
        <p:spPr bwMode="auto">
          <a:xfrm>
            <a:off x="1831504" y="2304313"/>
            <a:ext cx="5472608" cy="3909006"/>
          </a:xfrm>
          <a:prstGeom prst="roundRect">
            <a:avLst>
              <a:gd name="adj" fmla="val 273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64758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pPr>
              <a:defRPr/>
            </a:pPr>
            <a:r>
              <a:rPr lang="en-US" dirty="0" smtClean="0"/>
              <a:t>Grouping</a:t>
            </a:r>
            <a:endParaRPr lang="bg-BG" smtClean="0"/>
          </a:p>
        </p:txBody>
      </p:sp>
      <p:sp>
        <p:nvSpPr>
          <p:cNvPr id="512003" name="Rectangle 3"/>
          <p:cNvSpPr>
            <a:spLocks noGrp="1" noChangeArrowheads="1"/>
          </p:cNvSpPr>
          <p:nvPr>
            <p:ph idx="1"/>
          </p:nvPr>
        </p:nvSpPr>
        <p:spPr>
          <a:xfrm>
            <a:off x="228600" y="1052736"/>
            <a:ext cx="8686800" cy="5638800"/>
          </a:xfrm>
        </p:spPr>
        <p:txBody>
          <a:bodyPr/>
          <a:lstStyle/>
          <a:p>
            <a:pPr>
              <a:lnSpc>
                <a:spcPct val="100000"/>
              </a:lnSpc>
              <a:defRPr/>
            </a:pPr>
            <a:r>
              <a:rPr lang="en-US" dirty="0" smtClean="0"/>
              <a:t>To set up grouping</a:t>
            </a:r>
          </a:p>
          <a:p>
            <a:pPr marL="533400" lvl="1" indent="-250825">
              <a:lnSpc>
                <a:spcPct val="100000"/>
              </a:lnSpc>
              <a:defRPr/>
            </a:pPr>
            <a:r>
              <a:rPr lang="en-US" dirty="0" smtClean="0"/>
              <a:t>Establish the groups you would </a:t>
            </a:r>
            <a:r>
              <a:rPr lang="bg-BG" dirty="0" smtClean="0"/>
              <a:t>like to use</a:t>
            </a:r>
            <a:endParaRPr lang="en-US" dirty="0" smtClean="0"/>
          </a:p>
          <a:p>
            <a:pPr marL="723900" lvl="2" indent="-260350">
              <a:lnSpc>
                <a:spcPct val="100000"/>
              </a:lnSpc>
              <a:defRPr/>
            </a:pPr>
            <a:r>
              <a:rPr lang="en-US" dirty="0" smtClean="0"/>
              <a:t>Manipulating the </a:t>
            </a:r>
            <a:r>
              <a:rPr lang="en-US" noProof="1" smtClean="0">
                <a:solidFill>
                  <a:schemeClr val="accent5">
                    <a:lumMod val="20000"/>
                    <a:lumOff val="80000"/>
                  </a:schemeClr>
                </a:solidFill>
                <a:latin typeface="Consolas" pitchFamily="49" charset="0"/>
              </a:rPr>
              <a:t>GroupDescriptions</a:t>
            </a:r>
            <a:r>
              <a:rPr lang="en-US" dirty="0" smtClean="0"/>
              <a:t> collection on your view</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2004" name="Rectangle 4"/>
          <p:cNvSpPr>
            <a:spLocks noChangeArrowheads="1"/>
          </p:cNvSpPr>
          <p:nvPr/>
        </p:nvSpPr>
        <p:spPr bwMode="auto">
          <a:xfrm>
            <a:off x="755972" y="3460734"/>
            <a:ext cx="763245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(view.GroupDescriptions.Count == 0)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view.GroupDescriptions.Add(</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PropertyGroupDescription("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Year</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else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view.GroupDescriptions.Clear();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5248083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ViewModel</a:t>
            </a:r>
          </a:p>
        </p:txBody>
      </p:sp>
      <p:sp>
        <p:nvSpPr>
          <p:cNvPr id="5" name="Content Placeholder 4"/>
          <p:cNvSpPr>
            <a:spLocks noGrp="1"/>
          </p:cNvSpPr>
          <p:nvPr>
            <p:ph idx="1"/>
          </p:nvPr>
        </p:nvSpPr>
        <p:spPr>
          <a:xfrm>
            <a:off x="228600" y="1277109"/>
            <a:ext cx="8686800" cy="5145461"/>
          </a:xfrm>
        </p:spPr>
        <p:txBody>
          <a:bodyPr/>
          <a:lstStyle/>
          <a:p>
            <a:r>
              <a:rPr lang="en-US" dirty="0" smtClean="0"/>
              <a:t>The ViewModel is a Model-of-the-View</a:t>
            </a:r>
          </a:p>
          <a:p>
            <a:pPr lvl="1"/>
            <a:r>
              <a:rPr lang="en-US" dirty="0" smtClean="0"/>
              <a:t>Exposes public properties for View to bind</a:t>
            </a:r>
          </a:p>
          <a:p>
            <a:r>
              <a:rPr lang="en-US" dirty="0" smtClean="0"/>
              <a:t>ViewModel objects are the objects that do most of the work</a:t>
            </a:r>
          </a:p>
          <a:p>
            <a:pPr lvl="1"/>
            <a:r>
              <a:rPr lang="en-US" dirty="0" smtClean="0"/>
              <a:t>Except UI</a:t>
            </a:r>
          </a:p>
          <a:p>
            <a:r>
              <a:rPr lang="en-US" dirty="0" smtClean="0"/>
              <a:t>The ViewModels needs to:</a:t>
            </a:r>
          </a:p>
          <a:p>
            <a:pPr lvl="1"/>
            <a:r>
              <a:rPr lang="en-US" dirty="0" smtClean="0"/>
              <a:t>Perform data storage operations</a:t>
            </a:r>
          </a:p>
          <a:p>
            <a:pPr lvl="1"/>
            <a:r>
              <a:rPr lang="en-US" dirty="0" smtClean="0"/>
              <a:t>Contain business logic</a:t>
            </a:r>
          </a:p>
        </p:txBody>
      </p:sp>
    </p:spTree>
    <p:extLst>
      <p:ext uri="{BB962C8B-B14F-4D97-AF65-F5344CB8AC3E}">
        <p14:creationId xmlns:p14="http://schemas.microsoft.com/office/powerpoint/2010/main" val="1499638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dirty="0" smtClean="0"/>
              <a:t>Grouping (2)</a:t>
            </a:r>
            <a:endParaRPr lang="bg-BG" dirty="0" smtClean="0"/>
          </a:p>
        </p:txBody>
      </p:sp>
      <p:sp>
        <p:nvSpPr>
          <p:cNvPr id="513027" name="Rectangle 3"/>
          <p:cNvSpPr>
            <a:spLocks noGrp="1" noChangeArrowheads="1"/>
          </p:cNvSpPr>
          <p:nvPr>
            <p:ph idx="1"/>
          </p:nvPr>
        </p:nvSpPr>
        <p:spPr>
          <a:xfrm>
            <a:off x="228600" y="980728"/>
            <a:ext cx="8686800" cy="56388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PropertyGroupDescription</a:t>
            </a:r>
            <a:r>
              <a:rPr lang="en-US" dirty="0" smtClean="0"/>
              <a:t> object</a:t>
            </a:r>
          </a:p>
          <a:p>
            <a:pPr lvl="1">
              <a:lnSpc>
                <a:spcPct val="100000"/>
              </a:lnSpc>
              <a:defRPr/>
            </a:pPr>
            <a:r>
              <a:rPr lang="en-US" dirty="0" smtClean="0"/>
              <a:t>Takes the name of the property you would like to use for grouping</a:t>
            </a:r>
          </a:p>
          <a:p>
            <a:pPr>
              <a:lnSpc>
                <a:spcPct val="100000"/>
              </a:lnSpc>
              <a:defRPr/>
            </a:pPr>
            <a:r>
              <a:rPr lang="en-US" noProof="1" smtClean="0">
                <a:solidFill>
                  <a:schemeClr val="accent5">
                    <a:lumMod val="20000"/>
                    <a:lumOff val="80000"/>
                  </a:schemeClr>
                </a:solidFill>
                <a:latin typeface="Consolas" pitchFamily="49" charset="0"/>
              </a:rPr>
              <a:t>GroupStyle</a:t>
            </a:r>
          </a:p>
          <a:p>
            <a:pPr lvl="1">
              <a:lnSpc>
                <a:spcPct val="100000"/>
              </a:lnSpc>
              <a:defRPr/>
            </a:pPr>
            <a:r>
              <a:rPr lang="en-US" dirty="0" smtClean="0"/>
              <a:t>Collection of group visualization related information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13028" name="Rectangle 4"/>
          <p:cNvSpPr>
            <a:spLocks noChangeArrowheads="1"/>
          </p:cNvSpPr>
          <p:nvPr/>
        </p:nvSpPr>
        <p:spPr bwMode="auto">
          <a:xfrm>
            <a:off x="683568" y="4524216"/>
            <a:ext cx="7776864"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&lt;ListBox.GroupStyle&gt;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&lt;x:Static Member="GroupStyle.Default"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&lt;/ListBox.GroupStyle&gt;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46764005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ctrTitle"/>
          </p:nvPr>
        </p:nvSpPr>
        <p:spPr>
          <a:xfrm>
            <a:off x="609600" y="4797152"/>
            <a:ext cx="7924800" cy="685800"/>
          </a:xfrm>
        </p:spPr>
        <p:txBody>
          <a:bodyPr/>
          <a:lstStyle/>
          <a:p>
            <a:pPr>
              <a:lnSpc>
                <a:spcPct val="110000"/>
              </a:lnSpc>
              <a:defRPr/>
            </a:pPr>
            <a:r>
              <a:rPr lang="en-US" dirty="0" smtClean="0"/>
              <a:t>Grouping</a:t>
            </a:r>
            <a:endParaRPr lang="bg-BG" dirty="0" smtClean="0"/>
          </a:p>
        </p:txBody>
      </p:sp>
      <p:sp>
        <p:nvSpPr>
          <p:cNvPr id="4" name="Subtitle 3"/>
          <p:cNvSpPr>
            <a:spLocks noGrp="1"/>
          </p:cNvSpPr>
          <p:nvPr>
            <p:ph type="subTitle" idx="1"/>
          </p:nvPr>
        </p:nvSpPr>
        <p:spPr>
          <a:xfrm>
            <a:off x="609600" y="5629720"/>
            <a:ext cx="7924800" cy="569120"/>
          </a:xfrm>
        </p:spPr>
        <p:txBody>
          <a:bodyPr/>
          <a:lstStyle/>
          <a:p>
            <a:r>
              <a:rPr dirty="0" smtClean="0"/>
              <a:t>Live Demo</a:t>
            </a:r>
            <a:endParaRPr lang="bg-BG" dirty="0"/>
          </a:p>
        </p:txBody>
      </p:sp>
      <p:pic>
        <p:nvPicPr>
          <p:cNvPr id="4915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190912"/>
            <a:ext cx="5424536" cy="3030176"/>
          </a:xfrm>
          <a:prstGeom prst="roundRect">
            <a:avLst>
              <a:gd name="adj" fmla="val 2836"/>
            </a:avLst>
          </a:prstGeom>
          <a:noFill/>
          <a:ln w="9525">
            <a:noFill/>
            <a:miter lim="800000"/>
            <a:headEnd/>
            <a:tailEnd/>
          </a:ln>
          <a:scene3d>
            <a:camera prst="perspectiveHeroicExtremeRightFacing">
              <a:rot lat="449630" lon="20136790" rev="21556839"/>
            </a:camera>
            <a:lightRig rig="threePt" dir="t"/>
          </a:scene3d>
          <a:sp3d>
            <a:bevelT/>
          </a:sp3d>
        </p:spPr>
      </p:pic>
    </p:spTree>
    <p:extLst>
      <p:ext uri="{BB962C8B-B14F-4D97-AF65-F5344CB8AC3E}">
        <p14:creationId xmlns:p14="http://schemas.microsoft.com/office/powerpoint/2010/main" val="33565937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and List Data-binding</a:t>
            </a:r>
            <a:endParaRPr lang="en-US" dirty="0"/>
          </a:p>
        </p:txBody>
      </p:sp>
      <p:sp>
        <p:nvSpPr>
          <p:cNvPr id="4" name="Text Placeholder 3"/>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053624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dirty="0" smtClean="0"/>
              <a:t>Exercises</a:t>
            </a:r>
            <a:endParaRPr lang="bg-BG" smtClean="0"/>
          </a:p>
        </p:txBody>
      </p:sp>
      <p:sp>
        <p:nvSpPr>
          <p:cNvPr id="425987" name="Rectangle 3"/>
          <p:cNvSpPr>
            <a:spLocks noGrp="1" noChangeArrowheads="1"/>
          </p:cNvSpPr>
          <p:nvPr>
            <p:ph idx="1"/>
          </p:nvPr>
        </p:nvSpPr>
        <p:spPr/>
        <p:txBody>
          <a:bodyPr/>
          <a:lstStyle/>
          <a:p>
            <a:pPr marL="444500" indent="-444500">
              <a:buFontTx/>
              <a:buAutoNum type="arabicPeriod"/>
              <a:tabLst/>
              <a:defRPr/>
            </a:pPr>
            <a:r>
              <a:rPr lang="en-US" sz="2800" dirty="0" smtClean="0"/>
              <a:t>Write a program to manage a simple system with information about towns and countries. Each country is described by name, language, national flag and list of towns. Each town is described by name, population and country. You should create navigation over the towns and countries. Enable editing the information about them. Don't use </a:t>
            </a:r>
            <a:r>
              <a:rPr lang="en-US" sz="2800" dirty="0" smtClean="0">
                <a:solidFill>
                  <a:schemeClr val="accent5">
                    <a:lumMod val="20000"/>
                    <a:lumOff val="80000"/>
                  </a:schemeClr>
                </a:solidFill>
                <a:cs typeface="Consolas" pitchFamily="49" charset="0"/>
              </a:rPr>
              <a:t>list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cs typeface="Consolas" pitchFamily="49" charset="0"/>
              </a:rPr>
              <a:t>controls</a:t>
            </a:r>
            <a:r>
              <a:rPr lang="en-US" sz="2800" dirty="0" smtClean="0"/>
              <a:t> but only </a:t>
            </a:r>
            <a:r>
              <a:rPr lang="en-US" sz="2800" dirty="0" smtClean="0">
                <a:solidFill>
                  <a:schemeClr val="accent5">
                    <a:lumMod val="20000"/>
                    <a:lumOff val="80000"/>
                  </a:schemeClr>
                </a:solidFill>
                <a:cs typeface="Consolas" pitchFamily="49" charset="0"/>
              </a:rPr>
              <a:t>text boxes</a:t>
            </a:r>
            <a:r>
              <a:rPr lang="en-US" sz="2800" dirty="0" smtClean="0">
                <a:solidFill>
                  <a:schemeClr val="accent5">
                    <a:lumMod val="20000"/>
                    <a:lumOff val="80000"/>
                  </a:schemeClr>
                </a:solidFill>
              </a:rPr>
              <a:t> </a:t>
            </a:r>
            <a:r>
              <a:rPr lang="en-US" sz="2800" dirty="0" smtClean="0"/>
              <a:t>and simple binding</a:t>
            </a:r>
          </a:p>
          <a:p>
            <a:pPr marL="444500" indent="-444500">
              <a:buFontTx/>
              <a:buAutoNum type="arabicPeriod"/>
              <a:tabLst/>
              <a:defRPr/>
            </a:pPr>
            <a:r>
              <a:rPr lang="en-US" sz="2800" dirty="0" smtClean="0"/>
              <a:t>Rewrite the previous exercise using </a:t>
            </a:r>
            <a:r>
              <a:rPr lang="en-US" sz="2800" dirty="0">
                <a:solidFill>
                  <a:schemeClr val="accent5">
                    <a:lumMod val="20000"/>
                    <a:lumOff val="80000"/>
                  </a:schemeClr>
                </a:solidFill>
                <a:cs typeface="Consolas" pitchFamily="49" charset="0"/>
              </a:rPr>
              <a:t>list </a:t>
            </a:r>
            <a:r>
              <a:rPr lang="en-US" sz="2800" dirty="0" smtClean="0">
                <a:solidFill>
                  <a:schemeClr val="accent5">
                    <a:lumMod val="20000"/>
                    <a:lumOff val="80000"/>
                  </a:schemeClr>
                </a:solidFill>
                <a:cs typeface="Consolas" pitchFamily="49" charset="0"/>
              </a:rPr>
              <a:t>controls</a:t>
            </a:r>
            <a:r>
              <a:rPr lang="en-US" sz="2800" dirty="0" smtClean="0"/>
              <a:t>.</a:t>
            </a:r>
            <a:endParaRPr lang="en-US" sz="28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71422679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defRPr/>
            </a:pPr>
            <a:r>
              <a:rPr lang="en-US" dirty="0" smtClean="0"/>
              <a:t>Exercises (2)</a:t>
            </a:r>
            <a:endParaRPr lang="bg-BG" smtClean="0"/>
          </a:p>
        </p:txBody>
      </p:sp>
      <p:sp>
        <p:nvSpPr>
          <p:cNvPr id="545795" name="Rectangle 3"/>
          <p:cNvSpPr>
            <a:spLocks noGrp="1" noChangeArrowheads="1"/>
          </p:cNvSpPr>
          <p:nvPr>
            <p:ph idx="1"/>
          </p:nvPr>
        </p:nvSpPr>
        <p:spPr>
          <a:xfrm>
            <a:off x="228600" y="980728"/>
            <a:ext cx="8686800" cy="5724872"/>
          </a:xfrm>
        </p:spPr>
        <p:txBody>
          <a:bodyPr/>
          <a:lstStyle/>
          <a:p>
            <a:pPr marL="444500" indent="-444500">
              <a:buFont typeface="+mj-lt"/>
              <a:buAutoNum type="arabicPeriod" startAt="3"/>
              <a:tabLst/>
              <a:defRPr/>
            </a:pPr>
            <a:r>
              <a:rPr lang="en-US" sz="2800" dirty="0" smtClean="0"/>
              <a:t>Create a database with two tables – </a:t>
            </a:r>
            <a:r>
              <a:rPr lang="en-US" sz="2800" dirty="0" smtClean="0">
                <a:solidFill>
                  <a:schemeClr val="accent5">
                    <a:lumMod val="20000"/>
                    <a:lumOff val="80000"/>
                  </a:schemeClr>
                </a:solidFill>
                <a:latin typeface="Consolas" pitchFamily="49" charset="0"/>
                <a:cs typeface="Consolas" pitchFamily="49" charset="0"/>
              </a:rPr>
              <a:t>Categories</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Products</a:t>
            </a:r>
            <a:r>
              <a:rPr lang="en-US" sz="2800" dirty="0" smtClean="0"/>
              <a:t>. Each category has category name. Each product  has category, model number, model name, unit cost, and description. Consider the simple window look like the screenshot below:</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pic>
        <p:nvPicPr>
          <p:cNvPr id="73732" name="Picture 4" descr="sd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708716"/>
            <a:ext cx="2950096" cy="2609380"/>
          </a:xfrm>
          <a:prstGeom prst="roundRect">
            <a:avLst>
              <a:gd name="adj" fmla="val 2701"/>
            </a:avLst>
          </a:prstGeom>
          <a:noFill/>
          <a:ln w="9525">
            <a:noFill/>
            <a:miter lim="800000"/>
            <a:headEnd/>
            <a:tailEnd/>
          </a:ln>
        </p:spPr>
      </p:pic>
      <p:sp>
        <p:nvSpPr>
          <p:cNvPr id="7" name="Rectangle 3"/>
          <p:cNvSpPr txBox="1">
            <a:spLocks noChangeArrowheads="1"/>
          </p:cNvSpPr>
          <p:nvPr/>
        </p:nvSpPr>
        <p:spPr>
          <a:xfrm>
            <a:off x="500034" y="3717032"/>
            <a:ext cx="4286280" cy="2736304"/>
          </a:xfrm>
          <a:prstGeom prst="rect">
            <a:avLst/>
          </a:prstGeom>
        </p:spPr>
        <p:txBody>
          <a:bodyPr/>
          <a:lstStyle/>
          <a:p>
            <a:pPr marL="177800" marR="0" lvl="0" algn="l" defTabSz="914400" rtl="0" eaLnBrk="1" fontAlgn="base" latinLnBrk="0" hangingPunct="1">
              <a:lnSpc>
                <a:spcPts val="3800"/>
              </a:lnSpc>
              <a:spcBef>
                <a:spcPts val="600"/>
              </a:spcBef>
              <a:spcAft>
                <a:spcPts val="600"/>
              </a:spcAft>
              <a:buClr>
                <a:schemeClr val="accent5">
                  <a:lumMod val="40000"/>
                  <a:lumOff val="60000"/>
                </a:schemeClr>
              </a:buClr>
              <a:buSzPct val="70000"/>
              <a:tabLst>
                <a:tab pos="177800" algn="l"/>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Design a form to view products by ID and bind all controls to</a:t>
            </a:r>
            <a:r>
              <a:rPr kumimoji="0" lang="en-US" sz="2800" b="1" i="0" u="none" strike="noStrike" kern="1200" cap="none" spc="0" normalizeH="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their relevant columns from the database tables.</a:t>
            </a:r>
            <a:endPar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8162730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ViewModel</a:t>
            </a:r>
            <a:endParaRPr lang="en-US" dirty="0"/>
          </a:p>
        </p:txBody>
      </p:sp>
      <p:sp>
        <p:nvSpPr>
          <p:cNvPr id="3" name="Content Placeholder 2"/>
          <p:cNvSpPr>
            <a:spLocks noGrp="1"/>
          </p:cNvSpPr>
          <p:nvPr>
            <p:ph idx="1"/>
          </p:nvPr>
        </p:nvSpPr>
        <p:spPr>
          <a:xfrm>
            <a:off x="228600" y="1207008"/>
            <a:ext cx="8686800" cy="5498592"/>
          </a:xfrm>
        </p:spPr>
        <p:txBody>
          <a:bodyPr/>
          <a:lstStyle/>
          <a:p>
            <a:r>
              <a:rPr lang="en-US" dirty="0" smtClean="0"/>
              <a:t>In most cases a ViewModel is a POCO object</a:t>
            </a:r>
          </a:p>
          <a:p>
            <a:pPr lvl="1"/>
            <a:r>
              <a:rPr lang="en-US" dirty="0" smtClean="0"/>
              <a:t>Nothing special about it</a:t>
            </a:r>
          </a:p>
          <a:p>
            <a:pPr lvl="1"/>
            <a:r>
              <a:rPr lang="en-US" dirty="0" smtClean="0"/>
              <a:t>Contains little or no XAML/WPF/SL dependencies and references</a:t>
            </a:r>
          </a:p>
          <a:p>
            <a:r>
              <a:rPr lang="en-US" dirty="0" smtClean="0"/>
              <a:t>Yet the ViewModel cannot be absolutely decoupled from the XAML platform</a:t>
            </a:r>
          </a:p>
          <a:p>
            <a:pPr lvl="1"/>
            <a:r>
              <a:rPr lang="en-US" dirty="0" smtClean="0"/>
              <a:t>In some cases it needs to inherit from </a:t>
            </a:r>
            <a:r>
              <a:rPr lang="en-US" sz="2800" dirty="0" err="1" smtClean="0">
                <a:solidFill>
                  <a:schemeClr val="accent5">
                    <a:lumMod val="20000"/>
                    <a:lumOff val="80000"/>
                  </a:schemeClr>
                </a:solidFill>
                <a:latin typeface="Consolas" panose="020B0609020204030204" pitchFamily="49" charset="0"/>
                <a:cs typeface="Consolas" panose="020B0609020204030204" pitchFamily="49" charset="0"/>
              </a:rPr>
              <a:t>INotifyPropertyChanged</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3741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ViewModel</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72077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611560" y="4797152"/>
            <a:ext cx="7924800" cy="685800"/>
          </a:xfrm>
        </p:spPr>
        <p:txBody>
          <a:bodyPr/>
          <a:lstStyle/>
          <a:p>
            <a:pPr>
              <a:lnSpc>
                <a:spcPct val="110000"/>
              </a:lnSpc>
              <a:defRPr/>
            </a:pPr>
            <a:r>
              <a:rPr lang="en-US" dirty="0" smtClean="0"/>
              <a:t>Binding List Controls</a:t>
            </a:r>
            <a:endParaRPr lang="bg-BG" dirty="0" smtClean="0"/>
          </a:p>
        </p:txBody>
      </p:sp>
      <p:sp>
        <p:nvSpPr>
          <p:cNvPr id="4" name="Subtitle 3"/>
          <p:cNvSpPr>
            <a:spLocks noGrp="1"/>
          </p:cNvSpPr>
          <p:nvPr>
            <p:ph type="subTitle" idx="1"/>
          </p:nvPr>
        </p:nvSpPr>
        <p:spPr>
          <a:xfrm>
            <a:off x="611560" y="5629720"/>
            <a:ext cx="7924800" cy="569120"/>
          </a:xfrm>
        </p:spPr>
        <p:txBody>
          <a:bodyPr/>
          <a:lstStyle/>
          <a:p>
            <a:r>
              <a:rPr lang="en-US" noProof="1" smtClean="0">
                <a:latin typeface="Consolas" pitchFamily="49" charset="0"/>
              </a:rPr>
              <a:t>DisplayMemberPath</a:t>
            </a:r>
            <a:r>
              <a:rPr lang="en-US" noProof="1" smtClean="0"/>
              <a:t> and </a:t>
            </a:r>
            <a:r>
              <a:rPr lang="en-US" noProof="1" smtClean="0">
                <a:latin typeface="Consolas" pitchFamily="49" charset="0"/>
              </a:rPr>
              <a:t>SelectedValuePath</a:t>
            </a:r>
            <a:endParaRPr lang="en-US" noProof="1"/>
          </a:p>
        </p:txBody>
      </p:sp>
      <p:pic>
        <p:nvPicPr>
          <p:cNvPr id="81922" name="Picture 2" descr="http://www.telerik.com/libraries/listings_asp_net_ajax/listbox_scr.sfl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212" y="1101924"/>
            <a:ext cx="4830960" cy="3623220"/>
          </a:xfrm>
          <a:prstGeom prst="roundRect">
            <a:avLst>
              <a:gd name="adj" fmla="val 2295"/>
            </a:avLst>
          </a:prstGeom>
          <a:noFill/>
        </p:spPr>
      </p:pic>
    </p:spTree>
    <p:extLst>
      <p:ext uri="{BB962C8B-B14F-4D97-AF65-F5344CB8AC3E}">
        <p14:creationId xmlns:p14="http://schemas.microsoft.com/office/powerpoint/2010/main" val="1791686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List Controls</a:t>
            </a:r>
            <a:endParaRPr lang="en-US" dirty="0"/>
          </a:p>
        </p:txBody>
      </p:sp>
      <p:sp>
        <p:nvSpPr>
          <p:cNvPr id="3" name="Content Placeholder 2"/>
          <p:cNvSpPr>
            <a:spLocks noGrp="1"/>
          </p:cNvSpPr>
          <p:nvPr>
            <p:ph idx="1"/>
          </p:nvPr>
        </p:nvSpPr>
        <p:spPr/>
        <p:txBody>
          <a:bodyPr/>
          <a:lstStyle/>
          <a:p>
            <a:r>
              <a:rPr lang="en-US" dirty="0" smtClean="0"/>
              <a:t>List controls like </a:t>
            </a:r>
            <a:r>
              <a:rPr lang="en-US" noProof="1" smtClean="0">
                <a:solidFill>
                  <a:schemeClr val="accent5">
                    <a:lumMod val="20000"/>
                    <a:lumOff val="80000"/>
                  </a:schemeClr>
                </a:solidFill>
                <a:latin typeface="Consolas" pitchFamily="49" charset="0"/>
                <a:cs typeface="Consolas" pitchFamily="49" charset="0"/>
              </a:rPr>
              <a:t>ListBox</a:t>
            </a:r>
            <a:r>
              <a:rPr lang="en-US" dirty="0" smtClean="0"/>
              <a:t> and </a:t>
            </a:r>
            <a:r>
              <a:rPr lang="en-US" noProof="1" smtClean="0">
                <a:solidFill>
                  <a:schemeClr val="accent5">
                    <a:lumMod val="20000"/>
                    <a:lumOff val="80000"/>
                  </a:schemeClr>
                </a:solidFill>
                <a:latin typeface="Consolas" pitchFamily="49" charset="0"/>
                <a:cs typeface="Consolas" pitchFamily="49" charset="0"/>
              </a:rPr>
              <a:t>ComboBox</a:t>
            </a:r>
            <a:r>
              <a:rPr lang="en-US" dirty="0" smtClean="0"/>
              <a:t> display multiple items at a time</a:t>
            </a:r>
          </a:p>
          <a:p>
            <a:pPr lvl="1"/>
            <a:r>
              <a:rPr lang="en-US" dirty="0" smtClean="0"/>
              <a:t>Can be bound to a collection in the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ViewModel</a:t>
            </a:r>
            <a:r>
              <a:rPr lang="en-US" dirty="0" smtClean="0"/>
              <a:t>/</a:t>
            </a:r>
            <a:r>
              <a:rPr lang="en-US" sz="2800" noProof="1" smtClean="0">
                <a:solidFill>
                  <a:schemeClr val="accent5">
                    <a:lumMod val="20000"/>
                    <a:lumOff val="80000"/>
                  </a:schemeClr>
                </a:solidFill>
                <a:latin typeface="Consolas" panose="020B0609020204030204" pitchFamily="49" charset="0"/>
                <a:cs typeface="Consolas" pitchFamily="49" charset="0"/>
              </a:rPr>
              <a:t>DataContext</a:t>
            </a:r>
          </a:p>
          <a:p>
            <a:pPr lvl="1"/>
            <a:r>
              <a:rPr lang="en-US" dirty="0" smtClean="0"/>
              <a:t>Can keep track of the current item</a:t>
            </a:r>
          </a:p>
          <a:p>
            <a:pPr lvl="1"/>
            <a:r>
              <a:rPr lang="en-US" dirty="0" smtClean="0"/>
              <a:t>When binding the </a:t>
            </a:r>
            <a:r>
              <a:rPr lang="en-US" sz="2800" noProof="1" smtClean="0">
                <a:solidFill>
                  <a:schemeClr val="accent5">
                    <a:lumMod val="20000"/>
                    <a:lumOff val="80000"/>
                  </a:schemeClr>
                </a:solidFill>
                <a:latin typeface="Consolas" pitchFamily="49" charset="0"/>
                <a:cs typeface="Consolas" pitchFamily="49" charset="0"/>
              </a:rPr>
              <a:t>DisplayMemberPath</a:t>
            </a:r>
            <a:r>
              <a:rPr lang="en-US" dirty="0" smtClean="0"/>
              <a:t> specifies the property to be displayed</a:t>
            </a:r>
          </a:p>
          <a:p>
            <a:pPr lvl="2"/>
            <a:r>
              <a:rPr lang="en-US" dirty="0" smtClean="0"/>
              <a:t>The </a:t>
            </a:r>
            <a:r>
              <a:rPr lang="en-US" noProof="1" smtClean="0">
                <a:solidFill>
                  <a:schemeClr val="accent5">
                    <a:lumMod val="20000"/>
                    <a:lumOff val="80000"/>
                  </a:schemeClr>
                </a:solidFill>
                <a:latin typeface="Consolas" pitchFamily="49" charset="0"/>
                <a:cs typeface="Consolas" pitchFamily="49" charset="0"/>
              </a:rPr>
              <a:t>SelectedValuePath</a:t>
            </a:r>
            <a:r>
              <a:rPr lang="en-US" dirty="0" smtClean="0"/>
              <a:t> specifies the property to be used as selected value (some ID)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4180148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bg-BG" dirty="0" smtClean="0">
                <a:latin typeface="Consolas" pitchFamily="49" charset="0"/>
              </a:rPr>
              <a:t>DisplayMemberPath</a:t>
            </a:r>
          </a:p>
        </p:txBody>
      </p:sp>
      <p:sp>
        <p:nvSpPr>
          <p:cNvPr id="483331" name="Rectangle 3"/>
          <p:cNvSpPr>
            <a:spLocks noGrp="1" noChangeArrowheads="1"/>
          </p:cNvSpPr>
          <p:nvPr>
            <p:ph idx="1"/>
          </p:nvPr>
        </p:nvSpPr>
        <p:spPr>
          <a:xfrm>
            <a:off x="243114" y="1465942"/>
            <a:ext cx="8686800" cy="3033487"/>
          </a:xfrm>
        </p:spPr>
        <p:txBody>
          <a:bodyPr/>
          <a:lstStyle/>
          <a:p>
            <a:pPr>
              <a:lnSpc>
                <a:spcPct val="100000"/>
              </a:lnSpc>
              <a:defRPr/>
            </a:pPr>
            <a:r>
              <a:rPr lang="en-US" dirty="0" smtClean="0"/>
              <a:t>If we want to show every object of the </a:t>
            </a:r>
            <a:r>
              <a:rPr lang="en-US" dirty="0" err="1" smtClean="0">
                <a:solidFill>
                  <a:schemeClr val="accent5">
                    <a:lumMod val="20000"/>
                    <a:lumOff val="80000"/>
                  </a:schemeClr>
                </a:solidFill>
                <a:latin typeface="Consolas" pitchFamily="49" charset="0"/>
              </a:rPr>
              <a:t>PhonesStore</a:t>
            </a:r>
            <a:r>
              <a:rPr lang="en-US" dirty="0" smtClean="0">
                <a:solidFill>
                  <a:schemeClr val="accent5">
                    <a:lumMod val="20000"/>
                    <a:lumOff val="80000"/>
                  </a:schemeClr>
                </a:solidFill>
                <a:latin typeface="+mj-lt"/>
              </a:rPr>
              <a:t> </a:t>
            </a:r>
            <a:r>
              <a:rPr lang="en-US" dirty="0" smtClean="0"/>
              <a:t>class and display one of its properties</a:t>
            </a:r>
          </a:p>
          <a:p>
            <a:pPr lvl="1">
              <a:lnSpc>
                <a:spcPct val="100000"/>
              </a:lnSpc>
              <a:defRPr/>
            </a:pPr>
            <a:r>
              <a:rPr lang="en-US" dirty="0" smtClean="0"/>
              <a:t>T</a:t>
            </a:r>
            <a:r>
              <a:rPr lang="bg-BG" dirty="0" smtClean="0"/>
              <a:t>he </a:t>
            </a:r>
            <a:r>
              <a:rPr lang="bg-BG" dirty="0" smtClean="0">
                <a:solidFill>
                  <a:schemeClr val="accent5">
                    <a:lumMod val="20000"/>
                    <a:lumOff val="80000"/>
                  </a:schemeClr>
                </a:solidFill>
                <a:latin typeface="Consolas" pitchFamily="49" charset="0"/>
              </a:rPr>
              <a:t>ListBox</a:t>
            </a:r>
            <a:r>
              <a:rPr lang="bg-BG" dirty="0" smtClean="0"/>
              <a:t> class</a:t>
            </a:r>
            <a:r>
              <a:rPr lang="en-US" dirty="0" smtClean="0"/>
              <a:t> </a:t>
            </a:r>
            <a:r>
              <a:rPr lang="bg-BG" dirty="0" smtClean="0"/>
              <a:t>provides the </a:t>
            </a:r>
            <a:r>
              <a:rPr lang="bg-BG" dirty="0" smtClean="0">
                <a:solidFill>
                  <a:schemeClr val="accent5">
                    <a:lumMod val="20000"/>
                    <a:lumOff val="80000"/>
                  </a:schemeClr>
                </a:solidFill>
                <a:latin typeface="Consolas" pitchFamily="49" charset="0"/>
              </a:rPr>
              <a:t>DisplayMemberPath</a:t>
            </a:r>
            <a:r>
              <a:rPr lang="bg-BG" dirty="0" smtClean="0"/>
              <a:t> property</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483332" name="Rectangle 4"/>
          <p:cNvSpPr>
            <a:spLocks noChangeArrowheads="1"/>
          </p:cNvSpPr>
          <p:nvPr/>
        </p:nvSpPr>
        <p:spPr bwMode="auto">
          <a:xfrm>
            <a:off x="335995" y="4172858"/>
            <a:ext cx="5774519"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Phones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DisplayMemberPath="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Model</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IsSynchronizedWithCurrentItem</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p:blipFill>
        <p:spPr>
          <a:xfrm>
            <a:off x="6279117" y="3201345"/>
            <a:ext cx="2636283" cy="2925019"/>
          </a:xfrm>
          <a:prstGeom prst="rect">
            <a:avLst/>
          </a:prstGeom>
        </p:spPr>
      </p:pic>
    </p:spTree>
    <p:extLst>
      <p:ext uri="{BB962C8B-B14F-4D97-AF65-F5344CB8AC3E}">
        <p14:creationId xmlns:p14="http://schemas.microsoft.com/office/powerpoint/2010/main" val="29177512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2946</TotalTime>
  <Words>2059</Words>
  <Application>Microsoft Office PowerPoint</Application>
  <PresentationFormat>On-screen Show (4:3)</PresentationFormat>
  <Paragraphs>351</Paragraphs>
  <Slides>44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Cambria</vt:lpstr>
      <vt:lpstr>Consolas</vt:lpstr>
      <vt:lpstr>Corbel</vt:lpstr>
      <vt:lpstr>Wingdings 2</vt:lpstr>
      <vt:lpstr>Telerik Academy</vt:lpstr>
      <vt:lpstr>Complex and List  Data-binding</vt:lpstr>
      <vt:lpstr>Table of Contents</vt:lpstr>
      <vt:lpstr>The ViewModel</vt:lpstr>
      <vt:lpstr>The ViewModel</vt:lpstr>
      <vt:lpstr>The ViewModel</vt:lpstr>
      <vt:lpstr>The ViewModel</vt:lpstr>
      <vt:lpstr>Binding List Controls</vt:lpstr>
      <vt:lpstr>Binding List Controls</vt:lpstr>
      <vt:lpstr>DisplayMemberPath</vt:lpstr>
      <vt:lpstr>SelectedValuePath</vt:lpstr>
      <vt:lpstr>DisplayMemberPath and SelectedValuePath</vt:lpstr>
      <vt:lpstr>Using Data Templates</vt:lpstr>
      <vt:lpstr>Using Data Templates</vt:lpstr>
      <vt:lpstr>Using Data Templates (2)</vt:lpstr>
      <vt:lpstr>Using Data Templates (2)</vt:lpstr>
      <vt:lpstr>Using Data Templates</vt:lpstr>
      <vt:lpstr>Hierarchical Binding</vt:lpstr>
      <vt:lpstr>Hierarchical Binding</vt:lpstr>
      <vt:lpstr>Hierarchical Binding (2)</vt:lpstr>
      <vt:lpstr>Hierarchical Binding (3)</vt:lpstr>
      <vt:lpstr>Hierarchical Binding</vt:lpstr>
      <vt:lpstr>Complex Data Binding</vt:lpstr>
      <vt:lpstr>Complex Binding</vt:lpstr>
      <vt:lpstr>Complex Data Binding</vt:lpstr>
      <vt:lpstr>Accessing the "Current Item"</vt:lpstr>
      <vt:lpstr>Accessing the "Current Item"</vt:lpstr>
      <vt:lpstr>Accessing the "Current Item"</vt:lpstr>
      <vt:lpstr>Navigating Between Items</vt:lpstr>
      <vt:lpstr>Navigating Between Items</vt:lpstr>
      <vt:lpstr>Sorting Items</vt:lpstr>
      <vt:lpstr>Sorting Items</vt:lpstr>
      <vt:lpstr>Sorting Items (2)</vt:lpstr>
      <vt:lpstr>Sorting Items</vt:lpstr>
      <vt:lpstr>Filtering</vt:lpstr>
      <vt:lpstr>Filtering</vt:lpstr>
      <vt:lpstr>Filtering (2)</vt:lpstr>
      <vt:lpstr>Filtering Items</vt:lpstr>
      <vt:lpstr>Grouping</vt:lpstr>
      <vt:lpstr>Grouping</vt:lpstr>
      <vt:lpstr>Grouping (2)</vt:lpstr>
      <vt:lpstr>Grouping</vt:lpstr>
      <vt:lpstr>Complex and List Data-binding</vt:lpstr>
      <vt:lpstr>Exercises</vt:lpstr>
      <vt:lpstr>Exercises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and List  Data-binding</dc:title>
  <dc:creator>Doncho Minkov</dc:creator>
  <cp:lastModifiedBy>Doncho Minkov</cp:lastModifiedBy>
  <cp:revision>454</cp:revision>
  <dcterms:created xsi:type="dcterms:W3CDTF">2013-09-05T13:53:18Z</dcterms:created>
  <dcterms:modified xsi:type="dcterms:W3CDTF">2013-09-10T08:11:22Z</dcterms:modified>
</cp:coreProperties>
</file>