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BA629-B396-406C-A272-62B9141994BC}" type="datetimeFigureOut">
              <a:rPr lang="en-US" smtClean="0"/>
              <a:t>28.03.2013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3AA0E-4209-49C6-B1C1-0D20A716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CB4769C-D334-4045-A80E-44F72E71A1A9}" type="datetime1">
              <a:rPr lang="en-US"/>
              <a:pPr/>
              <a:t>28.03.2013</a:t>
            </a:fld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6BE79-EB22-4372-A5CE-9B8E79784D57}" type="slidenum">
              <a:rPr lang="en-US"/>
              <a:pPr/>
              <a:t>1</a:t>
            </a:fld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0278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E474907-C3DD-4ED0-BD9C-98CC7CAF79A8}" type="datetime1">
              <a:rPr lang="en-US"/>
              <a:pPr/>
              <a:t>28.03.2013</a:t>
            </a:fld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DB4C90-1898-41F7-9B04-F27077C8C4A5}" type="slidenum">
              <a:rPr lang="en-US"/>
              <a:pPr/>
              <a:t>21</a:t>
            </a:fld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1236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103A81C-CFAA-40D7-AD77-436A329CEA68}" type="datetime1">
              <a:rPr lang="en-US"/>
              <a:pPr/>
              <a:t>28.03.2013</a:t>
            </a:fld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C09706-09AE-4B31-9839-5A3DBF42D71D}" type="slidenum">
              <a:rPr lang="en-US"/>
              <a:pPr/>
              <a:t>27</a:t>
            </a:fld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9748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CF74615-213A-478B-BADF-4FE7321862A7}" type="datetime1">
              <a:rPr lang="en-US"/>
              <a:pPr/>
              <a:t>28.03.2013</a:t>
            </a:fld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089E1-EAF8-4DBC-B86F-46F06E2C07B2}" type="slidenum">
              <a:rPr lang="en-US"/>
              <a:pPr/>
              <a:t>28</a:t>
            </a:fld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4281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661F87A-8FD7-4977-9C07-0FD8662B3F0E}" type="datetime1">
              <a:rPr lang="en-US"/>
              <a:pPr/>
              <a:t>28.03.2013</a:t>
            </a:fld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C29DDA-68E3-4BEE-94EF-33DF006D7AC2}" type="slidenum">
              <a:rPr lang="en-US"/>
              <a:pPr/>
              <a:t>33</a:t>
            </a:fld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383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B621300-1B5C-49D1-89B8-5BE8D7C20D21}" type="datetime1">
              <a:rPr lang="en-US"/>
              <a:pPr/>
              <a:t>28.03.2013</a:t>
            </a:fld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6D5F03-8054-4148-AFAB-7073B2EFC1FC}" type="slidenum">
              <a:rPr lang="en-US"/>
              <a:pPr/>
              <a:t>36</a:t>
            </a:fld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3047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26D5996-8C54-4963-8626-D093941D0023}" type="datetime1">
              <a:rPr lang="en-US"/>
              <a:pPr/>
              <a:t>28.03.2013</a:t>
            </a:fld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75BC69-070C-457F-A8C9-272609E14384}" type="slidenum">
              <a:rPr lang="en-US"/>
              <a:pPr/>
              <a:t>40</a:t>
            </a:fld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2031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36AEDF5-938B-4118-96D5-C71710133047}" type="datetime1">
              <a:rPr lang="en-US"/>
              <a:pPr/>
              <a:t>28.03.2013</a:t>
            </a:fld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9A271-794A-49E8-A103-9486E34AA62F}" type="slidenum">
              <a:rPr lang="en-US"/>
              <a:pPr/>
              <a:t>41</a:t>
            </a:fld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7682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9294EC7-29EB-442A-8624-D4563A6D70D0}" type="datetime1">
              <a:rPr lang="en-US"/>
              <a:pPr/>
              <a:t>28.03.2013</a:t>
            </a:fld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3FFB9-83FF-41F0-BD3B-3ECEEAD1C81B}" type="slidenum">
              <a:rPr lang="en-US"/>
              <a:pPr/>
              <a:t>2</a:t>
            </a:fld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984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44B786F-8759-478C-995B-D987E0D2FF16}" type="datetime1">
              <a:rPr lang="en-US"/>
              <a:pPr/>
              <a:t>28.03.2013</a:t>
            </a:fld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C97B8-2F51-4276-ACDE-9FF4915244CA}" type="slidenum">
              <a:rPr lang="en-US"/>
              <a:pPr/>
              <a:t>3</a:t>
            </a:fld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5286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D0D810B-B441-4B63-A8BC-BE1479E1818A}" type="datetime1">
              <a:rPr lang="en-US"/>
              <a:pPr/>
              <a:t>28.03.2013</a:t>
            </a:fld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F807F-BAD0-4D1E-A875-BB3236848B45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9987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F9E761B-742B-469A-A5D3-1089888FE60D}" type="datetime1">
              <a:rPr lang="en-US"/>
              <a:pPr/>
              <a:t>28.03.2013</a:t>
            </a:fld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1452B-92C3-42B1-B8D4-20B7BC23F35A}" type="slidenum">
              <a:rPr lang="en-US"/>
              <a:pPr/>
              <a:t>9</a:t>
            </a:fld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92212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BC64E33-66E1-4566-9E9D-E4052DB53B80}" type="datetime1">
              <a:rPr lang="en-US"/>
              <a:pPr/>
              <a:t>28.03.2013</a:t>
            </a:fld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C3B068-DF05-421E-8C8B-6A47300CCABD}" type="slidenum">
              <a:rPr lang="en-US"/>
              <a:pPr/>
              <a:t>13</a:t>
            </a:fld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2226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05BB791-3896-47B8-841E-B57228925D93}" type="datetime1">
              <a:rPr lang="en-US"/>
              <a:pPr/>
              <a:t>28.03.2013</a:t>
            </a:fld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5A324-E60D-49E6-A161-5D3144D9D4EA}" type="slidenum">
              <a:rPr lang="en-US"/>
              <a:pPr/>
              <a:t>14</a:t>
            </a:fld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83218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4C70A53-2D0D-49AD-A049-ECA78386F83E}" type="datetime1">
              <a:rPr lang="en-US"/>
              <a:pPr/>
              <a:t>28.03.2013</a:t>
            </a:fld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08A77A-FD02-4212-A4FC-3CB36B4DB339}" type="slidenum">
              <a:rPr lang="en-US"/>
              <a:pPr/>
              <a:t>16</a:t>
            </a:fld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176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20CA3A7-CF99-473B-BE10-5E3E7C2053D7}" type="datetime1">
              <a:rPr lang="en-US"/>
              <a:pPr/>
              <a:t>28.03.2013</a:t>
            </a:fld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BF42BA-5EC8-4FE8-8759-CAC2CA4CE209}" type="slidenum">
              <a:rPr lang="en-US"/>
              <a:pPr/>
              <a:t>17</a:t>
            </a:fld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983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90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FD7E2DBA-711F-4BA2-B353-CB0539A6D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67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FD7E2DBA-711F-4BA2-B353-CB0539A6D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1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45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11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255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academy.telerik.com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hyperlink" Target="http://academy.devbg.org/" TargetMode="External"/><Relationship Id="rId10" Type="http://schemas.openxmlformats.org/officeDocument/2006/relationships/image" Target="../media/image8.jpeg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56792"/>
            <a:ext cx="8229600" cy="1524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Data Binding</a:t>
            </a:r>
            <a:endParaRPr lang="bg-BG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Svetlin </a:t>
            </a:r>
            <a:r>
              <a:rPr lang="en-US" dirty="0" smtClean="0"/>
              <a:t>Nakov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029200"/>
            <a:ext cx="3826768" cy="800219"/>
          </a:xfrm>
        </p:spPr>
        <p:txBody>
          <a:bodyPr/>
          <a:lstStyle/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4"/>
              </a:rPr>
              <a:t>www.nakov.com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4075" name="Rectangle 11"/>
          <p:cNvSpPr>
            <a:spLocks noChangeArrowheads="1"/>
          </p:cNvSpPr>
          <p:nvPr/>
        </p:nvSpPr>
        <p:spPr bwMode="auto">
          <a:xfrm>
            <a:off x="5232400" y="4941888"/>
            <a:ext cx="3443288" cy="538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lnSpc>
                <a:spcPct val="100000"/>
              </a:lnSpc>
              <a:spcBef>
                <a:spcPct val="50000"/>
              </a:spcBef>
            </a:pPr>
            <a:endParaRPr lang="bg-BG" sz="3000" noProof="1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44076" name="Rectangle 12"/>
          <p:cNvSpPr>
            <a:spLocks noChangeArrowheads="1"/>
          </p:cNvSpPr>
          <p:nvPr/>
        </p:nvSpPr>
        <p:spPr bwMode="auto">
          <a:xfrm>
            <a:off x="5481638" y="5543550"/>
            <a:ext cx="3176587" cy="6524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  <a:effectLst/>
        </p:spPr>
        <p:txBody>
          <a:bodyPr/>
          <a:lstStyle/>
          <a:p>
            <a:pPr algn="r" eaLnBrk="1" hangingPunct="1">
              <a:lnSpc>
                <a:spcPct val="100000"/>
              </a:lnSpc>
              <a:spcBef>
                <a:spcPct val="50000"/>
              </a:spcBef>
            </a:pPr>
            <a:endParaRPr kumimoji="0" lang="bg-BG" sz="16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44077" name="Rectangle 13">
            <a:hlinkClick r:id="rId5"/>
          </p:cNvPr>
          <p:cNvSpPr>
            <a:spLocks noChangeArrowheads="1"/>
          </p:cNvSpPr>
          <p:nvPr/>
        </p:nvSpPr>
        <p:spPr bwMode="auto">
          <a:xfrm>
            <a:off x="5483225" y="6118225"/>
            <a:ext cx="3176588" cy="30162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  <a:effectLst/>
        </p:spPr>
        <p:txBody>
          <a:bodyPr/>
          <a:lstStyle/>
          <a:p>
            <a:pPr algn="r" eaLnBrk="1" hangingPunct="1">
              <a:lnSpc>
                <a:spcPct val="100000"/>
              </a:lnSpc>
              <a:spcBef>
                <a:spcPct val="50000"/>
              </a:spcBef>
            </a:pPr>
            <a:endParaRPr kumimoji="0" lang="bg-BG" sz="1600" noProof="1">
              <a:solidFill>
                <a:schemeClr val="tx1"/>
              </a:solidFill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5543">
            <a:off x="551132" y="415454"/>
            <a:ext cx="2623385" cy="251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246" y="736876"/>
            <a:ext cx="1615202" cy="1107948"/>
          </a:xfrm>
          <a:prstGeom prst="roundRect">
            <a:avLst>
              <a:gd name="adj" fmla="val 5422"/>
            </a:avLst>
          </a:prstGeom>
          <a:noFill/>
          <a:ln w="9525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0973" y="736876"/>
            <a:ext cx="1641194" cy="1107948"/>
          </a:xfrm>
          <a:prstGeom prst="roundRect">
            <a:avLst>
              <a:gd name="adj" fmla="val 44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4" name="Picture 4" descr="http://www.bestechvideos.com/thumbnails/0001/0500/9eo4eteg72u4sus349huwy25jv.jpg"/>
          <p:cNvPicPr>
            <a:picLocks noChangeAspect="1" noChangeArrowheads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5560829" y="4610604"/>
            <a:ext cx="3010111" cy="1766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2" descr="http://wpfwonderland.files.wordpress.com/2008/10/chain1-thumb1.jpg"/>
          <p:cNvPicPr>
            <a:picLocks noChangeAspect="1" noChangeArrowheads="1"/>
          </p:cNvPicPr>
          <p:nvPr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510076" y="3501008"/>
            <a:ext cx="1635888" cy="9600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Subtitle 8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</p:spPr>
        <p:txBody>
          <a:bodyPr/>
          <a:lstStyle/>
          <a:p>
            <a:r>
              <a:rPr lang="en-US" dirty="0" smtClean="0"/>
              <a:t>Data Binding, Binding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22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Contexts</a:t>
            </a:r>
            <a:endParaRPr lang="bg-BG" dirty="0"/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smtClean="0"/>
              <a:t>XAML every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FrameworkElement</a:t>
            </a:r>
            <a:r>
              <a:rPr lang="en-US" dirty="0"/>
              <a:t> and every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FrameworkContentElement</a:t>
            </a:r>
            <a:r>
              <a:rPr lang="en-US" dirty="0"/>
              <a:t> has a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DataContext</a:t>
            </a:r>
            <a:r>
              <a:rPr lang="en-US" dirty="0"/>
              <a:t> </a:t>
            </a:r>
            <a:r>
              <a:rPr lang="en-US" dirty="0" smtClean="0"/>
              <a:t>property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DataContext</a:t>
            </a:r>
            <a:r>
              <a:rPr lang="en-US" dirty="0" smtClean="0"/>
              <a:t> is an object used as data source during the binding, addressed by binding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Path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If you don’t specify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Source</a:t>
            </a:r>
            <a:r>
              <a:rPr lang="en-US" dirty="0" smtClean="0"/>
              <a:t> property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XAML binding engine goes up the element tree in searching of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DataContext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92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Contexts (2)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24744"/>
            <a:ext cx="8686800" cy="51845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Two controls with </a:t>
            </a:r>
            <a:r>
              <a:rPr lang="en-US" smtClean="0"/>
              <a:t>the same logical </a:t>
            </a:r>
            <a:r>
              <a:rPr lang="en-US" dirty="0"/>
              <a:t>parent can bind to the same data source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Providing </a:t>
            </a:r>
            <a:r>
              <a:rPr lang="en-US" dirty="0"/>
              <a:t>a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DataContext</a:t>
            </a:r>
            <a:r>
              <a:rPr lang="en-US" dirty="0"/>
              <a:t> value for both of the text box controls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188" y="2294870"/>
            <a:ext cx="7921252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DataContextWindow.xaml --&gt;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&lt;Grid Name="GridMain"&gt;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&lt;TextBlock …&gt;Name: &lt;/TextBlock&gt;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&lt;TextBox Text="{Binding Path=Name}" …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&lt;TextBlock …&gt;Age:&lt;/TextBlock&gt;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&lt;TextBox Text="{Binding Path=Age}" …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&lt;Button Name="ButtonBirthday Content="Birthday!" …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&lt;/Grid&gt;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286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Contexts (3)</a:t>
            </a:r>
            <a:endParaRPr lang="bg-BG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968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Setting </a:t>
            </a:r>
            <a:r>
              <a:rPr lang="en-US" dirty="0" smtClean="0"/>
              <a:t>an object </a:t>
            </a:r>
            <a:r>
              <a:rPr lang="en-US" dirty="0"/>
              <a:t>as a value of the grid’s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DataContext</a:t>
            </a:r>
            <a:r>
              <a:rPr lang="en-US" dirty="0"/>
              <a:t> property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MainWindow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</a:t>
            </a:r>
            <a:r>
              <a:rPr lang="en-US" dirty="0" smtClean="0"/>
              <a:t>constructor: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11188" y="2636912"/>
            <a:ext cx="7921252" cy="3631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partial class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 : Window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Person person = new Person("Tom", 11); 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InitializeComponent();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GridMain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.DataContext = person;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690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797152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Data Contexts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5596184"/>
            <a:ext cx="7924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6" name="Picture 2" descr="http://www.kliksoft.com/Images/screenshots/KWFLibrary480x360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62000" y="1219200"/>
            <a:ext cx="3657600" cy="2971802"/>
          </a:xfrm>
          <a:prstGeom prst="roundRect">
            <a:avLst>
              <a:gd name="adj" fmla="val 338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7" name="Picture 2" descr="http://cwiapublishing.com/Book%20binding%201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029200" y="1066800"/>
            <a:ext cx="3048000" cy="3048000"/>
          </a:xfrm>
          <a:prstGeom prst="roundRect">
            <a:avLst>
              <a:gd name="adj" fmla="val 2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8" name="Picture 4" descr="http://www.hufkens.net/wp-content/two-way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1400" y="2057400"/>
            <a:ext cx="2514600" cy="251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0855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04864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Binding to Other Controls</a:t>
            </a:r>
            <a:endParaRPr lang="bg-BG"/>
          </a:p>
        </p:txBody>
      </p:sp>
      <p:pic>
        <p:nvPicPr>
          <p:cNvPr id="3" name="Picture 2" descr="http://structure.usc.edu/ribbons/calmod_rgb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12896" y="3368474"/>
            <a:ext cx="3133414" cy="2508798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223737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to Other Controls</a:t>
            </a:r>
            <a:endParaRPr lang="bg-BG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WPF provides binding </a:t>
            </a:r>
            <a:r>
              <a:rPr lang="en-US" dirty="0" smtClean="0"/>
              <a:t>of one </a:t>
            </a:r>
            <a:r>
              <a:rPr lang="en-US" dirty="0"/>
              <a:t>element’s property to another element’s property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button’s foreground brush will always follow foreground brush’s color of the age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TextBox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86404" name="Rectangle 4"/>
          <p:cNvSpPr>
            <a:spLocks noChangeArrowheads="1"/>
          </p:cNvSpPr>
          <p:nvPr/>
        </p:nvSpPr>
        <p:spPr bwMode="auto">
          <a:xfrm>
            <a:off x="683196" y="2414498"/>
            <a:ext cx="7777236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&lt;TextBox Name="ageTextBox" Foreground="Red"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Foreground="{Binding ElementName=ageTextBox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Path=Foreground}"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Content="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Birthday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582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988840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Binding to Other Controls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2787872"/>
            <a:ext cx="7924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200982">
            <a:off x="5445803" y="3649563"/>
            <a:ext cx="23812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5" name="Picture 3" descr="http://www.nor-folk.co.uk/Mini%20Scrapbox/images/earthrc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5616" y="3688619"/>
            <a:ext cx="2755748" cy="2332669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071958" lon="20264157" rev="20695809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1290704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688" y="4581128"/>
            <a:ext cx="5616624" cy="169391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</a:rPr>
              <a:t>Binding</a:t>
            </a:r>
            <a:r>
              <a:rPr lang="en-US" dirty="0" smtClean="0"/>
              <a:t> </a:t>
            </a:r>
            <a:r>
              <a:rPr lang="en-US" dirty="0"/>
              <a:t>Class and Its Properties</a:t>
            </a:r>
            <a:endParaRPr lang="bg-BG" dirty="0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379640" y="1219599"/>
            <a:ext cx="3432720" cy="2780504"/>
          </a:xfrm>
          <a:prstGeom prst="roundRect">
            <a:avLst>
              <a:gd name="adj" fmla="val 273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4" name="Picture 2" descr="http://balsamiq.wpengine.com/wp-content/uploads/2009/02/iphonecontrol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57637" y="1567160"/>
            <a:ext cx="2780504" cy="2085380"/>
          </a:xfrm>
          <a:prstGeom prst="roundRect">
            <a:avLst>
              <a:gd name="adj" fmla="val 2730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extLst/>
        </p:spPr>
      </p:pic>
      <p:pic>
        <p:nvPicPr>
          <p:cNvPr id="5" name="Picture 4" descr="http://www.consumables.com.au/images/products/Plastic-Binding-Comb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1023">
            <a:off x="2933310" y="2554979"/>
            <a:ext cx="1696670" cy="1272502"/>
          </a:xfrm>
          <a:prstGeom prst="roundRect">
            <a:avLst>
              <a:gd name="adj" fmla="val 10039"/>
            </a:avLst>
          </a:prstGeom>
          <a:ln>
            <a:solidFill>
              <a:schemeClr val="accent4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931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</a:rPr>
              <a:t>Binding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more full-featured binding example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buNone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/>
              <a:t>This features are represent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Binding</a:t>
            </a:r>
            <a:r>
              <a:rPr lang="en-US" dirty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Converter</a:t>
            </a:r>
            <a:r>
              <a:rPr lang="en-US" dirty="0" smtClean="0"/>
              <a:t> – convert </a:t>
            </a:r>
            <a:r>
              <a:rPr lang="en-US" dirty="0"/>
              <a:t>values back and forth from the data source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ConverterParameter</a:t>
            </a:r>
            <a:r>
              <a:rPr lang="en-US" dirty="0" smtClean="0"/>
              <a:t> – parameter </a:t>
            </a:r>
            <a:r>
              <a:rPr lang="en-US" dirty="0"/>
              <a:t>passed to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IValueConverter</a:t>
            </a:r>
            <a:r>
              <a:rPr lang="en-US" dirty="0"/>
              <a:t> methods during </a:t>
            </a:r>
            <a:r>
              <a:rPr lang="en-US" dirty="0" smtClean="0"/>
              <a:t>the conversion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72068" name="Rectangle 4"/>
          <p:cNvSpPr>
            <a:spLocks noChangeArrowheads="1"/>
          </p:cNvSpPr>
          <p:nvPr/>
        </p:nvSpPr>
        <p:spPr bwMode="auto">
          <a:xfrm>
            <a:off x="683568" y="1766426"/>
            <a:ext cx="777686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&lt;TextBox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x:Name="TextBoxPerson" 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Foreground="{Binding Path=Age, Mode=OneWay,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Source={StaticResource Tom},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Converter={StaticResource ageConverter}}" /&gt;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847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</a:rPr>
              <a:t>Binding</a:t>
            </a:r>
            <a:r>
              <a:rPr lang="en-US" dirty="0"/>
              <a:t> Class (2)</a:t>
            </a:r>
            <a:endParaRPr lang="bg-BG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Binding</a:t>
            </a:r>
            <a:r>
              <a:rPr lang="en-US" dirty="0"/>
              <a:t> class properties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ElementName</a:t>
            </a:r>
            <a:r>
              <a:rPr lang="en-US" dirty="0" smtClean="0"/>
              <a:t> – used </a:t>
            </a:r>
            <a:r>
              <a:rPr lang="en-US" dirty="0"/>
              <a:t>when the source of the data is a UI element as well as the target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Mode</a:t>
            </a:r>
            <a:r>
              <a:rPr lang="en-US" dirty="0"/>
              <a:t> </a:t>
            </a:r>
            <a:r>
              <a:rPr lang="en-US" dirty="0" smtClean="0"/>
              <a:t>– one </a:t>
            </a:r>
            <a:r>
              <a:rPr lang="en-US" dirty="0"/>
              <a:t>of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BindingMode</a:t>
            </a:r>
            <a:r>
              <a:rPr lang="en-US" dirty="0"/>
              <a:t> values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TwoWay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OneWay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OneTime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OneWayToSource</a:t>
            </a:r>
            <a:r>
              <a:rPr lang="en-US" dirty="0"/>
              <a:t>, 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Default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Path</a:t>
            </a:r>
            <a:r>
              <a:rPr lang="en-US" dirty="0" smtClean="0"/>
              <a:t> – path </a:t>
            </a:r>
            <a:r>
              <a:rPr lang="en-US" dirty="0"/>
              <a:t>to the </a:t>
            </a:r>
            <a:r>
              <a:rPr lang="en-US" dirty="0" smtClean="0"/>
              <a:t>data in the </a:t>
            </a:r>
            <a:r>
              <a:rPr lang="en-US" dirty="0"/>
              <a:t>data source object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Source</a:t>
            </a:r>
            <a:r>
              <a:rPr lang="en-US" dirty="0" smtClean="0"/>
              <a:t> – a </a:t>
            </a:r>
            <a:r>
              <a:rPr lang="en-US" dirty="0"/>
              <a:t>reference to the data source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3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5176"/>
            <a:ext cx="8686800" cy="5796880"/>
          </a:xfrm>
        </p:spPr>
        <p:txBody>
          <a:bodyPr/>
          <a:lstStyle/>
          <a:p>
            <a:pPr marL="452438" indent="-452438">
              <a:lnSpc>
                <a:spcPct val="95000"/>
              </a:lnSpc>
              <a:buFontTx/>
              <a:buAutoNum type="arabicPeriod"/>
              <a:tabLst/>
            </a:pPr>
            <a:r>
              <a:rPr lang="en-US" sz="3000" dirty="0"/>
              <a:t>Why </a:t>
            </a:r>
            <a:r>
              <a:rPr lang="en-US" sz="3000" dirty="0" smtClean="0"/>
              <a:t>We Need Data Binding?</a:t>
            </a:r>
          </a:p>
          <a:p>
            <a:pPr marL="452438" indent="-452438">
              <a:lnSpc>
                <a:spcPct val="95000"/>
              </a:lnSpc>
              <a:buFontTx/>
              <a:buAutoNum type="arabicPeriod"/>
              <a:tabLst/>
            </a:pPr>
            <a:r>
              <a:rPr lang="en-US" sz="3000" dirty="0" smtClean="0"/>
              <a:t>Simple Binding</a:t>
            </a:r>
            <a:endParaRPr lang="en-US" sz="3000" dirty="0"/>
          </a:p>
          <a:p>
            <a:pPr marL="969963" lvl="1" indent="-339725">
              <a:lnSpc>
                <a:spcPct val="95000"/>
              </a:lnSpc>
            </a:pPr>
            <a:r>
              <a:rPr lang="en-US" sz="2800" dirty="0" smtClean="0"/>
              <a:t>Binding a Control Property to Object Property </a:t>
            </a:r>
            <a:endParaRPr lang="en-US" sz="2800" dirty="0"/>
          </a:p>
          <a:p>
            <a:pPr marL="452438" indent="-452438">
              <a:lnSpc>
                <a:spcPct val="95000"/>
              </a:lnSpc>
              <a:buFontTx/>
              <a:buAutoNum type="arabicPeriod" startAt="3"/>
              <a:tabLst/>
            </a:pPr>
            <a:r>
              <a:rPr lang="en-US" sz="3000" dirty="0" smtClean="0"/>
              <a:t>Data Contexts</a:t>
            </a:r>
            <a:endParaRPr lang="en-US" sz="3000" dirty="0"/>
          </a:p>
          <a:p>
            <a:pPr marL="452438" indent="-452438">
              <a:lnSpc>
                <a:spcPct val="95000"/>
              </a:lnSpc>
              <a:buFontTx/>
              <a:buAutoNum type="arabicPeriod" startAt="3"/>
              <a:tabLst/>
            </a:pPr>
            <a:r>
              <a:rPr lang="en-US" sz="3000" dirty="0" smtClean="0"/>
              <a:t>Binding Class and its Properties</a:t>
            </a:r>
          </a:p>
          <a:p>
            <a:pPr marL="452438" indent="-452438">
              <a:lnSpc>
                <a:spcPct val="95000"/>
              </a:lnSpc>
              <a:buFontTx/>
              <a:buAutoNum type="arabicPeriod" startAt="3"/>
              <a:tabLst/>
            </a:pPr>
            <a:r>
              <a:rPr lang="en-US" sz="3000" dirty="0" smtClean="0"/>
              <a:t>Binding Control to Another Control</a:t>
            </a:r>
            <a:endParaRPr lang="en-US" sz="3000" dirty="0"/>
          </a:p>
          <a:p>
            <a:pPr marL="452438" indent="-452438">
              <a:lnSpc>
                <a:spcPct val="95000"/>
              </a:lnSpc>
              <a:buFontTx/>
              <a:buAutoNum type="arabicPeriod" startAt="3"/>
              <a:tabLst/>
            </a:pPr>
            <a:r>
              <a:rPr lang="en-US" sz="3000" dirty="0"/>
              <a:t>Value </a:t>
            </a:r>
            <a:r>
              <a:rPr lang="en-US" sz="3000" dirty="0" smtClean="0"/>
              <a:t>Conversion</a:t>
            </a:r>
          </a:p>
          <a:p>
            <a:pPr marL="452438" indent="-452438">
              <a:lnSpc>
                <a:spcPct val="95000"/>
              </a:lnSpc>
              <a:buFontTx/>
              <a:buAutoNum type="arabicPeriod" startAt="7"/>
              <a:tabLst/>
            </a:pPr>
            <a:r>
              <a:rPr lang="en-US" sz="3000" dirty="0" smtClean="0"/>
              <a:t>Data </a:t>
            </a:r>
            <a:r>
              <a:rPr lang="en-US" sz="3000" dirty="0" smtClean="0"/>
              <a:t>Validation</a:t>
            </a:r>
          </a:p>
          <a:p>
            <a:pPr marL="534988" indent="-534988">
              <a:lnSpc>
                <a:spcPct val="95000"/>
              </a:lnSpc>
              <a:buFont typeface="+mj-lt"/>
              <a:buAutoNum type="arabicPeriod" startAt="9"/>
              <a:tabLst/>
            </a:pPr>
            <a:r>
              <a:rPr lang="en-US" sz="3000" dirty="0"/>
              <a:t>Using Relative Sources</a:t>
            </a:r>
          </a:p>
          <a:p>
            <a:pPr marL="534988" indent="-534988">
              <a:lnSpc>
                <a:spcPct val="95000"/>
              </a:lnSpc>
              <a:buFontTx/>
              <a:buAutoNum type="arabicPeriod" startAt="9"/>
              <a:tabLst/>
            </a:pPr>
            <a:r>
              <a:rPr lang="en-US" sz="3000" dirty="0"/>
              <a:t>Using Update Source </a:t>
            </a:r>
            <a:r>
              <a:rPr lang="en-US" sz="3000" dirty="0" smtClean="0"/>
              <a:t>Triggers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01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</a:rPr>
              <a:t>Binding</a:t>
            </a:r>
            <a:r>
              <a:rPr lang="en-US" dirty="0"/>
              <a:t> Class </a:t>
            </a:r>
            <a:r>
              <a:rPr lang="en-US" dirty="0" smtClean="0"/>
              <a:t>(3)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binding target can be any WPF element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Only allowed to bind to the element’s dependency properties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TextBox</a:t>
            </a:r>
            <a:r>
              <a:rPr lang="en-US" dirty="0" smtClean="0"/>
              <a:t> control is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binding target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Object that provides the data is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binding source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76164" name="Picture 4" descr="bindingTarget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64606" y="2884600"/>
            <a:ext cx="6919762" cy="1552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8190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373216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Value Conversion</a:t>
            </a:r>
            <a:endParaRPr lang="bg-BG" dirty="0"/>
          </a:p>
        </p:txBody>
      </p:sp>
      <p:pic>
        <p:nvPicPr>
          <p:cNvPr id="45058" name="Picture 2" descr="http://www.charlesgrosvenor.co.uk/images/loft_conversion_birmingham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2191796" y="1268760"/>
            <a:ext cx="4756468" cy="3579242"/>
          </a:xfrm>
          <a:prstGeom prst="roundRect">
            <a:avLst>
              <a:gd name="adj" fmla="val 3015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0439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Conversion</a:t>
            </a:r>
            <a:endParaRPr lang="bg-BG" dirty="0"/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dirty="0"/>
              <a:t>previous example we might decide that anyone over age 25 is hot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be marked in the UI as red</a:t>
            </a:r>
          </a:p>
          <a:p>
            <a:pPr>
              <a:lnSpc>
                <a:spcPct val="100000"/>
              </a:lnSpc>
            </a:pPr>
            <a:r>
              <a:rPr lang="en-US" dirty="0"/>
              <a:t>Binding to a non-Text property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Bound the age text box’s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  <a:r>
              <a:rPr lang="en-US" dirty="0"/>
              <a:t> property to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Person</a:t>
            </a:r>
            <a:r>
              <a:rPr lang="en-US" dirty="0"/>
              <a:t> object’s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Age</a:t>
            </a:r>
            <a:r>
              <a:rPr lang="bg-BG" dirty="0"/>
              <a:t> property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612330" y="3505201"/>
            <a:ext cx="792011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&lt;TextBox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Text="{Binding Path=Age}"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Foreground="{Binding Path=Age,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 /&gt;</a:t>
            </a:r>
          </a:p>
        </p:txBody>
      </p:sp>
    </p:spTree>
    <p:extLst>
      <p:ext uri="{BB962C8B-B14F-4D97-AF65-F5344CB8AC3E}">
        <p14:creationId xmlns:p14="http://schemas.microsoft.com/office/powerpoint/2010/main" val="3125732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Conversion (2)</a:t>
            </a:r>
            <a:endParaRPr lang="bg-BG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100" dirty="0" smtClean="0"/>
              <a:t>How to bind the </a:t>
            </a:r>
            <a:r>
              <a:rPr lang="en-US" sz="3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Foreground</a:t>
            </a:r>
            <a:r>
              <a:rPr lang="en-US" sz="3100" dirty="0"/>
              <a:t> property of the text box to </a:t>
            </a:r>
            <a:r>
              <a:rPr lang="en-US" sz="3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Age</a:t>
            </a:r>
            <a:r>
              <a:rPr lang="en-US" sz="3100" dirty="0"/>
              <a:t> property on the </a:t>
            </a:r>
            <a:r>
              <a:rPr lang="en-US" sz="3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Person</a:t>
            </a:r>
            <a:r>
              <a:rPr lang="en-US" sz="3100" dirty="0"/>
              <a:t> </a:t>
            </a:r>
            <a:r>
              <a:rPr lang="en-US" sz="3100" dirty="0" smtClean="0"/>
              <a:t>object?</a:t>
            </a:r>
            <a:endParaRPr lang="en-US" sz="3100" dirty="0"/>
          </a:p>
          <a:p>
            <a:pPr lvl="1">
              <a:lnSpc>
                <a:spcPct val="100000"/>
              </a:lnSpc>
            </a:pPr>
            <a:r>
              <a:rPr lang="en-US" sz="2900" dirty="0"/>
              <a:t>The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Age</a:t>
            </a:r>
            <a:r>
              <a:rPr lang="en-US" sz="2900" dirty="0"/>
              <a:t> is of type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Int32</a:t>
            </a:r>
            <a:r>
              <a:rPr lang="en-US" sz="2900" dirty="0"/>
              <a:t> and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Foreground</a:t>
            </a:r>
            <a:r>
              <a:rPr lang="en-US" sz="2900" dirty="0"/>
              <a:t> is of type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Brush</a:t>
            </a:r>
          </a:p>
          <a:p>
            <a:pPr lvl="1">
              <a:lnSpc>
                <a:spcPct val="100000"/>
              </a:lnSpc>
            </a:pPr>
            <a:r>
              <a:rPr lang="en-US" sz="2900" dirty="0"/>
              <a:t>Mapping from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Int32</a:t>
            </a:r>
            <a:r>
              <a:rPr lang="en-US" sz="2900" dirty="0"/>
              <a:t> to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Brush</a:t>
            </a:r>
            <a:r>
              <a:rPr lang="en-US" sz="2900" dirty="0"/>
              <a:t> needs to be applied to the data binding from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Age</a:t>
            </a:r>
            <a:r>
              <a:rPr lang="en-US" sz="2900" dirty="0"/>
              <a:t> to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Foreground</a:t>
            </a:r>
          </a:p>
          <a:p>
            <a:pPr lvl="1">
              <a:lnSpc>
                <a:spcPct val="100000"/>
              </a:lnSpc>
            </a:pPr>
            <a:r>
              <a:rPr lang="en-US" sz="2900" dirty="0"/>
              <a:t>That’s the job of a 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ValueConverter</a:t>
            </a:r>
            <a:endParaRPr lang="bg-BG" sz="29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56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Conversion (3)</a:t>
            </a:r>
            <a:endParaRPr lang="bg-BG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A value converter</a:t>
            </a:r>
            <a:r>
              <a:rPr lang="en-US" dirty="0"/>
              <a:t> is an implementation of the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IValueConverter</a:t>
            </a:r>
            <a:r>
              <a:rPr lang="bg-BG" dirty="0"/>
              <a:t> interface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Convert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bg-BG" dirty="0" smtClean="0"/>
              <a:t> </a:t>
            </a:r>
            <a:r>
              <a:rPr lang="en-US" dirty="0" smtClean="0"/>
              <a:t>– converting </a:t>
            </a:r>
            <a:r>
              <a:rPr lang="en-US" dirty="0"/>
              <a:t>from the source data to the </a:t>
            </a:r>
            <a:r>
              <a:rPr lang="en-US" dirty="0" smtClean="0"/>
              <a:t>target </a:t>
            </a:r>
            <a:r>
              <a:rPr lang="en-US" dirty="0"/>
              <a:t>UI data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ConvertBack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/>
              <a:t> – convert </a:t>
            </a:r>
            <a:r>
              <a:rPr lang="en-US" dirty="0"/>
              <a:t>back from the UI data to the source </a:t>
            </a:r>
            <a:r>
              <a:rPr lang="en-US" dirty="0" smtClean="0"/>
              <a:t>data</a:t>
            </a:r>
            <a:endParaRPr lang="en-US" dirty="0"/>
          </a:p>
          <a:p>
            <a:pPr>
              <a:lnSpc>
                <a:spcPct val="100000"/>
              </a:lnSpc>
            </a:pPr>
            <a:endParaRPr lang="bg-BG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790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Conversion (4)</a:t>
            </a:r>
            <a:endParaRPr lang="bg-BG"/>
          </a:p>
        </p:txBody>
      </p:sp>
      <p:sp>
        <p:nvSpPr>
          <p:cNvPr id="522244" name="Rectangle 4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6388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Converter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Int32</a:t>
            </a:r>
            <a:r>
              <a:rPr lang="en-US" dirty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Brush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22243" name="Rectangle 3"/>
          <p:cNvSpPr>
            <a:spLocks noChangeArrowheads="1"/>
          </p:cNvSpPr>
          <p:nvPr/>
        </p:nvSpPr>
        <p:spPr bwMode="auto">
          <a:xfrm>
            <a:off x="446336" y="1758603"/>
            <a:ext cx="82804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AgeToForegroundConverter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IValueConverter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object Convert(object value, 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 targetType,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(targetType != typeof(Brush))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null; 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int.Parse(value.ToString());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(age &gt; 25 ? Brushes.Red : Brushes.Black);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5045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Conversion (4)</a:t>
            </a:r>
            <a:endParaRPr lang="bg-BG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6712"/>
            <a:ext cx="8686800" cy="58688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Creating </a:t>
            </a:r>
            <a:r>
              <a:rPr lang="en-US" dirty="0"/>
              <a:t>an instance of </a:t>
            </a:r>
            <a:r>
              <a:rPr lang="en-US" dirty="0" smtClean="0"/>
              <a:t>the converter </a:t>
            </a:r>
            <a:r>
              <a:rPr lang="en-US" dirty="0"/>
              <a:t>class in the </a:t>
            </a:r>
            <a:r>
              <a:rPr lang="en-US" dirty="0" smtClean="0"/>
              <a:t>XAML: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396304" y="2052131"/>
            <a:ext cx="835216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&lt;Window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xmlns:local="clr-namespace:WithBinding"&gt;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&lt;Window.Resources&gt;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&lt;local:Person x:Key="Tom"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&lt;local:AgeToForegroundConverter x:Key="ageConverter"/&gt;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&lt;/Window.Resources&gt;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&lt;Grid DataContext="{StaticResource Tom}"&gt;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&lt;TextBox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Text="{Binding Path=Age}"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Foreground="{Binding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Path=Age,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Converter={StaticResource ageConverter}}"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Foreground="{Binding Path=Foreground,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ElementName=ageTextBox}"&gt;Birthday&lt;/Button&gt;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&lt;/Grid&gt;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&lt;/Window&gt;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352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797152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Value Conversion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5585096"/>
            <a:ext cx="7924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37890" name="Picture 2" descr="http://www.takesontech.com/wp-content/uploads/2010/02/dp200hd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63686" y="1340768"/>
            <a:ext cx="5026600" cy="3024336"/>
          </a:xfrm>
          <a:prstGeom prst="roundRect">
            <a:avLst>
              <a:gd name="adj" fmla="val 307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13168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772816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Data </a:t>
            </a:r>
            <a:r>
              <a:rPr lang="en-US" dirty="0" smtClean="0"/>
              <a:t>Validation</a:t>
            </a:r>
            <a:endParaRPr lang="bg-BG" dirty="0"/>
          </a:p>
        </p:txBody>
      </p:sp>
      <p:pic>
        <p:nvPicPr>
          <p:cNvPr id="35842" name="Picture 2" descr="http://www.bigpicturesoft.com/Ease/servlet/EaseImageRetriever?siteID=1937&amp;uid=187372&amp;table=site_category_items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85745" y="3538735"/>
            <a:ext cx="2405599" cy="2376264"/>
          </a:xfrm>
          <a:prstGeom prst="rect">
            <a:avLst/>
          </a:prstGeom>
          <a:noFill/>
        </p:spPr>
      </p:pic>
      <p:pic>
        <p:nvPicPr>
          <p:cNvPr id="35844" name="Picture 4" descr="http://www.lajay.net/services/spreadsheet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42472" y="3538735"/>
            <a:ext cx="2833568" cy="2361306"/>
          </a:xfrm>
          <a:prstGeom prst="rect">
            <a:avLst/>
          </a:prstGeom>
          <a:noFill/>
        </p:spPr>
      </p:pic>
      <p:pic>
        <p:nvPicPr>
          <p:cNvPr id="35846" name="Picture 6" descr="http://exchangehostings.com/wp-content/uploads/2009/09/CGI-data-processing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3738816" y="3212976"/>
            <a:ext cx="2054258" cy="1540692"/>
          </a:xfrm>
          <a:prstGeom prst="rect">
            <a:avLst/>
          </a:prstGeom>
          <a:noFill/>
        </p:spPr>
      </p:pic>
      <p:pic>
        <p:nvPicPr>
          <p:cNvPr id="35848" name="Picture 8" descr="http://www.robbie-white.com/design/rapidweaver/lava/files/page53_6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4139952" y="5085184"/>
            <a:ext cx="1107926" cy="11079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670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  <a:endParaRPr lang="bg-BG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validation </a:t>
            </a:r>
            <a:r>
              <a:rPr lang="en-US" dirty="0" smtClean="0"/>
              <a:t>validates </a:t>
            </a:r>
            <a:r>
              <a:rPr lang="en-US" dirty="0"/>
              <a:t>a piece of data in the </a:t>
            </a:r>
            <a:r>
              <a:rPr lang="en-US" dirty="0" smtClean="0"/>
              <a:t>target when the binding occurs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Derives </a:t>
            </a:r>
            <a:r>
              <a:rPr lang="en-US" dirty="0"/>
              <a:t>from the base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ValidationRule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540320" y="2852936"/>
            <a:ext cx="8064128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EGNValidationRule : ValidationRule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override ValidationResult Validate(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object value, CultureInfo cultureInfo)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(Regex.IsMatch((string)value, "\A\d{10}\Z"))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new ValidationResult(true, null);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new ValidationResult(false, "Invalid EGN");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0375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28800"/>
            <a:ext cx="7924800" cy="161845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Why We Need Data Binding?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808" y="3823320"/>
            <a:ext cx="2386608" cy="1789956"/>
          </a:xfrm>
          <a:prstGeom prst="roundRect">
            <a:avLst>
              <a:gd name="adj" fmla="val 59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17411">
            <a:off x="911934" y="3738863"/>
            <a:ext cx="1173714" cy="189735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www.bestechvideos.com/thumbnails/0001/0500/9eo4eteg72u4sus349huwy25jv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2617440" y="3869087"/>
            <a:ext cx="2519366" cy="1478682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1273811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 (2)</a:t>
            </a:r>
            <a:endParaRPr lang="bg-BG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a validation result indicates invalid data, a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ValidationError</a:t>
            </a:r>
            <a:r>
              <a:rPr lang="en-US" dirty="0"/>
              <a:t> object is created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Checking for errors: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Getting the error messages: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You </a:t>
            </a:r>
            <a:r>
              <a:rPr lang="en-US" dirty="0"/>
              <a:t>can </a:t>
            </a:r>
            <a:r>
              <a:rPr lang="en-US" dirty="0" smtClean="0"/>
              <a:t>also listen </a:t>
            </a:r>
            <a:r>
              <a:rPr lang="en-US" dirty="0"/>
              <a:t>to </a:t>
            </a: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ValidationError</a:t>
            </a:r>
            <a:r>
              <a:rPr lang="en-US" dirty="0" smtClean="0"/>
              <a:t> attached event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360" y="2924944"/>
            <a:ext cx="734404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Validation.GetHasError(UIElement)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8824" y="4109010"/>
            <a:ext cx="734558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errors = Validation.GetErrors(UIElement);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errorMsg = (string)errors[0].ErrorContent;</a:t>
            </a:r>
          </a:p>
        </p:txBody>
      </p:sp>
    </p:spTree>
    <p:extLst>
      <p:ext uri="{BB962C8B-B14F-4D97-AF65-F5344CB8AC3E}">
        <p14:creationId xmlns:p14="http://schemas.microsoft.com/office/powerpoint/2010/main" val="2816388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 (3)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5964" y="1686744"/>
            <a:ext cx="781446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&lt;Window x:Class="BindingValidation.MainWindow"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xmlns:local="clr-namespace:BindingValidation"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&lt;TextBox Name="TextBoxEGN"&gt;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&lt;TextBox.Text&gt;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&lt;Binding Path="EGN"&gt;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&lt;Binding.ValidationRules&gt;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&lt;local:EGNValidationRule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&lt;/Binding.ValidationRules&gt;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&lt;/Binding&gt;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&lt;/TextBox.Text&gt;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&lt;/TextBox&gt;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&lt;/Window&gt;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980728"/>
            <a:ext cx="8686800" cy="56388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Enabling validation rules in the XAML:</a:t>
            </a:r>
            <a:endParaRPr kumimoji="0" lang="bg-BG" sz="32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28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 </a:t>
            </a:r>
            <a:r>
              <a:rPr lang="en-US" dirty="0" smtClean="0"/>
              <a:t>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5964" y="1484784"/>
            <a:ext cx="781446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&lt;Window.Resources&gt;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&lt;Style TargetType="{x:Type TextBox}"&gt;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&lt;Setter Property="Validation.ErrorTemplate"&gt;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&lt;Setter.Value&gt;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&lt;ControlTemplate&gt;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&lt;WrapPanel&gt;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&lt;Border BorderBrush="Red"&gt;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&lt;AdornedElementPlaceholder/&gt;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&lt;/Border&gt;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&lt;TextBlock Foreground="Red"&gt;!&lt;/TextBlock&gt;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&lt;/WrapPanel&gt;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&lt;/ControlTemplate&gt;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&lt;/Setter.Value&gt;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&lt;/Setter&gt;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&lt;/Style&gt;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&lt;/Window.Resources&gt;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814536"/>
            <a:ext cx="8686800" cy="56388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Styling the UI controls containing an error:</a:t>
            </a:r>
            <a:endParaRPr kumimoji="0" lang="bg-BG" sz="32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92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5255568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Binding Path Syntax</a:t>
            </a:r>
            <a:endParaRPr lang="bg-BG" dirty="0"/>
          </a:p>
        </p:txBody>
      </p:sp>
      <p:pic>
        <p:nvPicPr>
          <p:cNvPr id="30722" name="Picture 2" descr="http://www.godslovereal.com/images/the_white_path_____by_mosredna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745432" y="1052736"/>
            <a:ext cx="3698776" cy="36987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7273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Path Syntax</a:t>
            </a:r>
            <a:endParaRPr lang="bg-BG"/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you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Path=Something</a:t>
            </a:r>
            <a:r>
              <a:rPr lang="en-US" dirty="0"/>
              <a:t> 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Binding</a:t>
            </a:r>
            <a:r>
              <a:rPr lang="en-US" dirty="0"/>
              <a:t> statement,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Something</a:t>
            </a:r>
            <a:r>
              <a:rPr lang="en-US" dirty="0"/>
              <a:t> can be in a number of formats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Path=Property</a:t>
            </a:r>
            <a:r>
              <a:rPr lang="en-US" dirty="0"/>
              <a:t> </a:t>
            </a:r>
            <a:r>
              <a:rPr lang="en-US" dirty="0" smtClean="0"/>
              <a:t>– bind </a:t>
            </a:r>
            <a:r>
              <a:rPr lang="en-US" dirty="0"/>
              <a:t>to the property of the current object 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Path=Age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Path=(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OwnerType.AttachedProperty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r>
              <a:rPr lang="en-US" dirty="0" smtClean="0"/>
              <a:t> – bind </a:t>
            </a:r>
            <a:r>
              <a:rPr lang="en-US" dirty="0"/>
              <a:t>to an attached dependency property 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Path=(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Validation.HasError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Path=Property.SubProperty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noProof="1" smtClean="0"/>
              <a:t>bind </a:t>
            </a:r>
            <a:r>
              <a:rPr lang="en-US" noProof="1"/>
              <a:t>to a subproperty 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Path=Name.Length</a:t>
            </a:r>
            <a:r>
              <a:rPr lang="en-US" noProof="1">
                <a:latin typeface="Courier New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28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Path Syntax (2)</a:t>
            </a:r>
            <a:endParaRPr lang="bg-BG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066800"/>
            <a:ext cx="8928992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Other formats</a:t>
            </a:r>
          </a:p>
          <a:p>
            <a:pPr marL="395288" lvl="1" indent="-169863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Path=Property[n]</a:t>
            </a:r>
            <a:r>
              <a:rPr lang="en-US" dirty="0"/>
              <a:t> </a:t>
            </a:r>
            <a:r>
              <a:rPr lang="en-US" dirty="0" smtClean="0"/>
              <a:t>– bind </a:t>
            </a:r>
            <a:r>
              <a:rPr lang="en-US" dirty="0"/>
              <a:t>to an indexer 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Path=Names[0]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marL="395288" lvl="1" indent="-169863">
              <a:lnSpc>
                <a:spcPct val="100000"/>
              </a:lnSpc>
            </a:pPr>
            <a:r>
              <a:rPr lang="en-US" noProof="1"/>
              <a:t>Path=Property/Property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noProof="1" smtClean="0"/>
              <a:t>master-detail </a:t>
            </a:r>
            <a:r>
              <a:rPr lang="en-US" noProof="1"/>
              <a:t>binding</a:t>
            </a:r>
            <a:r>
              <a:rPr lang="en-US" dirty="0"/>
              <a:t> </a:t>
            </a:r>
            <a:r>
              <a:rPr lang="en-US" noProof="1">
                <a:latin typeface="Courier New" pitchFamily="49" charset="0"/>
              </a:rPr>
              <a:t>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Path=Customers/Orders</a:t>
            </a:r>
            <a:r>
              <a:rPr lang="en-US" noProof="1">
                <a:latin typeface="Courier New" pitchFamily="49" charset="0"/>
              </a:rPr>
              <a:t>)</a:t>
            </a:r>
            <a:endParaRPr lang="en-US" dirty="0">
              <a:latin typeface="Courier New" pitchFamily="49" charset="0"/>
            </a:endParaRPr>
          </a:p>
          <a:p>
            <a:pPr marL="395288" lvl="1" indent="-169863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Path=(OwnerType.AttachedProperty)[n].SubProperty</a:t>
            </a:r>
            <a:r>
              <a:rPr lang="en-US" dirty="0"/>
              <a:t> </a:t>
            </a:r>
            <a:r>
              <a:rPr lang="en-US" dirty="0" smtClean="0"/>
              <a:t>– bind </a:t>
            </a:r>
            <a:r>
              <a:rPr lang="en-US" dirty="0"/>
              <a:t>to a mixture of properties, </a:t>
            </a:r>
            <a:r>
              <a:rPr lang="en-US" noProof="1"/>
              <a:t>subproperties</a:t>
            </a:r>
            <a:r>
              <a:rPr lang="en-US" dirty="0"/>
              <a:t>, and indexers</a:t>
            </a:r>
          </a:p>
          <a:p>
            <a:pPr marL="688975" lvl="2" indent="-225425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Path=(Validation.Errors)[0].ErrorContent)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00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91072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</a:t>
            </a:r>
            <a:r>
              <a:rPr lang="bg-BG" dirty="0"/>
              <a:t>pdate </a:t>
            </a:r>
            <a:r>
              <a:rPr lang="en-US" dirty="0"/>
              <a:t>S</a:t>
            </a:r>
            <a:r>
              <a:rPr lang="bg-BG" dirty="0"/>
              <a:t>ource </a:t>
            </a:r>
            <a:r>
              <a:rPr lang="en-US" dirty="0"/>
              <a:t>T</a:t>
            </a:r>
            <a:r>
              <a:rPr lang="bg-BG" dirty="0"/>
              <a:t>riggers </a:t>
            </a:r>
          </a:p>
        </p:txBody>
      </p:sp>
      <p:pic>
        <p:nvPicPr>
          <p:cNvPr id="23554" name="Picture 2" descr="http://dev.emcelettronica.com/files/u1/bluetooth_hack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34194" y="2704512"/>
            <a:ext cx="3882022" cy="3460792"/>
          </a:xfrm>
          <a:prstGeom prst="roundRect">
            <a:avLst>
              <a:gd name="adj" fmla="val 2968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3922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bg-BG"/>
              <a:t>pdate </a:t>
            </a:r>
            <a:r>
              <a:rPr lang="en-US" dirty="0"/>
              <a:t>S</a:t>
            </a:r>
            <a:r>
              <a:rPr lang="bg-BG"/>
              <a:t>ource </a:t>
            </a:r>
            <a:r>
              <a:rPr lang="en-US" dirty="0"/>
              <a:t>T</a:t>
            </a:r>
            <a:r>
              <a:rPr lang="bg-BG"/>
              <a:t>riggers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previous example </a:t>
            </a:r>
            <a:r>
              <a:rPr lang="en-US" dirty="0" smtClean="0"/>
              <a:t>validation </a:t>
            </a:r>
            <a:r>
              <a:rPr lang="en-US" dirty="0"/>
              <a:t>doesn’t happen until the age </a:t>
            </a:r>
            <a:r>
              <a:rPr lang="en-US" dirty="0" smtClean="0"/>
              <a:t>text box loses focus</a:t>
            </a:r>
            <a:endParaRPr lang="en-US" dirty="0"/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Validation can happen immediately when the control state changes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UpdateSourceTrigger</a:t>
            </a:r>
            <a:r>
              <a:rPr lang="en-US" dirty="0" smtClean="0"/>
              <a:t> </a:t>
            </a:r>
            <a:r>
              <a:rPr lang="en-US" dirty="0"/>
              <a:t>property on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Binding</a:t>
            </a:r>
            <a:r>
              <a:rPr lang="en-US" dirty="0"/>
              <a:t>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539948" y="4285686"/>
            <a:ext cx="80645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&lt;TextBox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&lt;TextBox.Text&gt;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&lt;Binding Path="Age"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UpdateSourceTrigger="PropertyChanged"&gt;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&lt;/Binding&gt;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&lt;/TextBox.Text&gt;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&lt;/TextBox&gt;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664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bg-BG"/>
              <a:t>pdate </a:t>
            </a:r>
            <a:r>
              <a:rPr lang="en-US" dirty="0"/>
              <a:t>S</a:t>
            </a:r>
            <a:r>
              <a:rPr lang="bg-BG"/>
              <a:t>ource </a:t>
            </a:r>
            <a:r>
              <a:rPr lang="en-US" dirty="0"/>
              <a:t>T</a:t>
            </a:r>
            <a:r>
              <a:rPr lang="bg-BG"/>
              <a:t>riggers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UpdateSourceTrigger</a:t>
            </a:r>
            <a:r>
              <a:rPr lang="en-US" dirty="0"/>
              <a:t> values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Default</a:t>
            </a:r>
            <a:r>
              <a:rPr lang="en-US" dirty="0"/>
              <a:t> </a:t>
            </a:r>
            <a:r>
              <a:rPr lang="en-US" dirty="0" smtClean="0"/>
              <a:t>– updates </a:t>
            </a:r>
            <a:r>
              <a:rPr lang="en-US" dirty="0"/>
              <a:t>"naturally" based on the target control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PropertyChanged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/>
              <a:t>updates the source immediately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LostFocus</a:t>
            </a:r>
            <a:r>
              <a:rPr lang="en-US" dirty="0"/>
              <a:t> </a:t>
            </a:r>
            <a:r>
              <a:rPr lang="en-US" dirty="0" smtClean="0"/>
              <a:t>–  </a:t>
            </a:r>
            <a:r>
              <a:rPr lang="en-US" dirty="0"/>
              <a:t>updates the source when focus changes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Explicit</a:t>
            </a:r>
            <a:r>
              <a:rPr lang="en-US" dirty="0" smtClean="0"/>
              <a:t> – when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BindingExpression. UpdateSource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/>
              <a:t> is explicitly called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55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Binding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8093" y="645266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797136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Data Binding?</a:t>
            </a:r>
            <a:endParaRPr lang="bg-BG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purpose of most applications is to: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 data</a:t>
            </a:r>
            <a:r>
              <a:rPr lang="en-US" dirty="0" smtClean="0"/>
              <a:t> to users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Let them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 that data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Developers' job is: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Bring the data</a:t>
            </a:r>
            <a:r>
              <a:rPr lang="en-US" dirty="0" smtClean="0"/>
              <a:t> from a variety of sources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Expose the data</a:t>
            </a:r>
            <a:r>
              <a:rPr lang="en-US" dirty="0" smtClean="0"/>
              <a:t> in object, hierarchical, or relational format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With </a:t>
            </a:r>
            <a:r>
              <a:rPr lang="en-US" noProof="1" smtClean="0"/>
              <a:t>WPF’s</a:t>
            </a:r>
            <a:r>
              <a:rPr lang="en-US" dirty="0" smtClean="0"/>
              <a:t> data binding engine, you get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more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less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08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30560"/>
            <a:ext cx="8686800" cy="5422776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Write a program that show a simple window, it contains two controls 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Slider</a:t>
            </a:r>
            <a:r>
              <a:rPr lang="en-US" sz="2800" dirty="0"/>
              <a:t> and 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TextBlock</a:t>
            </a:r>
            <a:r>
              <a:rPr lang="en-US" sz="2800" dirty="0"/>
              <a:t> with a single line of text. If you pull the thumb in the slider to the right, the font size of the text is increased </a:t>
            </a:r>
            <a:r>
              <a:rPr lang="en-US" sz="2800" dirty="0" smtClean="0"/>
              <a:t>immediately. Add a label that shows the current font size. Use data binding.</a:t>
            </a:r>
            <a:endParaRPr lang="en-US" sz="2800" dirty="0"/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Add </a:t>
            </a:r>
            <a:r>
              <a:rPr lang="en-US" sz="2800" dirty="0" smtClean="0"/>
              <a:t>to the </a:t>
            </a:r>
            <a:r>
              <a:rPr lang="en-US" sz="2800" dirty="0"/>
              <a:t>previous exercise </a:t>
            </a:r>
            <a:r>
              <a:rPr lang="en-US" sz="2800" dirty="0" smtClean="0"/>
              <a:t>few buttons </a:t>
            </a:r>
            <a:r>
              <a:rPr lang="en-US" sz="2800" dirty="0"/>
              <a:t>each of which applies a preset value to the slider. When you click the "Set to Large" button the  code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Click</a:t>
            </a:r>
            <a:r>
              <a:rPr lang="en-US" sz="2800" dirty="0" smtClean="0"/>
              <a:t> </a:t>
            </a:r>
            <a:r>
              <a:rPr lang="en-US" sz="2800" dirty="0"/>
              <a:t>event sets the value of the slider, which in turn forces a change to the font size of the text through data </a:t>
            </a:r>
            <a:r>
              <a:rPr lang="en-US" sz="2800" dirty="0" smtClean="0"/>
              <a:t>binding.</a:t>
            </a:r>
            <a:endParaRPr lang="bg-BG" sz="28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34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2736"/>
            <a:ext cx="8686800" cy="5638800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Tx/>
              <a:buAutoNum type="arabicPeriod" startAt="3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that </a:t>
            </a:r>
            <a:r>
              <a:rPr lang="en-US" sz="2800" dirty="0" smtClean="0"/>
              <a:t>shows </a:t>
            </a:r>
            <a:r>
              <a:rPr lang="en-US" sz="2800" dirty="0"/>
              <a:t>a simple </a:t>
            </a:r>
            <a:r>
              <a:rPr lang="en-US" sz="2800" dirty="0" smtClean="0"/>
              <a:t>window, </a:t>
            </a:r>
            <a:r>
              <a:rPr lang="en-US" sz="2800" dirty="0"/>
              <a:t>which </a:t>
            </a:r>
            <a:r>
              <a:rPr lang="en-US" sz="2800" dirty="0" smtClean="0"/>
              <a:t>contains 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TextBlock</a:t>
            </a:r>
            <a:r>
              <a:rPr lang="en-US" sz="2800" dirty="0"/>
              <a:t> </a:t>
            </a:r>
            <a:r>
              <a:rPr lang="en-US" sz="2800" dirty="0" smtClean="0"/>
              <a:t>and setup </a:t>
            </a:r>
            <a:r>
              <a:rPr lang="en-US" sz="2800" dirty="0"/>
              <a:t>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TextBlock</a:t>
            </a:r>
            <a:r>
              <a:rPr lang="en-US" sz="2800" dirty="0"/>
              <a:t> </a:t>
            </a:r>
            <a:r>
              <a:rPr lang="en-US" sz="2800" dirty="0" smtClean="0"/>
              <a:t>to </a:t>
            </a:r>
            <a:r>
              <a:rPr lang="en-US" sz="2800" dirty="0"/>
              <a:t>draw its text from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TextBox</a:t>
            </a:r>
            <a:r>
              <a:rPr lang="en-US" sz="2800" dirty="0" smtClean="0"/>
              <a:t> and </a:t>
            </a:r>
            <a:r>
              <a:rPr lang="en-US" sz="2800" dirty="0"/>
              <a:t>its current foreground and background </a:t>
            </a:r>
            <a:r>
              <a:rPr lang="en-US" sz="2800" dirty="0" smtClean="0"/>
              <a:t>colors  </a:t>
            </a:r>
            <a:r>
              <a:rPr lang="en-US" sz="2800" dirty="0"/>
              <a:t>from separate lists of </a:t>
            </a:r>
            <a:r>
              <a:rPr lang="en-US" sz="2800" dirty="0" smtClean="0"/>
              <a:t>colors.</a:t>
            </a:r>
            <a:endParaRPr lang="en-US" sz="2800" dirty="0">
              <a:latin typeface="Courier New" pitchFamily="49" charset="0"/>
            </a:endParaRPr>
          </a:p>
          <a:p>
            <a:pPr marL="444500" indent="-444500">
              <a:lnSpc>
                <a:spcPct val="100000"/>
              </a:lnSpc>
              <a:buFontTx/>
              <a:buAutoNum type="arabicPeriod" startAt="4"/>
              <a:tabLst/>
            </a:pPr>
            <a:r>
              <a:rPr lang="en-US" sz="2800" dirty="0" smtClean="0"/>
              <a:t>Create an application to enter person's name and age. Bind the person's age with a slider showing the range [1..100]. Add c</a:t>
            </a:r>
            <a:r>
              <a:rPr lang="bg-BG" sz="2800" dirty="0"/>
              <a:t>ustom validation rules</a:t>
            </a:r>
            <a:r>
              <a:rPr lang="en-US" sz="2800" dirty="0"/>
              <a:t> to make sure that person’s age is within a </a:t>
            </a:r>
            <a:r>
              <a:rPr lang="en-US" sz="2800" dirty="0" smtClean="0"/>
              <a:t>the </a:t>
            </a:r>
            <a:r>
              <a:rPr lang="en-US" sz="2800" dirty="0"/>
              <a:t>range (</a:t>
            </a:r>
            <a:r>
              <a:rPr lang="bg-BG" sz="2800" dirty="0"/>
              <a:t>derive</a:t>
            </a:r>
            <a:r>
              <a:rPr lang="en-US" sz="2800" dirty="0"/>
              <a:t> from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ValidationRule</a:t>
            </a:r>
            <a:r>
              <a:rPr lang="en-US" sz="2800" dirty="0"/>
              <a:t> class and override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Validate()</a:t>
            </a:r>
            <a:r>
              <a:rPr lang="en-US" sz="2800" dirty="0" smtClean="0"/>
              <a:t> </a:t>
            </a:r>
            <a:r>
              <a:rPr lang="en-US" sz="2800" dirty="0"/>
              <a:t>method</a:t>
            </a:r>
            <a:r>
              <a:rPr lang="en-US" sz="2800" dirty="0" smtClean="0"/>
              <a:t>).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93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76200"/>
            <a:ext cx="7151712" cy="914400"/>
          </a:xfrm>
        </p:spPr>
        <p:txBody>
          <a:bodyPr/>
          <a:lstStyle/>
          <a:p>
            <a:r>
              <a:rPr lang="en-US" dirty="0"/>
              <a:t>Why We Need Data Binding?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 binding is pulling information out of an </a:t>
            </a:r>
            <a:r>
              <a:rPr lang="en-US" dirty="0" smtClean="0"/>
              <a:t>object into another object or property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 binding means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automatically change</a:t>
            </a:r>
            <a:r>
              <a:rPr lang="en-US" dirty="0" smtClean="0"/>
              <a:t> the value of a property when the value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another property is changed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Many </a:t>
            </a:r>
            <a:r>
              <a:rPr lang="en-US" dirty="0"/>
              <a:t>Windows applications are all about data</a:t>
            </a:r>
          </a:p>
          <a:p>
            <a:pPr>
              <a:lnSpc>
                <a:spcPct val="100000"/>
              </a:lnSpc>
            </a:pPr>
            <a:r>
              <a:rPr lang="en-US" dirty="0"/>
              <a:t>Data binding is a top concern in a user interface </a:t>
            </a:r>
            <a:r>
              <a:rPr lang="en-US" dirty="0" smtClean="0"/>
              <a:t>technologies </a:t>
            </a:r>
            <a:r>
              <a:rPr lang="en-US" dirty="0"/>
              <a:t>like </a:t>
            </a:r>
            <a:r>
              <a:rPr lang="en-US" dirty="0" smtClean="0"/>
              <a:t>WPF or Silverlight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WPF and Silverlight provide very powerful data binding mechanisms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8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988840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Simple </a:t>
            </a:r>
            <a:r>
              <a:rPr lang="en-US" dirty="0"/>
              <a:t>B</a:t>
            </a:r>
            <a:r>
              <a:rPr lang="bg-BG" dirty="0"/>
              <a:t>inding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6175">
            <a:off x="5165964" y="3306752"/>
            <a:ext cx="2495550" cy="238125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://media.sacbee.com/static/weblogs/real_estate/abstract-party-1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3573">
            <a:off x="1585770" y="3412227"/>
            <a:ext cx="2514601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85372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Simple </a:t>
            </a:r>
            <a:r>
              <a:rPr lang="en-US" dirty="0"/>
              <a:t>B</a:t>
            </a:r>
            <a:r>
              <a:rPr lang="bg-BG"/>
              <a:t>inding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Binding in WPF and Silverlight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act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of registering two properties</a:t>
            </a:r>
            <a:r>
              <a:rPr lang="en-US" dirty="0"/>
              <a:t> with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binding engine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Letting the </a:t>
            </a:r>
            <a:r>
              <a:rPr lang="bg-BG" dirty="0"/>
              <a:t>engine keep them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synchronized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synchronization and conversion </a:t>
            </a:r>
            <a:r>
              <a:rPr lang="en-US" dirty="0" smtClean="0"/>
              <a:t>are duties </a:t>
            </a:r>
            <a:r>
              <a:rPr lang="en-US" dirty="0"/>
              <a:t>of </a:t>
            </a:r>
            <a:r>
              <a:rPr lang="en-US" dirty="0" smtClean="0"/>
              <a:t>the data binding engine in WPF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468996" name="Picture 4" descr="simpleDataBindi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99592" y="4324698"/>
            <a:ext cx="7286998" cy="2128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1432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Simple </a:t>
            </a:r>
            <a:r>
              <a:rPr lang="en-US" dirty="0"/>
              <a:t>B</a:t>
            </a:r>
            <a:r>
              <a:rPr lang="bg-BG"/>
              <a:t>inding</a:t>
            </a:r>
            <a:r>
              <a:rPr lang="en-US" dirty="0"/>
              <a:t> (2)</a:t>
            </a:r>
            <a:endParaRPr lang="bg-BG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Binding </a:t>
            </a:r>
            <a:r>
              <a:rPr lang="en-US" dirty="0" smtClean="0"/>
              <a:t>a property </a:t>
            </a:r>
            <a:r>
              <a:rPr lang="en-US" dirty="0"/>
              <a:t>to a data source </a:t>
            </a:r>
            <a:r>
              <a:rPr lang="en-US" dirty="0" smtClean="0"/>
              <a:t>property: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buFontTx/>
              <a:buNone/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/>
              <a:t>The 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shorthand </a:t>
            </a:r>
            <a:r>
              <a:rPr lang="en-US" smtClean="0"/>
              <a:t>binding </a:t>
            </a:r>
            <a:r>
              <a:rPr lang="en-US" dirty="0" smtClean="0"/>
              <a:t>syntax:</a:t>
            </a:r>
            <a:br>
              <a:rPr lang="en-US" dirty="0" smtClean="0"/>
            </a:b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Binding between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  <a:r>
              <a:rPr lang="en-US" dirty="0"/>
              <a:t> property of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TextBox</a:t>
            </a:r>
            <a:r>
              <a:rPr lang="en-US" dirty="0"/>
              <a:t> and </a:t>
            </a:r>
            <a:r>
              <a:rPr lang="en-US" dirty="0" smtClean="0"/>
              <a:t>an object called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SomeName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SomeName</a:t>
            </a:r>
            <a:r>
              <a:rPr lang="en-US" dirty="0" smtClean="0"/>
              <a:t> </a:t>
            </a:r>
            <a:r>
              <a:rPr lang="en-US" dirty="0"/>
              <a:t>is a property of some object to be named later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70021" name="Rectangle 5"/>
          <p:cNvSpPr>
            <a:spLocks noChangeArrowheads="1"/>
          </p:cNvSpPr>
          <p:nvPr/>
        </p:nvSpPr>
        <p:spPr bwMode="auto">
          <a:xfrm>
            <a:off x="539750" y="1657268"/>
            <a:ext cx="8064500" cy="15029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&lt;TextBox ...&gt;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&lt;TextBox.Text&gt;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&lt;Binding Path="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Name" /&gt;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&lt;/TextBox.Text&gt;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&lt;/TextBox&gt;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0022" name="Rectangle 6"/>
          <p:cNvSpPr>
            <a:spLocks noChangeArrowheads="1"/>
          </p:cNvSpPr>
          <p:nvPr/>
        </p:nvSpPr>
        <p:spPr bwMode="auto">
          <a:xfrm>
            <a:off x="539750" y="3976579"/>
            <a:ext cx="8064500" cy="3744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&lt;TextBox Text="{Binding Path=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Name}" /&gt;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355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0148" y="5229200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Data Contexts</a:t>
            </a:r>
            <a:endParaRPr lang="bg-BG" dirty="0"/>
          </a:p>
        </p:txBody>
      </p:sp>
      <p:pic>
        <p:nvPicPr>
          <p:cNvPr id="3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0368" y="1281243"/>
            <a:ext cx="4869904" cy="3287606"/>
          </a:xfrm>
          <a:prstGeom prst="roundRect">
            <a:avLst>
              <a:gd name="adj" fmla="val 44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13866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7</TotalTime>
  <Words>2338</Words>
  <Application>Microsoft Office PowerPoint</Application>
  <PresentationFormat>On-screen Show (4:3)</PresentationFormat>
  <Paragraphs>380</Paragraphs>
  <Slides>41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Data Binding</vt:lpstr>
      <vt:lpstr>Table of Contents</vt:lpstr>
      <vt:lpstr>Why We Need Data Binding?</vt:lpstr>
      <vt:lpstr>Why We Need Data Binding?</vt:lpstr>
      <vt:lpstr>Why We Need Data Binding? (2)</vt:lpstr>
      <vt:lpstr>Simple Binding</vt:lpstr>
      <vt:lpstr>Simple Binding</vt:lpstr>
      <vt:lpstr>Simple Binding (2)</vt:lpstr>
      <vt:lpstr>Data Contexts</vt:lpstr>
      <vt:lpstr>Data Contexts</vt:lpstr>
      <vt:lpstr>Data Contexts (2)</vt:lpstr>
      <vt:lpstr>Data Contexts (3)</vt:lpstr>
      <vt:lpstr>Data Contexts</vt:lpstr>
      <vt:lpstr>Binding to Other Controls</vt:lpstr>
      <vt:lpstr>Binding to Other Controls</vt:lpstr>
      <vt:lpstr>Binding to Other Controls</vt:lpstr>
      <vt:lpstr>The Binding Class and Its Properties</vt:lpstr>
      <vt:lpstr>Binding Class</vt:lpstr>
      <vt:lpstr>Binding Class (2)</vt:lpstr>
      <vt:lpstr>Binding Class (3)</vt:lpstr>
      <vt:lpstr>Value Conversion</vt:lpstr>
      <vt:lpstr>Value Conversion</vt:lpstr>
      <vt:lpstr>Value Conversion (2)</vt:lpstr>
      <vt:lpstr>Value Conversion (3)</vt:lpstr>
      <vt:lpstr>Value Conversion (4)</vt:lpstr>
      <vt:lpstr>Value Conversion (4)</vt:lpstr>
      <vt:lpstr>Value Conversion</vt:lpstr>
      <vt:lpstr>Data Validation</vt:lpstr>
      <vt:lpstr>Data Validation</vt:lpstr>
      <vt:lpstr>Data Validation (2)</vt:lpstr>
      <vt:lpstr>Data Validation (3)</vt:lpstr>
      <vt:lpstr>Data Validation (4)</vt:lpstr>
      <vt:lpstr>Binding Path Syntax</vt:lpstr>
      <vt:lpstr>Binding Path Syntax</vt:lpstr>
      <vt:lpstr>Binding Path Syntax (2)</vt:lpstr>
      <vt:lpstr>Update Source Triggers </vt:lpstr>
      <vt:lpstr>Update Source Triggers</vt:lpstr>
      <vt:lpstr>Update Source Triggers</vt:lpstr>
      <vt:lpstr>Data Binding</vt:lpstr>
      <vt:lpstr>Exercises</vt:lpstr>
      <vt:lpstr>Exercises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Binding</dc:title>
  <dc:creator>Doncho Minkov</dc:creator>
  <cp:lastModifiedBy>Svetlin Nakov</cp:lastModifiedBy>
  <cp:revision>3</cp:revision>
  <dcterms:created xsi:type="dcterms:W3CDTF">2013-03-12T13:10:26Z</dcterms:created>
  <dcterms:modified xsi:type="dcterms:W3CDTF">2013-03-28T09:20:03Z</dcterms:modified>
</cp:coreProperties>
</file>