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99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1CFAC8-2834-46C6-867F-043428077F39}" type="datetimeFigureOut">
              <a:rPr lang="en-US" smtClean="0"/>
              <a:t>27-Mar-13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DFF7A7-6A12-4E36-8F94-5D0DE6F6D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3316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6802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7EB56B-68D2-4AD0-931F-1BF620FB8E3F}" type="slidenum">
              <a:rPr lang="en-US"/>
              <a:pPr/>
              <a:t>10</a:t>
            </a:fld>
            <a:r>
              <a:rPr lang="en-US" dirty="0"/>
              <a:t>##</a:t>
            </a:r>
          </a:p>
        </p:txBody>
      </p:sp>
      <p:sp>
        <p:nvSpPr>
          <p:cNvPr id="487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7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7292156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FB0D306-C031-4E30-9C1A-47A3C8605033}" type="slidenum">
              <a:rPr lang="en-US"/>
              <a:pPr/>
              <a:t>12</a:t>
            </a:fld>
            <a:r>
              <a:rPr lang="en-US" dirty="0"/>
              <a:t>##</a:t>
            </a:r>
          </a:p>
        </p:txBody>
      </p:sp>
      <p:sp>
        <p:nvSpPr>
          <p:cNvPr id="472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2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8968260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7EB56B-68D2-4AD0-931F-1BF620FB8E3F}" type="slidenum">
              <a:rPr lang="en-US"/>
              <a:pPr/>
              <a:t>13</a:t>
            </a:fld>
            <a:r>
              <a:rPr lang="en-US" dirty="0"/>
              <a:t>##</a:t>
            </a:r>
          </a:p>
        </p:txBody>
      </p:sp>
      <p:sp>
        <p:nvSpPr>
          <p:cNvPr id="487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7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2784491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F32ED8-B532-4EF0-B692-249338731D3F}" type="slidenum">
              <a:rPr lang="en-US"/>
              <a:pPr/>
              <a:t>15</a:t>
            </a:fld>
            <a:r>
              <a:rPr lang="en-US" dirty="0"/>
              <a:t>##</a:t>
            </a:r>
          </a:p>
        </p:txBody>
      </p:sp>
      <p:sp>
        <p:nvSpPr>
          <p:cNvPr id="485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5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5187607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BCE095D-C976-415E-BB79-939337D437DC}" type="slidenum">
              <a:rPr lang="en-US"/>
              <a:pPr/>
              <a:t>19</a:t>
            </a:fld>
            <a:r>
              <a:rPr lang="en-US" dirty="0"/>
              <a:t>##</a:t>
            </a:r>
          </a:p>
        </p:txBody>
      </p:sp>
      <p:sp>
        <p:nvSpPr>
          <p:cNvPr id="483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3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4052190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D97B8-671A-4D9C-A3B8-05C24413210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255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5210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8631E238-647A-4A51-9A0D-9B5F281F3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4205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8631E238-647A-4A51-9A0D-9B5F281F3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918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2299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0078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hyperlink" Target="http://kursove-uroci-knigi-obuchenie-programirane-web-design-csharp.info/" TargetMode="External"/><Relationship Id="rId13" Type="http://schemas.openxmlformats.org/officeDocument/2006/relationships/hyperlink" Target="http://mvccourse.telerik.com/" TargetMode="External"/><Relationship Id="rId18" Type="http://schemas.openxmlformats.org/officeDocument/2006/relationships/hyperlink" Target="http://algoacademy.telerik.com/" TargetMode="Externa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mobiledevcourse.telerik.com/" TargetMode="External"/><Relationship Id="rId7" Type="http://schemas.openxmlformats.org/officeDocument/2006/relationships/hyperlink" Target="http://forums.academy.telerik.com/" TargetMode="External"/><Relationship Id="rId12" Type="http://schemas.openxmlformats.org/officeDocument/2006/relationships/hyperlink" Target="http://schoolacademy.telerik.com/" TargetMode="External"/><Relationship Id="rId17" Type="http://schemas.openxmlformats.org/officeDocument/2006/relationships/hyperlink" Target="http://codecourse.telerik.com/" TargetMode="External"/><Relationship Id="rId25" Type="http://schemas.openxmlformats.org/officeDocument/2006/relationships/hyperlink" Target="http://csharpfundamentals.telerik.com/" TargetMode="Externa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www.nakov.com/" TargetMode="External"/><Relationship Id="rId20" Type="http://schemas.openxmlformats.org/officeDocument/2006/relationships/hyperlink" Target="http://academy.telerik.com/" TargetMode="External"/><Relationship Id="rId29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hyperlink" Target="http://html5course.telerik.com/" TargetMode="External"/><Relationship Id="rId24" Type="http://schemas.openxmlformats.org/officeDocument/2006/relationships/hyperlink" Target="http://www.nikolay.it/" TargetMode="Externa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www.bgcoder.com/" TargetMode="External"/><Relationship Id="rId23" Type="http://schemas.openxmlformats.org/officeDocument/2006/relationships/hyperlink" Target="http://www.minkov.it/" TargetMode="External"/><Relationship Id="rId28" Type="http://schemas.openxmlformats.org/officeDocument/2006/relationships/image" Target="../media/image3.png"/><Relationship Id="rId10" Type="http://schemas.openxmlformats.org/officeDocument/2006/relationships/hyperlink" Target="http://seocourse.telerik.com/" TargetMode="External"/><Relationship Id="rId19" Type="http://schemas.openxmlformats.org/officeDocument/2006/relationships/hyperlink" Target="http://aspnetcourse.telerik.com/" TargetMode="External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www.telerik-kids.com/" TargetMode="External"/><Relationship Id="rId14" Type="http://schemas.openxmlformats.org/officeDocument/2006/relationships/hyperlink" Target="http://clouddevcourse.telerik.com/" TargetMode="External"/><Relationship Id="rId22" Type="http://schemas.openxmlformats.org/officeDocument/2006/relationships/hyperlink" Target="http://www.introprogramming.info/" TargetMode="External"/><Relationship Id="rId27" Type="http://schemas.openxmlformats.org/officeDocument/2006/relationships/image" Target="../media/image2.png"/><Relationship Id="rId30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5401" y="304800"/>
            <a:ext cx="1816798" cy="331718"/>
            <a:chOff x="1236228" y="1523999"/>
            <a:chExt cx="4351212" cy="3261410"/>
          </a:xfrm>
          <a:solidFill>
            <a:schemeClr val="bg1"/>
          </a:solidFill>
        </p:grpSpPr>
        <p:sp>
          <p:nvSpPr>
            <p:cNvPr id="10" name="TextBox 9">
              <a:hlinkClick r:id="rId7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8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2" name="TextBox 11">
              <a:hlinkClick r:id="rId9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10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11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TextBox 14">
              <a:hlinkClick r:id="rId12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hlinkClick r:id="rId13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Box 17">
              <a:hlinkClick r:id="rId14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9" name="TextBox 18">
              <a:hlinkClick r:id="rId15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16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TextBox 20">
              <a:hlinkClick r:id="rId17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2" name="TextBox 21">
              <a:hlinkClick r:id="rId18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3" name="TextBox 22">
              <a:hlinkClick r:id="rId19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4" name="TextBox 23">
              <a:hlinkClick r:id="rId20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21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6" name="TextBox 25">
              <a:hlinkClick r:id="rId22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7" name="TextBox 26">
              <a:hlinkClick r:id="rId23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hlinkClick r:id="rId24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hlinkClick r:id="rId25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Telerik Academy for Software Engineers - http://academy.telerik.com" title="Telerik Software Academy"/>
          <p:cNvPicPr>
            <a:picLocks noChangeAspect="1" noChangeArrowheads="1"/>
          </p:cNvPicPr>
          <p:nvPr/>
        </p:nvPicPr>
        <p:blipFill>
          <a:blip r:embed="rId29">
            <a:extLst>
              <a:ext uri="{BEBA8EAE-BF5A-486C-A8C5-ECC9F3942E4B}">
                <a14:imgProps xmlns:a14="http://schemas.microsoft.com/office/drawing/2010/main">
                  <a14:imgLayer r:embed="rId30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81429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minkov.it/" TargetMode="External"/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XAML Basics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Elements, Properties and Stuff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Doncho Minkov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Telerik Software Academy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Technical Trainer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http://minkov.it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805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2" name="Rectangle 2"/>
          <p:cNvSpPr>
            <a:spLocks noGrp="1" noChangeArrowheads="1"/>
          </p:cNvSpPr>
          <p:nvPr>
            <p:ph type="ctrTitle"/>
          </p:nvPr>
        </p:nvSpPr>
        <p:spPr>
          <a:xfrm rot="443434">
            <a:off x="628789" y="4634106"/>
            <a:ext cx="6471134" cy="685800"/>
          </a:xfrm>
          <a:effectLst/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Property Elements</a:t>
            </a:r>
            <a:endParaRPr lang="bg-BG" dirty="0"/>
          </a:p>
        </p:txBody>
      </p:sp>
      <p:pic>
        <p:nvPicPr>
          <p:cNvPr id="168962" name="Picture 2" descr="http://i.msdn.microsoft.com/Aa479869.f03er03(en-us,MSDN.10)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60006">
            <a:off x="3551057" y="1254393"/>
            <a:ext cx="4477122" cy="2647951"/>
          </a:xfrm>
          <a:prstGeom prst="roundRect">
            <a:avLst>
              <a:gd name="adj" fmla="val 5357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Below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25545270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/>
              <a:t>Property Elements</a:t>
            </a:r>
          </a:p>
        </p:txBody>
      </p:sp>
      <p:sp>
        <p:nvSpPr>
          <p:cNvPr id="47001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80728"/>
            <a:ext cx="8686800" cy="554461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Not all </a:t>
            </a:r>
            <a:r>
              <a:rPr lang="en-US" dirty="0" smtClean="0"/>
              <a:t>properties have just a string value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Some </a:t>
            </a:r>
            <a:r>
              <a:rPr lang="en-US" dirty="0"/>
              <a:t>must be set to an instance of an object</a:t>
            </a:r>
          </a:p>
          <a:p>
            <a:pPr>
              <a:lnSpc>
                <a:spcPct val="100000"/>
              </a:lnSpc>
            </a:pPr>
            <a:r>
              <a:rPr lang="en-US" dirty="0"/>
              <a:t>XAML provide syntax for setting complex property </a:t>
            </a:r>
            <a:r>
              <a:rPr lang="en-US" dirty="0" smtClean="0"/>
              <a:t>values, called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itchFamily="18" charset="0"/>
              </a:rPr>
              <a:t>property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itchFamily="18" charset="0"/>
              </a:rPr>
              <a:t>elements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Take </a:t>
            </a:r>
            <a:r>
              <a:rPr lang="en-US" dirty="0"/>
              <a:t>the </a:t>
            </a:r>
            <a:r>
              <a:rPr lang="en-US" dirty="0" smtClean="0"/>
              <a:t>form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Times New Roman" pitchFamily="18" charset="0"/>
              </a:rPr>
              <a:t>TypeName.PropertyName</a:t>
            </a:r>
            <a:r>
              <a:rPr lang="bg-BG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Times New Roman" pitchFamily="18" charset="0"/>
              </a:rPr>
              <a:t> </a:t>
            </a:r>
            <a:r>
              <a:rPr lang="en-US" dirty="0" smtClean="0"/>
              <a:t>contained </a:t>
            </a:r>
            <a:r>
              <a:rPr lang="en-US" dirty="0"/>
              <a:t>inside </a:t>
            </a:r>
            <a:r>
              <a:rPr lang="en-US" dirty="0" smtClean="0"/>
              <a:t>an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TypeName</a:t>
            </a:r>
            <a:r>
              <a:rPr lang="en-US" i="1" dirty="0" smtClean="0"/>
              <a:t> </a:t>
            </a:r>
            <a:r>
              <a:rPr lang="en-US" dirty="0" smtClean="0"/>
              <a:t>element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821234" y="4668232"/>
            <a:ext cx="7495182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&lt;Ellipse&gt;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Ellipse.RenderTransform&gt;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RotateTransform Angle="45" CenterY="60"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Ellipse.RenderTransform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&lt;/Ellipse&gt;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3204815" y="4437112"/>
            <a:ext cx="3527425" cy="527804"/>
          </a:xfrm>
          <a:prstGeom prst="wedgeRoundRectCallout">
            <a:avLst>
              <a:gd name="adj1" fmla="val -59510"/>
              <a:gd name="adj2" fmla="val 58346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A property element</a:t>
            </a:r>
          </a:p>
        </p:txBody>
      </p:sp>
    </p:spTree>
    <p:extLst>
      <p:ext uri="{BB962C8B-B14F-4D97-AF65-F5344CB8AC3E}">
        <p14:creationId xmlns:p14="http://schemas.microsoft.com/office/powerpoint/2010/main" val="41770982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4822706"/>
            <a:ext cx="7924800" cy="685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Property Elements</a:t>
            </a:r>
            <a:endParaRPr lang="bg-BG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609600" y="5621738"/>
            <a:ext cx="7924800" cy="569120"/>
          </a:xfrm>
        </p:spPr>
        <p:txBody>
          <a:bodyPr/>
          <a:lstStyle/>
          <a:p>
            <a:r>
              <a:rPr dirty="0" smtClean="0"/>
              <a:t>Live Demo</a:t>
            </a:r>
            <a:endParaRPr lang="bg-BG" dirty="0"/>
          </a:p>
        </p:txBody>
      </p:sp>
      <p:pic>
        <p:nvPicPr>
          <p:cNvPr id="165890" name="Picture 2" descr="http://www.streetsaheadleeds.co.uk/Portals/0/PropertySearchIc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99592" y="1412776"/>
            <a:ext cx="2664296" cy="2762974"/>
          </a:xfrm>
          <a:prstGeom prst="roundRect">
            <a:avLst>
              <a:gd name="adj" fmla="val 500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isometricOffAxis1Right"/>
            <a:lightRig rig="threePt" dir="t"/>
          </a:scene3d>
        </p:spPr>
      </p:pic>
      <p:pic>
        <p:nvPicPr>
          <p:cNvPr id="165892" name="Picture 4" descr="http://www.ridleyhall.co.uk/images/icon-property-lrg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50508" y="1412776"/>
            <a:ext cx="2693900" cy="2762974"/>
          </a:xfrm>
          <a:prstGeom prst="roundRect">
            <a:avLst>
              <a:gd name="adj" fmla="val 500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isometricOffAxis2Left"/>
            <a:lightRig rig="threePt" dir="t"/>
          </a:scene3d>
        </p:spPr>
      </p:pic>
      <p:pic>
        <p:nvPicPr>
          <p:cNvPr id="2050" name="Picture 2" descr="http://joshsmithonwpf.files.wordpress.com/2008/06/page_xaml.png?w=334&amp;h=40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347457">
            <a:off x="3439035" y="1824584"/>
            <a:ext cx="2140108" cy="2563000"/>
          </a:xfrm>
          <a:prstGeom prst="rect">
            <a:avLst/>
          </a:prstGeom>
          <a:noFill/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35337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2" name="Rectangle 2"/>
          <p:cNvSpPr>
            <a:spLocks noGrp="1" noChangeArrowheads="1"/>
          </p:cNvSpPr>
          <p:nvPr>
            <p:ph type="ctrTitle"/>
          </p:nvPr>
        </p:nvSpPr>
        <p:spPr>
          <a:xfrm rot="363020">
            <a:off x="628789" y="4776238"/>
            <a:ext cx="6471134" cy="685800"/>
          </a:xfrm>
          <a:effectLst/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Content Properties</a:t>
            </a:r>
            <a:endParaRPr lang="bg-BG" dirty="0"/>
          </a:p>
        </p:txBody>
      </p:sp>
      <p:pic>
        <p:nvPicPr>
          <p:cNvPr id="3074" name="Picture 2" descr="http://devint.dotnetmonitor.com/wp-content/uploads/2008/07/silverlightsp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379284">
            <a:off x="3699105" y="1164245"/>
            <a:ext cx="4104717" cy="3272864"/>
          </a:xfrm>
          <a:prstGeom prst="roundRect">
            <a:avLst>
              <a:gd name="adj" fmla="val 546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Below"/>
            <a:lightRig rig="threePt" dir="t"/>
          </a:scene3d>
          <a:extLst/>
        </p:spPr>
      </p:pic>
    </p:spTree>
    <p:extLst>
      <p:ext uri="{BB962C8B-B14F-4D97-AF65-F5344CB8AC3E}">
        <p14:creationId xmlns:p14="http://schemas.microsoft.com/office/powerpoint/2010/main" val="32876476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 smtClean="0"/>
              <a:t>Content Properties</a:t>
            </a:r>
            <a:endParaRPr lang="en-US" dirty="0"/>
          </a:p>
        </p:txBody>
      </p:sp>
      <p:sp>
        <p:nvSpPr>
          <p:cNvPr id="47001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80728"/>
            <a:ext cx="8686800" cy="5544616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One of the element's properties is default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Known as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content property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Typically contains the child elements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Content properties are used without prefix: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821234" y="3552825"/>
            <a:ext cx="7495182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&lt;Border&gt;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&lt;TextBox Width="300"/&gt;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&lt;/Border&gt;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&lt;!-- Explicit equivalent --&gt;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&lt;Border&gt;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&lt;Border.Child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&lt;TextBox Width="300"/&gt;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&lt;/Border.Child&gt;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&lt;/Border&gt;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3059833" y="3356992"/>
            <a:ext cx="3240359" cy="465867"/>
          </a:xfrm>
          <a:prstGeom prst="wedgeRoundRectCallout">
            <a:avLst>
              <a:gd name="adj1" fmla="val -59510"/>
              <a:gd name="adj2" fmla="val 58346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tIns="18000" bIns="18000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A content property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3707904" y="4869160"/>
            <a:ext cx="3527425" cy="465867"/>
          </a:xfrm>
          <a:prstGeom prst="wedgeRoundRectCallout">
            <a:avLst>
              <a:gd name="adj1" fmla="val -59510"/>
              <a:gd name="adj2" fmla="val 58346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tIns="18000" bIns="18000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A property element</a:t>
            </a:r>
          </a:p>
        </p:txBody>
      </p:sp>
    </p:spTree>
    <p:extLst>
      <p:ext uri="{BB962C8B-B14F-4D97-AF65-F5344CB8AC3E}">
        <p14:creationId xmlns:p14="http://schemas.microsoft.com/office/powerpoint/2010/main" val="2491229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47" name="Picture 7" descr="http://icons.mysitemyway.com/wp-content/gallery/matte-blue-and-white-square-icons-culture/117240-matte-blue-and-white-square-icon-culture-heart-attached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0526" t="13896" r="15123" b="15790"/>
          <a:stretch>
            <a:fillRect/>
          </a:stretch>
        </p:blipFill>
        <p:spPr bwMode="auto">
          <a:xfrm rot="412758">
            <a:off x="6360112" y="2627900"/>
            <a:ext cx="2152876" cy="2036015"/>
          </a:xfrm>
          <a:prstGeom prst="rect">
            <a:avLst/>
          </a:prstGeom>
          <a:noFill/>
        </p:spPr>
      </p:pic>
      <p:pic>
        <p:nvPicPr>
          <p:cNvPr id="163845" name="Picture 5" descr="http://www.clipartguide.com/_named_clipart_images/0511-0903-2722-5561_Snail_with_a_Rocket_Attached_to_It_clipart_image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061602">
            <a:off x="665762" y="2726600"/>
            <a:ext cx="1733550" cy="183861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843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051720" y="1196752"/>
            <a:ext cx="5040560" cy="154639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</a:t>
            </a:r>
            <a:r>
              <a:rPr lang="bg-BG" dirty="0"/>
              <a:t>ttached </a:t>
            </a:r>
            <a:r>
              <a:rPr lang="en-US" dirty="0"/>
              <a:t>P</a:t>
            </a:r>
            <a:r>
              <a:rPr lang="bg-BG" dirty="0"/>
              <a:t>roperties</a:t>
            </a:r>
          </a:p>
        </p:txBody>
      </p:sp>
      <p:pic>
        <p:nvPicPr>
          <p:cNvPr id="163843" name="Picture 3" descr="E:\Movies\Job Projects\Current Job\2.11\imag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367065">
            <a:off x="1590675" y="3305369"/>
            <a:ext cx="6000750" cy="27662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6599271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bg-BG" dirty="0"/>
              <a:t>ttached </a:t>
            </a:r>
            <a:r>
              <a:rPr lang="en-US" dirty="0"/>
              <a:t>P</a:t>
            </a:r>
            <a:r>
              <a:rPr lang="bg-BG" dirty="0"/>
              <a:t>roperties</a:t>
            </a:r>
          </a:p>
        </p:txBody>
      </p:sp>
      <p:sp>
        <p:nvSpPr>
          <p:cNvPr id="4812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Attached properties </a:t>
            </a:r>
            <a:r>
              <a:rPr lang="en-US" dirty="0" smtClean="0"/>
              <a:t>are special kind of properties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Can be attached to any object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Not just the one defining the property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The syntax is the same as setting a normal property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The property must be prefixed with the name of the element defining the property and a dot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0005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bg-BG" dirty="0"/>
              <a:t>ttached </a:t>
            </a:r>
            <a:r>
              <a:rPr lang="en-US" dirty="0"/>
              <a:t>P</a:t>
            </a:r>
            <a:r>
              <a:rPr lang="bg-BG" dirty="0"/>
              <a:t>roperties</a:t>
            </a:r>
            <a:r>
              <a:rPr lang="en-US" dirty="0"/>
              <a:t> (2)</a:t>
            </a:r>
            <a:endParaRPr lang="bg-BG" dirty="0"/>
          </a:p>
        </p:txBody>
      </p:sp>
      <p:sp>
        <p:nvSpPr>
          <p:cNvPr id="47821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773723"/>
            <a:ext cx="8686800" cy="57912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Attached properties allow common behavior to be applied to arbitrary elements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Allow a child item to access a property of its parent item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T</a:t>
            </a:r>
            <a:r>
              <a:rPr lang="en-US" dirty="0" smtClean="0"/>
              <a:t>he base of Attached Behavior</a:t>
            </a:r>
            <a:endParaRPr lang="en-US" dirty="0" smtClean="0"/>
          </a:p>
          <a:p>
            <a:pPr>
              <a:lnSpc>
                <a:spcPct val="110000"/>
              </a:lnSpc>
            </a:pPr>
            <a:r>
              <a:rPr lang="en-US" dirty="0"/>
              <a:t>C</a:t>
            </a:r>
            <a:r>
              <a:rPr lang="en-US" dirty="0" smtClean="0"/>
              <a:t>ommonly </a:t>
            </a:r>
            <a:r>
              <a:rPr lang="en-US" dirty="0" smtClean="0"/>
              <a:t>used attached </a:t>
            </a:r>
            <a:r>
              <a:rPr lang="en-US" dirty="0" smtClean="0"/>
              <a:t>properties:</a:t>
            </a:r>
            <a:endParaRPr lang="en-US" dirty="0" smtClean="0"/>
          </a:p>
          <a:p>
            <a:pPr lvl="1">
              <a:lnSpc>
                <a:spcPct val="110000"/>
              </a:lnSpc>
            </a:pP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Canvas.Left</a:t>
            </a:r>
            <a:r>
              <a:rPr lang="en-US" dirty="0" smtClean="0"/>
              <a:t> and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Canvas.Right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10000"/>
              </a:lnSpc>
            </a:pP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Grid.Row</a:t>
            </a:r>
            <a:r>
              <a:rPr lang="en-US" dirty="0"/>
              <a:t>,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Grid.Column</a:t>
            </a:r>
            <a:r>
              <a:rPr lang="en-US" dirty="0"/>
              <a:t> and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Grid.Rowspan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3744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Attached Properties – Example</a:t>
            </a:r>
            <a:endParaRPr lang="en-US" dirty="0"/>
          </a:p>
        </p:txBody>
      </p:sp>
      <p:sp>
        <p:nvSpPr>
          <p:cNvPr id="48025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05608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Using the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Canvas.Left</a:t>
            </a:r>
            <a:r>
              <a:rPr lang="en-US" dirty="0"/>
              <a:t> and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Canvas.Top</a:t>
            </a:r>
            <a:r>
              <a:rPr lang="en-US" dirty="0"/>
              <a:t> attached properties to </a:t>
            </a:r>
            <a:r>
              <a:rPr lang="en-US" dirty="0" smtClean="0"/>
              <a:t>position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Ellipses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default value is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480260" name="Rectangle 4"/>
          <p:cNvSpPr>
            <a:spLocks noChangeArrowheads="1"/>
          </p:cNvSpPr>
          <p:nvPr/>
        </p:nvSpPr>
        <p:spPr bwMode="auto">
          <a:xfrm>
            <a:off x="611560" y="2687872"/>
            <a:ext cx="7920880" cy="363234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Canvas&gt;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&lt;Ellipse Fill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="Green"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Width="80" Height="80"/&gt;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&lt;Ellipse 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Canvas.Left="25" Canvas.Top="25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Fill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Red" Width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="80" Height="80"/&gt;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&lt;Ellipse 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Canvas.Left="50" Canvas.Top="50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Fill="Purple" Width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="80" Height="80"/&gt;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&lt;/Canvas&gt;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&lt;!-- The result is : --&gt;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748056" y="4026506"/>
            <a:ext cx="1724025" cy="191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8220426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3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4474840"/>
            <a:ext cx="8229600" cy="685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A</a:t>
            </a:r>
            <a:r>
              <a:rPr lang="bg-BG" dirty="0"/>
              <a:t>ttached </a:t>
            </a:r>
            <a:r>
              <a:rPr lang="en-US" dirty="0"/>
              <a:t>P</a:t>
            </a:r>
            <a:r>
              <a:rPr lang="bg-BG" dirty="0"/>
              <a:t>roperties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457200" y="5236144"/>
            <a:ext cx="8229600" cy="569120"/>
          </a:xfrm>
        </p:spPr>
        <p:txBody>
          <a:bodyPr/>
          <a:lstStyle/>
          <a:p>
            <a:r>
              <a:rPr dirty="0" smtClean="0"/>
              <a:t>Live Demo</a:t>
            </a:r>
            <a:endParaRPr lang="bg-BG" dirty="0"/>
          </a:p>
        </p:txBody>
      </p:sp>
      <p:pic>
        <p:nvPicPr>
          <p:cNvPr id="158722" name="Picture 2" descr="http://airbow.org/images/handles/large/attach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583635">
            <a:off x="5172729" y="1566782"/>
            <a:ext cx="3068384" cy="184103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58724" name="Picture 4" descr="http://blufiles.storage.live.com/y1pXwUYw_BX6-vcGg2gYeCg_cqSmMOKckF79ArJwjXZu5USt9PyLMW0bFGEJoYgsEHZkVXpkRrpOoA?PARTNER=WRITER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14400" y="1579240"/>
            <a:ext cx="3333102" cy="2114550"/>
          </a:xfrm>
          <a:prstGeom prst="roundRect">
            <a:avLst>
              <a:gd name="adj" fmla="val 5441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HeroicExtremeRightFacing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32208865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XAML Syntax</a:t>
            </a:r>
          </a:p>
          <a:p>
            <a:pPr lvl="1"/>
            <a:r>
              <a:rPr lang="en-US" dirty="0" smtClean="0"/>
              <a:t>XML</a:t>
            </a:r>
          </a:p>
          <a:p>
            <a:pPr lvl="1"/>
            <a:r>
              <a:rPr lang="en-US" dirty="0" smtClean="0"/>
              <a:t>Elements</a:t>
            </a:r>
          </a:p>
          <a:p>
            <a:pPr lvl="1"/>
            <a:r>
              <a:rPr lang="en-US" dirty="0" smtClean="0"/>
              <a:t>Properties</a:t>
            </a:r>
          </a:p>
          <a:p>
            <a:r>
              <a:rPr lang="en-US" dirty="0" smtClean="0"/>
              <a:t>XAML Controls</a:t>
            </a:r>
            <a:endParaRPr lang="en-US" dirty="0"/>
          </a:p>
          <a:p>
            <a:r>
              <a:rPr lang="en-US" dirty="0"/>
              <a:t>Control </a:t>
            </a:r>
            <a:r>
              <a:rPr lang="en-US" dirty="0" smtClean="0"/>
              <a:t>resources</a:t>
            </a:r>
          </a:p>
          <a:p>
            <a:r>
              <a:rPr lang="en-US" dirty="0" smtClean="0"/>
              <a:t>Variables in XAML</a:t>
            </a:r>
          </a:p>
          <a:p>
            <a:r>
              <a:rPr lang="en-US" dirty="0" smtClean="0"/>
              <a:t>Collections</a:t>
            </a:r>
          </a:p>
        </p:txBody>
      </p:sp>
    </p:spTree>
    <p:extLst>
      <p:ext uri="{BB962C8B-B14F-4D97-AF65-F5344CB8AC3E}">
        <p14:creationId xmlns:p14="http://schemas.microsoft.com/office/powerpoint/2010/main" val="315300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Dependency Properties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417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</a:t>
            </a:r>
            <a:r>
              <a:rPr lang="en-US" dirty="0" smtClean="0"/>
              <a:t>Properties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Dependency Properties are properties that extend </a:t>
            </a:r>
            <a:r>
              <a:rPr lang="en-US" dirty="0"/>
              <a:t>the functionality of a common language runtime (CLR) </a:t>
            </a:r>
            <a:r>
              <a:rPr lang="en-US" dirty="0" smtClean="0"/>
              <a:t>property</a:t>
            </a:r>
          </a:p>
          <a:p>
            <a:r>
              <a:rPr lang="en-US" dirty="0" smtClean="0"/>
              <a:t>Interact </a:t>
            </a:r>
            <a:r>
              <a:rPr lang="en-US" dirty="0"/>
              <a:t>with </a:t>
            </a:r>
            <a:r>
              <a:rPr lang="en-US" dirty="0" smtClean="0"/>
              <a:t>properties </a:t>
            </a:r>
            <a:r>
              <a:rPr lang="en-US" dirty="0"/>
              <a:t>directly and never know that they are implemented as a dependency </a:t>
            </a:r>
            <a:r>
              <a:rPr lang="en-US" dirty="0" smtClean="0"/>
              <a:t>property</a:t>
            </a:r>
          </a:p>
          <a:p>
            <a:r>
              <a:rPr lang="en-US" dirty="0" smtClean="0"/>
              <a:t>The </a:t>
            </a:r>
            <a:r>
              <a:rPr lang="en-US" dirty="0"/>
              <a:t>purpose of dependency properties is to provide a way to compute the value of a property based on the value of other </a:t>
            </a:r>
            <a:r>
              <a:rPr lang="en-US" dirty="0" smtClean="0"/>
              <a:t>inputs</a:t>
            </a:r>
          </a:p>
        </p:txBody>
      </p:sp>
    </p:spTree>
    <p:extLst>
      <p:ext uri="{BB962C8B-B14F-4D97-AF65-F5344CB8AC3E}">
        <p14:creationId xmlns:p14="http://schemas.microsoft.com/office/powerpoint/2010/main" val="49764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</a:t>
            </a:r>
            <a:r>
              <a:rPr lang="en-US" dirty="0" smtClean="0"/>
              <a:t>Properties (2)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4724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 Dependency Property can </a:t>
            </a:r>
            <a:r>
              <a:rPr lang="en-US" dirty="0"/>
              <a:t>be implemented to provide 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Self-contained validation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Default values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Callbacks </a:t>
            </a:r>
            <a:r>
              <a:rPr lang="en-US" dirty="0"/>
              <a:t>that monitor changes to other </a:t>
            </a:r>
            <a:r>
              <a:rPr lang="en-US" dirty="0" smtClean="0"/>
              <a:t>properties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Example of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Dependency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Properties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Text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property of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TextBlock</a:t>
            </a:r>
            <a:endParaRPr lang="en-US" dirty="0" smtClean="0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374650" y="5638800"/>
            <a:ext cx="8388350" cy="11079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TextBox Name="TextBoxFrom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"/&gt;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TextBlock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Text="{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Binding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ElementName=TextBoxFrom, Path=Text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}"/&gt;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5791200" y="5301282"/>
            <a:ext cx="2681558" cy="891516"/>
          </a:xfrm>
          <a:prstGeom prst="wedgeRoundRectCallout">
            <a:avLst>
              <a:gd name="adj1" fmla="val -59510"/>
              <a:gd name="adj2" fmla="val 58346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tIns="18000" bIns="18000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Gets the </a:t>
            </a:r>
            <a:r>
              <a:rPr lang="en-US" sz="24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Text</a:t>
            </a: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from the </a:t>
            </a:r>
            <a:r>
              <a:rPr lang="en-US" sz="24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TextBox</a:t>
            </a:r>
          </a:p>
        </p:txBody>
      </p:sp>
    </p:spTree>
    <p:extLst>
      <p:ext uri="{BB962C8B-B14F-4D97-AF65-F5344CB8AC3E}">
        <p14:creationId xmlns:p14="http://schemas.microsoft.com/office/powerpoint/2010/main" val="2453622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Dependency Properties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250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XAML Controls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003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XAML Controls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248508"/>
            <a:ext cx="8686800" cy="5457092"/>
          </a:xfrm>
        </p:spPr>
        <p:txBody>
          <a:bodyPr/>
          <a:lstStyle/>
          <a:p>
            <a:r>
              <a:rPr lang="en-US" dirty="0" smtClean="0"/>
              <a:t>The controls are the smallest components of a XAML Application</a:t>
            </a:r>
          </a:p>
          <a:p>
            <a:pPr lvl="1"/>
            <a:r>
              <a:rPr lang="en-US" dirty="0" smtClean="0"/>
              <a:t>Every control consists of</a:t>
            </a:r>
          </a:p>
          <a:p>
            <a:pPr lvl="2"/>
            <a:r>
              <a:rPr lang="en-US" dirty="0" smtClean="0"/>
              <a:t>Appearance</a:t>
            </a:r>
          </a:p>
          <a:p>
            <a:pPr lvl="2"/>
            <a:r>
              <a:rPr lang="en-US" dirty="0" smtClean="0"/>
              <a:t>Code-behind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04553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XAML Controls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415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001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a calculator </a:t>
            </a:r>
            <a:br>
              <a:rPr lang="en-US" dirty="0" smtClean="0"/>
            </a:br>
            <a:r>
              <a:rPr lang="en-US" dirty="0" smtClean="0"/>
              <a:t>application that </a:t>
            </a:r>
            <a:br>
              <a:rPr lang="en-US" dirty="0" smtClean="0"/>
            </a:br>
            <a:r>
              <a:rPr lang="en-US" dirty="0" smtClean="0"/>
              <a:t>looks like the </a:t>
            </a:r>
            <a:br>
              <a:rPr lang="en-US" dirty="0" smtClean="0"/>
            </a:br>
            <a:r>
              <a:rPr lang="en-US" dirty="0" smtClean="0"/>
              <a:t>Windows Calculator</a:t>
            </a:r>
          </a:p>
          <a:p>
            <a:pPr marL="862013" lvl="1" indent="-514350">
              <a:buFont typeface="+mj-lt"/>
              <a:buAutoNum type="arabicPeriod"/>
            </a:pPr>
            <a:r>
              <a:rPr lang="en-US" dirty="0" smtClean="0"/>
              <a:t>Implement the </a:t>
            </a:r>
            <a:br>
              <a:rPr lang="en-US" dirty="0" smtClean="0"/>
            </a:br>
            <a:r>
              <a:rPr lang="en-US" dirty="0" smtClean="0"/>
              <a:t>functionality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1362911"/>
            <a:ext cx="3276600" cy="46274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19430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XAML Syntax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464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XAML Syntax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r>
              <a:rPr lang="en-US" dirty="0" smtClean="0"/>
              <a:t>XAML stands for eXtensible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Application</a:t>
            </a:r>
            <a:r>
              <a:rPr lang="en-US" dirty="0" smtClean="0"/>
              <a:t> Markup Language</a:t>
            </a:r>
          </a:p>
          <a:p>
            <a:pPr lvl="1"/>
            <a:r>
              <a:rPr lang="en-US" dirty="0" smtClean="0"/>
              <a:t>i.e. uses syntax that is actually pure XML</a:t>
            </a:r>
          </a:p>
          <a:p>
            <a:pPr lvl="2"/>
            <a:r>
              <a:rPr lang="en-US" dirty="0" smtClean="0"/>
              <a:t>Very similar to HTML</a:t>
            </a:r>
          </a:p>
          <a:p>
            <a:pPr lvl="1"/>
            <a:r>
              <a:rPr lang="en-US" dirty="0" smtClean="0"/>
              <a:t>Meant to build applications' UI</a:t>
            </a:r>
          </a:p>
          <a:p>
            <a:r>
              <a:rPr lang="en-US" dirty="0" smtClean="0"/>
              <a:t>Briefly XAML consists of</a:t>
            </a:r>
            <a:endParaRPr lang="en-US" dirty="0"/>
          </a:p>
          <a:p>
            <a:pPr lvl="1"/>
            <a:r>
              <a:rPr lang="en-US" dirty="0" smtClean="0"/>
              <a:t>Elements</a:t>
            </a:r>
          </a:p>
          <a:p>
            <a:pPr lvl="1"/>
            <a:r>
              <a:rPr lang="en-US" dirty="0" smtClean="0"/>
              <a:t>Properties</a:t>
            </a:r>
          </a:p>
          <a:p>
            <a:r>
              <a:rPr lang="en-US" dirty="0" smtClean="0"/>
              <a:t>Elements may have properties</a:t>
            </a:r>
          </a:p>
        </p:txBody>
      </p:sp>
    </p:spTree>
    <p:extLst>
      <p:ext uri="{BB962C8B-B14F-4D97-AF65-F5344CB8AC3E}">
        <p14:creationId xmlns:p14="http://schemas.microsoft.com/office/powerpoint/2010/main" val="2187701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XAML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2487355"/>
          </a:xfrm>
        </p:spPr>
        <p:txBody>
          <a:bodyPr/>
          <a:lstStyle/>
          <a:p>
            <a:r>
              <a:rPr lang="en-US" dirty="0" smtClean="0"/>
              <a:t>A XAML application consists of many elements</a:t>
            </a:r>
          </a:p>
          <a:p>
            <a:pPr lvl="1"/>
            <a:r>
              <a:rPr lang="en-US" dirty="0" smtClean="0"/>
              <a:t>The first (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the root</a:t>
            </a:r>
            <a:r>
              <a:rPr lang="en-US" dirty="0" smtClean="0"/>
              <a:t>) is either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Window</a:t>
            </a:r>
            <a:r>
              <a:rPr lang="en-US" dirty="0" smtClean="0"/>
              <a:t> 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UserControl</a:t>
            </a:r>
          </a:p>
          <a:p>
            <a:pPr lvl="2"/>
            <a:r>
              <a:rPr lang="en-US" dirty="0" smtClean="0"/>
              <a:t>Depends if you are using WPF or Silverlight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15900" y="3429000"/>
            <a:ext cx="8763000" cy="31700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&lt;Window x:Class="Syntax.MainWindow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       	</a:t>
            </a:r>
            <a:r>
              <a:rPr lang="en-US" sz="2000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xmlns</a:t>
            </a: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="http://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schemas.microsoft.com/</a:t>
            </a:r>
            <a:r>
              <a:rPr lang="en-US" sz="2000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winfx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/2006/</a:t>
            </a:r>
            <a:r>
              <a:rPr lang="en-US" sz="2000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xaml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</a:t>
            </a:r>
            <a:r>
              <a:rPr lang="en-US" sz="2000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esentation</a:t>
            </a: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xmlns:x</a:t>
            </a: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="http://schemas.microsoft.com/</a:t>
            </a:r>
            <a:r>
              <a:rPr lang="en-US" sz="2000" b="1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winfx</a:t>
            </a: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/2006/</a:t>
            </a:r>
            <a:r>
              <a:rPr lang="en-US" sz="2000" b="1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xaml</a:t>
            </a: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Title</a:t>
            </a: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</a:t>
            </a:r>
            <a:r>
              <a:rPr lang="en-US" sz="2000" b="1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MainWindow</a:t>
            </a: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Height="350" Width="525"&gt;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&lt;Grid&gt;</a:t>
            </a:r>
            <a:b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&lt;Button Width="150" Height="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50"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 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Click</a:t>
            </a: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</a:t>
            </a:r>
            <a:r>
              <a:rPr lang="en-US" sz="2000" b="1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OnOkButtonClick</a:t>
            </a: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"&gt;Ok&lt;/Button&gt;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&lt;/</a:t>
            </a: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Grid&gt;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&lt;/Window&gt;</a:t>
            </a:r>
          </a:p>
        </p:txBody>
      </p:sp>
      <p:sp>
        <p:nvSpPr>
          <p:cNvPr id="5" name="AutoShape 7"/>
          <p:cNvSpPr>
            <a:spLocks noChangeArrowheads="1"/>
          </p:cNvSpPr>
          <p:nvPr/>
        </p:nvSpPr>
        <p:spPr bwMode="auto">
          <a:xfrm>
            <a:off x="4301067" y="5943600"/>
            <a:ext cx="4260689" cy="527804"/>
          </a:xfrm>
          <a:prstGeom prst="wedgeRoundRectCallout">
            <a:avLst>
              <a:gd name="adj1" fmla="val -64790"/>
              <a:gd name="adj2" fmla="val -61462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The Content of the Application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260" b="97175" l="2685" r="96980">
                        <a14:foregroundMark x1="15436" y1="36158" x2="77181" y2="78531"/>
                        <a14:foregroundMark x1="61745" y1="20339" x2="18456" y2="36723"/>
                        <a14:foregroundMark x1="74161" y1="35593" x2="20134" y2="75141"/>
                        <a14:foregroundMark x1="56376" y1="74011" x2="48658" y2="70621"/>
                        <a14:foregroundMark x1="47315" y1="40678" x2="50000" y2="59322"/>
                        <a14:foregroundMark x1="41275" y1="33333" x2="37584" y2="7231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763" t="14378" r="18444" b="13320"/>
          <a:stretch/>
        </p:blipFill>
        <p:spPr bwMode="auto">
          <a:xfrm>
            <a:off x="5638800" y="3657600"/>
            <a:ext cx="2889089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ounded Rectangle 5"/>
          <p:cNvSpPr/>
          <p:nvPr/>
        </p:nvSpPr>
        <p:spPr>
          <a:xfrm>
            <a:off x="1143000" y="5257800"/>
            <a:ext cx="5715000" cy="685800"/>
          </a:xfrm>
          <a:prstGeom prst="round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627746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XAML Syntax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831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Elements and Attributes</a:t>
            </a:r>
            <a:endParaRPr lang="bg-BG" dirty="0" smtClean="0"/>
          </a:p>
        </p:txBody>
      </p:sp>
      <p:sp>
        <p:nvSpPr>
          <p:cNvPr id="51097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/>
              <a:t>UI elements have a set of common properties and functions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Such as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Width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Height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Cursor</a:t>
            </a:r>
            <a:r>
              <a:rPr lang="en-US" dirty="0" smtClean="0"/>
              <a:t>,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Tag</a:t>
            </a:r>
            <a:r>
              <a:rPr lang="en-US" dirty="0" smtClean="0"/>
              <a:t> properties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/>
              <a:t>Declaring an XML element in XAML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Equivalent to instantiating the object via a </a:t>
            </a:r>
            <a:r>
              <a:rPr lang="bg-BG" dirty="0" smtClean="0"/>
              <a:t>parameterless</a:t>
            </a:r>
            <a:r>
              <a:rPr lang="en-US" dirty="0" smtClean="0"/>
              <a:t> constructor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/>
              <a:t>Setting an attribute on the object element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Equivalent to setting a property with the same name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0289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/>
              <a:t>Elements and Attributes (2)</a:t>
            </a:r>
          </a:p>
        </p:txBody>
      </p:sp>
      <p:sp>
        <p:nvSpPr>
          <p:cNvPr id="46387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565030"/>
            <a:ext cx="8686800" cy="506436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Elements and attributes are </a:t>
            </a:r>
            <a:r>
              <a:rPr lang="en-US" dirty="0"/>
              <a:t>case sensitive</a:t>
            </a:r>
          </a:p>
          <a:p>
            <a:pPr>
              <a:lnSpc>
                <a:spcPct val="100000"/>
              </a:lnSpc>
            </a:pPr>
            <a:r>
              <a:rPr lang="en-US" dirty="0"/>
              <a:t>The attributes can be enclosed in single quotes </a:t>
            </a:r>
            <a:r>
              <a:rPr lang="en-US" dirty="0" smtClean="0"/>
              <a:t>(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dirty="0" smtClean="0"/>
              <a:t>) </a:t>
            </a:r>
            <a:r>
              <a:rPr lang="en-US" dirty="0"/>
              <a:t>or double quotes </a:t>
            </a:r>
            <a:r>
              <a:rPr lang="en-US" dirty="0" smtClean="0"/>
              <a:t>(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8825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Elements and Attributes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581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</Template>
  <TotalTime>16</TotalTime>
  <Words>855</Words>
  <Application>Microsoft Office PowerPoint</Application>
  <PresentationFormat>On-screen Show (4:3)</PresentationFormat>
  <Paragraphs>164</Paragraphs>
  <Slides>28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Calibri</vt:lpstr>
      <vt:lpstr>Cambria</vt:lpstr>
      <vt:lpstr>Consolas</vt:lpstr>
      <vt:lpstr>Corbel</vt:lpstr>
      <vt:lpstr>Times New Roman</vt:lpstr>
      <vt:lpstr>Wingdings 2</vt:lpstr>
      <vt:lpstr>Telerik Academy</vt:lpstr>
      <vt:lpstr>XAML Basics</vt:lpstr>
      <vt:lpstr>Table of Contents</vt:lpstr>
      <vt:lpstr>XAML Syntax</vt:lpstr>
      <vt:lpstr>XAML Syntax</vt:lpstr>
      <vt:lpstr>XAML Application</vt:lpstr>
      <vt:lpstr>XAML Syntax</vt:lpstr>
      <vt:lpstr>Elements and Attributes</vt:lpstr>
      <vt:lpstr>Elements and Attributes (2)</vt:lpstr>
      <vt:lpstr>Elements and Attributes</vt:lpstr>
      <vt:lpstr>Property Elements</vt:lpstr>
      <vt:lpstr>Property Elements</vt:lpstr>
      <vt:lpstr>Property Elements</vt:lpstr>
      <vt:lpstr>Content Properties</vt:lpstr>
      <vt:lpstr>Content Properties</vt:lpstr>
      <vt:lpstr>Attached Properties</vt:lpstr>
      <vt:lpstr>Attached Properties</vt:lpstr>
      <vt:lpstr>Attached Properties (2)</vt:lpstr>
      <vt:lpstr>Attached Properties – Example</vt:lpstr>
      <vt:lpstr>Attached Properties</vt:lpstr>
      <vt:lpstr>Dependency Properties</vt:lpstr>
      <vt:lpstr>Dependency Properties</vt:lpstr>
      <vt:lpstr>Dependency Properties (2)</vt:lpstr>
      <vt:lpstr>Dependency Properties</vt:lpstr>
      <vt:lpstr>XAML Controls</vt:lpstr>
      <vt:lpstr>XAML Controls</vt:lpstr>
      <vt:lpstr>XAML Controls</vt:lpstr>
      <vt:lpstr>PowerPoint Presentation</vt:lpstr>
      <vt:lpstr>Exercises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XAML Basics</dc:title>
  <dc:creator>Doncho Minkov</dc:creator>
  <cp:lastModifiedBy>Doncho Minkov</cp:lastModifiedBy>
  <cp:revision>23</cp:revision>
  <dcterms:created xsi:type="dcterms:W3CDTF">2013-03-07T17:28:44Z</dcterms:created>
  <dcterms:modified xsi:type="dcterms:W3CDTF">2013-03-27T08:13:22Z</dcterms:modified>
</cp:coreProperties>
</file>