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306" r:id="rId4"/>
    <p:sldId id="307" r:id="rId5"/>
    <p:sldId id="308" r:id="rId6"/>
    <p:sldId id="309" r:id="rId7"/>
    <p:sldId id="310" r:id="rId8"/>
    <p:sldId id="311" r:id="rId9"/>
    <p:sldId id="312" r:id="rId10"/>
    <p:sldId id="313" r:id="rId11"/>
    <p:sldId id="314" r:id="rId12"/>
    <p:sldId id="315" r:id="rId13"/>
    <p:sldId id="316" r:id="rId14"/>
    <p:sldId id="317" r:id="rId15"/>
    <p:sldId id="318" r:id="rId16"/>
    <p:sldId id="278" r:id="rId17"/>
    <p:sldId id="279" r:id="rId18"/>
    <p:sldId id="280" r:id="rId19"/>
    <p:sldId id="281" r:id="rId20"/>
    <p:sldId id="282" r:id="rId21"/>
    <p:sldId id="283" r:id="rId22"/>
    <p:sldId id="284" r:id="rId23"/>
    <p:sldId id="285" r:id="rId24"/>
    <p:sldId id="286" r:id="rId25"/>
    <p:sldId id="287" r:id="rId26"/>
    <p:sldId id="288" r:id="rId27"/>
    <p:sldId id="289" r:id="rId28"/>
    <p:sldId id="290" r:id="rId29"/>
    <p:sldId id="300" r:id="rId30"/>
    <p:sldId id="291" r:id="rId31"/>
    <p:sldId id="292" r:id="rId32"/>
    <p:sldId id="301" r:id="rId33"/>
    <p:sldId id="293" r:id="rId34"/>
    <p:sldId id="294" r:id="rId35"/>
    <p:sldId id="295" r:id="rId36"/>
    <p:sldId id="296" r:id="rId37"/>
    <p:sldId id="297" r:id="rId38"/>
    <p:sldId id="302" r:id="rId39"/>
    <p:sldId id="303" r:id="rId40"/>
    <p:sldId id="304" r:id="rId41"/>
    <p:sldId id="305" r:id="rId42"/>
    <p:sldId id="298" r:id="rId43"/>
    <p:sldId id="299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9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2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32276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02FF6C70-782C-42F9-BAEA-8F66A3B5E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9359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02FF6C70-782C-42F9-BAEA-8F66A3B5E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388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4050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8043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828800"/>
            <a:ext cx="81534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9815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hyperlink" Target="http://forums.academy.telerik.com/" TargetMode="External"/><Relationship Id="rId13" Type="http://schemas.openxmlformats.org/officeDocument/2006/relationships/hyperlink" Target="http://schoolacademy.telerik.com/" TargetMode="External"/><Relationship Id="rId18" Type="http://schemas.openxmlformats.org/officeDocument/2006/relationships/hyperlink" Target="http://codecourse.telerik.com/" TargetMode="External"/><Relationship Id="rId26" Type="http://schemas.openxmlformats.org/officeDocument/2006/relationships/hyperlink" Target="http://csharpfundamentals.telerik.com/" TargetMode="External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academy.telerik.com/" TargetMode="External"/><Relationship Id="rId7" Type="http://schemas.openxmlformats.org/officeDocument/2006/relationships/theme" Target="../theme/theme1.xml"/><Relationship Id="rId12" Type="http://schemas.openxmlformats.org/officeDocument/2006/relationships/hyperlink" Target="http://html5course.telerik.com/" TargetMode="External"/><Relationship Id="rId17" Type="http://schemas.openxmlformats.org/officeDocument/2006/relationships/hyperlink" Target="http://www.nakov.com/" TargetMode="External"/><Relationship Id="rId25" Type="http://schemas.openxmlformats.org/officeDocument/2006/relationships/hyperlink" Target="http://www.nikolay.it/" TargetMode="Externa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www.bgcoder.com/" TargetMode="External"/><Relationship Id="rId20" Type="http://schemas.openxmlformats.org/officeDocument/2006/relationships/hyperlink" Target="http://aspnetcourse.telerik.com/" TargetMode="External"/><Relationship Id="rId29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hyperlink" Target="http://seocourse.telerik.com/" TargetMode="External"/><Relationship Id="rId24" Type="http://schemas.openxmlformats.org/officeDocument/2006/relationships/hyperlink" Target="http://www.minkov.it/" TargetMode="Externa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clouddevcourse.telerik.com/" TargetMode="External"/><Relationship Id="rId23" Type="http://schemas.openxmlformats.org/officeDocument/2006/relationships/hyperlink" Target="http://www.introprogramming.info/" TargetMode="External"/><Relationship Id="rId28" Type="http://schemas.openxmlformats.org/officeDocument/2006/relationships/image" Target="../media/image2.png"/><Relationship Id="rId10" Type="http://schemas.openxmlformats.org/officeDocument/2006/relationships/hyperlink" Target="http://www.telerik-kids.com/" TargetMode="External"/><Relationship Id="rId19" Type="http://schemas.openxmlformats.org/officeDocument/2006/relationships/hyperlink" Target="http://algoacademy.telerik.com/" TargetMode="External"/><Relationship Id="rId31" Type="http://schemas.microsoft.com/office/2007/relationships/hdphoto" Target="../media/hdphoto1.wdp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kursove-uroci-knigi-obuchenie-programirane-web-design-csharp.info/" TargetMode="External"/><Relationship Id="rId14" Type="http://schemas.openxmlformats.org/officeDocument/2006/relationships/hyperlink" Target="http://mvccourse.telerik.com/" TargetMode="External"/><Relationship Id="rId22" Type="http://schemas.openxmlformats.org/officeDocument/2006/relationships/hyperlink" Target="http://mobiledevcourse.telerik.com/" TargetMode="External"/><Relationship Id="rId27" Type="http://schemas.openxmlformats.org/officeDocument/2006/relationships/image" Target="../media/image1.png"/><Relationship Id="rId30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5401" y="304800"/>
            <a:ext cx="1816798" cy="331718"/>
            <a:chOff x="1236228" y="1523999"/>
            <a:chExt cx="4351212" cy="3261410"/>
          </a:xfrm>
          <a:solidFill>
            <a:schemeClr val="bg1"/>
          </a:solidFill>
        </p:grpSpPr>
        <p:sp>
          <p:nvSpPr>
            <p:cNvPr id="10" name="TextBox 9">
              <a:hlinkClick r:id="rId8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9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2" name="TextBox 11">
              <a:hlinkClick r:id="rId10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11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12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TextBox 14">
              <a:hlinkClick r:id="rId13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hlinkClick r:id="rId14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Box 17">
              <a:hlinkClick r:id="rId15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9" name="TextBox 18">
              <a:hlinkClick r:id="rId16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17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TextBox 20">
              <a:hlinkClick r:id="rId18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2" name="TextBox 21">
              <a:hlinkClick r:id="rId19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3" name="TextBox 22">
              <a:hlinkClick r:id="rId20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4" name="TextBox 23">
              <a:hlinkClick r:id="rId21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22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6" name="TextBox 25">
              <a:hlinkClick r:id="rId23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7" name="TextBox 26">
              <a:hlinkClick r:id="rId24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hlinkClick r:id="rId25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hlinkClick r:id="rId26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Telerik Academy for Software Engineers - http://academy.telerik.com" title="Telerik Software Academy"/>
          <p:cNvPicPr>
            <a:picLocks noChangeAspect="1" noChangeArrowheads="1"/>
          </p:cNvPicPr>
          <p:nvPr/>
        </p:nvPicPr>
        <p:blipFill>
          <a:blip r:embed="rId30">
            <a:extLst>
              <a:ext uri="{BEBA8EAE-BF5A-486C-A8C5-ECC9F3942E4B}">
                <a14:imgProps xmlns:a14="http://schemas.microsoft.com/office/drawing/2010/main">
                  <a14:imgLayer r:embed="rId3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46299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minkov.it/" TargetMode="External"/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5" Type="http://schemas.microsoft.com/office/2007/relationships/hdphoto" Target="../media/hdphoto5.wdp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XAML Concepts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Dependency and Attached </a:t>
            </a:r>
            <a:r>
              <a:rPr lang="en-US" dirty="0" smtClean="0"/>
              <a:t>Properties, Templates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Doncho Minkov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Telerik Software Academy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Senior </a:t>
            </a:r>
            <a:r>
              <a:rPr lang="en-US" dirty="0" smtClean="0"/>
              <a:t>Technical </a:t>
            </a:r>
            <a:r>
              <a:rPr lang="en-US" dirty="0" smtClean="0"/>
              <a:t>Trainer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http://minkov.it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254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657600" y="1219200"/>
            <a:ext cx="5486400" cy="685800"/>
          </a:xfrm>
        </p:spPr>
        <p:txBody>
          <a:bodyPr/>
          <a:lstStyle/>
          <a:p>
            <a:r>
              <a:rPr lang="en-US" dirty="0" smtClean="0"/>
              <a:t>Control Template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657600" y="1945479"/>
            <a:ext cx="54864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3400" y="2477819"/>
            <a:ext cx="3124200" cy="3761056"/>
          </a:xfrm>
          <a:prstGeom prst="roundRect">
            <a:avLst>
              <a:gd name="adj" fmla="val 5982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343400" y="3200400"/>
            <a:ext cx="4048125" cy="3038475"/>
          </a:xfrm>
          <a:prstGeom prst="roundRect">
            <a:avLst>
              <a:gd name="adj" fmla="val 5982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50223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752600"/>
            <a:ext cx="7924800" cy="685800"/>
          </a:xfrm>
        </p:spPr>
        <p:txBody>
          <a:bodyPr/>
          <a:lstStyle/>
          <a:p>
            <a:r>
              <a:rPr lang="en-US" dirty="0" smtClean="0"/>
              <a:t>Data Templating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7200" y="3124200"/>
            <a:ext cx="4457700" cy="3238500"/>
          </a:xfrm>
          <a:prstGeom prst="roundRect">
            <a:avLst>
              <a:gd name="adj" fmla="val 7703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44887" y="3124200"/>
            <a:ext cx="3247860" cy="3238500"/>
          </a:xfrm>
          <a:prstGeom prst="roundRect">
            <a:avLst>
              <a:gd name="adj" fmla="val 7703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54464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Template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DataTemplates</a:t>
            </a:r>
            <a:r>
              <a:rPr lang="en-US" dirty="0" smtClean="0"/>
              <a:t> </a:t>
            </a:r>
            <a:r>
              <a:rPr lang="en-US" dirty="0"/>
              <a:t>are a similar concept as 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ControlTemplate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en-US" dirty="0" smtClean="0"/>
              <a:t>Give </a:t>
            </a:r>
            <a:r>
              <a:rPr lang="en-US" dirty="0"/>
              <a:t>you a very flexible and powerful </a:t>
            </a:r>
            <a:r>
              <a:rPr lang="en-US" dirty="0" smtClean="0"/>
              <a:t>way to </a:t>
            </a:r>
            <a:r>
              <a:rPr lang="en-US" dirty="0"/>
              <a:t>replace the visual appearance of a data </a:t>
            </a:r>
            <a:r>
              <a:rPr lang="en-US" dirty="0" smtClean="0"/>
              <a:t>item</a:t>
            </a:r>
          </a:p>
          <a:p>
            <a:pPr lvl="2"/>
            <a:r>
              <a:rPr lang="en-US" dirty="0" smtClean="0"/>
              <a:t>Controls </a:t>
            </a:r>
            <a:r>
              <a:rPr lang="en-US" dirty="0"/>
              <a:t>like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ListBox</a:t>
            </a:r>
            <a:r>
              <a:rPr lang="en-US" dirty="0"/>
              <a:t>, 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ComboBox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or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ListView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/>
              <a:t>If you don't specify a data </a:t>
            </a:r>
            <a:r>
              <a:rPr lang="en-US" dirty="0" smtClean="0"/>
              <a:t>template</a:t>
            </a:r>
          </a:p>
          <a:p>
            <a:pPr lvl="1"/>
            <a:r>
              <a:rPr lang="en-US" dirty="0" smtClean="0"/>
              <a:t>WPF takes </a:t>
            </a:r>
            <a:r>
              <a:rPr lang="en-US" dirty="0"/>
              <a:t>the default template that is just 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TextBlock</a:t>
            </a:r>
          </a:p>
        </p:txBody>
      </p:sp>
    </p:spTree>
    <p:extLst>
      <p:ext uri="{BB962C8B-B14F-4D97-AF65-F5344CB8AC3E}">
        <p14:creationId xmlns:p14="http://schemas.microsoft.com/office/powerpoint/2010/main" val="3230178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Template (2)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</a:t>
            </a:r>
            <a:r>
              <a:rPr lang="en-US" dirty="0"/>
              <a:t>you bind complex objects to the control, it just calls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ToString()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itchFamily="49" charset="0"/>
              </a:rPr>
              <a:t> </a:t>
            </a:r>
            <a:r>
              <a:rPr lang="en-US" dirty="0"/>
              <a:t>on </a:t>
            </a:r>
            <a:r>
              <a:rPr lang="en-US" dirty="0" smtClean="0"/>
              <a:t>it</a:t>
            </a:r>
          </a:p>
          <a:p>
            <a:pPr lvl="1"/>
            <a:r>
              <a:rPr lang="en-US" dirty="0" smtClean="0"/>
              <a:t>Within </a:t>
            </a:r>
            <a:r>
              <a:rPr lang="en-US" dirty="0"/>
              <a:t>a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DataTemplate</a:t>
            </a:r>
            <a:r>
              <a:rPr lang="en-US" dirty="0"/>
              <a:t>, the 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DataContext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is set </a:t>
            </a:r>
            <a:r>
              <a:rPr lang="en-US" dirty="0" smtClean="0"/>
              <a:t>to the </a:t>
            </a:r>
            <a:r>
              <a:rPr lang="en-US" dirty="0"/>
              <a:t>data </a:t>
            </a:r>
            <a:r>
              <a:rPr lang="en-US" dirty="0" smtClean="0"/>
              <a:t>object</a:t>
            </a:r>
          </a:p>
          <a:p>
            <a:pPr lvl="2"/>
            <a:r>
              <a:rPr lang="en-US" dirty="0" smtClean="0"/>
              <a:t>So </a:t>
            </a:r>
            <a:r>
              <a:rPr lang="en-US" dirty="0"/>
              <a:t>you can easily bind </a:t>
            </a:r>
            <a:r>
              <a:rPr lang="en-US" dirty="0" smtClean="0"/>
              <a:t>to the </a:t>
            </a:r>
            <a:r>
              <a:rPr lang="en-US" dirty="0"/>
              <a:t>data context to display </a:t>
            </a:r>
            <a:r>
              <a:rPr lang="en-US" dirty="0" smtClean="0"/>
              <a:t>various </a:t>
            </a:r>
            <a:r>
              <a:rPr lang="en-US" dirty="0"/>
              <a:t>members of your data </a:t>
            </a:r>
            <a:r>
              <a:rPr lang="en-US" dirty="0" smtClean="0"/>
              <a:t>object</a:t>
            </a:r>
          </a:p>
        </p:txBody>
      </p:sp>
    </p:spTree>
    <p:extLst>
      <p:ext uri="{BB962C8B-B14F-4D97-AF65-F5344CB8AC3E}">
        <p14:creationId xmlns:p14="http://schemas.microsoft.com/office/powerpoint/2010/main" val="1696668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TemplateExample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Without a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DataTemplate</a:t>
            </a:r>
            <a:r>
              <a:rPr lang="en-US" dirty="0" smtClean="0"/>
              <a:t> you just see the result of calling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ToString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dirty="0" smtClean="0"/>
              <a:t> on the object. </a:t>
            </a:r>
          </a:p>
          <a:p>
            <a:pPr lvl="1"/>
            <a:r>
              <a:rPr lang="en-US" dirty="0" smtClean="0"/>
              <a:t>With the data template we see the name of the property and 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TextBox</a:t>
            </a:r>
            <a:r>
              <a:rPr lang="en-US" dirty="0" smtClean="0"/>
              <a:t> that even allows us to edit the value</a:t>
            </a:r>
            <a:endParaRPr lang="en-US" dirty="0"/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457200" y="3846255"/>
            <a:ext cx="8153400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/>
              <a:t>&lt;DataTemplate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  &lt;</a:t>
            </a:r>
            <a:r>
              <a:rPr lang="en-US" dirty="0"/>
              <a:t>Border </a:t>
            </a:r>
            <a:r>
              <a:rPr lang="en-US" dirty="0" err="1"/>
              <a:t>BorderBrush</a:t>
            </a:r>
            <a:r>
              <a:rPr lang="en-US" dirty="0"/>
              <a:t>="</a:t>
            </a:r>
            <a:r>
              <a:rPr lang="en-US" dirty="0" err="1" smtClean="0"/>
              <a:t>DarkBlue</a:t>
            </a:r>
            <a:r>
              <a:rPr lang="en-US" dirty="0" smtClean="0"/>
              <a:t>" </a:t>
            </a:r>
            <a:r>
              <a:rPr lang="en-US" dirty="0" err="1" smtClean="0"/>
              <a:t>CornerRadius</a:t>
            </a:r>
            <a:r>
              <a:rPr lang="en-US" dirty="0"/>
              <a:t>="5</a:t>
            </a:r>
            <a:r>
              <a:rPr lang="en-US" dirty="0" smtClean="0"/>
              <a:t>"&gt;</a:t>
            </a:r>
            <a:endParaRPr lang="en-US" dirty="0"/>
          </a:p>
          <a:p>
            <a:r>
              <a:rPr lang="en-US" dirty="0" smtClean="0"/>
              <a:t>    &lt;</a:t>
            </a:r>
            <a:r>
              <a:rPr lang="en-US" dirty="0" err="1"/>
              <a:t>StackPanel</a:t>
            </a:r>
            <a:r>
              <a:rPr lang="en-US" dirty="0"/>
              <a:t> Orientation="Horizontal"&gt;</a:t>
            </a:r>
          </a:p>
          <a:p>
            <a:r>
              <a:rPr lang="en-US" dirty="0"/>
              <a:t>      </a:t>
            </a:r>
            <a:r>
              <a:rPr lang="en-US" dirty="0" smtClean="0"/>
              <a:t>&lt;TextBlock </a:t>
            </a:r>
            <a:r>
              <a:rPr lang="en-US" dirty="0"/>
              <a:t>Text="{Binding Name}"/&gt;</a:t>
            </a:r>
          </a:p>
          <a:p>
            <a:r>
              <a:rPr lang="en-US" dirty="0"/>
              <a:t>      </a:t>
            </a:r>
            <a:r>
              <a:rPr lang="en-US" dirty="0" smtClean="0"/>
              <a:t>&lt;TextBlock </a:t>
            </a:r>
            <a:r>
              <a:rPr lang="en-US" dirty="0"/>
              <a:t>Text="{Binding Age}"/&gt;</a:t>
            </a:r>
          </a:p>
          <a:p>
            <a:r>
              <a:rPr lang="en-US" dirty="0"/>
              <a:t>    </a:t>
            </a:r>
            <a:r>
              <a:rPr lang="en-US" dirty="0" smtClean="0"/>
              <a:t>&lt;/</a:t>
            </a:r>
            <a:r>
              <a:rPr lang="en-US" dirty="0" err="1"/>
              <a:t>StackPanel</a:t>
            </a:r>
            <a:r>
              <a:rPr lang="en-US" dirty="0"/>
              <a:t>&gt;</a:t>
            </a:r>
          </a:p>
          <a:p>
            <a:r>
              <a:rPr lang="en-US" dirty="0"/>
              <a:t> </a:t>
            </a:r>
            <a:r>
              <a:rPr lang="en-US" dirty="0" smtClean="0"/>
              <a:t> &lt;/</a:t>
            </a:r>
            <a:r>
              <a:rPr lang="en-US" dirty="0"/>
              <a:t>Border&gt;</a:t>
            </a:r>
          </a:p>
          <a:p>
            <a:r>
              <a:rPr lang="en-US" dirty="0" smtClean="0"/>
              <a:t>&lt;/</a:t>
            </a:r>
            <a:r>
              <a:rPr lang="en-US" dirty="0"/>
              <a:t>DataTemplate&gt;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3429000"/>
            <a:ext cx="2183762" cy="2757700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5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2318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05200" y="1371600"/>
            <a:ext cx="5486400" cy="685800"/>
          </a:xfrm>
        </p:spPr>
        <p:txBody>
          <a:bodyPr/>
          <a:lstStyle/>
          <a:p>
            <a:r>
              <a:rPr lang="en-US" dirty="0" smtClean="0"/>
              <a:t>Data Templating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05200" y="2097879"/>
            <a:ext cx="54864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18593" y1="9059" x2="18593" y2="9059"/>
                        <a14:foregroundMark x1="20352" y1="7317" x2="20352" y2="7317"/>
                        <a14:foregroundMark x1="21106" y1="6620" x2="21106" y2="6620"/>
                        <a14:foregroundMark x1="18593" y1="6969" x2="18593" y2="6969"/>
                        <a14:foregroundMark x1="19095" y1="6620" x2="20101" y2="6272"/>
                        <a14:foregroundMark x1="17588" y1="7317" x2="17839" y2="6969"/>
                        <a14:foregroundMark x1="21608" y1="6620" x2="23618" y2="7317"/>
                        <a14:foregroundMark x1="24372" y1="7317" x2="23116" y2="6272"/>
                        <a14:foregroundMark x1="22111" y1="5923" x2="21357" y2="5575"/>
                        <a14:foregroundMark x1="20352" y1="5575" x2="19598" y2="5575"/>
                        <a14:foregroundMark x1="18593" y1="6272" x2="18090" y2="6620"/>
                        <a14:foregroundMark x1="18342" y1="5923" x2="18342" y2="5923"/>
                        <a14:backgroundMark x1="21859" y1="92334" x2="21859" y2="92334"/>
                        <a14:backgroundMark x1="47236" y1="42857" x2="47236" y2="42857"/>
                        <a14:backgroundMark x1="47487" y1="43902" x2="47487" y2="43902"/>
                        <a14:backgroundMark x1="46482" y1="43206" x2="46482" y2="432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" y="2133600"/>
            <a:ext cx="4953001" cy="4343400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6">
                <a:lumMod val="20000"/>
                <a:lumOff val="80000"/>
                <a:alpha val="60000"/>
              </a:schemeClr>
            </a:glow>
            <a:outerShdw dist="35921" dir="2700000" algn="ctr" rotWithShape="0">
              <a:schemeClr val="bg2"/>
            </a:outerShd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>
                        <a14:foregroundMark x1="4049" y1="23404" x2="3067" y2="54193"/>
                        <a14:foregroundMark x1="4049" y1="21151" x2="10920" y2="21402"/>
                        <a14:foregroundMark x1="4785" y1="81602" x2="9571" y2="82228"/>
                        <a14:foregroundMark x1="4172" y1="80100" x2="3313" y2="52441"/>
                        <a14:foregroundMark x1="9202" y1="81101" x2="19877" y2="81477"/>
                        <a14:foregroundMark x1="81104" y1="83354" x2="90184" y2="82728"/>
                        <a14:foregroundMark x1="93988" y1="82228" x2="93374" y2="24030"/>
                        <a14:foregroundMark x1="2331" y1="21777" x2="2209" y2="246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45842" y="3808724"/>
            <a:ext cx="2566258" cy="2515876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6">
                <a:lumMod val="20000"/>
                <a:lumOff val="80000"/>
                <a:alpha val="60000"/>
              </a:schemeClr>
            </a:glow>
            <a:outerShdw dist="35921" dir="2700000" algn="ctr" rotWithShape="0">
              <a:schemeClr val="bg2"/>
            </a:outerShdw>
            <a:softEdge rad="127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5834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04800" y="3026665"/>
            <a:ext cx="8534400" cy="685800"/>
          </a:xfrm>
        </p:spPr>
        <p:txBody>
          <a:bodyPr/>
          <a:lstStyle/>
          <a:p>
            <a:r>
              <a:rPr lang="en-US" dirty="0" smtClean="0"/>
              <a:t>Dependency Object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617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DependencyObject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Represents </a:t>
            </a:r>
            <a:r>
              <a:rPr lang="en-US" dirty="0"/>
              <a:t>an object that participates in the dependency property </a:t>
            </a:r>
            <a:r>
              <a:rPr lang="en-US" dirty="0" smtClean="0"/>
              <a:t>system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Enables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WPF</a:t>
            </a:r>
            <a:r>
              <a:rPr lang="en-US" dirty="0" smtClean="0"/>
              <a:t> /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SL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property</a:t>
            </a:r>
            <a:r>
              <a:rPr lang="en-US" dirty="0" smtClean="0"/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system</a:t>
            </a:r>
            <a:r>
              <a:rPr lang="en-US" dirty="0"/>
              <a:t> </a:t>
            </a:r>
            <a:r>
              <a:rPr lang="en-US" dirty="0" smtClean="0"/>
              <a:t>services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The property </a:t>
            </a:r>
            <a:r>
              <a:rPr lang="en-US" dirty="0" smtClean="0"/>
              <a:t>system's functions: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Compute </a:t>
            </a:r>
            <a:r>
              <a:rPr lang="en-US" dirty="0"/>
              <a:t>the values of </a:t>
            </a:r>
            <a:r>
              <a:rPr lang="en-US" dirty="0" smtClean="0"/>
              <a:t>properties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Provide </a:t>
            </a:r>
            <a:r>
              <a:rPr lang="en-US" dirty="0"/>
              <a:t>system notification about values that have </a:t>
            </a:r>
            <a:r>
              <a:rPr lang="en-US" dirty="0" smtClean="0"/>
              <a:t>changed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DependencyObject</a:t>
            </a:r>
            <a:r>
              <a:rPr lang="en-US" dirty="0" smtClean="0"/>
              <a:t> </a:t>
            </a:r>
            <a:r>
              <a:rPr lang="en-US" dirty="0"/>
              <a:t>as a base class enables objects to </a:t>
            </a:r>
            <a:r>
              <a:rPr lang="en-US" dirty="0" smtClean="0"/>
              <a:t>use Dependency Properties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76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Object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15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DependencyObject</a:t>
            </a:r>
            <a:r>
              <a:rPr lang="en-US" sz="3150" dirty="0" smtClean="0"/>
              <a:t> has the </a:t>
            </a:r>
            <a:r>
              <a:rPr lang="en-US" sz="3150" dirty="0" smtClean="0"/>
              <a:t>following members:</a:t>
            </a:r>
            <a:endParaRPr lang="en-US" sz="3150" dirty="0"/>
          </a:p>
          <a:p>
            <a:pPr lvl="1">
              <a:lnSpc>
                <a:spcPct val="100000"/>
              </a:lnSpc>
            </a:pPr>
            <a:r>
              <a:rPr lang="en-US" sz="295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Get</a:t>
            </a:r>
            <a:r>
              <a:rPr lang="en-US" sz="2950" dirty="0"/>
              <a:t>, </a:t>
            </a:r>
            <a:r>
              <a:rPr lang="en-US" sz="295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Set</a:t>
            </a:r>
            <a:r>
              <a:rPr lang="en-US" sz="2950" dirty="0"/>
              <a:t>, and </a:t>
            </a:r>
            <a:r>
              <a:rPr lang="en-US" sz="295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Clear</a:t>
            </a:r>
            <a:r>
              <a:rPr lang="en-US" sz="2950" dirty="0" smtClean="0"/>
              <a:t> </a:t>
            </a:r>
            <a:r>
              <a:rPr lang="en-US" sz="2950" dirty="0"/>
              <a:t>methods for values of any dependency </a:t>
            </a:r>
            <a:r>
              <a:rPr lang="en-US" sz="2950" dirty="0" smtClean="0"/>
              <a:t>properties</a:t>
            </a:r>
            <a:endParaRPr lang="en-US" sz="2950" dirty="0"/>
          </a:p>
          <a:p>
            <a:pPr lvl="1">
              <a:lnSpc>
                <a:spcPct val="100000"/>
              </a:lnSpc>
            </a:pPr>
            <a:r>
              <a:rPr lang="en-US" sz="2950" dirty="0" smtClean="0"/>
              <a:t>Metadata</a:t>
            </a:r>
            <a:r>
              <a:rPr lang="en-US" sz="2950" dirty="0"/>
              <a:t>, coerce value support, property changed </a:t>
            </a:r>
            <a:r>
              <a:rPr lang="en-US" sz="2950" dirty="0" smtClean="0"/>
              <a:t>notification</a:t>
            </a:r>
          </a:p>
          <a:p>
            <a:pPr lvl="1">
              <a:lnSpc>
                <a:spcPct val="100000"/>
              </a:lnSpc>
            </a:pPr>
            <a:r>
              <a:rPr lang="en-US" sz="2950" dirty="0" smtClean="0"/>
              <a:t>Override callbacks </a:t>
            </a:r>
            <a:r>
              <a:rPr lang="en-US" sz="2950" dirty="0"/>
              <a:t>for dependency properties or attached </a:t>
            </a:r>
            <a:r>
              <a:rPr lang="en-US" sz="2950" dirty="0" smtClean="0"/>
              <a:t>properties</a:t>
            </a:r>
          </a:p>
          <a:p>
            <a:pPr>
              <a:lnSpc>
                <a:spcPct val="100000"/>
              </a:lnSpc>
            </a:pPr>
            <a:r>
              <a:rPr lang="en-US" sz="315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DependencyObject</a:t>
            </a:r>
            <a:r>
              <a:rPr lang="en-US" sz="3150" dirty="0" smtClean="0"/>
              <a:t> </a:t>
            </a:r>
            <a:r>
              <a:rPr lang="en-US" sz="3150" dirty="0"/>
              <a:t>class facilitates the </a:t>
            </a:r>
            <a:r>
              <a:rPr lang="en-US" sz="3150" dirty="0" smtClean="0"/>
              <a:t/>
            </a:r>
            <a:br>
              <a:rPr lang="en-US" sz="3150" dirty="0" smtClean="0"/>
            </a:br>
            <a:r>
              <a:rPr lang="en-US" sz="3150" dirty="0" smtClean="0"/>
              <a:t>per-owner </a:t>
            </a:r>
            <a:r>
              <a:rPr lang="en-US" sz="3150" dirty="0"/>
              <a:t>property metadata for a dependency </a:t>
            </a:r>
            <a:r>
              <a:rPr lang="en-US" sz="3150" dirty="0" smtClean="0"/>
              <a:t>property</a:t>
            </a:r>
            <a:endParaRPr lang="en-US" sz="3150" dirty="0"/>
          </a:p>
        </p:txBody>
      </p:sp>
    </p:spTree>
    <p:extLst>
      <p:ext uri="{BB962C8B-B14F-4D97-AF65-F5344CB8AC3E}">
        <p14:creationId xmlns:p14="http://schemas.microsoft.com/office/powerpoint/2010/main" val="1655695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Dependency Properties</a:t>
            </a:r>
            <a:endParaRPr lang="en-US" dirty="0"/>
          </a:p>
        </p:txBody>
      </p:sp>
      <p:sp>
        <p:nvSpPr>
          <p:cNvPr id="10" name="Subtitle 9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Dependencies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035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638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Templates in XAML and WPF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Control Templates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Data Templates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The Dependency </a:t>
            </a:r>
            <a:r>
              <a:rPr lang="en-US" dirty="0" smtClean="0"/>
              <a:t>Objects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Dependency Properties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Attached </a:t>
            </a:r>
            <a:r>
              <a:rPr lang="en-US" dirty="0" smtClean="0"/>
              <a:t>Properties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Attached Behavior</a:t>
            </a: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Data Templates</a:t>
            </a:r>
          </a:p>
          <a:p>
            <a:pPr lvl="1">
              <a:lnSpc>
                <a:spcPct val="90000"/>
              </a:lnSpc>
            </a:pPr>
            <a:r>
              <a:rPr lang="en-US" dirty="0" err="1" smtClean="0"/>
              <a:t>CellTemplate</a:t>
            </a:r>
            <a:r>
              <a:rPr lang="en-US" dirty="0" smtClean="0"/>
              <a:t>, </a:t>
            </a:r>
            <a:r>
              <a:rPr lang="en-US" dirty="0" err="1" smtClean="0"/>
              <a:t>ItemTemplate</a:t>
            </a:r>
            <a:r>
              <a:rPr lang="en-US" dirty="0" smtClean="0"/>
              <a:t>, </a:t>
            </a:r>
            <a:r>
              <a:rPr lang="en-US" dirty="0" err="1" smtClean="0"/>
              <a:t>ContentTemplate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22601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45336"/>
            <a:ext cx="8686800" cy="5160264"/>
          </a:xfrm>
        </p:spPr>
        <p:txBody>
          <a:bodyPr/>
          <a:lstStyle/>
          <a:p>
            <a:r>
              <a:rPr lang="en-US" dirty="0" smtClean="0"/>
              <a:t>Silverlight, WPF and WinRT provide </a:t>
            </a:r>
            <a:r>
              <a:rPr lang="en-US" dirty="0"/>
              <a:t>a set of services that can be used to extend the functionality of a CLR </a:t>
            </a:r>
            <a:r>
              <a:rPr lang="en-US" dirty="0" smtClean="0"/>
              <a:t>property</a:t>
            </a:r>
          </a:p>
          <a:p>
            <a:pPr lvl="1"/>
            <a:r>
              <a:rPr lang="en-US" dirty="0" smtClean="0"/>
              <a:t>These </a:t>
            </a:r>
            <a:r>
              <a:rPr lang="en-US" dirty="0"/>
              <a:t>services are typically referred to as the </a:t>
            </a:r>
            <a:r>
              <a:rPr lang="en-US" dirty="0" smtClean="0"/>
              <a:t>Silverlight / </a:t>
            </a:r>
            <a:r>
              <a:rPr lang="en-US" dirty="0" smtClean="0"/>
              <a:t>WPF/WinRT </a:t>
            </a:r>
            <a:r>
              <a:rPr lang="en-US" dirty="0"/>
              <a:t>property </a:t>
            </a:r>
            <a:r>
              <a:rPr lang="en-US" dirty="0" smtClean="0"/>
              <a:t>system</a:t>
            </a:r>
          </a:p>
          <a:p>
            <a:r>
              <a:rPr lang="en-US" dirty="0" smtClean="0"/>
              <a:t>Dependency Property is </a:t>
            </a:r>
            <a:r>
              <a:rPr lang="en-US" dirty="0" smtClean="0"/>
              <a:t>a </a:t>
            </a:r>
            <a:r>
              <a:rPr lang="en-US" dirty="0"/>
              <a:t>property that is backed by the </a:t>
            </a:r>
            <a:r>
              <a:rPr lang="en-US" dirty="0" smtClean="0"/>
              <a:t>SL/WPF </a:t>
            </a:r>
            <a:r>
              <a:rPr lang="en-US" dirty="0"/>
              <a:t>property </a:t>
            </a:r>
            <a:r>
              <a:rPr lang="en-US" dirty="0" smtClean="0"/>
              <a:t>system</a:t>
            </a:r>
          </a:p>
        </p:txBody>
      </p:sp>
    </p:spTree>
    <p:extLst>
      <p:ext uri="{BB962C8B-B14F-4D97-AF65-F5344CB8AC3E}">
        <p14:creationId xmlns:p14="http://schemas.microsoft.com/office/powerpoint/2010/main" val="10333708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Properties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Dependency </a:t>
            </a:r>
            <a:r>
              <a:rPr lang="en-US" dirty="0"/>
              <a:t>properties are typically exposed as CLR </a:t>
            </a:r>
            <a:r>
              <a:rPr lang="en-US" dirty="0" smtClean="0"/>
              <a:t>properties</a:t>
            </a:r>
          </a:p>
          <a:p>
            <a:pPr lvl="1"/>
            <a:r>
              <a:rPr lang="en-US" dirty="0" smtClean="0"/>
              <a:t>At </a:t>
            </a:r>
            <a:r>
              <a:rPr lang="en-US" dirty="0"/>
              <a:t>a basic level, you could interact with these properties directly </a:t>
            </a:r>
            <a:endParaRPr lang="en-US" dirty="0" smtClean="0"/>
          </a:p>
          <a:p>
            <a:pPr lvl="1"/>
            <a:r>
              <a:rPr lang="en-US" dirty="0" smtClean="0"/>
              <a:t>May never find out they </a:t>
            </a:r>
            <a:r>
              <a:rPr lang="en-US" dirty="0"/>
              <a:t>are </a:t>
            </a:r>
            <a:r>
              <a:rPr lang="en-US" dirty="0" smtClean="0"/>
              <a:t>dependency properties</a:t>
            </a:r>
          </a:p>
          <a:p>
            <a:r>
              <a:rPr lang="en-US" dirty="0" smtClean="0"/>
              <a:t>Better to know if a property is Dependency or CLR</a:t>
            </a:r>
          </a:p>
          <a:p>
            <a:pPr lvl="1"/>
            <a:r>
              <a:rPr lang="en-US" dirty="0" smtClean="0"/>
              <a:t>Can use the advantages </a:t>
            </a:r>
            <a:r>
              <a:rPr lang="en-US" dirty="0"/>
              <a:t>of the dependency </a:t>
            </a:r>
            <a:r>
              <a:rPr lang="en-US" dirty="0" smtClean="0"/>
              <a:t>properties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6450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Properties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45336"/>
            <a:ext cx="8686800" cy="5160264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purpose of dependency properties is to provide a way to compute the value of a property based on the value of other </a:t>
            </a:r>
            <a:r>
              <a:rPr lang="en-US" dirty="0" smtClean="0"/>
              <a:t>inputs</a:t>
            </a:r>
          </a:p>
          <a:p>
            <a:pPr lvl="1"/>
            <a:r>
              <a:rPr lang="en-US" dirty="0" smtClean="0"/>
              <a:t>Can </a:t>
            </a:r>
            <a:r>
              <a:rPr lang="en-US" dirty="0"/>
              <a:t>be implemented to provide callbacks </a:t>
            </a:r>
            <a:r>
              <a:rPr lang="en-US" dirty="0" smtClean="0"/>
              <a:t>to </a:t>
            </a:r>
            <a:r>
              <a:rPr lang="en-US" dirty="0"/>
              <a:t>propagate changes to other </a:t>
            </a:r>
            <a:r>
              <a:rPr lang="en-US" dirty="0" smtClean="0"/>
              <a:t>properties</a:t>
            </a:r>
          </a:p>
          <a:p>
            <a:pPr lvl="1"/>
            <a:r>
              <a:rPr lang="en-US" dirty="0" smtClean="0"/>
              <a:t>Provide two-way data binding with UI controls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5115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Dependency Properties</a:t>
            </a:r>
            <a:endParaRPr lang="en-US" dirty="0"/>
          </a:p>
        </p:txBody>
      </p:sp>
      <p:sp>
        <p:nvSpPr>
          <p:cNvPr id="10" name="Subtitle 9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849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Attached Properties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How to set properties from another place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882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Attached Properties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024128"/>
            <a:ext cx="8686800" cy="549249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An attached property is intended to be used as a type of global property that is settable on any </a:t>
            </a:r>
            <a:r>
              <a:rPr lang="en-US" dirty="0" smtClean="0"/>
              <a:t>object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In WPF and Silverlight attached </a:t>
            </a:r>
            <a:r>
              <a:rPr lang="en-US" dirty="0"/>
              <a:t>properties are </a:t>
            </a:r>
            <a:r>
              <a:rPr lang="en-US" dirty="0" smtClean="0"/>
              <a:t>defined as dependency properties 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They don't have </a:t>
            </a:r>
            <a:r>
              <a:rPr lang="en-US" dirty="0"/>
              <a:t>the </a:t>
            </a:r>
            <a:r>
              <a:rPr lang="en-US" dirty="0" smtClean="0"/>
              <a:t>wrapper property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Examples of Attached Properties</a:t>
            </a:r>
          </a:p>
          <a:p>
            <a:pPr lvl="1">
              <a:lnSpc>
                <a:spcPct val="100000"/>
              </a:lnSpc>
            </a:pPr>
            <a:r>
              <a:rPr lang="en-US" dirty="0" err="1" smtClean="0"/>
              <a:t>Grid.Row</a:t>
            </a:r>
            <a:r>
              <a:rPr lang="en-US" dirty="0" smtClean="0"/>
              <a:t>, </a:t>
            </a:r>
            <a:r>
              <a:rPr lang="en-US" dirty="0" err="1" smtClean="0"/>
              <a:t>Grid.Column</a:t>
            </a:r>
            <a:r>
              <a:rPr lang="en-US" dirty="0" smtClean="0"/>
              <a:t>, </a:t>
            </a:r>
            <a:r>
              <a:rPr lang="en-US" dirty="0" err="1" smtClean="0"/>
              <a:t>Grid.RowSpan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err="1" smtClean="0"/>
              <a:t>Canvas.Top</a:t>
            </a:r>
            <a:r>
              <a:rPr lang="en-US" dirty="0" smtClean="0"/>
              <a:t>, </a:t>
            </a:r>
            <a:r>
              <a:rPr lang="en-US" dirty="0" err="1" smtClean="0"/>
              <a:t>Canvas.Left</a:t>
            </a:r>
            <a:r>
              <a:rPr lang="en-US" dirty="0" smtClean="0"/>
              <a:t>, </a:t>
            </a:r>
            <a:r>
              <a:rPr lang="en-US" dirty="0" err="1" smtClean="0"/>
              <a:t>Canvas.Bottom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23795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Attached Properties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405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Creating and Registering Dependency Properties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690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Custom Dependency Properties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257850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3200" dirty="0" err="1" smtClean="0"/>
              <a:t>Depe</a:t>
            </a:r>
            <a:r>
              <a:rPr lang="en-US" sz="3200" dirty="0" err="1" smtClean="0"/>
              <a:t>ndencyProperties</a:t>
            </a:r>
            <a:r>
              <a:rPr lang="en-US" sz="3200" dirty="0" smtClean="0"/>
              <a:t> must be registered in the </a:t>
            </a:r>
            <a:r>
              <a:rPr lang="en-US" dirty="0" smtClean="0"/>
              <a:t>Property System</a:t>
            </a:r>
          </a:p>
          <a:p>
            <a:pPr lvl="1"/>
            <a:r>
              <a:rPr lang="en-US" dirty="0" smtClean="0"/>
              <a:t>Done by the static method </a:t>
            </a:r>
            <a:r>
              <a:rPr lang="en-US" sz="2800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DependencyProperty.Register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lvl="1"/>
            <a:r>
              <a:rPr lang="en-US" dirty="0" smtClean="0"/>
              <a:t>The Register() takes few parameters</a:t>
            </a:r>
          </a:p>
          <a:p>
            <a:pPr lvl="2"/>
            <a:r>
              <a:rPr lang="en-US" dirty="0" smtClean="0"/>
              <a:t>Name of the property - 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</a:p>
          <a:p>
            <a:pPr lvl="2"/>
            <a:r>
              <a:rPr lang="en-US" dirty="0" smtClean="0"/>
              <a:t>The object type of the property - 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</a:p>
          <a:p>
            <a:pPr lvl="2"/>
            <a:r>
              <a:rPr lang="en-US" dirty="0" smtClean="0"/>
              <a:t>The type that the property belongs to - mostly UserControl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3764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Custom Dependency Properties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1718419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3200" dirty="0" smtClean="0"/>
              <a:t>Dependency property can be registered using the following template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en-US" sz="3200" dirty="0"/>
              <a:t>or using code snippet </a:t>
            </a:r>
            <a:r>
              <a:rPr lang="en-US" sz="31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propdp</a:t>
            </a:r>
            <a:endParaRPr lang="en-US" sz="3100" dirty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57200" y="3466767"/>
            <a:ext cx="8153400" cy="2246769"/>
          </a:xfrm>
        </p:spPr>
        <p:txBody>
          <a:bodyPr/>
          <a:lstStyle/>
          <a:p>
            <a:r>
              <a:rPr lang="en-US" dirty="0" smtClean="0"/>
              <a:t>public </a:t>
            </a:r>
            <a:r>
              <a:rPr lang="en-US" dirty="0"/>
              <a:t>static readonly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DependencyProperty ScrollValueProperty </a:t>
            </a:r>
            <a:r>
              <a:rPr lang="en-US" dirty="0"/>
              <a:t>=</a:t>
            </a:r>
          </a:p>
          <a:p>
            <a:r>
              <a:rPr lang="en-US" dirty="0"/>
              <a:t>    </a:t>
            </a:r>
            <a:r>
              <a:rPr lang="en-US" dirty="0" smtClean="0"/>
              <a:t>DependencyProperty.Register(</a:t>
            </a:r>
          </a:p>
          <a:p>
            <a:r>
              <a:rPr lang="en-US" dirty="0"/>
              <a:t> </a:t>
            </a:r>
            <a:r>
              <a:rPr lang="en-US" dirty="0" smtClean="0"/>
              <a:t>      "</a:t>
            </a:r>
            <a:r>
              <a:rPr lang="en-US" dirty="0"/>
              <a:t>ScrollValue</a:t>
            </a:r>
            <a:r>
              <a:rPr lang="en-US" dirty="0" smtClean="0"/>
              <a:t>", </a:t>
            </a:r>
          </a:p>
          <a:p>
            <a:r>
              <a:rPr lang="en-US" dirty="0" smtClean="0"/>
              <a:t>       typeof(double), </a:t>
            </a:r>
          </a:p>
          <a:p>
            <a:r>
              <a:rPr lang="en-US" dirty="0"/>
              <a:t> </a:t>
            </a:r>
            <a:r>
              <a:rPr lang="en-US" dirty="0" smtClean="0"/>
              <a:t>      typeof(UserControl),</a:t>
            </a:r>
          </a:p>
          <a:p>
            <a:r>
              <a:rPr lang="en-US" dirty="0"/>
              <a:t> </a:t>
            </a:r>
            <a:r>
              <a:rPr lang="en-US" dirty="0" smtClean="0"/>
              <a:t>      </a:t>
            </a:r>
            <a:r>
              <a:rPr lang="en-US" dirty="0"/>
              <a:t>null);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4321175" y="3038856"/>
            <a:ext cx="3527425" cy="715089"/>
          </a:xfrm>
          <a:prstGeom prst="wedgeRoundRectCallout">
            <a:avLst>
              <a:gd name="adj1" fmla="val -65590"/>
              <a:gd name="adj2" fmla="val 45322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Dependency Property's instance is always readonly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5540375" y="4181856"/>
            <a:ext cx="2689225" cy="715089"/>
          </a:xfrm>
          <a:prstGeom prst="wedgeRoundRectCallout">
            <a:avLst>
              <a:gd name="adj1" fmla="val -65208"/>
              <a:gd name="adj2" fmla="val -41505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The name of the Dependency Property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4800601" y="5143167"/>
            <a:ext cx="2590800" cy="715089"/>
          </a:xfrm>
          <a:prstGeom prst="wedgeRoundRectCallout">
            <a:avLst>
              <a:gd name="adj1" fmla="val -64951"/>
              <a:gd name="adj2" fmla="val -144118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Registration to the Property System</a:t>
            </a:r>
          </a:p>
        </p:txBody>
      </p:sp>
    </p:spTree>
    <p:extLst>
      <p:ext uri="{BB962C8B-B14F-4D97-AF65-F5344CB8AC3E}">
        <p14:creationId xmlns:p14="http://schemas.microsoft.com/office/powerpoint/2010/main" val="537647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1981200"/>
            <a:ext cx="7924800" cy="685800"/>
          </a:xfrm>
        </p:spPr>
        <p:txBody>
          <a:bodyPr/>
          <a:lstStyle/>
          <a:p>
            <a:r>
              <a:rPr lang="en-US" dirty="0" smtClean="0"/>
              <a:t>Templating in WPF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19200" y="3429000"/>
            <a:ext cx="2857500" cy="2857500"/>
          </a:xfrm>
          <a:prstGeom prst="roundRect">
            <a:avLst>
              <a:gd name="adj" fmla="val 8875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29200" y="3429000"/>
            <a:ext cx="2857500" cy="285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85883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Property Registration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144998"/>
          </a:xfrm>
        </p:spPr>
        <p:txBody>
          <a:bodyPr/>
          <a:lstStyle/>
          <a:p>
            <a:r>
              <a:rPr lang="en-US" dirty="0" smtClean="0"/>
              <a:t>Two Register Methods: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Register(String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, Type, Type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lvl="2"/>
            <a:r>
              <a:rPr lang="en-US" dirty="0" smtClean="0"/>
              <a:t>Registers </a:t>
            </a:r>
            <a:r>
              <a:rPr lang="en-US" dirty="0"/>
              <a:t>a dependency property with the specified property name, property type, and owner </a:t>
            </a:r>
            <a:r>
              <a:rPr lang="en-US" dirty="0" smtClean="0"/>
              <a:t>type</a:t>
            </a:r>
            <a:endParaRPr lang="en-US" dirty="0"/>
          </a:p>
          <a:p>
            <a:pPr lvl="1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Register(String, Type, Type, PropertyMetadata)</a:t>
            </a:r>
          </a:p>
          <a:p>
            <a:pPr lvl="2"/>
            <a:r>
              <a:rPr lang="en-US" dirty="0" smtClean="0"/>
              <a:t>Add Property metadata</a:t>
            </a:r>
          </a:p>
          <a:p>
            <a:pPr lvl="2"/>
            <a:r>
              <a:rPr lang="en-US" dirty="0" smtClean="0"/>
              <a:t>Default value or Callback for Property changes</a:t>
            </a:r>
          </a:p>
        </p:txBody>
      </p:sp>
    </p:spTree>
    <p:extLst>
      <p:ext uri="{BB962C8B-B14F-4D97-AF65-F5344CB8AC3E}">
        <p14:creationId xmlns:p14="http://schemas.microsoft.com/office/powerpoint/2010/main" val="1160282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Property Wrapper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3939540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After the registration of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Dependency Property</a:t>
            </a:r>
            <a:r>
              <a:rPr lang="en-US" dirty="0" smtClean="0"/>
              <a:t> it needs wrapper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Used to make it look like plain old CLR Property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DependencyObject</a:t>
            </a:r>
            <a:r>
              <a:rPr lang="en-US" dirty="0" smtClean="0"/>
              <a:t> has two methods used for the wrapping of dependency properties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SetValue(DependenyProperty, value)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GetValue(DependenyProperty)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57200" y="4953000"/>
            <a:ext cx="8382000" cy="1631216"/>
          </a:xfrm>
        </p:spPr>
        <p:txBody>
          <a:bodyPr/>
          <a:lstStyle/>
          <a:p>
            <a:r>
              <a:rPr lang="en-US" dirty="0"/>
              <a:t>public </a:t>
            </a:r>
            <a:r>
              <a:rPr lang="en-US" dirty="0" smtClean="0"/>
              <a:t>double </a:t>
            </a:r>
            <a:r>
              <a:rPr lang="en-US" dirty="0"/>
              <a:t>ScrollValue</a:t>
            </a:r>
          </a:p>
          <a:p>
            <a:r>
              <a:rPr lang="en-US" dirty="0" smtClean="0"/>
              <a:t>{</a:t>
            </a:r>
            <a:endParaRPr lang="en-US" dirty="0"/>
          </a:p>
          <a:p>
            <a:r>
              <a:rPr lang="en-US" dirty="0" smtClean="0"/>
              <a:t>   get { return (double)</a:t>
            </a:r>
            <a:r>
              <a:rPr lang="en-US" dirty="0" err="1" smtClean="0"/>
              <a:t>GetValue</a:t>
            </a:r>
            <a:r>
              <a:rPr lang="en-US" dirty="0" smtClean="0"/>
              <a:t>(ScrollValueProperty); }</a:t>
            </a:r>
            <a:endParaRPr lang="en-US" dirty="0"/>
          </a:p>
          <a:p>
            <a:r>
              <a:rPr lang="en-US" dirty="0"/>
              <a:t>   </a:t>
            </a:r>
            <a:r>
              <a:rPr lang="en-US" dirty="0" smtClean="0"/>
              <a:t>set { </a:t>
            </a:r>
            <a:r>
              <a:rPr lang="en-US" dirty="0" err="1" smtClean="0"/>
              <a:t>SetValue</a:t>
            </a:r>
            <a:r>
              <a:rPr lang="en-US" dirty="0" smtClean="0"/>
              <a:t>(</a:t>
            </a:r>
            <a:r>
              <a:rPr lang="en-US" dirty="0" err="1" smtClean="0"/>
              <a:t>ScrollValueProperty</a:t>
            </a:r>
            <a:r>
              <a:rPr lang="en-US" dirty="0" smtClean="0"/>
              <a:t> , </a:t>
            </a:r>
            <a:r>
              <a:rPr lang="en-US" dirty="0"/>
              <a:t>value</a:t>
            </a:r>
            <a:r>
              <a:rPr lang="en-US" dirty="0" smtClean="0"/>
              <a:t>); 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5213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2181514"/>
            <a:ext cx="7924800" cy="1516566"/>
          </a:xfrm>
        </p:spPr>
        <p:txBody>
          <a:bodyPr/>
          <a:lstStyle/>
          <a:p>
            <a:r>
              <a:rPr lang="en-US" dirty="0" smtClean="0"/>
              <a:t>Creating and Registering Dependency Properties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36980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5807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Creating and Registering Attached </a:t>
            </a:r>
            <a:r>
              <a:rPr lang="en-US" dirty="0" smtClean="0"/>
              <a:t>Properties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880960"/>
            <a:ext cx="7924800" cy="569120"/>
          </a:xfrm>
        </p:spPr>
        <p:txBody>
          <a:bodyPr/>
          <a:lstStyle/>
          <a:p>
            <a:r>
              <a:rPr lang="en-US" dirty="0" smtClean="0"/>
              <a:t>How to make attached properties?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753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Attached Properties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1723549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3200" dirty="0" smtClean="0"/>
              <a:t>The registration of attached properties is a little </a:t>
            </a:r>
            <a:r>
              <a:rPr lang="en-US" sz="3200" dirty="0" smtClean="0"/>
              <a:t>different than </a:t>
            </a:r>
            <a:r>
              <a:rPr lang="en-US" sz="3200" dirty="0" err="1" smtClean="0"/>
              <a:t>DependencyProperties</a:t>
            </a:r>
            <a:endParaRPr lang="en-US" sz="3200" dirty="0" smtClean="0"/>
          </a:p>
          <a:p>
            <a:pPr lvl="1"/>
            <a:r>
              <a:rPr lang="en-US" sz="3200" dirty="0" smtClean="0"/>
              <a:t>Has a code snippet </a:t>
            </a:r>
            <a:r>
              <a:rPr lang="en-US" sz="3100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propa</a:t>
            </a:r>
            <a:endParaRPr lang="en-US" sz="3100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42900" y="2809173"/>
            <a:ext cx="8458200" cy="3668697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1800" dirty="0" smtClean="0"/>
              <a:t>public </a:t>
            </a:r>
            <a:r>
              <a:rPr lang="en-US" sz="1800" dirty="0"/>
              <a:t>static Thickness GetMargin(DependencyObject obj)</a:t>
            </a:r>
          </a:p>
          <a:p>
            <a:r>
              <a:rPr lang="en-US" sz="1800" dirty="0" smtClean="0"/>
              <a:t>{</a:t>
            </a:r>
            <a:endParaRPr lang="en-US" sz="1800" dirty="0"/>
          </a:p>
          <a:p>
            <a:pPr>
              <a:lnSpc>
                <a:spcPct val="70000"/>
              </a:lnSpc>
            </a:pPr>
            <a:r>
              <a:rPr lang="en-US" sz="1800" dirty="0"/>
              <a:t>   </a:t>
            </a:r>
            <a:r>
              <a:rPr lang="en-US" sz="1800" dirty="0" smtClean="0"/>
              <a:t>return </a:t>
            </a:r>
            <a:r>
              <a:rPr lang="en-US" sz="1800" dirty="0"/>
              <a:t>(Thickness)</a:t>
            </a:r>
            <a:r>
              <a:rPr lang="en-US" sz="1800" dirty="0" err="1"/>
              <a:t>obj.GetValue</a:t>
            </a:r>
            <a:r>
              <a:rPr lang="en-US" sz="1800" dirty="0"/>
              <a:t>(</a:t>
            </a:r>
            <a:r>
              <a:rPr lang="en-US" sz="1800" dirty="0" err="1"/>
              <a:t>MarginProperty</a:t>
            </a:r>
            <a:r>
              <a:rPr lang="en-US" sz="1800" dirty="0"/>
              <a:t>);</a:t>
            </a:r>
          </a:p>
          <a:p>
            <a:pPr>
              <a:lnSpc>
                <a:spcPct val="70000"/>
              </a:lnSpc>
            </a:pPr>
            <a:r>
              <a:rPr lang="en-US" sz="1800" dirty="0" smtClean="0"/>
              <a:t>}</a:t>
            </a:r>
            <a:endParaRPr lang="en-US" sz="1800" dirty="0"/>
          </a:p>
          <a:p>
            <a:pPr>
              <a:spcBef>
                <a:spcPts val="1200"/>
              </a:spcBef>
            </a:pPr>
            <a:r>
              <a:rPr lang="en-US" sz="1800" dirty="0" smtClean="0"/>
              <a:t>public </a:t>
            </a:r>
            <a:r>
              <a:rPr lang="en-US" sz="1800" dirty="0"/>
              <a:t>static void SetMargin(DependencyObject </a:t>
            </a:r>
            <a:r>
              <a:rPr lang="en-US" sz="1800" dirty="0" smtClean="0"/>
              <a:t>obj, </a:t>
            </a:r>
            <a:r>
              <a:rPr lang="en-US" sz="1800" dirty="0"/>
              <a:t>Thickness </a:t>
            </a:r>
            <a:r>
              <a:rPr lang="en-US" sz="1800" dirty="0" smtClean="0"/>
              <a:t>val)</a:t>
            </a:r>
            <a:endParaRPr lang="en-US" sz="1800" dirty="0"/>
          </a:p>
          <a:p>
            <a:r>
              <a:rPr lang="en-US" sz="1800" dirty="0" smtClean="0"/>
              <a:t>{</a:t>
            </a:r>
            <a:endParaRPr lang="en-US" sz="1800" dirty="0"/>
          </a:p>
          <a:p>
            <a:pPr>
              <a:lnSpc>
                <a:spcPct val="70000"/>
              </a:lnSpc>
            </a:pPr>
            <a:r>
              <a:rPr lang="en-US" sz="1800" dirty="0" smtClean="0"/>
              <a:t>   </a:t>
            </a:r>
            <a:r>
              <a:rPr lang="en-US" sz="1800" dirty="0" err="1" smtClean="0"/>
              <a:t>obj.SetValue</a:t>
            </a:r>
            <a:r>
              <a:rPr lang="en-US" sz="1800" dirty="0" smtClean="0"/>
              <a:t>(MarginProperty</a:t>
            </a:r>
            <a:r>
              <a:rPr lang="en-US" sz="1800" dirty="0"/>
              <a:t>, val</a:t>
            </a:r>
            <a:r>
              <a:rPr lang="en-US" sz="1800" dirty="0" smtClean="0"/>
              <a:t>);</a:t>
            </a:r>
            <a:endParaRPr lang="en-US" sz="1800" dirty="0"/>
          </a:p>
          <a:p>
            <a:pPr>
              <a:lnSpc>
                <a:spcPct val="70000"/>
              </a:lnSpc>
            </a:pPr>
            <a:r>
              <a:rPr lang="en-US" sz="1800" dirty="0" smtClean="0"/>
              <a:t>}</a:t>
            </a:r>
            <a:endParaRPr lang="en-US" sz="1800" dirty="0"/>
          </a:p>
          <a:p>
            <a:pPr>
              <a:spcBef>
                <a:spcPts val="1200"/>
              </a:spcBef>
            </a:pPr>
            <a:r>
              <a:rPr lang="en-US" sz="1800" dirty="0" smtClean="0"/>
              <a:t>public </a:t>
            </a:r>
            <a:r>
              <a:rPr lang="en-US" sz="1800" dirty="0"/>
              <a:t>static </a:t>
            </a:r>
            <a:r>
              <a:rPr lang="en-US" sz="1800" dirty="0" err="1"/>
              <a:t>readonly</a:t>
            </a:r>
            <a:r>
              <a:rPr lang="en-US" sz="1800" dirty="0"/>
              <a:t> DependencyProperty MarginProperty =</a:t>
            </a:r>
          </a:p>
          <a:p>
            <a:r>
              <a:rPr lang="en-US" sz="1800" dirty="0"/>
              <a:t>        </a:t>
            </a:r>
            <a:r>
              <a:rPr lang="en-US" sz="1800" dirty="0" err="1"/>
              <a:t>DependencyProperty.</a:t>
            </a:r>
            <a:r>
              <a:rPr lang="en-US" sz="1800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RegisterAttached</a:t>
            </a:r>
            <a:r>
              <a:rPr lang="en-US" sz="1800" dirty="0"/>
              <a:t>("Margin</a:t>
            </a:r>
            <a:r>
              <a:rPr lang="en-US" sz="1800" dirty="0" smtClean="0"/>
              <a:t>",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        </a:t>
            </a:r>
            <a:r>
              <a:rPr lang="en-US" sz="1800" dirty="0" err="1" smtClean="0"/>
              <a:t>typeof</a:t>
            </a:r>
            <a:r>
              <a:rPr lang="en-US" sz="1800" dirty="0" smtClean="0"/>
              <a:t>(Thickness), </a:t>
            </a:r>
            <a:r>
              <a:rPr lang="en-US" sz="1800" dirty="0" err="1" smtClean="0"/>
              <a:t>typeof</a:t>
            </a:r>
            <a:r>
              <a:rPr lang="en-US" sz="1800" dirty="0" smtClean="0"/>
              <a:t>(</a:t>
            </a:r>
            <a:r>
              <a:rPr lang="en-US" sz="1800" dirty="0" err="1" smtClean="0"/>
              <a:t>ContentMargin</a:t>
            </a:r>
            <a:r>
              <a:rPr lang="en-US" sz="1800" dirty="0" smtClean="0"/>
              <a:t>), 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         new </a:t>
            </a:r>
            <a:r>
              <a:rPr lang="en-US" sz="1800" dirty="0" err="1"/>
              <a:t>FrameworkPropertyMetadata</a:t>
            </a:r>
            <a:r>
              <a:rPr lang="en-US" sz="1800" dirty="0"/>
              <a:t>(default(Thickness), </a:t>
            </a:r>
            <a:endParaRPr lang="en-US" sz="1800" dirty="0" smtClean="0"/>
          </a:p>
          <a:p>
            <a:r>
              <a:rPr lang="en-US" sz="1800" dirty="0"/>
              <a:t> </a:t>
            </a:r>
            <a:r>
              <a:rPr lang="en-US" sz="1800" dirty="0" smtClean="0"/>
              <a:t>             new </a:t>
            </a:r>
            <a:r>
              <a:rPr lang="en-US" sz="1800" dirty="0" err="1"/>
              <a:t>PropertyChangedCallback</a:t>
            </a:r>
            <a:r>
              <a:rPr lang="en-US" sz="1800" dirty="0"/>
              <a:t>(</a:t>
            </a:r>
            <a:r>
              <a:rPr lang="en-US" sz="1800" dirty="0" err="1"/>
              <a:t>OnPropertyChanged</a:t>
            </a:r>
            <a:r>
              <a:rPr lang="en-US" sz="1800" dirty="0"/>
              <a:t>)));</a:t>
            </a:r>
          </a:p>
        </p:txBody>
      </p:sp>
    </p:spTree>
    <p:extLst>
      <p:ext uri="{BB962C8B-B14F-4D97-AF65-F5344CB8AC3E}">
        <p14:creationId xmlns:p14="http://schemas.microsoft.com/office/powerpoint/2010/main" val="1347414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133600"/>
            <a:ext cx="7924800" cy="1295401"/>
          </a:xfrm>
        </p:spPr>
        <p:txBody>
          <a:bodyPr/>
          <a:lstStyle/>
          <a:p>
            <a:r>
              <a:rPr lang="en-US" dirty="0"/>
              <a:t>Custom </a:t>
            </a:r>
            <a:r>
              <a:rPr lang="en-US" dirty="0" smtClean="0"/>
              <a:t>Dependency and Attached Properties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07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Attached Behavior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 real usage of Attached Properties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265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Attached Behavior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Attached behavior is behavior that does not exist on the control by default</a:t>
            </a:r>
          </a:p>
          <a:p>
            <a:pPr lvl="1"/>
            <a:r>
              <a:rPr lang="en-US" dirty="0" smtClean="0"/>
              <a:t>i.e. binding a command to a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TextBlock 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2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TextBlock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does not have a property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Command</a:t>
            </a:r>
          </a:p>
          <a:p>
            <a:r>
              <a:rPr lang="en-US" dirty="0" smtClean="0"/>
              <a:t>Attached Behavior is done using Attached Properties</a:t>
            </a:r>
          </a:p>
          <a:p>
            <a:pPr lvl="1"/>
            <a:r>
              <a:rPr lang="en-US" dirty="0" smtClean="0"/>
              <a:t>Create an Attach Property </a:t>
            </a:r>
            <a:r>
              <a:rPr lang="en-US" smtClean="0"/>
              <a:t>that accepts Command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58960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Attached </a:t>
            </a:r>
            <a:r>
              <a:rPr lang="en-US" dirty="0" err="1" smtClean="0"/>
              <a:t>Behavir</a:t>
            </a:r>
            <a:r>
              <a:rPr lang="en-US" dirty="0" smtClean="0"/>
              <a:t>: Sample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228600" y="1371601"/>
            <a:ext cx="8686800" cy="1015663"/>
          </a:xfrm>
        </p:spPr>
        <p:txBody>
          <a:bodyPr/>
          <a:lstStyle/>
          <a:p>
            <a:r>
              <a:rPr lang="en-US" dirty="0" smtClean="0"/>
              <a:t>Creating a way to bind a command to the </a:t>
            </a:r>
            <a:r>
              <a:rPr lang="en-US" dirty="0" err="1" smtClean="0"/>
              <a:t>MouseLeftButtonDown</a:t>
            </a:r>
            <a:r>
              <a:rPr lang="en-US" dirty="0" smtClean="0"/>
              <a:t> event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228600" y="2536374"/>
            <a:ext cx="8686800" cy="2585323"/>
          </a:xfrm>
        </p:spPr>
        <p:txBody>
          <a:bodyPr/>
          <a:lstStyle/>
          <a:p>
            <a:r>
              <a:rPr lang="en-US" sz="1800" dirty="0" smtClean="0"/>
              <a:t>public </a:t>
            </a:r>
            <a:r>
              <a:rPr lang="en-US" sz="1800" dirty="0"/>
              <a:t>static </a:t>
            </a:r>
            <a:r>
              <a:rPr lang="en-US" sz="1800" dirty="0" err="1"/>
              <a:t>ICommand</a:t>
            </a:r>
            <a:r>
              <a:rPr lang="en-US" sz="1800" dirty="0"/>
              <a:t> </a:t>
            </a:r>
            <a:r>
              <a:rPr lang="en-US" sz="1800" dirty="0" err="1"/>
              <a:t>GetClick</a:t>
            </a:r>
            <a:r>
              <a:rPr lang="en-US" sz="1800" dirty="0"/>
              <a:t>(</a:t>
            </a:r>
            <a:r>
              <a:rPr lang="en-US" sz="1800" dirty="0" err="1"/>
              <a:t>DependencyObject</a:t>
            </a:r>
            <a:r>
              <a:rPr lang="en-US" sz="1800" dirty="0"/>
              <a:t> </a:t>
            </a:r>
            <a:r>
              <a:rPr lang="en-US" sz="1800" dirty="0" err="1"/>
              <a:t>obj</a:t>
            </a:r>
            <a:r>
              <a:rPr lang="en-US" sz="1800" dirty="0" smtClean="0"/>
              <a:t>) {…}</a:t>
            </a:r>
            <a:endParaRPr lang="en-US" sz="1800" dirty="0"/>
          </a:p>
          <a:p>
            <a:r>
              <a:rPr lang="en-US" sz="1800" dirty="0" smtClean="0"/>
              <a:t>public </a:t>
            </a:r>
            <a:r>
              <a:rPr lang="en-US" sz="1800" dirty="0"/>
              <a:t>static void </a:t>
            </a:r>
            <a:r>
              <a:rPr lang="en-US" sz="1800" dirty="0" err="1"/>
              <a:t>SetClick</a:t>
            </a:r>
            <a:r>
              <a:rPr lang="en-US" sz="1800" dirty="0"/>
              <a:t>(</a:t>
            </a:r>
            <a:r>
              <a:rPr lang="en-US" sz="1800" dirty="0" err="1"/>
              <a:t>DependencyObject</a:t>
            </a:r>
            <a:r>
              <a:rPr lang="en-US" sz="1800" dirty="0"/>
              <a:t> </a:t>
            </a:r>
            <a:r>
              <a:rPr lang="en-US" sz="1800" dirty="0" err="1"/>
              <a:t>obj</a:t>
            </a:r>
            <a:r>
              <a:rPr lang="en-US" sz="1800" dirty="0" smtClean="0"/>
              <a:t>,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                          </a:t>
            </a:r>
            <a:r>
              <a:rPr lang="en-US" sz="1800" dirty="0" err="1" smtClean="0"/>
              <a:t>Icommand</a:t>
            </a:r>
            <a:r>
              <a:rPr lang="en-US" sz="1800" dirty="0" smtClean="0"/>
              <a:t> value) {…}</a:t>
            </a:r>
          </a:p>
          <a:p>
            <a:endParaRPr lang="en-US" sz="1800" dirty="0"/>
          </a:p>
          <a:p>
            <a:r>
              <a:rPr lang="en-US" sz="1800" dirty="0" smtClean="0"/>
              <a:t>public </a:t>
            </a:r>
            <a:r>
              <a:rPr lang="en-US" sz="1800" dirty="0"/>
              <a:t>static </a:t>
            </a:r>
            <a:r>
              <a:rPr lang="en-US" sz="1800" dirty="0" err="1"/>
              <a:t>readonly</a:t>
            </a:r>
            <a:r>
              <a:rPr lang="en-US" sz="1800" dirty="0"/>
              <a:t> </a:t>
            </a:r>
            <a:r>
              <a:rPr lang="en-US" sz="1800" dirty="0" err="1"/>
              <a:t>DependencyProperty</a:t>
            </a:r>
            <a:r>
              <a:rPr lang="en-US" sz="1800" dirty="0"/>
              <a:t> </a:t>
            </a:r>
            <a:r>
              <a:rPr lang="en-US" sz="1800" dirty="0" err="1"/>
              <a:t>ClickProperty</a:t>
            </a:r>
            <a:r>
              <a:rPr lang="en-US" sz="1800" dirty="0"/>
              <a:t> =</a:t>
            </a:r>
          </a:p>
          <a:p>
            <a:r>
              <a:rPr lang="en-US" sz="1800" dirty="0"/>
              <a:t>            </a:t>
            </a:r>
            <a:r>
              <a:rPr lang="en-US" sz="1800" dirty="0" err="1"/>
              <a:t>DependencyProperty.RegisterAttached</a:t>
            </a:r>
            <a:r>
              <a:rPr lang="en-US" sz="1800" dirty="0"/>
              <a:t>("Click",</a:t>
            </a:r>
          </a:p>
          <a:p>
            <a:r>
              <a:rPr lang="en-US" sz="1800" dirty="0"/>
              <a:t>                typeof(</a:t>
            </a:r>
            <a:r>
              <a:rPr lang="en-US" sz="1800" dirty="0" err="1"/>
              <a:t>ICommand</a:t>
            </a:r>
            <a:r>
              <a:rPr lang="en-US" sz="1800" dirty="0"/>
              <a:t>),</a:t>
            </a:r>
          </a:p>
          <a:p>
            <a:r>
              <a:rPr lang="en-US" sz="1800" dirty="0"/>
              <a:t>                typeof(</a:t>
            </a:r>
            <a:r>
              <a:rPr lang="en-US" sz="1800" dirty="0" err="1"/>
              <a:t>CommandsBehavior</a:t>
            </a:r>
            <a:r>
              <a:rPr lang="en-US" sz="1800" dirty="0"/>
              <a:t>),</a:t>
            </a:r>
          </a:p>
          <a:p>
            <a:r>
              <a:rPr lang="en-US" sz="1800" dirty="0"/>
              <a:t>                new </a:t>
            </a:r>
            <a:r>
              <a:rPr lang="en-US" sz="1800" dirty="0" err="1" smtClean="0"/>
              <a:t>PropertyMetadata</a:t>
            </a:r>
            <a:r>
              <a:rPr lang="en-US" sz="1800" dirty="0" smtClean="0"/>
              <a:t>(</a:t>
            </a:r>
            <a:r>
              <a:rPr lang="en-US" sz="1800" dirty="0" err="1" smtClean="0"/>
              <a:t>ExecuteClickCommand</a:t>
            </a:r>
            <a:r>
              <a:rPr lang="en-US" sz="1800" dirty="0" smtClean="0"/>
              <a:t>));</a:t>
            </a:r>
            <a:endParaRPr lang="en-US" sz="1800" dirty="0"/>
          </a:p>
        </p:txBody>
      </p:sp>
      <p:sp>
        <p:nvSpPr>
          <p:cNvPr id="10" name="Text Placeholder 8"/>
          <p:cNvSpPr txBox="1">
            <a:spLocks/>
          </p:cNvSpPr>
          <p:nvPr/>
        </p:nvSpPr>
        <p:spPr>
          <a:xfrm>
            <a:off x="228600" y="5399315"/>
            <a:ext cx="8686800" cy="6463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&lt;</a:t>
            </a:r>
            <a:r>
              <a:rPr lang="en-US" sz="1800" dirty="0" err="1"/>
              <a:t>TextBlock</a:t>
            </a:r>
            <a:r>
              <a:rPr lang="en-US" sz="1800" dirty="0"/>
              <a:t> </a:t>
            </a:r>
            <a:r>
              <a:rPr lang="en-US" sz="1800" dirty="0" err="1" smtClean="0"/>
              <a:t>commandBehavior:CommandsBehavior.Click</a:t>
            </a:r>
            <a:r>
              <a:rPr lang="en-US" sz="1800" dirty="0" smtClean="0"/>
              <a:t>="{</a:t>
            </a:r>
            <a:r>
              <a:rPr lang="en-US" sz="1800" dirty="0"/>
              <a:t>Binding Click</a:t>
            </a:r>
            <a:r>
              <a:rPr lang="en-US" sz="1800" dirty="0" smtClean="0"/>
              <a:t>}"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          Text="Click" /&gt;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5006936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Attached Behavior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292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Templating in WPF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8686800" cy="3962400"/>
          </a:xfrm>
        </p:spPr>
        <p:txBody>
          <a:bodyPr/>
          <a:lstStyle/>
          <a:p>
            <a:r>
              <a:rPr lang="en-US" dirty="0" smtClean="0"/>
              <a:t>Two kinds of templates in WPF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ControlTemplate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DataTemplate</a:t>
            </a:r>
          </a:p>
          <a:p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ControlTemplate</a:t>
            </a:r>
            <a:r>
              <a:rPr lang="en-US" dirty="0" smtClean="0"/>
              <a:t> is used for the visualization of the control itself</a:t>
            </a:r>
          </a:p>
          <a:p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DataTemplate</a:t>
            </a:r>
            <a:r>
              <a:rPr lang="en-US" dirty="0" smtClean="0"/>
              <a:t> is used to present the content of the control</a:t>
            </a:r>
          </a:p>
        </p:txBody>
      </p:sp>
    </p:spTree>
    <p:extLst>
      <p:ext uri="{BB962C8B-B14F-4D97-AF65-F5344CB8AC3E}">
        <p14:creationId xmlns:p14="http://schemas.microsoft.com/office/powerpoint/2010/main" val="3813165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INotifyPropertyChanged</a:t>
            </a:r>
            <a:r>
              <a:rPr lang="en-US" dirty="0" smtClean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DependencyProperties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937566"/>
            <a:ext cx="7924800" cy="56912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22219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185057"/>
            <a:ext cx="7086600" cy="838200"/>
          </a:xfrm>
        </p:spPr>
        <p:txBody>
          <a:bodyPr/>
          <a:lstStyle/>
          <a:p>
            <a:r>
              <a:rPr lang="en-US" dirty="0" err="1" smtClean="0"/>
              <a:t>INotifyPropertyChanged</a:t>
            </a:r>
            <a:r>
              <a:rPr lang="en-US" dirty="0" smtClean="0"/>
              <a:t> vs. </a:t>
            </a:r>
            <a:r>
              <a:rPr lang="en-US" dirty="0" err="1" smtClean="0"/>
              <a:t>DependencyProperties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230084"/>
            <a:ext cx="8686800" cy="546462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Both </a:t>
            </a:r>
            <a:r>
              <a:rPr lang="en-US" dirty="0" err="1" smtClean="0"/>
              <a:t>INotifyPropertyChange</a:t>
            </a:r>
            <a:r>
              <a:rPr lang="en-US" dirty="0" smtClean="0"/>
              <a:t> and </a:t>
            </a:r>
            <a:r>
              <a:rPr lang="en-US" dirty="0" err="1" smtClean="0"/>
              <a:t>DependencyProperties</a:t>
            </a:r>
            <a:r>
              <a:rPr lang="en-US" dirty="0" smtClean="0"/>
              <a:t> do the same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Notify the binding target about changes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Yet both have pros and cons</a:t>
            </a:r>
          </a:p>
          <a:p>
            <a:pPr lvl="1">
              <a:lnSpc>
                <a:spcPct val="100000"/>
              </a:lnSpc>
            </a:pPr>
            <a:r>
              <a:rPr lang="en-US" dirty="0" err="1" smtClean="0"/>
              <a:t>INotifyPropertyChanged</a:t>
            </a:r>
            <a:r>
              <a:rPr lang="en-US" dirty="0" smtClean="0"/>
              <a:t> is slower than DP, but is more flexible and </a:t>
            </a:r>
            <a:r>
              <a:rPr lang="en-US" dirty="0" err="1" smtClean="0"/>
              <a:t>loosly</a:t>
            </a:r>
            <a:r>
              <a:rPr lang="en-US" dirty="0" smtClean="0"/>
              <a:t> coupled with the XAML platform</a:t>
            </a:r>
          </a:p>
          <a:p>
            <a:pPr lvl="1">
              <a:lnSpc>
                <a:spcPct val="100000"/>
              </a:lnSpc>
            </a:pPr>
            <a:r>
              <a:rPr lang="en-US" dirty="0" err="1" smtClean="0"/>
              <a:t>DependencyProperties</a:t>
            </a:r>
            <a:r>
              <a:rPr lang="en-US" dirty="0" smtClean="0"/>
              <a:t> are much faster, yet they are harder to implement and are tightly coupled with the XAML platform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60549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XAML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243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Extend the VideoPlayer Control from the example:</a:t>
            </a:r>
          </a:p>
          <a:p>
            <a:pPr lvl="1"/>
            <a:r>
              <a:rPr lang="en-US" dirty="0" smtClean="0"/>
              <a:t>Add a slider that slides with the video length</a:t>
            </a:r>
          </a:p>
          <a:p>
            <a:pPr lvl="1"/>
            <a:r>
              <a:rPr lang="en-US" dirty="0" smtClean="0"/>
              <a:t>Add a slider that changes the volume</a:t>
            </a:r>
          </a:p>
          <a:p>
            <a:pPr lvl="1"/>
            <a:r>
              <a:rPr lang="en-US" dirty="0" smtClean="0"/>
              <a:t>Add buttons for Play, Pause, Stop</a:t>
            </a:r>
          </a:p>
          <a:p>
            <a:pPr lvl="1"/>
            <a:r>
              <a:rPr lang="en-US" dirty="0" smtClean="0"/>
              <a:t>Add key events for volume UP/DOWN</a:t>
            </a:r>
          </a:p>
          <a:p>
            <a:pPr lvl="1"/>
            <a:r>
              <a:rPr lang="en-US" dirty="0"/>
              <a:t>Add key events </a:t>
            </a:r>
            <a:r>
              <a:rPr lang="en-US" dirty="0" smtClean="0"/>
              <a:t>to jump 5 </a:t>
            </a:r>
            <a:r>
              <a:rPr lang="en-US" smtClean="0"/>
              <a:t>seconds forward/backward in the video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84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1295400"/>
            <a:ext cx="7924800" cy="685800"/>
          </a:xfrm>
        </p:spPr>
        <p:txBody>
          <a:bodyPr/>
          <a:lstStyle/>
          <a:p>
            <a:r>
              <a:rPr lang="en-US" dirty="0" smtClean="0"/>
              <a:t>Control Template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2021679"/>
            <a:ext cx="7924800" cy="569120"/>
          </a:xfrm>
        </p:spPr>
        <p:txBody>
          <a:bodyPr/>
          <a:lstStyle/>
          <a:p>
            <a:r>
              <a:rPr lang="en-US" dirty="0" smtClean="0"/>
              <a:t>How to Control the Appearance?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571750" y="2971800"/>
            <a:ext cx="4000500" cy="3200400"/>
          </a:xfrm>
          <a:prstGeom prst="roundRect">
            <a:avLst>
              <a:gd name="adj" fmla="val 4422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52863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Templating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029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Controls in </a:t>
            </a:r>
            <a:r>
              <a:rPr lang="en-US" dirty="0" smtClean="0"/>
              <a:t>WPF are separated into: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Logic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Defines </a:t>
            </a:r>
            <a:r>
              <a:rPr lang="en-US" dirty="0"/>
              <a:t>the states, events and </a:t>
            </a:r>
            <a:r>
              <a:rPr lang="en-US" dirty="0" smtClean="0"/>
              <a:t>properties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Template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Defines </a:t>
            </a:r>
            <a:r>
              <a:rPr lang="en-US" dirty="0"/>
              <a:t>the visual appearance of the </a:t>
            </a:r>
            <a:r>
              <a:rPr lang="en-US" dirty="0" smtClean="0"/>
              <a:t>control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dirty="0" err="1" smtClean="0"/>
              <a:t>wireup</a:t>
            </a:r>
            <a:r>
              <a:rPr lang="en-US" dirty="0" smtClean="0"/>
              <a:t> </a:t>
            </a:r>
            <a:r>
              <a:rPr lang="en-US" dirty="0"/>
              <a:t>between the logic and the template is done by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DataBinding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4362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Templating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Each </a:t>
            </a:r>
            <a:r>
              <a:rPr lang="en-US" dirty="0"/>
              <a:t>control has a default </a:t>
            </a:r>
            <a:r>
              <a:rPr lang="en-US" dirty="0" smtClean="0"/>
              <a:t>template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This </a:t>
            </a:r>
            <a:r>
              <a:rPr lang="en-US" dirty="0"/>
              <a:t>gives the control a basic </a:t>
            </a:r>
            <a:r>
              <a:rPr lang="en-US" dirty="0" smtClean="0"/>
              <a:t>appearance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dirty="0"/>
              <a:t>default template is typically shipped together with the control and available for all common windows </a:t>
            </a:r>
            <a:r>
              <a:rPr lang="en-US" dirty="0" smtClean="0"/>
              <a:t>themes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It </a:t>
            </a:r>
            <a:r>
              <a:rPr lang="en-US" dirty="0"/>
              <a:t>is by convention wrapped into a </a:t>
            </a:r>
            <a:r>
              <a:rPr lang="en-US" dirty="0" smtClean="0"/>
              <a:t>style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Identified </a:t>
            </a:r>
            <a:r>
              <a:rPr lang="en-US" dirty="0"/>
              <a:t>by value of the 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DefaultStyleKey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property that every control </a:t>
            </a:r>
            <a:r>
              <a:rPr lang="en-US" dirty="0" smtClean="0"/>
              <a:t>has</a:t>
            </a:r>
          </a:p>
        </p:txBody>
      </p:sp>
    </p:spTree>
    <p:extLst>
      <p:ext uri="{BB962C8B-B14F-4D97-AF65-F5344CB8AC3E}">
        <p14:creationId xmlns:p14="http://schemas.microsoft.com/office/powerpoint/2010/main" val="1072582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Templating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dirty="0"/>
              <a:t>template is defined by a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dependency</a:t>
            </a:r>
            <a:r>
              <a:rPr lang="en-US" dirty="0"/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property</a:t>
            </a:r>
            <a:r>
              <a:rPr lang="en-US" dirty="0"/>
              <a:t> called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Template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appearance of a control can be completely replaced by setting this to another instance</a:t>
            </a:r>
          </a:p>
          <a:p>
            <a:pPr>
              <a:lnSpc>
                <a:spcPct val="100000"/>
              </a:lnSpc>
            </a:pPr>
            <a:r>
              <a:rPr lang="en-US" dirty="0"/>
              <a:t>The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ControlTemplate</a:t>
            </a:r>
            <a:r>
              <a:rPr lang="en-US" dirty="0" smtClean="0"/>
              <a:t> </a:t>
            </a:r>
            <a:r>
              <a:rPr lang="en-US" dirty="0"/>
              <a:t>is often included in a style that contains other property </a:t>
            </a:r>
            <a:r>
              <a:rPr lang="en-US" dirty="0" smtClean="0"/>
              <a:t>settings</a:t>
            </a:r>
          </a:p>
        </p:txBody>
      </p:sp>
    </p:spTree>
    <p:extLst>
      <p:ext uri="{BB962C8B-B14F-4D97-AF65-F5344CB8AC3E}">
        <p14:creationId xmlns:p14="http://schemas.microsoft.com/office/powerpoint/2010/main" val="2109584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Template Example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1015663"/>
          </a:xfrm>
        </p:spPr>
        <p:txBody>
          <a:bodyPr/>
          <a:lstStyle/>
          <a:p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ContentPresenter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presents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Content</a:t>
            </a:r>
            <a:r>
              <a:rPr lang="en-US" dirty="0" smtClean="0"/>
              <a:t> of the Control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57200" y="2228195"/>
            <a:ext cx="8153400" cy="4401205"/>
          </a:xfrm>
        </p:spPr>
        <p:txBody>
          <a:bodyPr/>
          <a:lstStyle/>
          <a:p>
            <a:r>
              <a:rPr lang="en-US" dirty="0" smtClean="0"/>
              <a:t>&lt;</a:t>
            </a:r>
            <a:r>
              <a:rPr lang="en-US" dirty="0"/>
              <a:t>ControlTemplate TargetType="</a:t>
            </a:r>
            <a:r>
              <a:rPr lang="en-US" dirty="0" smtClean="0"/>
              <a:t>Button" </a:t>
            </a:r>
          </a:p>
          <a:p>
            <a:r>
              <a:rPr lang="en-US" dirty="0" smtClean="0"/>
              <a:t>                 x:Key</a:t>
            </a:r>
            <a:r>
              <a:rPr lang="en-US" dirty="0"/>
              <a:t>="EllipseButton"&gt;</a:t>
            </a:r>
          </a:p>
          <a:p>
            <a:r>
              <a:rPr lang="en-US" dirty="0" smtClean="0"/>
              <a:t>  </a:t>
            </a:r>
            <a:r>
              <a:rPr lang="en-US" dirty="0"/>
              <a:t>&lt;Grid&gt;</a:t>
            </a:r>
          </a:p>
          <a:p>
            <a:r>
              <a:rPr lang="en-US" dirty="0"/>
              <a:t>   </a:t>
            </a:r>
            <a:r>
              <a:rPr lang="en-US" dirty="0" smtClean="0"/>
              <a:t> &lt;</a:t>
            </a:r>
            <a:r>
              <a:rPr lang="en-US" dirty="0"/>
              <a:t>Ellipse Fill="Pink" Stroke="Red" Opacity="0.5"/&gt;</a:t>
            </a:r>
          </a:p>
          <a:p>
            <a:r>
              <a:rPr lang="en-US" dirty="0"/>
              <a:t>    </a:t>
            </a:r>
            <a:r>
              <a:rPr lang="en-US" dirty="0" smtClean="0"/>
              <a:t>&lt;</a:t>
            </a:r>
            <a:r>
              <a:rPr lang="en-US" dirty="0"/>
              <a:t>ContentPresenter </a:t>
            </a:r>
            <a:r>
              <a:rPr lang="en-US" dirty="0" err="1"/>
              <a:t>HorizontalAlignment</a:t>
            </a:r>
            <a:r>
              <a:rPr lang="en-US" dirty="0"/>
              <a:t>="Center"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              </a:t>
            </a:r>
            <a:r>
              <a:rPr lang="en-US" dirty="0" err="1" smtClean="0"/>
              <a:t>VerticalAlignment</a:t>
            </a:r>
            <a:r>
              <a:rPr lang="en-US" dirty="0"/>
              <a:t>="Center"/&gt;</a:t>
            </a:r>
          </a:p>
          <a:p>
            <a:r>
              <a:rPr lang="en-US" dirty="0" smtClean="0"/>
              <a:t>  </a:t>
            </a:r>
            <a:r>
              <a:rPr lang="en-US" dirty="0"/>
              <a:t>&lt;/Grid&gt;</a:t>
            </a:r>
          </a:p>
          <a:p>
            <a:r>
              <a:rPr lang="en-US" dirty="0" smtClean="0"/>
              <a:t>&lt;/</a:t>
            </a:r>
            <a:r>
              <a:rPr lang="en-US" dirty="0"/>
              <a:t>ControlTemplate</a:t>
            </a:r>
            <a:r>
              <a:rPr lang="en-US" dirty="0" smtClean="0"/>
              <a:t>&gt;</a:t>
            </a:r>
          </a:p>
          <a:p>
            <a:endParaRPr lang="en-US" dirty="0" smtClean="0"/>
          </a:p>
          <a:p>
            <a:r>
              <a:rPr lang="en-US" dirty="0" smtClean="0"/>
              <a:t>…</a:t>
            </a:r>
          </a:p>
          <a:p>
            <a:endParaRPr lang="en-US" dirty="0" smtClean="0"/>
          </a:p>
          <a:p>
            <a:r>
              <a:rPr lang="en-US" dirty="0" smtClean="0"/>
              <a:t>&lt;</a:t>
            </a:r>
            <a:r>
              <a:rPr lang="en-US" dirty="0"/>
              <a:t>Button Content="Click</a:t>
            </a:r>
            <a:r>
              <a:rPr lang="en-US" dirty="0" smtClean="0"/>
              <a:t>" </a:t>
            </a:r>
          </a:p>
          <a:p>
            <a:r>
              <a:rPr lang="en-US" dirty="0"/>
              <a:t> </a:t>
            </a:r>
            <a:r>
              <a:rPr lang="en-US" dirty="0" smtClean="0"/>
              <a:t>Template</a:t>
            </a:r>
            <a:r>
              <a:rPr lang="en-US" dirty="0"/>
              <a:t>="{</a:t>
            </a:r>
            <a:r>
              <a:rPr lang="en-US" dirty="0" err="1"/>
              <a:t>StaticResource</a:t>
            </a:r>
            <a:r>
              <a:rPr lang="en-US" dirty="0"/>
              <a:t> </a:t>
            </a:r>
            <a:r>
              <a:rPr lang="en-US" dirty="0" err="1"/>
              <a:t>EllipseButton</a:t>
            </a:r>
            <a:r>
              <a:rPr lang="en-US" dirty="0"/>
              <a:t>}" </a:t>
            </a:r>
            <a:r>
              <a:rPr lang="en-US" dirty="0" smtClean="0"/>
              <a:t>/&gt;</a:t>
            </a:r>
            <a:endParaRPr lang="en-US" dirty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28966" y1="20000" x2="84828" y2="19000"/>
                        <a14:foregroundMark x1="11724" y1="14000" x2="20690" y2="38000"/>
                        <a14:foregroundMark x1="8966" y1="25000" x2="7586" y2="63000"/>
                        <a14:foregroundMark x1="7586" y1="78000" x2="7586" y2="78000"/>
                        <a14:foregroundMark x1="11034" y1="93000" x2="22759" y2="93000"/>
                        <a14:foregroundMark x1="92414" y1="87000" x2="92414" y2="21000"/>
                        <a14:foregroundMark x1="84138" y1="29000" x2="51724" y2="34000"/>
                        <a14:foregroundMark x1="38621" y1="33000" x2="19310" y2="31000"/>
                        <a14:foregroundMark x1="9655" y1="21000" x2="17241" y2="34000"/>
                        <a14:foregroundMark x1="51034" y1="93000" x2="66207" y2="93000"/>
                        <a14:foregroundMark x1="74483" y1="94000" x2="83448" y2="92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362576" y="4191000"/>
            <a:ext cx="2409824" cy="1679256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5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87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</Template>
  <TotalTime>1065</TotalTime>
  <Words>1368</Words>
  <Application>Microsoft Office PowerPoint</Application>
  <PresentationFormat>On-screen Show (4:3)</PresentationFormat>
  <Paragraphs>226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8" baseType="lpstr">
      <vt:lpstr>Cambria</vt:lpstr>
      <vt:lpstr>Consolas</vt:lpstr>
      <vt:lpstr>Corbel</vt:lpstr>
      <vt:lpstr>Wingdings 2</vt:lpstr>
      <vt:lpstr>Telerik Academy</vt:lpstr>
      <vt:lpstr>XAML Concepts</vt:lpstr>
      <vt:lpstr>Table of Contents</vt:lpstr>
      <vt:lpstr>Templating in WPF</vt:lpstr>
      <vt:lpstr>Templating in WPF</vt:lpstr>
      <vt:lpstr>Control Template</vt:lpstr>
      <vt:lpstr>Control Templating</vt:lpstr>
      <vt:lpstr>Control Templating (2)</vt:lpstr>
      <vt:lpstr>Control Templating (3)</vt:lpstr>
      <vt:lpstr>Control Template Example</vt:lpstr>
      <vt:lpstr>Control Template</vt:lpstr>
      <vt:lpstr>Data Templating</vt:lpstr>
      <vt:lpstr>Data Template</vt:lpstr>
      <vt:lpstr>Data Template (2)</vt:lpstr>
      <vt:lpstr>Data TemplateExample </vt:lpstr>
      <vt:lpstr>Data Templating</vt:lpstr>
      <vt:lpstr>Dependency Object</vt:lpstr>
      <vt:lpstr>Dependency Object</vt:lpstr>
      <vt:lpstr>Dependency Object (2)</vt:lpstr>
      <vt:lpstr>Dependency Properties</vt:lpstr>
      <vt:lpstr>Dependency Properties</vt:lpstr>
      <vt:lpstr>Dependency Properties (2)</vt:lpstr>
      <vt:lpstr>Dependency Properties (3)</vt:lpstr>
      <vt:lpstr>Dependency Properties</vt:lpstr>
      <vt:lpstr>Attached Properties</vt:lpstr>
      <vt:lpstr>Attached Properties</vt:lpstr>
      <vt:lpstr>Attached Properties</vt:lpstr>
      <vt:lpstr>Creating and Registering Dependency Properties</vt:lpstr>
      <vt:lpstr>Custom Dependency Properties</vt:lpstr>
      <vt:lpstr>Custom Dependency Properties</vt:lpstr>
      <vt:lpstr>Dependency Property Registration</vt:lpstr>
      <vt:lpstr>Dependency Property Wrapper</vt:lpstr>
      <vt:lpstr>Creating and Registering Dependency Properties</vt:lpstr>
      <vt:lpstr>Creating and Registering Attached Properties</vt:lpstr>
      <vt:lpstr>Custom Attached Properties</vt:lpstr>
      <vt:lpstr>Custom Dependency and Attached Properties</vt:lpstr>
      <vt:lpstr>Attached Behavior</vt:lpstr>
      <vt:lpstr>Attached Behavior</vt:lpstr>
      <vt:lpstr>Attached Behavir: Sample</vt:lpstr>
      <vt:lpstr>Attached Behavior</vt:lpstr>
      <vt:lpstr>INotifyPropertyChanged vs DependencyProperties</vt:lpstr>
      <vt:lpstr>INotifyPropertyChanged vs. DependencyProperties</vt:lpstr>
      <vt:lpstr>XAML Concepts</vt:lpstr>
      <vt:lpstr>Exercises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XAML Concepts</dc:title>
  <dc:creator>Doncho Minkov</dc:creator>
  <cp:lastModifiedBy>Doncho Minkov</cp:lastModifiedBy>
  <cp:revision>152</cp:revision>
  <dcterms:created xsi:type="dcterms:W3CDTF">2013-09-10T13:51:02Z</dcterms:created>
  <dcterms:modified xsi:type="dcterms:W3CDTF">2013-09-11T07:36:56Z</dcterms:modified>
</cp:coreProperties>
</file>