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5"/>
  </p:notes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8" r:id="rId14"/>
    <p:sldId id="272" r:id="rId15"/>
    <p:sldId id="273" r:id="rId16"/>
    <p:sldId id="274" r:id="rId17"/>
    <p:sldId id="269" r:id="rId18"/>
    <p:sldId id="270" r:id="rId19"/>
    <p:sldId id="275" r:id="rId20"/>
    <p:sldId id="276" r:id="rId21"/>
    <p:sldId id="277" r:id="rId22"/>
    <p:sldId id="278" r:id="rId23"/>
    <p:sldId id="271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90" r:id="rId35"/>
    <p:sldId id="291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F3D6AA-FD89-4264-B69B-E2E41CCB94DC}">
          <p14:sldIdLst>
            <p14:sldId id="256"/>
            <p14:sldId id="263"/>
            <p14:sldId id="264"/>
            <p14:sldId id="265"/>
            <p14:sldId id="266"/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72"/>
            <p14:sldId id="273"/>
            <p14:sldId id="274"/>
            <p14:sldId id="269"/>
            <p14:sldId id="270"/>
            <p14:sldId id="275"/>
            <p14:sldId id="276"/>
            <p14:sldId id="277"/>
            <p14:sldId id="278"/>
            <p14:sldId id="271"/>
            <p14:sldId id="279"/>
            <p14:sldId id="281"/>
            <p14:sldId id="280"/>
            <p14:sldId id="282"/>
            <p14:sldId id="283"/>
            <p14:sldId id="284"/>
            <p14:sldId id="285"/>
            <p14:sldId id="287"/>
            <p14:sldId id="286"/>
            <p14:sldId id="288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6" autoAdjust="0"/>
    <p:restoredTop sz="94660"/>
  </p:normalViewPr>
  <p:slideViewPr>
    <p:cSldViewPr>
      <p:cViewPr varScale="1">
        <p:scale>
          <a:sx n="114" d="100"/>
          <a:sy n="114" d="100"/>
        </p:scale>
        <p:origin x="6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B4521-6EFF-4FD6-9F0F-7825D5233E93}" type="datetimeFigureOut">
              <a:rPr lang="en-US" smtClean="0"/>
              <a:t>27-Mar-13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6CE42-C823-4ACA-8885-E5D6B71C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27547-0810-4D88-A61F-396BE092CB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01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9B0FA-793E-47E8-8622-D1B22E2ACE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131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4FFEAD-EE75-4536-A934-37EA5AB751B8}" type="datetime1">
              <a:rPr lang="en-US"/>
              <a:pPr/>
              <a:t>27-Mar-13</a:t>
            </a:fld>
            <a:r>
              <a:rPr lang="en-US"/>
              <a:t>07/16/96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0609A-1171-41D9-AD48-1A602D85F779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5591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XAML Layout Containers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Panels, Tab Containers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Technical Trainer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 (3)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Placing elements behind or in front of </a:t>
            </a:r>
            <a:r>
              <a:rPr lang="en-US" dirty="0" smtClean="0"/>
              <a:t>others depends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z-order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default </a:t>
            </a:r>
            <a:r>
              <a:rPr lang="en-US" dirty="0" smtClean="0"/>
              <a:t>z-order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Defines </a:t>
            </a:r>
            <a:r>
              <a:rPr lang="en-US" dirty="0"/>
              <a:t>which elements are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 smtClean="0"/>
              <a:t>" </a:t>
            </a:r>
            <a:r>
              <a:rPr lang="en-US" dirty="0" smtClean="0"/>
              <a:t>the other </a:t>
            </a:r>
            <a:r>
              <a:rPr lang="en-US" dirty="0"/>
              <a:t>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Determined by the order in which the children are added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Customize the </a:t>
            </a:r>
            <a:r>
              <a:rPr lang="en-US" dirty="0" smtClean="0"/>
              <a:t>z-order </a:t>
            </a:r>
            <a:r>
              <a:rPr lang="en-US" dirty="0"/>
              <a:t>of any child element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Canvas.ZIndex</a:t>
            </a:r>
            <a:r>
              <a:rPr lang="en-US" dirty="0"/>
              <a:t> attached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5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The </a:t>
            </a:r>
            <a:r>
              <a:rPr lang="en-US" sz="3800" dirty="0">
                <a:latin typeface="Consolas" pitchFamily="49" charset="0"/>
              </a:rPr>
              <a:t>Canvas</a:t>
            </a:r>
            <a:r>
              <a:rPr lang="en-US" sz="3800" dirty="0"/>
              <a:t> Container </a:t>
            </a:r>
            <a:r>
              <a:rPr lang="en-US" sz="3800" dirty="0" smtClean="0"/>
              <a:t>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261204"/>
            <a:ext cx="7776864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&lt;Canvas Background="White" Height="680"&gt;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&lt;Rectangle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Canvas.Top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Height="100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Canvas.ZIndex="3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&lt;Rectangle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Canvas.Left="20" Canvas.Top="20"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="Orange" Width="100" Height="100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Canvas.ZIndex="2"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&lt;Canvas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Canvas.Left="300" Canvas.Top="300"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Canvas.ZIndex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&lt;Rectangle Width="120" Height="330" RadiusX="20"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RadiusY="20" Fill="Black"/&gt;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&lt;Ellipse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Canvas.Left="10" Canvas.Top="10"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100"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Fill="Red"/&gt;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&lt;/Canvas&gt;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&lt;/Canvas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027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http://weblogs.asp.net/blogs/dwahlin/WindowsLiveWriter/IntroductiontoLayoutControlsinSilverligh_D46F/Figure1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3979169"/>
            <a:ext cx="5492056" cy="183588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50532" name="Picture 4" descr="http://emptyeasel.com/wp-content/uploads/2008/12/poppyprofusionblac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34508">
            <a:off x="5360120" y="3643763"/>
            <a:ext cx="2400300" cy="2361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3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2776"/>
            <a:ext cx="8229600" cy="15178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Customize the Z-order and </a:t>
            </a:r>
            <a:r>
              <a:rPr lang="bg-BG" dirty="0"/>
              <a:t>Multiple</a:t>
            </a:r>
            <a:r>
              <a:rPr lang="en-US" dirty="0"/>
              <a:t> </a:t>
            </a:r>
            <a:r>
              <a:rPr lang="bg-BG" dirty="0">
                <a:latin typeface="Consolas" pitchFamily="49" charset="0"/>
              </a:rPr>
              <a:t>Canvas</a:t>
            </a:r>
            <a:r>
              <a:rPr lang="bg-BG" dirty="0"/>
              <a:t> Elements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04799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962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Stacking Panels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StackPanel, </a:t>
            </a:r>
            <a:r>
              <a:rPr lang="en-US" dirty="0" err="1" smtClean="0"/>
              <a:t>DockPanel</a:t>
            </a:r>
            <a:r>
              <a:rPr lang="en-US" dirty="0" smtClean="0"/>
              <a:t>, Wrap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StackPanel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StackPanel</a:t>
            </a:r>
            <a:r>
              <a:rPr lang="en-US" dirty="0" smtClean="0"/>
              <a:t> arranges the elements in one row/column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Depends on the orientation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size of each element is not explicitly set all elements have the same width/height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set flow orientation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Vertical or Horizontal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5105400"/>
            <a:ext cx="777686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&lt;StackPanel&gt;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Text="Text" Background="Yellow"/&gt;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Text="Text" Background="Blue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&lt;/StackPanel&gt;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9145" y1="20930" x2="84015" y2="20930"/>
                        <a14:foregroundMark x1="68030" y1="20930" x2="65799" y2="19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51" t="7896" r="6151" b="7896"/>
          <a:stretch/>
        </p:blipFill>
        <p:spPr bwMode="auto">
          <a:xfrm>
            <a:off x="6172200" y="4093634"/>
            <a:ext cx="1896182" cy="116416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90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WrapPanel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WrapPanel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much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StackPanel</a:t>
            </a:r>
            <a:r>
              <a:rPr lang="en-US" dirty="0" smtClean="0"/>
              <a:t> but if there is no space left, arranges the elements in the next row/columns</a:t>
            </a:r>
          </a:p>
          <a:p>
            <a:pPr lvl="1"/>
            <a:r>
              <a:rPr lang="en-US" dirty="0" smtClean="0"/>
              <a:t>Depends on the orientation property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4141619"/>
            <a:ext cx="7776864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WrapPanel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Text="Text" Background="Yellow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Text="Text" Background="Blue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Text="Text" Background="Yellow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&lt;TextBlock Text="Text" Background="Blue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&lt;/WrapPanel&gt;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6" b="96273" l="5959" r="93782">
                        <a14:foregroundMark x1="73834" y1="72050" x2="73834" y2="720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3" t="6257" r="17866" b="12767"/>
          <a:stretch/>
        </p:blipFill>
        <p:spPr bwMode="auto">
          <a:xfrm>
            <a:off x="5356578" y="3296357"/>
            <a:ext cx="2726268" cy="12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4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DockPanel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DockPanel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provides docking </a:t>
            </a:r>
            <a:r>
              <a:rPr lang="en-US" dirty="0"/>
              <a:t>of elements to the left, right, </a:t>
            </a:r>
            <a:r>
              <a:rPr lang="en-US" dirty="0" smtClean="0"/>
              <a:t>top or </a:t>
            </a:r>
            <a:r>
              <a:rPr lang="en-US" dirty="0"/>
              <a:t>bottom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panel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Defined </a:t>
            </a:r>
            <a:r>
              <a:rPr lang="en-US" dirty="0"/>
              <a:t>by the attached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dock an element to the center of the panel, it must be the last child of the panel 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LastChildFill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property must be set to true.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42672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DockPanel LastChildFill="True"&gt;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="Top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DockPanel.Dock="Top"/&gt;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="Bottom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DockPanel.Dock="Bottom"/&gt;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DockPanel.Dock="Right"/&gt;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Content="LastChildFill=True"/&gt;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DockPanel&gt;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5631" y1="60112" x2="55631" y2="60112"/>
                        <a14:foregroundMark x1="84983" y1="14607" x2="21502" y2="70787"/>
                        <a14:foregroundMark x1="17747" y1="34831" x2="67235" y2="72472"/>
                        <a14:foregroundMark x1="80205" y1="53371" x2="12628" y2="51124"/>
                        <a14:foregroundMark x1="30034" y1="69101" x2="25597" y2="53933"/>
                        <a14:foregroundMark x1="60068" y1="49438" x2="74403" y2="43820"/>
                        <a14:foregroundMark x1="72355" y1="14607" x2="72355" y2="14607"/>
                        <a14:foregroundMark x1="86348" y1="15169" x2="86348" y2="15169"/>
                        <a14:foregroundMark x1="82935" y1="24157" x2="75768" y2="66854"/>
                        <a14:foregroundMark x1="73379" y1="39326" x2="51536" y2="50562"/>
                        <a14:foregroundMark x1="35154" y1="64045" x2="35154" y2="64045"/>
                        <a14:foregroundMark x1="42321" y1="64607" x2="61775" y2="63483"/>
                        <a14:foregroundMark x1="92833" y1="64045" x2="12628" y2="64045"/>
                        <a14:foregroundMark x1="81570" y1="14607" x2="81570" y2="14607"/>
                        <a14:foregroundMark x1="93857" y1="15169" x2="93857" y2="15169"/>
                        <a14:foregroundMark x1="90444" y1="15169" x2="90444" y2="15169"/>
                        <a14:foregroundMark x1="73379" y1="14045" x2="70648" y2="15169"/>
                        <a14:foregroundMark x1="10580" y1="24157" x2="12628" y2="79213"/>
                        <a14:foregroundMark x1="3754" y1="51124" x2="63140" y2="79213"/>
                        <a14:foregroundMark x1="46758" y1="78652" x2="32082" y2="78090"/>
                        <a14:foregroundMark x1="21160" y1="69663" x2="29693" y2="78652"/>
                        <a14:foregroundMark x1="93515" y1="44382" x2="70990" y2="78652"/>
                        <a14:foregroundMark x1="86007" y1="34270" x2="44369" y2="79775"/>
                        <a14:foregroundMark x1="75768" y1="33146" x2="61433" y2="42135"/>
                        <a14:foregroundMark x1="26280" y1="34270" x2="47782" y2="53371"/>
                        <a14:foregroundMark x1="47099" y1="37079" x2="33447" y2="44944"/>
                        <a14:foregroundMark x1="21843" y1="39888" x2="63823" y2="43820"/>
                        <a14:foregroundMark x1="60068" y1="36517" x2="42321" y2="46067"/>
                        <a14:foregroundMark x1="33447" y1="32022" x2="53242" y2="52247"/>
                        <a14:foregroundMark x1="21502" y1="30337" x2="18089" y2="41011"/>
                        <a14:foregroundMark x1="16724" y1="23596" x2="33106" y2="30337"/>
                        <a14:foregroundMark x1="37201" y1="21910" x2="62116" y2="33708"/>
                        <a14:foregroundMark x1="28669" y1="18539" x2="36519" y2="35955"/>
                        <a14:foregroundMark x1="50171" y1="22472" x2="73038" y2="33146"/>
                        <a14:foregroundMark x1="70307" y1="31461" x2="79181" y2="41011"/>
                        <a14:foregroundMark x1="87713" y1="12921" x2="87713" y2="12921"/>
                        <a14:foregroundMark x1="93857" y1="12360" x2="90785" y2="12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18" b="15413"/>
          <a:stretch/>
        </p:blipFill>
        <p:spPr bwMode="auto">
          <a:xfrm>
            <a:off x="5562600" y="4752621"/>
            <a:ext cx="2790825" cy="133208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Stacking Panels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Proportional Panels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Grid and UniformGrid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Panel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most powerful layout container in XAML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Sometimes a way harder than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StackPanel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Arranges the elements in a table-like layout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Predefined number of rows and columns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element has explicitly set grid row/column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attached properties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Grid.Row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Grid.Column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no </a:t>
            </a:r>
            <a:r>
              <a:rPr lang="en-US" dirty="0"/>
              <a:t>columns/rows are defined, </a:t>
            </a:r>
            <a:r>
              <a:rPr lang="en-US" dirty="0" smtClean="0"/>
              <a:t>works </a:t>
            </a:r>
            <a:r>
              <a:rPr lang="en-US" dirty="0"/>
              <a:t>the </a:t>
            </a:r>
            <a:r>
              <a:rPr lang="en-US" dirty="0" smtClean="0"/>
              <a:t>like </a:t>
            </a:r>
            <a:r>
              <a:rPr lang="en-US" dirty="0"/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7013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Overview</a:t>
            </a:r>
          </a:p>
          <a:p>
            <a:r>
              <a:rPr lang="en-US" dirty="0" smtClean="0"/>
              <a:t>Containers in XAML</a:t>
            </a:r>
          </a:p>
          <a:p>
            <a:pPr lvl="1"/>
            <a:r>
              <a:rPr lang="en-US" dirty="0" smtClean="0"/>
              <a:t>Three Kinds of Containers (Panels)</a:t>
            </a:r>
          </a:p>
          <a:p>
            <a:pPr lvl="2"/>
            <a:r>
              <a:rPr lang="en-US" dirty="0" smtClean="0"/>
              <a:t>Absolute coordinates, Stacking, Proportional</a:t>
            </a:r>
          </a:p>
          <a:p>
            <a:r>
              <a:rPr lang="en-US" dirty="0" smtClean="0"/>
              <a:t>GridSplitters and Sizing</a:t>
            </a:r>
            <a:endParaRPr lang="en-US" dirty="0"/>
          </a:p>
          <a:p>
            <a:r>
              <a:rPr lang="en-US" dirty="0" smtClean="0"/>
              <a:t>XAML Tab Containers</a:t>
            </a:r>
          </a:p>
        </p:txBody>
      </p:sp>
    </p:spTree>
    <p:extLst>
      <p:ext uri="{BB962C8B-B14F-4D97-AF65-F5344CB8AC3E}">
        <p14:creationId xmlns:p14="http://schemas.microsoft.com/office/powerpoint/2010/main" val="38057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smtClean="0"/>
              <a:t>Panel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Rows is defined by a content property called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RowDefinitions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Each row can be set a height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same with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ColumnDefinitions</a:t>
            </a:r>
            <a:r>
              <a:rPr lang="en-US" dirty="0" smtClean="0"/>
              <a:t>"</a:t>
            </a:r>
          </a:p>
          <a:p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4290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Grid.RowDefinitions&gt;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&lt;RowDefinition Height="50"/&gt;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RowDefinition/&gt;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RowDefinition/&gt;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Grid.RowDefinitions&gt;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Grid.ColumnDefinitions&gt;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&lt;ColumnDefinition/&gt;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&lt;ColumnDefinition Width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Grid.ColumnDefinitions&gt;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Panel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 elements in a Grid should have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Grid.Row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and/or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Grid.Column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set</a:t>
            </a:r>
          </a:p>
          <a:p>
            <a:pPr lvl="2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2209800"/>
            <a:ext cx="8229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Grid.Row="0" Grid.Column="0"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Grid.Row="0" Grid.Column="1"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Grid.Row="1" Grid.Column="0"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Grid.Row="1" Grid.Column="1"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Grid.Row="2" Grid.Column="0"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Grid.Row="2" Grid.Column="1"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799" y1="17919" x2="86577" y2="78613"/>
                        <a14:foregroundMark x1="85906" y1="21387" x2="12081" y2="19653"/>
                        <a14:foregroundMark x1="7718" y1="17919" x2="13423" y2="80925"/>
                        <a14:foregroundMark x1="58725" y1="82081" x2="58725" y2="82081"/>
                        <a14:foregroundMark x1="54362" y1="82081" x2="8054" y2="81503"/>
                        <a14:foregroundMark x1="91946" y1="35838" x2="92282" y2="58382"/>
                        <a14:foregroundMark x1="91611" y1="80925" x2="45638" y2="43353"/>
                        <a14:foregroundMark x1="62081" y1="36994" x2="35906" y2="47977"/>
                        <a14:foregroundMark x1="87584" y1="17341" x2="87584" y2="17341"/>
                        <a14:foregroundMark x1="17114" y1="54335" x2="26510" y2="59538"/>
                        <a14:foregroundMark x1="25503" y1="46821" x2="53020" y2="63006"/>
                        <a14:foregroundMark x1="31879" y1="52601" x2="34564" y2="61272"/>
                        <a14:foregroundMark x1="44631" y1="46243" x2="65101" y2="60694"/>
                        <a14:foregroundMark x1="19799" y1="51445" x2="42953" y2="63006"/>
                        <a14:foregroundMark x1="45638" y1="50289" x2="54027" y2="66474"/>
                        <a14:foregroundMark x1="33221" y1="67052" x2="52685" y2="72254"/>
                        <a14:foregroundMark x1="37248" y1="60116" x2="30872" y2="70520"/>
                        <a14:foregroundMark x1="18792" y1="66474" x2="22819" y2="76301"/>
                        <a14:foregroundMark x1="25503" y1="68786" x2="30872" y2="74566"/>
                        <a14:foregroundMark x1="17785" y1="80347" x2="32886" y2="80347"/>
                        <a14:foregroundMark x1="39933" y1="78613" x2="49329" y2="79191"/>
                        <a14:foregroundMark x1="49664" y1="80925" x2="52013" y2="80925"/>
                        <a14:foregroundMark x1="54698" y1="63584" x2="57383" y2="83815"/>
                        <a14:foregroundMark x1="57047" y1="63006" x2="43960" y2="70520"/>
                        <a14:foregroundMark x1="45638" y1="63584" x2="66779" y2="72832"/>
                        <a14:foregroundMark x1="66779" y1="75723" x2="71477" y2="79191"/>
                        <a14:foregroundMark x1="76846" y1="75723" x2="68456" y2="79191"/>
                        <a14:foregroundMark x1="61074" y1="74566" x2="64094" y2="79191"/>
                        <a14:foregroundMark x1="59396" y1="83815" x2="66779" y2="83237"/>
                        <a14:foregroundMark x1="70134" y1="83815" x2="81879" y2="82081"/>
                        <a14:foregroundMark x1="74161" y1="52023" x2="47987" y2="75723"/>
                        <a14:foregroundMark x1="15772" y1="25434" x2="45973" y2="35260"/>
                        <a14:foregroundMark x1="39933" y1="29480" x2="73490" y2="34104"/>
                        <a14:foregroundMark x1="45973" y1="22543" x2="59732" y2="37572"/>
                        <a14:foregroundMark x1="61409" y1="27746" x2="81879" y2="38728"/>
                        <a14:foregroundMark x1="79530" y1="27746" x2="84899" y2="36416"/>
                        <a14:foregroundMark x1="84564" y1="26590" x2="90604" y2="40462"/>
                        <a14:foregroundMark x1="86242" y1="26012" x2="65101" y2="29480"/>
                        <a14:foregroundMark x1="43960" y1="27168" x2="52685" y2="34682"/>
                        <a14:foregroundMark x1="37248" y1="27746" x2="49329" y2="54335"/>
                        <a14:foregroundMark x1="72819" y1="39884" x2="83893" y2="61272"/>
                        <a14:foregroundMark x1="88255" y1="49133" x2="88926" y2="67630"/>
                        <a14:foregroundMark x1="76510" y1="46243" x2="75168" y2="65318"/>
                        <a14:foregroundMark x1="64765" y1="63006" x2="63087" y2="68208"/>
                        <a14:foregroundMark x1="65772" y1="64162" x2="69799" y2="69942"/>
                        <a14:foregroundMark x1="77852" y1="65318" x2="86913" y2="74566"/>
                        <a14:foregroundMark x1="87248" y1="67630" x2="88926" y2="74566"/>
                        <a14:foregroundMark x1="91946" y1="72832" x2="87919" y2="76301"/>
                        <a14:foregroundMark x1="82550" y1="79191" x2="84899" y2="82081"/>
                        <a14:foregroundMark x1="10403" y1="27746" x2="5705" y2="46821"/>
                        <a14:foregroundMark x1="8054" y1="54913" x2="5705" y2="70520"/>
                        <a14:foregroundMark x1="89262" y1="15029" x2="76510" y2="15607"/>
                        <a14:foregroundMark x1="92282" y1="15607" x2="89933" y2="15607"/>
                        <a14:foregroundMark x1="76846" y1="16763" x2="73826" y2="20231"/>
                        <a14:foregroundMark x1="93289" y1="45087" x2="90604" y2="526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00600"/>
            <a:ext cx="28384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2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UniformGrid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Much like the common Grid panel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set position explicitly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elements is with the same size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elements depending of the number of rows/columns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FlowDirection</a:t>
            </a:r>
            <a:r>
              <a:rPr lang="en-US" dirty="0"/>
              <a:t> property </a:t>
            </a:r>
            <a:r>
              <a:rPr lang="en-US" dirty="0" smtClean="0"/>
              <a:t>sets the arrange style of the elements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5029200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&lt;UniformGrid Rows="3"&gt;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 Content="First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Content="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Seventh"/&gt;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UniformGrid&gt;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332" y1="19324" x2="85668" y2="67150"/>
                        <a14:foregroundMark x1="82410" y1="21256" x2="82410" y2="21256"/>
                        <a14:foregroundMark x1="86319" y1="17391" x2="80456" y2="15459"/>
                        <a14:foregroundMark x1="70033" y1="28502" x2="61564" y2="42512"/>
                        <a14:foregroundMark x1="57003" y1="28986" x2="81107" y2="61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51" t="11470" r="4451" b="21541"/>
          <a:stretch/>
        </p:blipFill>
        <p:spPr bwMode="auto">
          <a:xfrm>
            <a:off x="5562600" y="4724400"/>
            <a:ext cx="2663826" cy="1320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</p:spPr>
        <p:txBody>
          <a:bodyPr/>
          <a:lstStyle/>
          <a:p>
            <a:r>
              <a:rPr lang="en-US" dirty="0"/>
              <a:t>Proportional Panels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Notes on Panels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Panels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Note that most of the panels are not available in Silverlight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of them are available </a:t>
            </a:r>
            <a:r>
              <a:rPr lang="en-US" dirty="0" smtClean="0"/>
              <a:t>in </a:t>
            </a:r>
            <a:r>
              <a:rPr lang="en-US" dirty="0" smtClean="0"/>
              <a:t>WPF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Silverlight supports only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Canvas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StackPanel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need one of the others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write your own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There is a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Panel</a:t>
            </a:r>
            <a:r>
              <a:rPr lang="en-US" dirty="0" smtClean="0"/>
              <a:t> which can be 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Or…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Install SL SDK and enjoy more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Notes on Panels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GridSplitters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GridSplitter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Offer the user a way to adjust the layout of your application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Changing the size of a column or row in a grid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GridSplitter</a:t>
            </a:r>
            <a:r>
              <a:rPr lang="en-US" dirty="0" smtClean="0"/>
              <a:t> only to rearrange a Grid panel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09600" y="4077831"/>
            <a:ext cx="79232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 Height="100" Width="400"&gt;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&lt;Grid.ColumnDefinitions&gt;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&lt;/Grid.ColumnDefinitions&gt;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&lt;Ellipse Grid.Column="0" Fill="Red" 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&lt;GridSplitter Grid.Column="1"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HorizontalAlignment="Stretch" 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&lt;Ellipse Grid.Column="2" Fill="Blue" 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2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GridSplitter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dewas.ca/images/16SplitterInUse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749550" cy="2062162"/>
          </a:xfrm>
          <a:prstGeom prst="roundRect">
            <a:avLst>
              <a:gd name="adj" fmla="val 48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7987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a Container? </a:t>
            </a:r>
            <a:r>
              <a:rPr lang="en-US" smtClean="0"/>
              <a:t>Containers in XAML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properties to set the size of a panel or the elements in it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MaxWidth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MaxHeight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MinWidth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MinHeight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077831"/>
            <a:ext cx="79232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&lt;StackPanel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&lt;Button Content="First" Margin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="1" Padding="5"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="50" Width="Auto"/&gt;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&lt;Button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="Fifth"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Padding="1"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="50" Width="Auto"/&gt;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&lt;/StackPanel&gt;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62" y1="18590" x2="90223" y2="23718"/>
                        <a14:foregroundMark x1="91424" y1="16026" x2="85592" y2="1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6" y="4724400"/>
            <a:ext cx="4962526" cy="13278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9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Container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Border</a:t>
            </a:r>
            <a:r>
              <a:rPr lang="en-US" dirty="0" smtClean="0"/>
              <a:t> is a special kind of container</a:t>
            </a:r>
          </a:p>
          <a:p>
            <a:pPr lvl="1"/>
            <a:r>
              <a:rPr lang="en-US" dirty="0" smtClean="0"/>
              <a:t>It can hold only one child element</a:t>
            </a:r>
          </a:p>
          <a:p>
            <a:pPr lvl="1"/>
            <a:r>
              <a:rPr lang="en-US" dirty="0" smtClean="0"/>
              <a:t>The child element becomes surrounded by a border</a:t>
            </a:r>
          </a:p>
          <a:p>
            <a:r>
              <a:rPr lang="en-US" dirty="0" smtClean="0"/>
              <a:t>The Border properties for border style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BorderBrush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BorderThickness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CornerRadius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a window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Windows border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rounded corners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transparent background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9412" y="2240101"/>
            <a:ext cx="838358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 … WindowStyle="None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 BorderThickness="5" Background="Transparent"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CornerRadius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Border.BorderBrush&gt;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&lt;LinearGradientBrush StartPoint="0,0"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EndPoint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="0,1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GradientStop Color="Blue" Offset="0.2"/&gt;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GradientStop Color="DarkBlue" Offset="0.8"/&gt;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LinearGradientBrush&gt;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Border.BorderBrush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&lt;/Border&gt;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67200"/>
            <a:ext cx="2867025" cy="2333625"/>
          </a:xfrm>
          <a:prstGeom prst="roundRect">
            <a:avLst>
              <a:gd name="adj" fmla="val 41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1986796"/>
            <a:ext cx="3527425" cy="527804"/>
          </a:xfrm>
          <a:prstGeom prst="wedgeRoundRectCallout">
            <a:avLst>
              <a:gd name="adj1" fmla="val -57370"/>
              <a:gd name="adj2" fmla="val 36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Windows Border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TabContol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TabControl</a:t>
            </a:r>
            <a:r>
              <a:rPr lang="en-US" dirty="0" smtClean="0"/>
              <a:t> is useful for switching between multiple pages of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Tabs in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TabControl</a:t>
            </a:r>
            <a:r>
              <a:rPr lang="en-US" dirty="0" smtClean="0"/>
              <a:t> are typically placed on the top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TabStripPlacement</a:t>
            </a:r>
            <a:r>
              <a:rPr lang="en-US" dirty="0" smtClean="0"/>
              <a:t> property  can set their placement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Available only in WPF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468313" y="3016984"/>
            <a:ext cx="83534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&lt;TabControl&gt;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&lt;TabItem Header="Tab 1"&gt;Content for Tab1.&lt;/TabItem&gt;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&lt;TabItem Header="Tab 2"&gt;Content for Tab2.&lt;/TabItem&gt;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&lt;TabItem Header="Tab 3"&gt;Content for Tab3.&lt;/TabItem&gt;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&lt;/TabControl&gt;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1514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080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Container?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are things that contain other things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sections</a:t>
            </a:r>
            <a:r>
              <a:rPr lang="en-US" dirty="0"/>
              <a:t> in HTML</a:t>
            </a:r>
          </a:p>
          <a:p>
            <a:pPr lvl="1"/>
            <a:r>
              <a:rPr lang="en-US" dirty="0" smtClean="0"/>
              <a:t>They hold other controls / </a:t>
            </a:r>
            <a:r>
              <a:rPr lang="en-US" dirty="0" smtClean="0"/>
              <a:t>elements</a:t>
            </a:r>
            <a:endParaRPr lang="en-US" dirty="0" smtClean="0"/>
          </a:p>
          <a:p>
            <a:pPr lvl="1"/>
            <a:r>
              <a:rPr lang="en-US" dirty="0" smtClean="0"/>
              <a:t>Used to build the layout of the application</a:t>
            </a:r>
          </a:p>
          <a:p>
            <a:r>
              <a:rPr lang="en-US" dirty="0" smtClean="0"/>
              <a:t>Every container is given a space to consume</a:t>
            </a:r>
          </a:p>
          <a:p>
            <a:pPr lvl="1"/>
            <a:r>
              <a:rPr lang="en-US" dirty="0" smtClean="0"/>
              <a:t>All his children are in this space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</a:t>
            </a:r>
            <a:r>
              <a:rPr lang="en-US" smtClean="0"/>
              <a:t>Layout Containers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658812"/>
            <a:ext cx="8686800" cy="5818187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the following: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  <a:p>
            <a:pPr marL="862013" lvl="1" indent="-514350">
              <a:lnSpc>
                <a:spcPct val="100000"/>
              </a:lnSpc>
            </a:pP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*Note</a:t>
            </a:r>
            <a:r>
              <a:rPr lang="en-US" sz="2600" dirty="0" smtClean="0"/>
              <a:t>: Don't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</a:t>
            </a:r>
            <a:r>
              <a:rPr lang="en-US" sz="2600" dirty="0" smtClean="0"/>
              <a:t> for everything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14" y="1250948"/>
            <a:ext cx="6777774" cy="217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688248"/>
            <a:ext cx="5181600" cy="195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3"/>
          <p:cNvSpPr txBox="1">
            <a:spLocks/>
          </p:cNvSpPr>
          <p:nvPr/>
        </p:nvSpPr>
        <p:spPr>
          <a:xfrm>
            <a:off x="228600" y="811213"/>
            <a:ext cx="8686800" cy="513238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Create the following: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862013" lvl="1" indent="-514350">
              <a:lnSpc>
                <a:spcPct val="100000"/>
              </a:lnSpc>
            </a:pP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*Note</a:t>
            </a:r>
            <a:r>
              <a:rPr lang="en-US" sz="2600" dirty="0" smtClean="0"/>
              <a:t>: Don't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</a:t>
            </a:r>
            <a:r>
              <a:rPr lang="en-US" sz="2600" dirty="0" smtClean="0"/>
              <a:t> for everything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703388"/>
            <a:ext cx="634682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3"/>
          <p:cNvSpPr txBox="1">
            <a:spLocks/>
          </p:cNvSpPr>
          <p:nvPr/>
        </p:nvSpPr>
        <p:spPr>
          <a:xfrm>
            <a:off x="228600" y="811213"/>
            <a:ext cx="8686800" cy="513238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Using Tabs create the previous XAMLs in tab controls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Add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GridSplitter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whenever you used Grid as a panel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all the exercises in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in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XAML containers are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Panels</a:t>
            </a:r>
          </a:p>
          <a:p>
            <a:r>
              <a:rPr lang="en-US" dirty="0" smtClean="0"/>
              <a:t>Three common types of panels</a:t>
            </a:r>
          </a:p>
          <a:p>
            <a:pPr lvl="1"/>
            <a:r>
              <a:rPr lang="en-US" dirty="0" smtClean="0"/>
              <a:t>Panels with absolute coordinates</a:t>
            </a:r>
          </a:p>
          <a:p>
            <a:pPr lvl="1"/>
            <a:r>
              <a:rPr lang="en-US" dirty="0" smtClean="0"/>
              <a:t>Panels with stacking order</a:t>
            </a:r>
          </a:p>
          <a:p>
            <a:pPr lvl="1"/>
            <a:r>
              <a:rPr lang="en-US" dirty="0" smtClean="0"/>
              <a:t>Panels with proportional or with rows/columns</a:t>
            </a:r>
          </a:p>
          <a:p>
            <a:r>
              <a:rPr lang="en-US" dirty="0" smtClean="0"/>
              <a:t>Absolute coordinates Panels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Canvas</a:t>
            </a:r>
          </a:p>
          <a:p>
            <a:pPr lvl="1"/>
            <a:r>
              <a:rPr lang="en-US" sz="3200" dirty="0">
                <a:solidFill>
                  <a:srgbClr val="EBFFD2"/>
                </a:solidFill>
              </a:rPr>
              <a:t>Controls inside the canvas are </a:t>
            </a:r>
            <a:r>
              <a:rPr lang="en-US" sz="3200" dirty="0" smtClean="0">
                <a:solidFill>
                  <a:srgbClr val="EBFFD2"/>
                </a:solidFill>
              </a:rPr>
              <a:t>arranged based 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Canvas</a:t>
            </a:r>
            <a:r>
              <a:rPr lang="en-US" sz="3200" dirty="0" smtClean="0">
                <a:solidFill>
                  <a:srgbClr val="EBFFD2"/>
                </a:solidFill>
              </a:rPr>
              <a:t> position and size</a:t>
            </a:r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</a:t>
            </a:r>
            <a:r>
              <a:rPr lang="en-US" dirty="0" smtClean="0"/>
              <a:t>XAML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Stacking Panels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StackPanel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DockPanel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WrapPanel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arranged in a stacking order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first come goes in the beginning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Proportional Panels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Grid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UniformGrid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Arrange the elements in a table-like layout</a:t>
            </a:r>
          </a:p>
        </p:txBody>
      </p:sp>
    </p:spTree>
    <p:extLst>
      <p:ext uri="{BB962C8B-B14F-4D97-AF65-F5344CB8AC3E}">
        <p14:creationId xmlns:p14="http://schemas.microsoft.com/office/powerpoint/2010/main" val="11231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 rot="255618">
            <a:off x="457200" y="2628905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</a:t>
            </a:r>
            <a:endParaRPr lang="bg-BG" dirty="0"/>
          </a:p>
        </p:txBody>
      </p:sp>
      <p:pic>
        <p:nvPicPr>
          <p:cNvPr id="156676" name="Picture 4" descr="http://pic.leech.it/i/11e73/5c7a2ff12536948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2974" y="692696"/>
            <a:ext cx="3241474" cy="1656184"/>
          </a:xfrm>
          <a:prstGeom prst="roundRect">
            <a:avLst>
              <a:gd name="adj" fmla="val 3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56678" name="Picture 6" descr="http://blogs.msdn.com/blogfiles/wpfsldesigner/WindowsLiveWriter/WPFSilverlightLayoutControls_8097/Canvas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52407">
            <a:off x="2322645" y="3941926"/>
            <a:ext cx="3412670" cy="2287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090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Canvas</a:t>
            </a:r>
            <a:r>
              <a:rPr lang="en-US" dirty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i="1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container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An element </a:t>
            </a:r>
            <a:r>
              <a:rPr lang="en-US" dirty="0"/>
              <a:t>that holds </a:t>
            </a:r>
            <a:r>
              <a:rPr lang="bg-BG" dirty="0"/>
              <a:t>other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inside are positioned using </a:t>
            </a:r>
            <a:r>
              <a:rPr lang="en-US" dirty="0"/>
              <a:t>fixed coordinates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Places </a:t>
            </a:r>
            <a:r>
              <a:rPr lang="en-US" dirty="0"/>
              <a:t>elements behind or in front of </a:t>
            </a:r>
            <a:r>
              <a:rPr lang="en-US" dirty="0" smtClean="0"/>
              <a:t>others (depending on the z-order)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size </a:t>
            </a:r>
            <a:r>
              <a:rPr lang="en-US" dirty="0"/>
              <a:t>and </a:t>
            </a:r>
            <a:r>
              <a:rPr lang="en-US" dirty="0" smtClean="0"/>
              <a:t>clipping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1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 (2)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To position elements inside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</a:t>
            </a:r>
            <a:r>
              <a:rPr lang="en-US" dirty="0"/>
              <a:t> us</a:t>
            </a:r>
            <a:r>
              <a:rPr lang="en-US" dirty="0" smtClean="0"/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Places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at specific </a:t>
            </a:r>
            <a:r>
              <a:rPr lang="bg-BG" dirty="0"/>
              <a:t>location in a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3568" y="3876144"/>
            <a:ext cx="777686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 </a:t>
            </a:r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Canvas.Left="30" Canvas.Top="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Fill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 Width="100" Height="100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&lt;/Canvas&gt;</a:t>
            </a:r>
          </a:p>
        </p:txBody>
      </p:sp>
    </p:spTree>
    <p:extLst>
      <p:ext uri="{BB962C8B-B14F-4D97-AF65-F5344CB8AC3E}">
        <p14:creationId xmlns:p14="http://schemas.microsoft.com/office/powerpoint/2010/main" val="273148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478</TotalTime>
  <Words>1715</Words>
  <Application>Microsoft Office PowerPoint</Application>
  <PresentationFormat>On-screen Show (4:3)</PresentationFormat>
  <Paragraphs>287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XAML Layout Containers</vt:lpstr>
      <vt:lpstr>Table of Contents</vt:lpstr>
      <vt:lpstr>Containers Overview</vt:lpstr>
      <vt:lpstr>What is a Container?</vt:lpstr>
      <vt:lpstr>Containers in XAML</vt:lpstr>
      <vt:lpstr>Containers in XAML (2)</vt:lpstr>
      <vt:lpstr>The Canvas Container</vt:lpstr>
      <vt:lpstr>The Canvas Container</vt:lpstr>
      <vt:lpstr>The Canvas Container (2)</vt:lpstr>
      <vt:lpstr>The Canvas Container (3)</vt:lpstr>
      <vt:lpstr>The Canvas Container – Example</vt:lpstr>
      <vt:lpstr>Customize the Z-order and Multiple Canvas Elements</vt:lpstr>
      <vt:lpstr>Stacking Panels</vt:lpstr>
      <vt:lpstr>StackPanel</vt:lpstr>
      <vt:lpstr>WrapPanel</vt:lpstr>
      <vt:lpstr>DockPanel</vt:lpstr>
      <vt:lpstr>Stacking Panels</vt:lpstr>
      <vt:lpstr>Proportional Panels</vt:lpstr>
      <vt:lpstr>Grid Panel</vt:lpstr>
      <vt:lpstr>Grid Panel (2)</vt:lpstr>
      <vt:lpstr>Grid Panel (3)</vt:lpstr>
      <vt:lpstr>UniformGrid Panel</vt:lpstr>
      <vt:lpstr>Proportional Panels</vt:lpstr>
      <vt:lpstr>Additional Notes on Panels</vt:lpstr>
      <vt:lpstr>XAML Panels</vt:lpstr>
      <vt:lpstr>Additional Notes on Panels</vt:lpstr>
      <vt:lpstr>GridSplitters</vt:lpstr>
      <vt:lpstr>GridSplitter</vt:lpstr>
      <vt:lpstr>GridSplitter</vt:lpstr>
      <vt:lpstr>Sizing</vt:lpstr>
      <vt:lpstr>Sizing</vt:lpstr>
      <vt:lpstr>Sizing</vt:lpstr>
      <vt:lpstr>Border Container</vt:lpstr>
      <vt:lpstr>Border Container</vt:lpstr>
      <vt:lpstr>Border Example</vt:lpstr>
      <vt:lpstr>Border Container</vt:lpstr>
      <vt:lpstr>TabControl</vt:lpstr>
      <vt:lpstr>TabContol</vt:lpstr>
      <vt:lpstr>TabControl</vt:lpstr>
      <vt:lpstr>XAML Layout Containers</vt:lpstr>
      <vt:lpstr>Exercises</vt:lpstr>
      <vt:lpstr>Exercises (2)</vt:lpstr>
      <vt:lpstr>Exercises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290</cp:revision>
  <dcterms:created xsi:type="dcterms:W3CDTF">2006-08-16T00:00:00Z</dcterms:created>
  <dcterms:modified xsi:type="dcterms:W3CDTF">2013-03-27T08:22:53Z</dcterms:modified>
</cp:coreProperties>
</file>