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handoutMasterIdLst>
    <p:handoutMasterId r:id="rId26"/>
  </p:handoutMasterIdLst>
  <p:sldIdLst>
    <p:sldId id="256" r:id="rId2"/>
    <p:sldId id="257" r:id="rId3"/>
    <p:sldId id="259" r:id="rId4"/>
    <p:sldId id="385" r:id="rId5"/>
    <p:sldId id="386" r:id="rId6"/>
    <p:sldId id="387" r:id="rId7"/>
    <p:sldId id="388" r:id="rId8"/>
    <p:sldId id="392" r:id="rId9"/>
    <p:sldId id="390" r:id="rId10"/>
    <p:sldId id="391" r:id="rId11"/>
    <p:sldId id="393" r:id="rId12"/>
    <p:sldId id="394" r:id="rId13"/>
    <p:sldId id="395" r:id="rId14"/>
    <p:sldId id="396" r:id="rId15"/>
    <p:sldId id="397" r:id="rId16"/>
    <p:sldId id="398" r:id="rId17"/>
    <p:sldId id="399" r:id="rId18"/>
    <p:sldId id="401" r:id="rId19"/>
    <p:sldId id="402" r:id="rId20"/>
    <p:sldId id="400" r:id="rId21"/>
    <p:sldId id="403" r:id="rId22"/>
    <p:sldId id="380" r:id="rId23"/>
    <p:sldId id="404" r:id="rId24"/>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68" autoAdjust="0"/>
    <p:restoredTop sz="94468" autoAdjust="0"/>
  </p:normalViewPr>
  <p:slideViewPr>
    <p:cSldViewPr>
      <p:cViewPr>
        <p:scale>
          <a:sx n="70" d="100"/>
          <a:sy n="70" d="100"/>
        </p:scale>
        <p:origin x="-1906" y="-36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8/24/2013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8/24/2013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extLst>
      <p:ext uri="{BB962C8B-B14F-4D97-AF65-F5344CB8AC3E}">
        <p14:creationId xmlns:p14="http://schemas.microsoft.com/office/powerpoint/2010/main" val="360273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12</a:t>
            </a:fld>
            <a:endParaRPr lang="en-US" dirty="0"/>
          </a:p>
        </p:txBody>
      </p:sp>
    </p:spTree>
    <p:extLst>
      <p:ext uri="{BB962C8B-B14F-4D97-AF65-F5344CB8AC3E}">
        <p14:creationId xmlns:p14="http://schemas.microsoft.com/office/powerpoint/2010/main" val="3602739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extLst>
      <p:ext uri="{BB962C8B-B14F-4D97-AF65-F5344CB8AC3E}">
        <p14:creationId xmlns:p14="http://schemas.microsoft.com/office/powerpoint/2010/main" val="3602739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19</a:t>
            </a:fld>
            <a:endParaRPr lang="en-US" dirty="0"/>
          </a:p>
        </p:txBody>
      </p:sp>
    </p:spTree>
    <p:extLst>
      <p:ext uri="{BB962C8B-B14F-4D97-AF65-F5344CB8AC3E}">
        <p14:creationId xmlns:p14="http://schemas.microsoft.com/office/powerpoint/2010/main" val="3602739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20</a:t>
            </a:fld>
            <a:endParaRPr lang="en-US" dirty="0"/>
          </a:p>
        </p:txBody>
      </p:sp>
    </p:spTree>
    <p:extLst>
      <p:ext uri="{BB962C8B-B14F-4D97-AF65-F5344CB8AC3E}">
        <p14:creationId xmlns:p14="http://schemas.microsoft.com/office/powerpoint/2010/main" val="3602739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21</a:t>
            </a:fld>
            <a:endParaRPr lang="en-US" dirty="0"/>
          </a:p>
        </p:txBody>
      </p:sp>
    </p:spTree>
    <p:extLst>
      <p:ext uri="{BB962C8B-B14F-4D97-AF65-F5344CB8AC3E}">
        <p14:creationId xmlns:p14="http://schemas.microsoft.com/office/powerpoint/2010/main" val="360273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27"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28"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p:cNvPicPr>
            <a:picLocks noChangeAspect="1" noChangeArrowheads="1"/>
          </p:cNvPicPr>
          <p:nvPr userDrawn="1"/>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tgeorge.net/" TargetMode="External"/><Relationship Id="rId2" Type="http://schemas.openxmlformats.org/officeDocument/2006/relationships/hyperlink" Target="http://academy.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code.msdn.microsoft.com/windowsapps/ApplicationData-sample-fb043eb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hyperlink" Target="http://downloads.academy.telerik.com/svn/win8-js/2013/Lectures/6.%20Asynchronous%20Programming%20with%20WinJS%20and%20WebWorkers/Asynchronous-Programming-with-WinJS-and-WebWorkers.ppt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57200" y="1752600"/>
            <a:ext cx="8229600" cy="990600"/>
          </a:xfrm>
        </p:spPr>
        <p:txBody>
          <a:bodyPr/>
          <a:lstStyle/>
          <a:p>
            <a:r>
              <a:rPr lang="en-US" sz="6000" dirty="0" smtClean="0"/>
              <a:t>Application Storage</a:t>
            </a:r>
            <a:endParaRPr lang="en-US" sz="6000" dirty="0"/>
          </a:p>
        </p:txBody>
      </p:sp>
      <p:sp>
        <p:nvSpPr>
          <p:cNvPr id="9" name="Subtitle 8"/>
          <p:cNvSpPr>
            <a:spLocks noGrp="1"/>
          </p:cNvSpPr>
          <p:nvPr>
            <p:ph type="subTitle" idx="1"/>
          </p:nvPr>
        </p:nvSpPr>
        <p:spPr>
          <a:xfrm>
            <a:off x="457200" y="3276600"/>
            <a:ext cx="8229600" cy="584200"/>
          </a:xfrm>
        </p:spPr>
        <p:txBody>
          <a:bodyPr/>
          <a:lstStyle/>
          <a:p>
            <a:pPr lvl="0">
              <a:buClr>
                <a:srgbClr val="46A6BD">
                  <a:lumMod val="40000"/>
                  <a:lumOff val="60000"/>
                </a:srgbClr>
              </a:buClr>
            </a:pPr>
            <a:r>
              <a:rPr lang="en-US" dirty="0" smtClean="0"/>
              <a:t>Store App Data, Store App Settings, Types – local, roaming, temporary</a:t>
            </a:r>
            <a:endParaRPr lang="en-US" dirty="0"/>
          </a:p>
        </p:txBody>
      </p:sp>
      <p:sp>
        <p:nvSpPr>
          <p:cNvPr id="10" name="Text Placeholder 9"/>
          <p:cNvSpPr>
            <a:spLocks noGrp="1"/>
          </p:cNvSpPr>
          <p:nvPr>
            <p:ph type="body" sz="quarter" idx="10"/>
          </p:nvPr>
        </p:nvSpPr>
        <p:spPr>
          <a:xfrm>
            <a:off x="520700" y="4800600"/>
            <a:ext cx="3352800" cy="533400"/>
          </a:xfrm>
        </p:spPr>
        <p:txBody>
          <a:bodyPr/>
          <a:lstStyle/>
          <a:p>
            <a:r>
              <a:rPr lang="en-US" dirty="0" smtClean="0"/>
              <a:t>George Georgiev</a:t>
            </a:r>
            <a:endParaRPr lang="en-US" dirty="0"/>
          </a:p>
        </p:txBody>
      </p:sp>
      <p:sp>
        <p:nvSpPr>
          <p:cNvPr id="11" name="Text Placeholder 10"/>
          <p:cNvSpPr>
            <a:spLocks noGrp="1"/>
          </p:cNvSpPr>
          <p:nvPr>
            <p:ph type="body" sz="quarter" idx="11"/>
          </p:nvPr>
        </p:nvSpPr>
        <p:spPr>
          <a:xfrm>
            <a:off x="533400" y="5605046"/>
            <a:ext cx="3352800" cy="369332"/>
          </a:xfrm>
        </p:spPr>
        <p:txBody>
          <a:bodyPr/>
          <a:lstStyle/>
          <a:p>
            <a:r>
              <a:rPr lang="en-US" dirty="0" smtClean="0"/>
              <a:t>Telerik Software Academy</a:t>
            </a:r>
            <a:endParaRPr lang="en-US" dirty="0"/>
          </a:p>
        </p:txBody>
      </p:sp>
      <p:sp>
        <p:nvSpPr>
          <p:cNvPr id="12" name="Text Placeholder 11"/>
          <p:cNvSpPr>
            <a:spLocks noGrp="1"/>
          </p:cNvSpPr>
          <p:nvPr>
            <p:ph type="body" sz="quarter" idx="12"/>
          </p:nvPr>
        </p:nvSpPr>
        <p:spPr>
          <a:xfrm>
            <a:off x="533400" y="5909846"/>
            <a:ext cx="3352800" cy="338554"/>
          </a:xfrm>
        </p:spPr>
        <p:txBody>
          <a:bodyPr/>
          <a:lstStyle/>
          <a:p>
            <a:r>
              <a:rPr lang="en-US" smtClean="0">
                <a:hlinkClick r:id="rId2"/>
              </a:rPr>
              <a:t>academy.telerik.com</a:t>
            </a:r>
            <a:endParaRPr lang="en-US" dirty="0"/>
          </a:p>
        </p:txBody>
      </p:sp>
      <p:sp>
        <p:nvSpPr>
          <p:cNvPr id="14" name="Text Placeholder 13"/>
          <p:cNvSpPr>
            <a:spLocks noGrp="1"/>
          </p:cNvSpPr>
          <p:nvPr>
            <p:ph type="body" sz="quarter" idx="14"/>
          </p:nvPr>
        </p:nvSpPr>
        <p:spPr>
          <a:xfrm>
            <a:off x="533400" y="5253335"/>
            <a:ext cx="3352800" cy="707886"/>
          </a:xfrm>
        </p:spPr>
        <p:txBody>
          <a:bodyPr/>
          <a:lstStyle/>
          <a:p>
            <a:r>
              <a:rPr smtClean="0">
                <a:hlinkClick r:id="rId3"/>
              </a:rPr>
              <a:t>itgeorge.net</a:t>
            </a:r>
            <a:endParaRPr smtClean="0"/>
          </a:p>
          <a:p>
            <a:endParaRPr lang="en-US" dirty="0"/>
          </a:p>
        </p:txBody>
      </p:sp>
    </p:spTree>
    <p:extLst>
      <p:ext uri="{BB962C8B-B14F-4D97-AF65-F5344CB8AC3E}">
        <p14:creationId xmlns:p14="http://schemas.microsoft.com/office/powerpoint/2010/main" val="2871066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Files</a:t>
            </a:r>
            <a:endParaRPr lang="en-US" dirty="0"/>
          </a:p>
        </p:txBody>
      </p:sp>
      <p:sp>
        <p:nvSpPr>
          <p:cNvPr id="3" name="Content Placeholder 2"/>
          <p:cNvSpPr>
            <a:spLocks noGrp="1"/>
          </p:cNvSpPr>
          <p:nvPr>
            <p:ph idx="1"/>
          </p:nvPr>
        </p:nvSpPr>
        <p:spPr/>
        <p:txBody>
          <a:bodyPr/>
          <a:lstStyle/>
          <a:p>
            <a:pPr>
              <a:lnSpc>
                <a:spcPct val="100000"/>
              </a:lnSpc>
            </a:pPr>
            <a:r>
              <a:rPr lang="en-US" dirty="0" smtClean="0"/>
              <a:t>Regular files in the file system</a:t>
            </a:r>
          </a:p>
          <a:p>
            <a:pPr lvl="1">
              <a:lnSpc>
                <a:spcPct val="100000"/>
              </a:lnSpc>
            </a:pPr>
            <a:r>
              <a:rPr lang="en-US" dirty="0" smtClean="0"/>
              <a:t>Special location</a:t>
            </a:r>
          </a:p>
          <a:p>
            <a:pPr>
              <a:lnSpc>
                <a:spcPct val="100000"/>
              </a:lnSpc>
            </a:pPr>
            <a:r>
              <a:rPr lang="en-US" dirty="0" smtClean="0"/>
              <a:t>App has a root folder</a:t>
            </a:r>
          </a:p>
          <a:p>
            <a:pPr lvl="1">
              <a:lnSpc>
                <a:spcPct val="100000"/>
              </a:lnSpc>
            </a:pPr>
            <a:r>
              <a:rPr lang="en-US" dirty="0" smtClean="0"/>
              <a:t>With 3 subfolders – local, roaming, temporary</a:t>
            </a:r>
          </a:p>
          <a:p>
            <a:pPr lvl="1">
              <a:lnSpc>
                <a:spcPct val="100000"/>
              </a:lnSpc>
            </a:pPr>
            <a:r>
              <a:rPr lang="en-US" dirty="0" smtClean="0"/>
              <a:t>For each subfolder – full read/write access</a:t>
            </a:r>
          </a:p>
          <a:p>
            <a:pPr lvl="2">
              <a:lnSpc>
                <a:spcPct val="100000"/>
              </a:lnSpc>
            </a:pPr>
            <a:r>
              <a:rPr lang="en-US" dirty="0" smtClean="0"/>
              <a:t>Can create subfolders (up to 32 levels deep)</a:t>
            </a:r>
          </a:p>
          <a:p>
            <a:pPr lvl="2">
              <a:lnSpc>
                <a:spcPct val="100000"/>
              </a:lnSpc>
            </a:pPr>
            <a:r>
              <a:rPr lang="en-US" dirty="0" smtClean="0"/>
              <a:t>Can create files</a:t>
            </a:r>
          </a:p>
          <a:p>
            <a:pPr>
              <a:lnSpc>
                <a:spcPct val="100000"/>
              </a:lnSpc>
            </a:pPr>
            <a:r>
              <a:rPr lang="en-US" dirty="0" smtClean="0"/>
              <a:t>Can be viewed through File Explorer (unsecure)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163064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438398"/>
            <a:ext cx="8229600" cy="1295402"/>
          </a:xfrm>
        </p:spPr>
        <p:txBody>
          <a:bodyPr/>
          <a:lstStyle/>
          <a:p>
            <a:pPr>
              <a:lnSpc>
                <a:spcPts val="5000"/>
              </a:lnSpc>
            </a:pPr>
            <a:r>
              <a:rPr lang="en-US" dirty="0" smtClean="0"/>
              <a:t>Local Application Data</a:t>
            </a:r>
            <a:endParaRPr lang="en-US" dirty="0"/>
          </a:p>
        </p:txBody>
      </p:sp>
      <p:sp>
        <p:nvSpPr>
          <p:cNvPr id="6" name="Subtitle 5"/>
          <p:cNvSpPr>
            <a:spLocks noGrp="1"/>
          </p:cNvSpPr>
          <p:nvPr>
            <p:ph type="subTitle" idx="1"/>
          </p:nvPr>
        </p:nvSpPr>
        <p:spPr>
          <a:xfrm>
            <a:off x="457200" y="3733800"/>
            <a:ext cx="8229600" cy="533400"/>
          </a:xfrm>
        </p:spPr>
        <p:txBody>
          <a:bodyPr/>
          <a:lstStyle/>
          <a:p>
            <a:r>
              <a:rPr lang="en-US" dirty="0" smtClean="0"/>
              <a:t>Using local data for settings and files</a:t>
            </a:r>
            <a:endParaRPr lang="en-US" dirty="0"/>
          </a:p>
        </p:txBody>
      </p:sp>
    </p:spTree>
    <p:extLst>
      <p:ext uri="{BB962C8B-B14F-4D97-AF65-F5344CB8AC3E}">
        <p14:creationId xmlns:p14="http://schemas.microsoft.com/office/powerpoint/2010/main" val="216090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Application Data</a:t>
            </a:r>
            <a:endParaRPr lang="en-US" dirty="0"/>
          </a:p>
        </p:txBody>
      </p:sp>
      <p:sp>
        <p:nvSpPr>
          <p:cNvPr id="3" name="Content Placeholder 2"/>
          <p:cNvSpPr>
            <a:spLocks noGrp="1"/>
          </p:cNvSpPr>
          <p:nvPr>
            <p:ph idx="1"/>
          </p:nvPr>
        </p:nvSpPr>
        <p:spPr/>
        <p:txBody>
          <a:bodyPr/>
          <a:lstStyle/>
          <a:p>
            <a:pPr>
              <a:lnSpc>
                <a:spcPct val="100000"/>
              </a:lnSpc>
            </a:pPr>
            <a:r>
              <a:rPr lang="en-US" dirty="0" smtClean="0"/>
              <a:t>Good for large data</a:t>
            </a:r>
          </a:p>
          <a:p>
            <a:pPr>
              <a:lnSpc>
                <a:spcPct val="100000"/>
              </a:lnSpc>
            </a:pPr>
            <a:r>
              <a:rPr lang="en-US" dirty="0" smtClean="0"/>
              <a:t>Good for data specific to current device</a:t>
            </a:r>
          </a:p>
          <a:p>
            <a:pPr lvl="1">
              <a:lnSpc>
                <a:spcPct val="100000"/>
              </a:lnSpc>
            </a:pPr>
            <a:r>
              <a:rPr lang="en-US" dirty="0" smtClean="0"/>
              <a:t>E.g. camera settings</a:t>
            </a:r>
          </a:p>
          <a:p>
            <a:pPr>
              <a:lnSpc>
                <a:spcPct val="100000"/>
              </a:lnSpc>
            </a:pPr>
            <a:r>
              <a:rPr lang="en-US" dirty="0" smtClean="0"/>
              <a:t>Has no restrictions on size</a:t>
            </a:r>
          </a:p>
          <a:p>
            <a:pPr lvl="1">
              <a:lnSpc>
                <a:spcPct val="100000"/>
              </a:lnSpc>
            </a:pPr>
            <a:r>
              <a:rPr lang="en-US" dirty="0" smtClean="0"/>
              <a:t>Except total device storage space</a:t>
            </a:r>
          </a:p>
          <a:p>
            <a:pPr lvl="1">
              <a:lnSpc>
                <a:spcPct val="100000"/>
              </a:lnSpc>
            </a:pPr>
            <a:r>
              <a:rPr lang="en-US" dirty="0" smtClean="0"/>
              <a:t>Don't abuse it</a:t>
            </a:r>
          </a:p>
          <a:p>
            <a:pPr lvl="2">
              <a:lnSpc>
                <a:spcPct val="100000"/>
              </a:lnSpc>
            </a:pPr>
            <a:r>
              <a:rPr lang="en-US" dirty="0" smtClean="0"/>
              <a:t>users won't be happy if you're an "HDD eater"</a:t>
            </a:r>
          </a:p>
          <a:p>
            <a:pPr>
              <a:lnSpc>
                <a:spcPct val="100000"/>
              </a:lnSpc>
            </a:pPr>
            <a:r>
              <a:rPr lang="en-US" dirty="0" smtClean="0"/>
              <a:t>Remember – app &amp; user specific</a:t>
            </a:r>
          </a:p>
          <a:p>
            <a:pPr lvl="1">
              <a:lnSpc>
                <a:spcPct val="100000"/>
              </a:lnSpc>
            </a:pPr>
            <a:r>
              <a:rPr lang="en-US" dirty="0" smtClean="0"/>
              <a:t>Other users with the app have other local data</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2484830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286000"/>
            <a:ext cx="8229600" cy="1295402"/>
          </a:xfrm>
        </p:spPr>
        <p:txBody>
          <a:bodyPr/>
          <a:lstStyle/>
          <a:p>
            <a:pPr>
              <a:lnSpc>
                <a:spcPts val="5000"/>
              </a:lnSpc>
            </a:pPr>
            <a:r>
              <a:rPr lang="en-US" dirty="0" smtClean="0"/>
              <a:t>Saving Settings in Local Application Data</a:t>
            </a:r>
            <a:endParaRPr lang="en-US" dirty="0"/>
          </a:p>
        </p:txBody>
      </p:sp>
      <p:sp>
        <p:nvSpPr>
          <p:cNvPr id="6" name="Subtitle 5"/>
          <p:cNvSpPr>
            <a:spLocks noGrp="1"/>
          </p:cNvSpPr>
          <p:nvPr>
            <p:ph type="subTitle" idx="1"/>
          </p:nvPr>
        </p:nvSpPr>
        <p:spPr>
          <a:xfrm>
            <a:off x="457200" y="3581402"/>
            <a:ext cx="8229600" cy="533400"/>
          </a:xfrm>
        </p:spPr>
        <p:txBody>
          <a:bodyPr/>
          <a:lstStyle/>
          <a:p>
            <a:r>
              <a:rPr lang="en-US" dirty="0" smtClean="0"/>
              <a:t>Live Demo</a:t>
            </a:r>
            <a:endParaRPr lang="en-US" dirty="0"/>
          </a:p>
        </p:txBody>
      </p:sp>
    </p:spTree>
    <p:extLst>
      <p:ext uri="{BB962C8B-B14F-4D97-AF65-F5344CB8AC3E}">
        <p14:creationId xmlns:p14="http://schemas.microsoft.com/office/powerpoint/2010/main" val="3434303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286000"/>
            <a:ext cx="8229600" cy="1295402"/>
          </a:xfrm>
        </p:spPr>
        <p:txBody>
          <a:bodyPr/>
          <a:lstStyle/>
          <a:p>
            <a:pPr>
              <a:lnSpc>
                <a:spcPts val="5000"/>
              </a:lnSpc>
            </a:pPr>
            <a:r>
              <a:rPr lang="en-US" dirty="0" smtClean="0"/>
              <a:t>Files and Folders in Local Application Data</a:t>
            </a:r>
            <a:endParaRPr lang="en-US" dirty="0"/>
          </a:p>
        </p:txBody>
      </p:sp>
      <p:sp>
        <p:nvSpPr>
          <p:cNvPr id="6" name="Subtitle 5"/>
          <p:cNvSpPr>
            <a:spLocks noGrp="1"/>
          </p:cNvSpPr>
          <p:nvPr>
            <p:ph type="subTitle" idx="1"/>
          </p:nvPr>
        </p:nvSpPr>
        <p:spPr>
          <a:xfrm>
            <a:off x="457200" y="3581402"/>
            <a:ext cx="8229600" cy="533400"/>
          </a:xfrm>
        </p:spPr>
        <p:txBody>
          <a:bodyPr/>
          <a:lstStyle/>
          <a:p>
            <a:r>
              <a:rPr lang="en-US" dirty="0" smtClean="0"/>
              <a:t>Live Demo</a:t>
            </a:r>
            <a:endParaRPr lang="en-US" dirty="0"/>
          </a:p>
        </p:txBody>
      </p:sp>
    </p:spTree>
    <p:extLst>
      <p:ext uri="{BB962C8B-B14F-4D97-AF65-F5344CB8AC3E}">
        <p14:creationId xmlns:p14="http://schemas.microsoft.com/office/powerpoint/2010/main" val="3280965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209798"/>
            <a:ext cx="8229600" cy="1295402"/>
          </a:xfrm>
        </p:spPr>
        <p:txBody>
          <a:bodyPr/>
          <a:lstStyle/>
          <a:p>
            <a:pPr>
              <a:lnSpc>
                <a:spcPts val="5000"/>
              </a:lnSpc>
            </a:pPr>
            <a:r>
              <a:rPr lang="en-US" dirty="0" smtClean="0"/>
              <a:t>Roaming Application Data</a:t>
            </a:r>
            <a:endParaRPr lang="en-US" dirty="0"/>
          </a:p>
        </p:txBody>
      </p:sp>
      <p:sp>
        <p:nvSpPr>
          <p:cNvPr id="6" name="Subtitle 5"/>
          <p:cNvSpPr>
            <a:spLocks noGrp="1"/>
          </p:cNvSpPr>
          <p:nvPr>
            <p:ph type="subTitle" idx="1"/>
          </p:nvPr>
        </p:nvSpPr>
        <p:spPr>
          <a:xfrm>
            <a:off x="457200" y="3505200"/>
            <a:ext cx="8229600" cy="533400"/>
          </a:xfrm>
        </p:spPr>
        <p:txBody>
          <a:bodyPr/>
          <a:lstStyle/>
          <a:p>
            <a:r>
              <a:rPr lang="en-US" dirty="0" smtClean="0"/>
              <a:t>Using synced data for settings and files</a:t>
            </a:r>
            <a:endParaRPr lang="en-US" dirty="0"/>
          </a:p>
        </p:txBody>
      </p:sp>
    </p:spTree>
    <p:extLst>
      <p:ext uri="{BB962C8B-B14F-4D97-AF65-F5344CB8AC3E}">
        <p14:creationId xmlns:p14="http://schemas.microsoft.com/office/powerpoint/2010/main" val="3635225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Roaming Application Data</a:t>
            </a:r>
            <a:endParaRPr lang="en-US" dirty="0"/>
          </a:p>
        </p:txBody>
      </p:sp>
      <p:sp>
        <p:nvSpPr>
          <p:cNvPr id="3" name="Content Placeholder 2"/>
          <p:cNvSpPr>
            <a:spLocks noGrp="1"/>
          </p:cNvSpPr>
          <p:nvPr>
            <p:ph idx="1"/>
          </p:nvPr>
        </p:nvSpPr>
        <p:spPr/>
        <p:txBody>
          <a:bodyPr/>
          <a:lstStyle/>
          <a:p>
            <a:pPr>
              <a:lnSpc>
                <a:spcPct val="100000"/>
              </a:lnSpc>
            </a:pPr>
            <a:r>
              <a:rPr lang="en-US" dirty="0" smtClean="0"/>
              <a:t>Good for data useful on many devices</a:t>
            </a:r>
          </a:p>
          <a:p>
            <a:pPr lvl="1">
              <a:lnSpc>
                <a:spcPct val="100000"/>
              </a:lnSpc>
            </a:pPr>
            <a:r>
              <a:rPr lang="en-US" dirty="0" smtClean="0"/>
              <a:t>E.g. personalization info</a:t>
            </a:r>
          </a:p>
          <a:p>
            <a:pPr>
              <a:lnSpc>
                <a:spcPct val="100000"/>
              </a:lnSpc>
            </a:pPr>
            <a:r>
              <a:rPr lang="en-US" dirty="0" smtClean="0"/>
              <a:t>Has heavy restrictions on size</a:t>
            </a:r>
          </a:p>
          <a:p>
            <a:pPr lvl="1">
              <a:lnSpc>
                <a:spcPct val="100000"/>
              </a:lnSpc>
            </a:pPr>
            <a:r>
              <a:rPr lang="en-US" dirty="0" smtClean="0"/>
              <a:t>Every app has a "</a:t>
            </a:r>
            <a:r>
              <a:rPr lang="en-US" dirty="0" err="1" smtClean="0"/>
              <a:t>roamingStorageQuota</a:t>
            </a:r>
            <a:r>
              <a:rPr lang="en-US" dirty="0" smtClean="0"/>
              <a:t>"</a:t>
            </a:r>
          </a:p>
          <a:p>
            <a:pPr lvl="2">
              <a:lnSpc>
                <a:spcPct val="100000"/>
              </a:lnSpc>
            </a:pPr>
            <a:r>
              <a:rPr lang="en-US" dirty="0" smtClean="0"/>
              <a:t>100 KB on average (28 Feb 2013)</a:t>
            </a:r>
          </a:p>
          <a:p>
            <a:pPr lvl="1">
              <a:lnSpc>
                <a:spcPct val="100000"/>
              </a:lnSpc>
            </a:pPr>
            <a:r>
              <a:rPr lang="en-US" dirty="0" smtClean="0"/>
              <a:t>Exceeding the quota limit stops all syncing</a:t>
            </a:r>
          </a:p>
          <a:p>
            <a:pPr>
              <a:lnSpc>
                <a:spcPct val="100000"/>
              </a:lnSpc>
            </a:pPr>
            <a:r>
              <a:rPr lang="en-US" dirty="0" smtClean="0"/>
              <a:t>Need to handle data changes</a:t>
            </a:r>
          </a:p>
          <a:p>
            <a:pPr lvl="1">
              <a:lnSpc>
                <a:spcPct val="100000"/>
              </a:lnSpc>
            </a:pPr>
            <a:r>
              <a:rPr lang="en-US" dirty="0" smtClean="0"/>
              <a:t>Another machine could update the data</a:t>
            </a:r>
          </a:p>
          <a:p>
            <a:pPr lvl="1">
              <a:lnSpc>
                <a:spcPct val="100000"/>
              </a:lnSpc>
            </a:pPr>
            <a:r>
              <a:rPr lang="en-US" dirty="0" smtClean="0"/>
              <a:t>"</a:t>
            </a:r>
            <a:r>
              <a:rPr lang="en-US" dirty="0" err="1"/>
              <a:t>datachanged</a:t>
            </a:r>
            <a:r>
              <a:rPr lang="en-US" dirty="0" smtClean="0"/>
              <a:t>" event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1942329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1295398"/>
            <a:ext cx="8229600" cy="1295402"/>
          </a:xfrm>
        </p:spPr>
        <p:txBody>
          <a:bodyPr/>
          <a:lstStyle/>
          <a:p>
            <a:pPr>
              <a:lnSpc>
                <a:spcPts val="5000"/>
              </a:lnSpc>
            </a:pPr>
            <a:r>
              <a:rPr lang="en-US" dirty="0" smtClean="0"/>
              <a:t>Saving Settings in Roaming Application Storage</a:t>
            </a:r>
            <a:endParaRPr lang="en-US" dirty="0"/>
          </a:p>
        </p:txBody>
      </p:sp>
      <p:sp>
        <p:nvSpPr>
          <p:cNvPr id="6" name="Subtitle 5"/>
          <p:cNvSpPr>
            <a:spLocks noGrp="1"/>
          </p:cNvSpPr>
          <p:nvPr>
            <p:ph type="subTitle" idx="1"/>
          </p:nvPr>
        </p:nvSpPr>
        <p:spPr>
          <a:xfrm>
            <a:off x="457200" y="2590800"/>
            <a:ext cx="8229600" cy="533400"/>
          </a:xfrm>
        </p:spPr>
        <p:txBody>
          <a:bodyPr/>
          <a:lstStyle/>
          <a:p>
            <a:r>
              <a:rPr lang="en-US" dirty="0" smtClean="0"/>
              <a:t>Live Demo</a:t>
            </a:r>
            <a:endParaRPr lang="en-US" dirty="0"/>
          </a:p>
        </p:txBody>
      </p:sp>
    </p:spTree>
    <p:extLst>
      <p:ext uri="{BB962C8B-B14F-4D97-AF65-F5344CB8AC3E}">
        <p14:creationId xmlns:p14="http://schemas.microsoft.com/office/powerpoint/2010/main" val="4081961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362198"/>
            <a:ext cx="8229600" cy="1295402"/>
          </a:xfrm>
        </p:spPr>
        <p:txBody>
          <a:bodyPr/>
          <a:lstStyle/>
          <a:p>
            <a:pPr>
              <a:lnSpc>
                <a:spcPts val="5000"/>
              </a:lnSpc>
            </a:pPr>
            <a:r>
              <a:rPr lang="en-US" dirty="0" smtClean="0"/>
              <a:t>Temporary Application Data</a:t>
            </a:r>
            <a:endParaRPr lang="en-US" dirty="0"/>
          </a:p>
        </p:txBody>
      </p:sp>
      <p:sp>
        <p:nvSpPr>
          <p:cNvPr id="6" name="Subtitle 5"/>
          <p:cNvSpPr>
            <a:spLocks noGrp="1"/>
          </p:cNvSpPr>
          <p:nvPr>
            <p:ph type="subTitle" idx="1"/>
          </p:nvPr>
        </p:nvSpPr>
        <p:spPr>
          <a:xfrm>
            <a:off x="457200" y="3657600"/>
            <a:ext cx="8229600" cy="533400"/>
          </a:xfrm>
        </p:spPr>
        <p:txBody>
          <a:bodyPr/>
          <a:lstStyle/>
          <a:p>
            <a:r>
              <a:rPr lang="en-US" dirty="0" smtClean="0"/>
              <a:t>Caching temporary data</a:t>
            </a:r>
            <a:endParaRPr lang="en-US" dirty="0"/>
          </a:p>
        </p:txBody>
      </p:sp>
    </p:spTree>
    <p:extLst>
      <p:ext uri="{BB962C8B-B14F-4D97-AF65-F5344CB8AC3E}">
        <p14:creationId xmlns:p14="http://schemas.microsoft.com/office/powerpoint/2010/main" val="3373749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Temporary Application Data</a:t>
            </a:r>
            <a:endParaRPr lang="en-US" dirty="0"/>
          </a:p>
        </p:txBody>
      </p:sp>
      <p:sp>
        <p:nvSpPr>
          <p:cNvPr id="3" name="Content Placeholder 2"/>
          <p:cNvSpPr>
            <a:spLocks noGrp="1"/>
          </p:cNvSpPr>
          <p:nvPr>
            <p:ph idx="1"/>
          </p:nvPr>
        </p:nvSpPr>
        <p:spPr/>
        <p:txBody>
          <a:bodyPr/>
          <a:lstStyle/>
          <a:p>
            <a:pPr>
              <a:lnSpc>
                <a:spcPct val="100000"/>
              </a:lnSpc>
            </a:pPr>
            <a:r>
              <a:rPr lang="en-US" dirty="0" smtClean="0"/>
              <a:t>Similar to files in %TEMP% folder in the Desktop world</a:t>
            </a:r>
          </a:p>
          <a:p>
            <a:pPr>
              <a:lnSpc>
                <a:spcPct val="100000"/>
              </a:lnSpc>
            </a:pPr>
            <a:r>
              <a:rPr lang="en-US" dirty="0" smtClean="0"/>
              <a:t>Good for</a:t>
            </a:r>
          </a:p>
          <a:p>
            <a:pPr lvl="1">
              <a:lnSpc>
                <a:spcPct val="100000"/>
              </a:lnSpc>
            </a:pPr>
            <a:r>
              <a:rPr lang="en-US" dirty="0" smtClean="0"/>
              <a:t>Unimportant files</a:t>
            </a:r>
          </a:p>
          <a:p>
            <a:pPr lvl="1">
              <a:lnSpc>
                <a:spcPct val="100000"/>
              </a:lnSpc>
            </a:pPr>
            <a:r>
              <a:rPr lang="en-US" dirty="0" smtClean="0"/>
              <a:t>Caching (e.g. downloaded video cache)</a:t>
            </a:r>
          </a:p>
          <a:p>
            <a:pPr>
              <a:lnSpc>
                <a:spcPct val="100000"/>
              </a:lnSpc>
            </a:pPr>
            <a:r>
              <a:rPr lang="en-US" dirty="0" smtClean="0"/>
              <a:t>No size limit</a:t>
            </a:r>
          </a:p>
          <a:p>
            <a:pPr lvl="1">
              <a:lnSpc>
                <a:spcPct val="100000"/>
              </a:lnSpc>
            </a:pPr>
            <a:r>
              <a:rPr lang="en-US" dirty="0" smtClean="0"/>
              <a:t>But system may choose to clean it</a:t>
            </a:r>
          </a:p>
          <a:p>
            <a:pPr lvl="1">
              <a:lnSpc>
                <a:spcPct val="100000"/>
              </a:lnSpc>
            </a:pPr>
            <a:r>
              <a:rPr lang="en-US" dirty="0" smtClean="0"/>
              <a:t>Disk cleanup removes it</a:t>
            </a:r>
          </a:p>
          <a:p>
            <a:pPr lvl="1">
              <a:lnSpc>
                <a:spcPct val="100000"/>
              </a:lnSpc>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3071736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228600" y="914400"/>
            <a:ext cx="8686800" cy="5715000"/>
          </a:xfrm>
        </p:spPr>
        <p:txBody>
          <a:bodyPr/>
          <a:lstStyle/>
          <a:p>
            <a:pPr>
              <a:lnSpc>
                <a:spcPct val="100000"/>
              </a:lnSpc>
            </a:pPr>
            <a:r>
              <a:rPr lang="en-US" dirty="0" smtClean="0"/>
              <a:t>Application data storage</a:t>
            </a:r>
          </a:p>
          <a:p>
            <a:pPr>
              <a:lnSpc>
                <a:spcPct val="100000"/>
              </a:lnSpc>
            </a:pPr>
            <a:r>
              <a:rPr lang="en-US" dirty="0" smtClean="0"/>
              <a:t>App settings</a:t>
            </a:r>
          </a:p>
          <a:p>
            <a:pPr>
              <a:lnSpc>
                <a:spcPct val="100000"/>
              </a:lnSpc>
            </a:pPr>
            <a:r>
              <a:rPr lang="en-US" dirty="0" smtClean="0"/>
              <a:t>App files</a:t>
            </a:r>
          </a:p>
          <a:p>
            <a:pPr>
              <a:lnSpc>
                <a:spcPct val="100000"/>
              </a:lnSpc>
            </a:pPr>
            <a:r>
              <a:rPr lang="en-US" dirty="0" smtClean="0"/>
              <a:t>Local app data</a:t>
            </a:r>
          </a:p>
          <a:p>
            <a:pPr lvl="1">
              <a:lnSpc>
                <a:spcPct val="100000"/>
              </a:lnSpc>
            </a:pPr>
            <a:r>
              <a:rPr lang="en-US" dirty="0" smtClean="0"/>
              <a:t>Saving settings locally</a:t>
            </a:r>
          </a:p>
          <a:p>
            <a:pPr lvl="1">
              <a:lnSpc>
                <a:spcPct val="100000"/>
              </a:lnSpc>
            </a:pPr>
            <a:r>
              <a:rPr lang="en-US" dirty="0" smtClean="0"/>
              <a:t>Saving files locally</a:t>
            </a:r>
          </a:p>
          <a:p>
            <a:pPr>
              <a:lnSpc>
                <a:spcPct val="100000"/>
              </a:lnSpc>
            </a:pPr>
            <a:r>
              <a:rPr lang="en-US" dirty="0" smtClean="0"/>
              <a:t>Roaming app data</a:t>
            </a:r>
          </a:p>
          <a:p>
            <a:pPr lvl="1">
              <a:lnSpc>
                <a:spcPct val="100000"/>
              </a:lnSpc>
            </a:pPr>
            <a:r>
              <a:rPr lang="en-US" dirty="0" smtClean="0"/>
              <a:t>Sync with the Cloud</a:t>
            </a:r>
          </a:p>
          <a:p>
            <a:pPr lvl="1">
              <a:lnSpc>
                <a:spcPct val="100000"/>
              </a:lnSpc>
            </a:pPr>
            <a:r>
              <a:rPr lang="en-US" dirty="0" smtClean="0"/>
              <a:t>Saving settings and files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1710279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on Application Storage</a:t>
            </a:r>
            <a:endParaRPr lang="en-US" dirty="0"/>
          </a:p>
        </p:txBody>
      </p:sp>
      <p:sp>
        <p:nvSpPr>
          <p:cNvPr id="3" name="Content Placeholder 2"/>
          <p:cNvSpPr>
            <a:spLocks noGrp="1"/>
          </p:cNvSpPr>
          <p:nvPr>
            <p:ph idx="1"/>
          </p:nvPr>
        </p:nvSpPr>
        <p:spPr/>
        <p:txBody>
          <a:bodyPr/>
          <a:lstStyle/>
          <a:p>
            <a:pPr>
              <a:lnSpc>
                <a:spcPct val="100000"/>
              </a:lnSpc>
            </a:pPr>
            <a:r>
              <a:rPr lang="en-US" dirty="0" smtClean="0"/>
              <a:t>For roaming settings requiring fast updates </a:t>
            </a:r>
          </a:p>
          <a:p>
            <a:pPr lvl="1">
              <a:lnSpc>
                <a:spcPct val="100000"/>
              </a:lnSpc>
            </a:pPr>
            <a:r>
              <a:rPr lang="en-US" dirty="0" smtClean="0"/>
              <a:t>Use the special "</a:t>
            </a:r>
            <a:r>
              <a:rPr lang="en-US" dirty="0" err="1" smtClean="0"/>
              <a:t>HighPriority</a:t>
            </a:r>
            <a:r>
              <a:rPr lang="en-US" dirty="0" smtClean="0"/>
              <a:t>" setting</a:t>
            </a:r>
          </a:p>
          <a:p>
            <a:pPr lvl="2">
              <a:lnSpc>
                <a:spcPct val="100000"/>
              </a:lnSpc>
            </a:pPr>
            <a:r>
              <a:rPr lang="en-US" dirty="0" smtClean="0"/>
              <a:t>Simple or composite</a:t>
            </a:r>
          </a:p>
          <a:p>
            <a:pPr lvl="2">
              <a:lnSpc>
                <a:spcPct val="100000"/>
              </a:lnSpc>
            </a:pPr>
            <a:r>
              <a:rPr lang="en-US" dirty="0" smtClean="0"/>
              <a:t>Limited to 8 KB</a:t>
            </a:r>
          </a:p>
          <a:p>
            <a:pPr lvl="1">
              <a:lnSpc>
                <a:spcPct val="100000"/>
              </a:lnSpc>
            </a:pPr>
            <a:r>
              <a:rPr lang="en-US" dirty="0" smtClean="0"/>
              <a:t>E.g. </a:t>
            </a:r>
          </a:p>
          <a:p>
            <a:pPr>
              <a:lnSpc>
                <a:spcPct val="100000"/>
              </a:lnSpc>
            </a:pPr>
            <a:r>
              <a:rPr lang="en-US" dirty="0" smtClean="0"/>
              <a:t>Use app storage versions</a:t>
            </a:r>
          </a:p>
          <a:p>
            <a:pPr lvl="1">
              <a:lnSpc>
                <a:spcPct val="100000"/>
              </a:lnSpc>
            </a:pPr>
            <a:r>
              <a:rPr lang="en-US" dirty="0" smtClean="0"/>
              <a:t>Setting a version alerts the app of whether the current data matches the version</a:t>
            </a:r>
          </a:p>
          <a:p>
            <a:pPr lvl="2">
              <a:lnSpc>
                <a:spcPct val="100000"/>
              </a:lnSpc>
            </a:pPr>
            <a:r>
              <a:rPr lang="en-US" dirty="0" smtClean="0"/>
              <a:t>Can handle alert (e.g. and update data format)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5" name="Rectangle 3"/>
          <p:cNvSpPr>
            <a:spLocks noChangeArrowheads="1"/>
          </p:cNvSpPr>
          <p:nvPr/>
        </p:nvSpPr>
        <p:spPr bwMode="auto">
          <a:xfrm>
            <a:off x="1828800" y="3409890"/>
            <a:ext cx="59436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roamingSettings.values["HighPriority"]=5</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024608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on Application Storage (2)</a:t>
            </a:r>
            <a:endParaRPr lang="en-US" dirty="0"/>
          </a:p>
        </p:txBody>
      </p:sp>
      <p:sp>
        <p:nvSpPr>
          <p:cNvPr id="3" name="Content Placeholder 2"/>
          <p:cNvSpPr>
            <a:spLocks noGrp="1"/>
          </p:cNvSpPr>
          <p:nvPr>
            <p:ph idx="1"/>
          </p:nvPr>
        </p:nvSpPr>
        <p:spPr/>
        <p:txBody>
          <a:bodyPr/>
          <a:lstStyle/>
          <a:p>
            <a:pPr>
              <a:lnSpc>
                <a:spcPct val="100000"/>
              </a:lnSpc>
            </a:pPr>
            <a:r>
              <a:rPr lang="en-US" dirty="0" smtClean="0"/>
              <a:t>App storage files can be loaded as URIs</a:t>
            </a:r>
          </a:p>
          <a:p>
            <a:pPr lvl="1">
              <a:lnSpc>
                <a:spcPct val="100000"/>
              </a:lnSpc>
            </a:pPr>
            <a:r>
              <a:rPr lang="en-US" dirty="0" smtClean="0"/>
              <a:t>Through </a:t>
            </a:r>
            <a:r>
              <a:rPr lang="en-US" dirty="0" err="1" smtClean="0"/>
              <a:t>ms-appdata</a:t>
            </a:r>
            <a:r>
              <a:rPr lang="en-US" dirty="0" smtClean="0"/>
              <a:t>:// protocol</a:t>
            </a:r>
          </a:p>
          <a:p>
            <a:pPr lvl="1">
              <a:lnSpc>
                <a:spcPct val="100000"/>
              </a:lnSpc>
            </a:pPr>
            <a:r>
              <a:rPr lang="en-US" dirty="0" smtClean="0"/>
              <a:t>We have a song.mp3 in </a:t>
            </a:r>
            <a:r>
              <a:rPr lang="en-US" dirty="0" err="1" smtClean="0"/>
              <a:t>localFolder</a:t>
            </a:r>
            <a:endParaRPr lang="en-US" dirty="0" smtClean="0"/>
          </a:p>
          <a:p>
            <a:pPr lvl="2">
              <a:lnSpc>
                <a:spcPct val="100000"/>
              </a:lnSpc>
            </a:pPr>
            <a:r>
              <a:rPr lang="en-US" dirty="0" smtClean="0"/>
              <a:t>We want to play it in an HTML audio element:</a:t>
            </a:r>
          </a:p>
          <a:p>
            <a:pPr lvl="2">
              <a:lnSpc>
                <a:spcPct val="100000"/>
              </a:lnSpc>
              <a:spcBef>
                <a:spcPts val="9000"/>
              </a:spcBef>
            </a:pPr>
            <a:r>
              <a:rPr lang="en-US" dirty="0" smtClean="0"/>
              <a:t>We can also do it with JS:</a:t>
            </a:r>
          </a:p>
          <a:p>
            <a:pPr lvl="2">
              <a:lnSpc>
                <a:spcPct val="100000"/>
              </a:lnSpc>
              <a:spcBef>
                <a:spcPts val="6600"/>
              </a:spcBef>
            </a:pPr>
            <a:r>
              <a:rPr lang="en-US" dirty="0" smtClean="0"/>
              <a:t>Not a normal path – won't show in File Explorer</a:t>
            </a:r>
          </a:p>
          <a:p>
            <a:pPr>
              <a:lnSpc>
                <a:spcPct val="100000"/>
              </a:lnSpc>
              <a:spcBef>
                <a:spcPts val="0"/>
              </a:spcBef>
            </a:pPr>
            <a:r>
              <a:rPr lang="en-US" dirty="0" smtClean="0"/>
              <a:t>See the </a:t>
            </a:r>
            <a:r>
              <a:rPr lang="en-US" dirty="0" smtClean="0">
                <a:hlinkClick r:id="rId3"/>
              </a:rPr>
              <a:t>application data sample</a:t>
            </a:r>
            <a:endParaRPr lang="en-US" dirty="0" smtClean="0"/>
          </a:p>
          <a:p>
            <a:pPr lvl="2">
              <a:lnSpc>
                <a:spcPct val="100000"/>
              </a:lnSpc>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5" name="Rectangle 3"/>
          <p:cNvSpPr>
            <a:spLocks noChangeArrowheads="1"/>
          </p:cNvSpPr>
          <p:nvPr/>
        </p:nvSpPr>
        <p:spPr bwMode="auto">
          <a:xfrm>
            <a:off x="1295400" y="3327737"/>
            <a:ext cx="59436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&lt;audio src="ms-appdata:///Local/song.mp3"</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id="player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&lt;/audio&gt;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3"/>
          <p:cNvSpPr>
            <a:spLocks noChangeArrowheads="1"/>
          </p:cNvSpPr>
          <p:nvPr/>
        </p:nvSpPr>
        <p:spPr bwMode="auto">
          <a:xfrm>
            <a:off x="1295400" y="4985342"/>
            <a:ext cx="6781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player = document.getElementById("player");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player.src = "ms-appdata:///Local/song.mp3";</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431749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Storage</a:t>
            </a:r>
            <a:endParaRPr lang="en-US" dirty="0"/>
          </a:p>
        </p:txBody>
      </p:sp>
      <p:sp>
        <p:nvSpPr>
          <p:cNvPr id="3" name="Text Placeholder 2"/>
          <p:cNvSpPr>
            <a:spLocks noGrp="1"/>
          </p:cNvSpPr>
          <p:nvPr>
            <p:ph type="body" sz="quarter" idx="10"/>
          </p:nvPr>
        </p:nvSpPr>
        <p:spPr>
          <a:xfrm>
            <a:off x="6115981" y="6400800"/>
            <a:ext cx="2909706" cy="369332"/>
          </a:xfrm>
        </p:spPr>
        <p:txBody>
          <a:bodyPr/>
          <a:lstStyle/>
          <a:p>
            <a:r>
              <a:rPr lang="en-US" dirty="0" smtClean="0">
                <a:hlinkClick r:id="rId2"/>
              </a:rPr>
              <a:t>http</a:t>
            </a:r>
            <a:r>
              <a:rPr lang="en-US" smtClean="0">
                <a:hlinkClick r:id="rId2"/>
              </a:rPr>
              <a:t>://academy.telerik.com</a:t>
            </a:r>
            <a:endParaRPr lang="en-US" dirty="0"/>
          </a:p>
        </p:txBody>
      </p:sp>
    </p:spTree>
    <p:extLst>
      <p:ext uri="{BB962C8B-B14F-4D97-AF65-F5344CB8AC3E}">
        <p14:creationId xmlns:p14="http://schemas.microsoft.com/office/powerpoint/2010/main" val="442934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smtClean="0"/>
              <a:t>Exercises</a:t>
            </a:r>
            <a:endParaRPr lang="en-US" dirty="0"/>
          </a:p>
        </p:txBody>
      </p:sp>
      <p:sp>
        <p:nvSpPr>
          <p:cNvPr id="527363" name="Rectangle 3"/>
          <p:cNvSpPr>
            <a:spLocks noGrp="1" noChangeArrowheads="1"/>
          </p:cNvSpPr>
          <p:nvPr>
            <p:ph idx="1"/>
          </p:nvPr>
        </p:nvSpPr>
        <p:spPr>
          <a:xfrm>
            <a:off x="228600" y="787400"/>
            <a:ext cx="8610600" cy="5867400"/>
          </a:xfrm>
        </p:spPr>
        <p:txBody>
          <a:bodyPr/>
          <a:lstStyle/>
          <a:p>
            <a:pPr marL="447675" indent="-447675">
              <a:lnSpc>
                <a:spcPct val="100000"/>
              </a:lnSpc>
              <a:spcBef>
                <a:spcPts val="0"/>
              </a:spcBef>
              <a:buFontTx/>
              <a:buAutoNum type="arabicPeriod"/>
              <a:tabLst/>
            </a:pPr>
            <a:r>
              <a:rPr lang="en-US" sz="2600" dirty="0" smtClean="0"/>
              <a:t>Take the </a:t>
            </a:r>
            <a:r>
              <a:rPr lang="en-US" sz="2600" dirty="0" err="1" smtClean="0"/>
              <a:t>PrimeNumbersCalculator</a:t>
            </a:r>
            <a:r>
              <a:rPr lang="en-US" sz="2600" dirty="0"/>
              <a:t> </a:t>
            </a:r>
            <a:r>
              <a:rPr lang="en-US" sz="2600" dirty="0" smtClean="0"/>
              <a:t>class you implemented (as an exercise for the </a:t>
            </a:r>
            <a:r>
              <a:rPr lang="en-US" sz="2600" dirty="0" smtClean="0">
                <a:hlinkClick r:id="rId2"/>
              </a:rPr>
              <a:t>Asynchronous Programming with </a:t>
            </a:r>
            <a:r>
              <a:rPr lang="en-US" sz="2600" dirty="0" err="1" smtClean="0">
                <a:hlinkClick r:id="rId2"/>
              </a:rPr>
              <a:t>WinJS</a:t>
            </a:r>
            <a:r>
              <a:rPr lang="en-US" sz="2600" dirty="0" smtClean="0">
                <a:hlinkClick r:id="rId2"/>
              </a:rPr>
              <a:t> and </a:t>
            </a:r>
            <a:r>
              <a:rPr lang="en-US" sz="2600" dirty="0" err="1" smtClean="0">
                <a:hlinkClick r:id="rId2"/>
              </a:rPr>
              <a:t>WebWorkers</a:t>
            </a:r>
            <a:r>
              <a:rPr lang="en-US" sz="2600" dirty="0" smtClean="0"/>
              <a:t>) and implement result caching:</a:t>
            </a:r>
          </a:p>
          <a:p>
            <a:pPr marL="795338" lvl="1" indent="-447675">
              <a:lnSpc>
                <a:spcPct val="100000"/>
              </a:lnSpc>
              <a:spcBef>
                <a:spcPts val="0"/>
              </a:spcBef>
            </a:pPr>
            <a:r>
              <a:rPr lang="en-US" sz="2400" dirty="0" smtClean="0"/>
              <a:t>i.e. after the user has calculated some sequence of primes, save it to disc for later use. If the user makes the same request, load the result from disc instead of recalculating</a:t>
            </a:r>
          </a:p>
          <a:p>
            <a:pPr marL="795338" lvl="1" indent="-447675">
              <a:lnSpc>
                <a:spcPct val="100000"/>
              </a:lnSpc>
              <a:spcBef>
                <a:spcPts val="0"/>
              </a:spcBef>
            </a:pPr>
            <a:r>
              <a:rPr lang="en-US" sz="2400" dirty="0" smtClean="0"/>
              <a:t>Choose the most appropriate data store for this task</a:t>
            </a:r>
          </a:p>
          <a:p>
            <a:pPr marL="514350" indent="-514350">
              <a:lnSpc>
                <a:spcPct val="100000"/>
              </a:lnSpc>
              <a:spcBef>
                <a:spcPts val="0"/>
              </a:spcBef>
              <a:buFont typeface="+mj-lt"/>
              <a:buAutoNum type="arabicPeriod"/>
            </a:pPr>
            <a:r>
              <a:rPr lang="en-US" sz="2600" dirty="0" smtClean="0"/>
              <a:t>Add a setting to the </a:t>
            </a:r>
            <a:r>
              <a:rPr lang="en-US" sz="2600" dirty="0" err="1" smtClean="0"/>
              <a:t>PrimeNumbersCalculator</a:t>
            </a:r>
            <a:r>
              <a:rPr lang="en-US" sz="2600" dirty="0" smtClean="0"/>
              <a:t>, which enables the user to select the exact number of workers the calculator can use (so a user can decide how much of the device's computing power to use). </a:t>
            </a:r>
            <a:r>
              <a:rPr lang="en-US" sz="2600" dirty="0" smtClean="0"/>
              <a:t>This setting should be saved and preserved between app launches</a:t>
            </a:r>
          </a:p>
          <a:p>
            <a:pPr marL="862013" lvl="1" indent="-514350">
              <a:lnSpc>
                <a:spcPct val="100000"/>
              </a:lnSpc>
              <a:spcBef>
                <a:spcPts val="0"/>
              </a:spcBef>
            </a:pPr>
            <a:r>
              <a:rPr lang="en-US" sz="2400" dirty="0" smtClean="0"/>
              <a:t>Choose the most appropriate data store for this task</a:t>
            </a:r>
            <a:endParaRPr lang="en-US" sz="2400" dirty="0" smtClean="0"/>
          </a:p>
        </p:txBody>
      </p:sp>
    </p:spTree>
    <p:extLst>
      <p:ext uri="{BB962C8B-B14F-4D97-AF65-F5344CB8AC3E}">
        <p14:creationId xmlns:p14="http://schemas.microsoft.com/office/powerpoint/2010/main" val="126320251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590798"/>
            <a:ext cx="8229600" cy="1295402"/>
          </a:xfrm>
        </p:spPr>
        <p:txBody>
          <a:bodyPr/>
          <a:lstStyle/>
          <a:p>
            <a:pPr>
              <a:lnSpc>
                <a:spcPts val="5000"/>
              </a:lnSpc>
            </a:pPr>
            <a:r>
              <a:rPr lang="en-US" dirty="0" smtClean="0"/>
              <a:t>Application Data Storage</a:t>
            </a:r>
            <a:endParaRPr lang="en-US" dirty="0"/>
          </a:p>
        </p:txBody>
      </p:sp>
      <p:sp>
        <p:nvSpPr>
          <p:cNvPr id="6" name="Subtitle 5"/>
          <p:cNvSpPr>
            <a:spLocks noGrp="1"/>
          </p:cNvSpPr>
          <p:nvPr>
            <p:ph type="subTitle" idx="1"/>
          </p:nvPr>
        </p:nvSpPr>
        <p:spPr>
          <a:xfrm>
            <a:off x="457200" y="3581400"/>
            <a:ext cx="8229600" cy="533400"/>
          </a:xfrm>
        </p:spPr>
        <p:txBody>
          <a:bodyPr/>
          <a:lstStyle/>
          <a:p>
            <a:r>
              <a:rPr lang="en-US" dirty="0" smtClean="0"/>
              <a:t>Saving app data, state, etc</a:t>
            </a:r>
            <a:r>
              <a:rPr lang="en-US" dirty="0"/>
              <a:t>.</a:t>
            </a:r>
          </a:p>
        </p:txBody>
      </p:sp>
    </p:spTree>
    <p:extLst>
      <p:ext uri="{BB962C8B-B14F-4D97-AF65-F5344CB8AC3E}">
        <p14:creationId xmlns:p14="http://schemas.microsoft.com/office/powerpoint/2010/main" val="3452115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Data Storage</a:t>
            </a:r>
            <a:endParaRPr lang="en-US" dirty="0"/>
          </a:p>
        </p:txBody>
      </p:sp>
      <p:sp>
        <p:nvSpPr>
          <p:cNvPr id="3" name="Content Placeholder 2"/>
          <p:cNvSpPr>
            <a:spLocks noGrp="1"/>
          </p:cNvSpPr>
          <p:nvPr>
            <p:ph idx="1"/>
          </p:nvPr>
        </p:nvSpPr>
        <p:spPr>
          <a:xfrm>
            <a:off x="228600" y="914400"/>
            <a:ext cx="8686800" cy="5715000"/>
          </a:xfrm>
        </p:spPr>
        <p:txBody>
          <a:bodyPr/>
          <a:lstStyle/>
          <a:p>
            <a:pPr>
              <a:lnSpc>
                <a:spcPct val="100000"/>
              </a:lnSpc>
            </a:pPr>
            <a:r>
              <a:rPr lang="en-US" dirty="0" smtClean="0"/>
              <a:t>Application Data</a:t>
            </a:r>
          </a:p>
          <a:p>
            <a:pPr lvl="1">
              <a:lnSpc>
                <a:spcPct val="100000"/>
              </a:lnSpc>
            </a:pPr>
            <a:r>
              <a:rPr lang="en-US" dirty="0" smtClean="0"/>
              <a:t>Mutable (changeable) data</a:t>
            </a:r>
          </a:p>
          <a:p>
            <a:pPr lvl="1">
              <a:lnSpc>
                <a:spcPct val="100000"/>
              </a:lnSpc>
            </a:pPr>
            <a:r>
              <a:rPr lang="en-US" dirty="0" smtClean="0"/>
              <a:t>Associated with an app</a:t>
            </a:r>
          </a:p>
          <a:p>
            <a:pPr lvl="1">
              <a:lnSpc>
                <a:spcPct val="100000"/>
              </a:lnSpc>
            </a:pPr>
            <a:r>
              <a:rPr lang="en-US" dirty="0" smtClean="0"/>
              <a:t>Controlled by the app</a:t>
            </a:r>
          </a:p>
          <a:p>
            <a:pPr lvl="1">
              <a:lnSpc>
                <a:spcPct val="100000"/>
              </a:lnSpc>
            </a:pPr>
            <a:r>
              <a:rPr lang="en-US" dirty="0" smtClean="0"/>
              <a:t>In the Desktop world:</a:t>
            </a:r>
          </a:p>
          <a:p>
            <a:pPr lvl="2">
              <a:lnSpc>
                <a:spcPct val="100000"/>
              </a:lnSpc>
            </a:pPr>
            <a:r>
              <a:rPr lang="en-US" dirty="0" smtClean="0"/>
              <a:t>App Data Files -&gt; "Program  files"</a:t>
            </a:r>
          </a:p>
          <a:p>
            <a:pPr lvl="2">
              <a:lnSpc>
                <a:spcPct val="100000"/>
              </a:lnSpc>
            </a:pPr>
            <a:r>
              <a:rPr lang="en-US" dirty="0" smtClean="0"/>
              <a:t>App Data Settings -&gt; "Windows registry"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2655357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Data Storage</a:t>
            </a:r>
          </a:p>
        </p:txBody>
      </p:sp>
      <p:sp>
        <p:nvSpPr>
          <p:cNvPr id="3" name="Content Placeholder 2"/>
          <p:cNvSpPr>
            <a:spLocks noGrp="1"/>
          </p:cNvSpPr>
          <p:nvPr>
            <p:ph idx="1"/>
          </p:nvPr>
        </p:nvSpPr>
        <p:spPr/>
        <p:txBody>
          <a:bodyPr/>
          <a:lstStyle/>
          <a:p>
            <a:pPr>
              <a:lnSpc>
                <a:spcPct val="100000"/>
              </a:lnSpc>
            </a:pPr>
            <a:r>
              <a:rPr lang="en-US" dirty="0"/>
              <a:t>Windows Store App Data</a:t>
            </a:r>
          </a:p>
          <a:p>
            <a:pPr lvl="1">
              <a:lnSpc>
                <a:spcPct val="100000"/>
              </a:lnSpc>
            </a:pPr>
            <a:r>
              <a:rPr lang="en-US" dirty="0" smtClean="0"/>
              <a:t>Per-user, per-app data</a:t>
            </a:r>
          </a:p>
          <a:p>
            <a:pPr lvl="1">
              <a:lnSpc>
                <a:spcPct val="100000"/>
              </a:lnSpc>
            </a:pPr>
            <a:r>
              <a:rPr lang="en-US" dirty="0" smtClean="0"/>
              <a:t>Removed if the app is removed</a:t>
            </a:r>
          </a:p>
          <a:p>
            <a:pPr lvl="1">
              <a:lnSpc>
                <a:spcPct val="100000"/>
              </a:lnSpc>
            </a:pPr>
            <a:r>
              <a:rPr lang="en-US" dirty="0" smtClean="0"/>
              <a:t>API </a:t>
            </a:r>
            <a:r>
              <a:rPr lang="en-US" dirty="0"/>
              <a:t>to store the application data</a:t>
            </a:r>
          </a:p>
          <a:p>
            <a:pPr lvl="1">
              <a:lnSpc>
                <a:spcPct val="100000"/>
              </a:lnSpc>
            </a:pPr>
            <a:r>
              <a:rPr lang="en-US" dirty="0"/>
              <a:t>Provides</a:t>
            </a:r>
          </a:p>
          <a:p>
            <a:pPr lvl="2">
              <a:lnSpc>
                <a:spcPct val="100000"/>
              </a:lnSpc>
            </a:pPr>
            <a:r>
              <a:rPr lang="en-US" dirty="0"/>
              <a:t>File storage</a:t>
            </a:r>
          </a:p>
          <a:p>
            <a:pPr lvl="2">
              <a:lnSpc>
                <a:spcPct val="100000"/>
              </a:lnSpc>
            </a:pPr>
            <a:r>
              <a:rPr lang="en-US" dirty="0"/>
              <a:t>Settings (key-value pair) </a:t>
            </a:r>
            <a:r>
              <a:rPr lang="en-US" dirty="0" smtClean="0"/>
              <a:t>storage</a:t>
            </a:r>
          </a:p>
          <a:p>
            <a:pPr lvl="1">
              <a:lnSpc>
                <a:spcPct val="100000"/>
              </a:lnSpc>
            </a:pPr>
            <a:r>
              <a:rPr lang="en-US" dirty="0" smtClean="0">
                <a:solidFill>
                  <a:schemeClr val="tx1">
                    <a:lumMod val="60000"/>
                    <a:lumOff val="40000"/>
                  </a:schemeClr>
                </a:solidFill>
              </a:rPr>
              <a:t>Use it for: preferences, "favorites", saving state</a:t>
            </a:r>
          </a:p>
          <a:p>
            <a:pPr lvl="1">
              <a:lnSpc>
                <a:spcPct val="100000"/>
              </a:lnSpc>
            </a:pPr>
            <a:r>
              <a:rPr lang="en-US" dirty="0" smtClean="0">
                <a:solidFill>
                  <a:schemeClr val="accent2">
                    <a:lumMod val="60000"/>
                    <a:lumOff val="40000"/>
                  </a:schemeClr>
                </a:solidFill>
              </a:rPr>
              <a:t>Don't use it for: user-created documents, or other valuable data</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2317544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Data Storage</a:t>
            </a:r>
            <a:endParaRPr lang="en-US" dirty="0"/>
          </a:p>
        </p:txBody>
      </p:sp>
      <p:sp>
        <p:nvSpPr>
          <p:cNvPr id="3" name="Content Placeholder 2"/>
          <p:cNvSpPr>
            <a:spLocks noGrp="1"/>
          </p:cNvSpPr>
          <p:nvPr>
            <p:ph idx="1"/>
          </p:nvPr>
        </p:nvSpPr>
        <p:spPr/>
        <p:txBody>
          <a:bodyPr/>
          <a:lstStyle/>
          <a:p>
            <a:pPr>
              <a:lnSpc>
                <a:spcPct val="100000"/>
              </a:lnSpc>
            </a:pPr>
            <a:r>
              <a:rPr lang="en-US" dirty="0" smtClean="0"/>
              <a:t>App </a:t>
            </a:r>
            <a:r>
              <a:rPr lang="en-US" dirty="0" err="1" smtClean="0"/>
              <a:t>Datastores</a:t>
            </a:r>
            <a:endParaRPr lang="en-US" dirty="0" smtClean="0"/>
          </a:p>
          <a:p>
            <a:pPr lvl="1">
              <a:lnSpc>
                <a:spcPct val="100000"/>
              </a:lnSpc>
            </a:pPr>
            <a:r>
              <a:rPr lang="en-US" dirty="0" smtClean="0"/>
              <a:t>Data is divided in 3 types of </a:t>
            </a:r>
            <a:r>
              <a:rPr lang="en-US" dirty="0" err="1" smtClean="0"/>
              <a:t>datastores</a:t>
            </a:r>
            <a:endParaRPr lang="en-US" dirty="0" smtClean="0"/>
          </a:p>
          <a:p>
            <a:pPr lvl="1">
              <a:lnSpc>
                <a:spcPct val="100000"/>
              </a:lnSpc>
            </a:pPr>
            <a:r>
              <a:rPr lang="en-US" dirty="0" smtClean="0"/>
              <a:t>Local</a:t>
            </a:r>
          </a:p>
          <a:p>
            <a:pPr lvl="2">
              <a:lnSpc>
                <a:spcPct val="100000"/>
              </a:lnSpc>
            </a:pPr>
            <a:r>
              <a:rPr lang="en-US" dirty="0" smtClean="0"/>
              <a:t>Persistent data, only on current device</a:t>
            </a:r>
          </a:p>
          <a:p>
            <a:pPr lvl="1">
              <a:lnSpc>
                <a:spcPct val="100000"/>
              </a:lnSpc>
            </a:pPr>
            <a:r>
              <a:rPr lang="en-US" dirty="0" smtClean="0"/>
              <a:t>Roaming</a:t>
            </a:r>
          </a:p>
          <a:p>
            <a:pPr lvl="2">
              <a:lnSpc>
                <a:spcPct val="100000"/>
              </a:lnSpc>
            </a:pPr>
            <a:r>
              <a:rPr lang="en-US" dirty="0" smtClean="0"/>
              <a:t>Persistent data</a:t>
            </a:r>
          </a:p>
          <a:p>
            <a:pPr lvl="2">
              <a:lnSpc>
                <a:spcPct val="100000"/>
              </a:lnSpc>
            </a:pPr>
            <a:r>
              <a:rPr lang="en-US" dirty="0" smtClean="0"/>
              <a:t>Sync to </a:t>
            </a:r>
            <a:r>
              <a:rPr lang="en-US" u="sng" dirty="0" smtClean="0"/>
              <a:t>all devices </a:t>
            </a:r>
            <a:r>
              <a:rPr lang="en-US" dirty="0" smtClean="0"/>
              <a:t>on which the </a:t>
            </a:r>
            <a:r>
              <a:rPr lang="en-US" u="sng" dirty="0" smtClean="0"/>
              <a:t>user has the app</a:t>
            </a:r>
          </a:p>
          <a:p>
            <a:pPr lvl="1">
              <a:lnSpc>
                <a:spcPct val="100000"/>
              </a:lnSpc>
            </a:pPr>
            <a:r>
              <a:rPr lang="en-US" dirty="0" smtClean="0"/>
              <a:t>Temporary</a:t>
            </a:r>
          </a:p>
          <a:p>
            <a:pPr lvl="2">
              <a:lnSpc>
                <a:spcPct val="100000"/>
              </a:lnSpc>
            </a:pPr>
            <a:r>
              <a:rPr lang="en-US" dirty="0" smtClean="0"/>
              <a:t>Non-persistent data</a:t>
            </a:r>
          </a:p>
          <a:p>
            <a:pPr lvl="2">
              <a:lnSpc>
                <a:spcPct val="100000"/>
              </a:lnSpc>
            </a:pPr>
            <a:r>
              <a:rPr lang="en-US" dirty="0" smtClean="0"/>
              <a:t>Removed by system or user with </a:t>
            </a:r>
            <a:r>
              <a:rPr lang="en-US" dirty="0"/>
              <a:t>D</a:t>
            </a:r>
            <a:r>
              <a:rPr lang="en-US" dirty="0" smtClean="0"/>
              <a:t>isk cleanup</a:t>
            </a:r>
          </a:p>
          <a:p>
            <a:pPr lvl="1">
              <a:lnSpc>
                <a:spcPct val="100000"/>
              </a:lnSpc>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78872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285998"/>
            <a:ext cx="8229600" cy="1295402"/>
          </a:xfrm>
        </p:spPr>
        <p:txBody>
          <a:bodyPr/>
          <a:lstStyle/>
          <a:p>
            <a:pPr>
              <a:lnSpc>
                <a:spcPts val="5000"/>
              </a:lnSpc>
            </a:pPr>
            <a:r>
              <a:rPr lang="en-US" dirty="0" smtClean="0"/>
              <a:t>App Settings</a:t>
            </a:r>
            <a:endParaRPr lang="en-US" dirty="0"/>
          </a:p>
        </p:txBody>
      </p:sp>
      <p:sp>
        <p:nvSpPr>
          <p:cNvPr id="6" name="Subtitle 5"/>
          <p:cNvSpPr>
            <a:spLocks noGrp="1"/>
          </p:cNvSpPr>
          <p:nvPr>
            <p:ph type="subTitle" idx="1"/>
          </p:nvPr>
        </p:nvSpPr>
        <p:spPr>
          <a:xfrm>
            <a:off x="457200" y="3581400"/>
            <a:ext cx="8229600" cy="533400"/>
          </a:xfrm>
        </p:spPr>
        <p:txBody>
          <a:bodyPr/>
          <a:lstStyle/>
          <a:p>
            <a:r>
              <a:rPr lang="en-US" dirty="0" smtClean="0"/>
              <a:t>About settings, composite settings, settings containers</a:t>
            </a:r>
            <a:endParaRPr lang="en-US" dirty="0"/>
          </a:p>
        </p:txBody>
      </p:sp>
    </p:spTree>
    <p:extLst>
      <p:ext uri="{BB962C8B-B14F-4D97-AF65-F5344CB8AC3E}">
        <p14:creationId xmlns:p14="http://schemas.microsoft.com/office/powerpoint/2010/main" val="1559482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Settings</a:t>
            </a:r>
            <a:endParaRPr lang="en-US" dirty="0"/>
          </a:p>
        </p:txBody>
      </p:sp>
      <p:sp>
        <p:nvSpPr>
          <p:cNvPr id="3" name="Content Placeholder 2"/>
          <p:cNvSpPr>
            <a:spLocks noGrp="1"/>
          </p:cNvSpPr>
          <p:nvPr>
            <p:ph idx="1"/>
          </p:nvPr>
        </p:nvSpPr>
        <p:spPr/>
        <p:txBody>
          <a:bodyPr/>
          <a:lstStyle/>
          <a:p>
            <a:pPr>
              <a:lnSpc>
                <a:spcPct val="100000"/>
              </a:lnSpc>
            </a:pPr>
            <a:r>
              <a:rPr lang="en-US" dirty="0"/>
              <a:t>Key-value pairs stored in the registry</a:t>
            </a:r>
          </a:p>
          <a:p>
            <a:pPr>
              <a:lnSpc>
                <a:spcPct val="100000"/>
              </a:lnSpc>
            </a:pPr>
            <a:r>
              <a:rPr lang="en-US" dirty="0"/>
              <a:t>App has root container</a:t>
            </a:r>
          </a:p>
          <a:p>
            <a:pPr lvl="1">
              <a:lnSpc>
                <a:spcPct val="100000"/>
              </a:lnSpc>
            </a:pPr>
            <a:r>
              <a:rPr lang="en-US" dirty="0"/>
              <a:t>Access to settings only in that container</a:t>
            </a:r>
          </a:p>
          <a:p>
            <a:pPr lvl="1">
              <a:lnSpc>
                <a:spcPct val="100000"/>
              </a:lnSpc>
            </a:pPr>
            <a:r>
              <a:rPr lang="en-US" dirty="0"/>
              <a:t>Can have sub-containers, up to 32 levels deep</a:t>
            </a:r>
          </a:p>
          <a:p>
            <a:pPr>
              <a:lnSpc>
                <a:spcPct val="100000"/>
              </a:lnSpc>
            </a:pPr>
            <a:r>
              <a:rPr lang="en-US" dirty="0"/>
              <a:t>Composite settings</a:t>
            </a:r>
          </a:p>
          <a:p>
            <a:pPr lvl="1">
              <a:lnSpc>
                <a:spcPct val="100000"/>
              </a:lnSpc>
            </a:pPr>
            <a:r>
              <a:rPr lang="en-US" dirty="0"/>
              <a:t>Atomic group of settings</a:t>
            </a:r>
          </a:p>
          <a:p>
            <a:pPr lvl="2">
              <a:lnSpc>
                <a:spcPct val="100000"/>
              </a:lnSpc>
            </a:pPr>
            <a:r>
              <a:rPr lang="en-US" dirty="0"/>
              <a:t>Either all are saved/read, or none</a:t>
            </a:r>
          </a:p>
          <a:p>
            <a:pPr lvl="1">
              <a:lnSpc>
                <a:spcPct val="100000"/>
              </a:lnSpc>
            </a:pPr>
            <a:r>
              <a:rPr lang="en-US" dirty="0"/>
              <a:t>For interdependent settings</a:t>
            </a:r>
          </a:p>
          <a:p>
            <a:pPr lvl="1">
              <a:lnSpc>
                <a:spcPct val="100000"/>
              </a:lnSpc>
            </a:pPr>
            <a:r>
              <a:rPr lang="en-US" dirty="0"/>
              <a:t>Slow on large data sets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322080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362198"/>
            <a:ext cx="8229600" cy="1295402"/>
          </a:xfrm>
        </p:spPr>
        <p:txBody>
          <a:bodyPr/>
          <a:lstStyle/>
          <a:p>
            <a:pPr>
              <a:lnSpc>
                <a:spcPts val="5000"/>
              </a:lnSpc>
            </a:pPr>
            <a:r>
              <a:rPr lang="en-US" dirty="0" smtClean="0"/>
              <a:t>App Files</a:t>
            </a:r>
            <a:endParaRPr lang="en-US" dirty="0"/>
          </a:p>
        </p:txBody>
      </p:sp>
      <p:sp>
        <p:nvSpPr>
          <p:cNvPr id="6" name="Subtitle 5"/>
          <p:cNvSpPr>
            <a:spLocks noGrp="1"/>
          </p:cNvSpPr>
          <p:nvPr>
            <p:ph type="subTitle" idx="1"/>
          </p:nvPr>
        </p:nvSpPr>
        <p:spPr>
          <a:xfrm>
            <a:off x="457200" y="3505200"/>
            <a:ext cx="8229600" cy="533400"/>
          </a:xfrm>
        </p:spPr>
        <p:txBody>
          <a:bodyPr/>
          <a:lstStyle/>
          <a:p>
            <a:r>
              <a:rPr lang="en-US" dirty="0" smtClean="0"/>
              <a:t>About app files</a:t>
            </a:r>
            <a:endParaRPr lang="en-US" dirty="0"/>
          </a:p>
        </p:txBody>
      </p:sp>
    </p:spTree>
    <p:extLst>
      <p:ext uri="{BB962C8B-B14F-4D97-AF65-F5344CB8AC3E}">
        <p14:creationId xmlns:p14="http://schemas.microsoft.com/office/powerpoint/2010/main" val="3234805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3074</TotalTime>
  <Words>826</Words>
  <Application>Microsoft Office PowerPoint</Application>
  <PresentationFormat>On-screen Show (4:3)</PresentationFormat>
  <Paragraphs>158</Paragraphs>
  <Slides>23</Slides>
  <Notes>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Telerik Academy</vt:lpstr>
      <vt:lpstr>Application Storage</vt:lpstr>
      <vt:lpstr>Table of Contents</vt:lpstr>
      <vt:lpstr>Application Data Storage</vt:lpstr>
      <vt:lpstr>Application Data Storage</vt:lpstr>
      <vt:lpstr>Application Data Storage</vt:lpstr>
      <vt:lpstr>Application Data Storage</vt:lpstr>
      <vt:lpstr>App Settings</vt:lpstr>
      <vt:lpstr>App Settings</vt:lpstr>
      <vt:lpstr>App Files</vt:lpstr>
      <vt:lpstr>App Files</vt:lpstr>
      <vt:lpstr>Local Application Data</vt:lpstr>
      <vt:lpstr>Local Application Data</vt:lpstr>
      <vt:lpstr>Saving Settings in Local Application Data</vt:lpstr>
      <vt:lpstr>Files and Folders in Local Application Data</vt:lpstr>
      <vt:lpstr>Roaming Application Data</vt:lpstr>
      <vt:lpstr>Roaming Application Data</vt:lpstr>
      <vt:lpstr>Saving Settings in Roaming Application Storage</vt:lpstr>
      <vt:lpstr>Temporary Application Data</vt:lpstr>
      <vt:lpstr>Temporary Application Data</vt:lpstr>
      <vt:lpstr>Tips on Application Storage</vt:lpstr>
      <vt:lpstr>Tips on Application Storage (2)</vt:lpstr>
      <vt:lpstr>Application Storage</vt:lpstr>
      <vt:lpstr>Exercises</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Telerik Software Academy</dc:title>
  <dc:subject>Telerik Software Academy</dc:subject>
  <dc:creator>George Georgiev</dc:creator>
  <cp:keywords>telerik software academy, free courses for developers</cp:keywords>
  <cp:lastModifiedBy>George Georgiev</cp:lastModifiedBy>
  <cp:revision>401</cp:revision>
  <dcterms:created xsi:type="dcterms:W3CDTF">2007-12-08T16:03:35Z</dcterms:created>
  <dcterms:modified xsi:type="dcterms:W3CDTF">2013-08-24T05:34:22Z</dcterms:modified>
  <cp:category>software engineering</cp:category>
</cp:coreProperties>
</file>