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415" r:id="rId3"/>
    <p:sldId id="416" r:id="rId4"/>
    <p:sldId id="417" r:id="rId5"/>
    <p:sldId id="430" r:id="rId6"/>
    <p:sldId id="431" r:id="rId7"/>
    <p:sldId id="432" r:id="rId8"/>
    <p:sldId id="433" r:id="rId9"/>
    <p:sldId id="434" r:id="rId10"/>
    <p:sldId id="419" r:id="rId11"/>
    <p:sldId id="420" r:id="rId12"/>
    <p:sldId id="421" r:id="rId13"/>
    <p:sldId id="422" r:id="rId14"/>
    <p:sldId id="435" r:id="rId15"/>
    <p:sldId id="436" r:id="rId16"/>
    <p:sldId id="437" r:id="rId17"/>
    <p:sldId id="438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13" r:id="rId26"/>
    <p:sldId id="439" r:id="rId27"/>
    <p:sldId id="440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451" autoAdjust="0"/>
  </p:normalViewPr>
  <p:slideViewPr>
    <p:cSldViewPr>
      <p:cViewPr>
        <p:scale>
          <a:sx n="75" d="100"/>
          <a:sy n="75" d="100"/>
        </p:scale>
        <p:origin x="-1786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1" name="Title 7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990600"/>
          </a:xfrm>
        </p:spPr>
        <p:txBody>
          <a:bodyPr/>
          <a:lstStyle/>
          <a:p>
            <a:r>
              <a:rPr lang="en-US" sz="6000" dirty="0" err="1" smtClean="0"/>
              <a:t>WinJS</a:t>
            </a:r>
            <a:r>
              <a:rPr lang="en-US" sz="6000" dirty="0" smtClean="0"/>
              <a:t> Asynchronous Programming</a:t>
            </a:r>
            <a:endParaRPr lang="en-US" sz="6000" dirty="0"/>
          </a:p>
        </p:txBody>
      </p:sp>
      <p:sp>
        <p:nvSpPr>
          <p:cNvPr id="12" name="Subtitle 8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842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Using and creating Promises and Web Workers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95800"/>
            <a:ext cx="2664982" cy="2110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2" y="4495800"/>
            <a:ext cx="1743283" cy="211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has an implementation of Promises/A</a:t>
            </a:r>
          </a:p>
          <a:p>
            <a:pPr lvl="1"/>
            <a:r>
              <a:rPr lang="en-US" dirty="0" err="1" smtClean="0"/>
              <a:t>WinJS.Promise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Computes a value at some time in the future</a:t>
            </a:r>
          </a:p>
          <a:p>
            <a:pPr lvl="1"/>
            <a:r>
              <a:rPr lang="en-US" dirty="0" smtClean="0"/>
              <a:t>Can attach procedures to call in future with </a:t>
            </a:r>
            <a:r>
              <a:rPr lang="en-US" i="1" dirty="0" err="1" smtClean="0"/>
              <a:t>Promise.then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err="1" smtClean="0"/>
              <a:t>Promise.done</a:t>
            </a:r>
            <a:r>
              <a:rPr lang="en-US" i="1" dirty="0" smtClean="0"/>
              <a:t>()</a:t>
            </a:r>
          </a:p>
          <a:p>
            <a:pPr lvl="2"/>
            <a:r>
              <a:rPr lang="en-US" dirty="0" smtClean="0"/>
              <a:t>When computation was successful</a:t>
            </a:r>
          </a:p>
          <a:p>
            <a:pPr lvl="2"/>
            <a:r>
              <a:rPr lang="en-US" dirty="0" smtClean="0"/>
              <a:t>When there was an error</a:t>
            </a:r>
          </a:p>
          <a:p>
            <a:pPr lvl="2"/>
            <a:r>
              <a:rPr lang="en-US" dirty="0" smtClean="0"/>
              <a:t>When a progress update is available</a:t>
            </a:r>
          </a:p>
          <a:p>
            <a:pPr lvl="1"/>
            <a:r>
              <a:rPr lang="en-US" dirty="0" smtClean="0"/>
              <a:t>All exposed </a:t>
            </a:r>
            <a:r>
              <a:rPr lang="en-US" dirty="0" err="1" smtClean="0"/>
              <a:t>WinRT</a:t>
            </a:r>
            <a:r>
              <a:rPr lang="en-US" dirty="0" smtClean="0"/>
              <a:t> asynchronous operations are wrapped in Promises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7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Using 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63537"/>
            <a:ext cx="3517623" cy="236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63537"/>
            <a:ext cx="330708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Promise</a:t>
            </a:r>
          </a:p>
          <a:p>
            <a:pPr lvl="1"/>
            <a:r>
              <a:rPr lang="en-US" dirty="0" smtClean="0"/>
              <a:t>“constructor” function</a:t>
            </a:r>
            <a:endParaRPr lang="en-US" dirty="0"/>
          </a:p>
          <a:p>
            <a:pPr lvl="2"/>
            <a:r>
              <a:rPr lang="en-US" dirty="0" smtClean="0"/>
              <a:t>Receives 3 parameters – </a:t>
            </a:r>
            <a:r>
              <a:rPr lang="en-US" i="1" dirty="0" err="1" smtClean="0"/>
              <a:t>oncomplete</a:t>
            </a:r>
            <a:r>
              <a:rPr lang="en-US" i="1" dirty="0" smtClean="0"/>
              <a:t>, </a:t>
            </a:r>
            <a:r>
              <a:rPr lang="en-US" i="1" dirty="0" err="1" smtClean="0"/>
              <a:t>onerror</a:t>
            </a:r>
            <a:r>
              <a:rPr lang="en-US" i="1" dirty="0" smtClean="0"/>
              <a:t>, </a:t>
            </a:r>
            <a:r>
              <a:rPr lang="en-US" i="1" dirty="0" err="1" smtClean="0"/>
              <a:t>onprogress</a:t>
            </a:r>
            <a:endParaRPr lang="en-US" i="1" dirty="0" smtClean="0"/>
          </a:p>
          <a:p>
            <a:pPr lvl="2"/>
            <a:r>
              <a:rPr lang="en-US" dirty="0" smtClean="0"/>
              <a:t>Contains the code that computes the promise value</a:t>
            </a:r>
          </a:p>
          <a:p>
            <a:pPr lvl="2"/>
            <a:r>
              <a:rPr lang="en-US" dirty="0" smtClean="0"/>
              <a:t>Should call </a:t>
            </a:r>
            <a:r>
              <a:rPr lang="en-US" i="1" dirty="0" err="1" smtClean="0"/>
              <a:t>oncomplete</a:t>
            </a:r>
            <a:r>
              <a:rPr lang="en-US" i="1" dirty="0" smtClean="0"/>
              <a:t>, </a:t>
            </a:r>
            <a:r>
              <a:rPr lang="en-US" i="1" dirty="0" err="1" smtClean="0"/>
              <a:t>onerror</a:t>
            </a:r>
            <a:r>
              <a:rPr lang="en-US" i="1" dirty="0" smtClean="0"/>
              <a:t>, </a:t>
            </a:r>
            <a:r>
              <a:rPr lang="en-US" i="1" dirty="0" err="1" smtClean="0"/>
              <a:t>onprogress</a:t>
            </a:r>
            <a:r>
              <a:rPr lang="en-US" i="1" dirty="0" smtClean="0"/>
              <a:t> </a:t>
            </a:r>
            <a:r>
              <a:rPr lang="en-US" dirty="0" smtClean="0"/>
              <a:t>in the respective situations</a:t>
            </a:r>
            <a:endParaRPr lang="en-US" i="1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oncancel</a:t>
            </a:r>
            <a:r>
              <a:rPr lang="en-US" dirty="0" smtClean="0"/>
              <a:t>” function</a:t>
            </a:r>
          </a:p>
          <a:p>
            <a:pPr lvl="2"/>
            <a:r>
              <a:rPr lang="en-US" dirty="0" smtClean="0"/>
              <a:t>Code to execute  if the promise was cancelled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8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Creating a Promise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80360"/>
            <a:ext cx="4544916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Promises from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web, we often have callback-based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Executed by the browser</a:t>
            </a:r>
          </a:p>
          <a:p>
            <a:pPr lvl="2"/>
            <a:r>
              <a:rPr lang="en-US" dirty="0" smtClean="0"/>
              <a:t>When done, browser calls the function we gave it</a:t>
            </a:r>
          </a:p>
          <a:p>
            <a:pPr lvl="1"/>
            <a:r>
              <a:rPr lang="en-US" dirty="0" smtClean="0"/>
              <a:t>WinRT APIs are generally promise-based</a:t>
            </a:r>
          </a:p>
          <a:p>
            <a:pPr lvl="2"/>
            <a:r>
              <a:rPr lang="en-US" dirty="0" smtClean="0"/>
              <a:t>Some important functionality in HTML5 is still callback-based</a:t>
            </a:r>
          </a:p>
          <a:p>
            <a:pPr lvl="1"/>
            <a:r>
              <a:rPr lang="en-US" dirty="0" smtClean="0"/>
              <a:t>Such callback-oriented APIs are easy to wrap in promises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5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727199"/>
            <a:ext cx="4876800" cy="2514600"/>
          </a:xfrm>
        </p:spPr>
        <p:txBody>
          <a:bodyPr/>
          <a:lstStyle/>
          <a:p>
            <a:r>
              <a:rPr lang="en-US" dirty="0" smtClean="0"/>
              <a:t>Promises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3600" y="4343399"/>
            <a:ext cx="1970102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762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2400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C:\Dropbox\Work\win8-js\2013\Lectures\winjs-imagebase\promise-i-will-call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254376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Promises from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need a promise from a normal value</a:t>
            </a:r>
          </a:p>
          <a:p>
            <a:pPr lvl="1"/>
            <a:r>
              <a:rPr lang="en-US" dirty="0" smtClean="0"/>
              <a:t>So the code is consistent</a:t>
            </a:r>
          </a:p>
          <a:p>
            <a:pPr lvl="1"/>
            <a:r>
              <a:rPr lang="en-US" dirty="0" smtClean="0"/>
              <a:t>Because we are not sure if the value is a promise or value</a:t>
            </a:r>
          </a:p>
          <a:p>
            <a:r>
              <a:rPr lang="en-US" dirty="0" err="1" smtClean="0"/>
              <a:t>WinJS</a:t>
            </a:r>
            <a:r>
              <a:rPr lang="en-US" dirty="0" smtClean="0"/>
              <a:t> supports a WinJS.Promise.as function</a:t>
            </a:r>
          </a:p>
          <a:p>
            <a:pPr lvl="1"/>
            <a:r>
              <a:rPr lang="en-US" dirty="0" smtClean="0"/>
              <a:t>If an object is a promise, just returns it</a:t>
            </a:r>
          </a:p>
          <a:p>
            <a:pPr lvl="1"/>
            <a:r>
              <a:rPr lang="en-US" dirty="0" smtClean="0"/>
              <a:t>Else, wraps it in a promise</a:t>
            </a:r>
          </a:p>
          <a:p>
            <a:pPr lvl="2"/>
            <a:r>
              <a:rPr lang="en-US" dirty="0" smtClean="0"/>
              <a:t>In the success state, i.e. calls the success handler with the object as a parameter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3600" y="700879"/>
            <a:ext cx="4876800" cy="2514600"/>
          </a:xfrm>
        </p:spPr>
        <p:txBody>
          <a:bodyPr/>
          <a:lstStyle/>
          <a:p>
            <a:r>
              <a:rPr lang="en-US" dirty="0" smtClean="0"/>
              <a:t>Promises </a:t>
            </a:r>
            <a:br>
              <a:rPr lang="en-US" dirty="0" smtClean="0"/>
            </a:br>
            <a:r>
              <a:rPr lang="en-US" dirty="0" smtClean="0"/>
              <a:t>from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7600" y="2631280"/>
            <a:ext cx="1970102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762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2400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C:\Dropbox\Work\win8-js\2013\Lectures\winjs-imagebase\promise-tho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819400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err="1" smtClean="0"/>
              <a:t>Promise.then</a:t>
            </a:r>
            <a:r>
              <a:rPr lang="en-US" dirty="0" smtClean="0"/>
              <a:t>() returns a Promise</a:t>
            </a:r>
          </a:p>
          <a:p>
            <a:pPr lvl="2"/>
            <a:r>
              <a:rPr lang="en-US" dirty="0" smtClean="0"/>
              <a:t>Uses the return value of the previous promise</a:t>
            </a:r>
          </a:p>
          <a:p>
            <a:pPr lvl="2"/>
            <a:r>
              <a:rPr lang="en-US" dirty="0" smtClean="0"/>
              <a:t>Can attach another .then() or .done() to it</a:t>
            </a:r>
          </a:p>
          <a:p>
            <a:pPr lvl="1"/>
            <a:r>
              <a:rPr lang="en-US" dirty="0" err="1" smtClean="0"/>
              <a:t>Promise.done</a:t>
            </a:r>
            <a:r>
              <a:rPr lang="en-US" dirty="0" smtClean="0"/>
              <a:t>() returns undefined</a:t>
            </a:r>
          </a:p>
          <a:p>
            <a:pPr lvl="2"/>
            <a:r>
              <a:rPr lang="en-US" dirty="0" smtClean="0"/>
              <a:t>Throws exception if the Promise is in the error state and there is no error handler</a:t>
            </a:r>
          </a:p>
          <a:p>
            <a:pPr lvl="2"/>
            <a:r>
              <a:rPr lang="en-US" dirty="0" smtClean="0"/>
              <a:t>Good practice – use as end of Promise chain</a:t>
            </a:r>
          </a:p>
          <a:p>
            <a:pPr lvl="1"/>
            <a:r>
              <a:rPr lang="en-US" dirty="0" smtClean="0"/>
              <a:t>Easier to read than nested callbacks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5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Chaining 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Asynchronous programming in JavaScript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WinJS</a:t>
            </a:r>
            <a:r>
              <a:rPr lang="en-US" dirty="0" smtClean="0"/>
              <a:t> Promise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Promises explained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Promises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P</a:t>
            </a:r>
            <a:r>
              <a:rPr lang="en-US" dirty="0" smtClean="0"/>
              <a:t>romise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Chaining promises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Promise error handling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Workers in Store Apps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Overview, Using web workers in Store </a:t>
            </a:r>
            <a:r>
              <a:rPr lang="en-US" dirty="0" smtClean="0"/>
              <a:t>Apps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Errors are sent to the chain of .then()s or .done()s</a:t>
            </a:r>
          </a:p>
          <a:p>
            <a:pPr lvl="1"/>
            <a:r>
              <a:rPr lang="en-US" dirty="0" smtClean="0"/>
              <a:t>When the chain has a .then()</a:t>
            </a:r>
          </a:p>
          <a:p>
            <a:pPr lvl="2"/>
            <a:r>
              <a:rPr lang="en-US" dirty="0" smtClean="0"/>
              <a:t>If there is an </a:t>
            </a:r>
            <a:r>
              <a:rPr lang="en-US" dirty="0" err="1" smtClean="0"/>
              <a:t>onerror</a:t>
            </a:r>
            <a:r>
              <a:rPr lang="en-US" dirty="0" smtClean="0"/>
              <a:t>, it is called</a:t>
            </a:r>
          </a:p>
          <a:p>
            <a:pPr lvl="2"/>
            <a:r>
              <a:rPr lang="en-US" dirty="0" smtClean="0"/>
              <a:t>Else, a promise in the error state is returned</a:t>
            </a:r>
          </a:p>
          <a:p>
            <a:pPr lvl="1"/>
            <a:r>
              <a:rPr lang="en-US" dirty="0" smtClean="0"/>
              <a:t>When the chain has a .done()</a:t>
            </a:r>
          </a:p>
          <a:p>
            <a:pPr lvl="2"/>
            <a:r>
              <a:rPr lang="en-US" dirty="0"/>
              <a:t>If there is an </a:t>
            </a:r>
            <a:r>
              <a:rPr lang="en-US" dirty="0" err="1"/>
              <a:t>onerror</a:t>
            </a:r>
            <a:r>
              <a:rPr lang="en-US" dirty="0"/>
              <a:t>, it is called</a:t>
            </a:r>
          </a:p>
          <a:p>
            <a:pPr lvl="2"/>
            <a:r>
              <a:rPr lang="en-US" dirty="0" smtClean="0"/>
              <a:t>Else, an exception is thrown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Promise Error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2895600"/>
            <a:ext cx="4800600" cy="34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229600" cy="685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33400"/>
          </a:xfrm>
        </p:spPr>
        <p:txBody>
          <a:bodyPr/>
          <a:lstStyle/>
          <a:p>
            <a:pPr marL="0" lvl="1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Achieving actual </a:t>
            </a:r>
            <a:r>
              <a:rPr lang="en-US" dirty="0" smtClean="0"/>
              <a:t>asynchrony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 Web Worker is just JS code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Run in a separate thread by the browser/system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Does not share resources with the main thread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Communication done through messages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postMessage</a:t>
            </a:r>
            <a:r>
              <a:rPr lang="en-US" dirty="0" smtClean="0"/>
              <a:t> function, </a:t>
            </a:r>
            <a:r>
              <a:rPr lang="en-US" dirty="0" err="1" smtClean="0"/>
              <a:t>onMessage</a:t>
            </a:r>
            <a:r>
              <a:rPr lang="en-US" dirty="0" smtClean="0"/>
              <a:t> event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Two types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Dedicated –used only by main thread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Shared – can "talk" with other workers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WinRT supports dedicated workers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Good for long-running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Using Web Workers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7" name="Picture 3" descr="C:\Dropbox\Work\win8-js\2013\Lectures\winjs-imagebase\WebWork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04024"/>
            <a:ext cx="4259263" cy="3396776"/>
          </a:xfrm>
          <a:prstGeom prst="roundRect">
            <a:avLst>
              <a:gd name="adj" fmla="val 39997"/>
            </a:avLst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with </a:t>
            </a:r>
            <a:r>
              <a:rPr lang="en-US" dirty="0" err="1" smtClean="0"/>
              <a:t>WinJS</a:t>
            </a:r>
            <a:r>
              <a:rPr lang="en-US" dirty="0" smtClean="0"/>
              <a:t> &amp; Web Workers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67890" y="6400800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599" y="4038600"/>
            <a:ext cx="33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Do you </a:t>
            </a:r>
            <a:r>
              <a:rPr lang="en-US" sz="3200" b="1" dirty="0" err="1" smtClean="0"/>
              <a:t>haz</a:t>
            </a:r>
            <a:r>
              <a:rPr lang="en-US" sz="3200" b="1" dirty="0" smtClean="0"/>
              <a:t> them?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82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PrimeNumbersCalculator</a:t>
            </a:r>
            <a:r>
              <a:rPr lang="en-US" sz="2600" dirty="0"/>
              <a:t> </a:t>
            </a:r>
            <a:r>
              <a:rPr lang="en-US" sz="2600" dirty="0" smtClean="0"/>
              <a:t>class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Which has methods to: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Calculate the prime numbers up to a given number N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Calculate the first N prime numbers by given N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Calculate the prime numbers in the range  [A,B], where A and B are given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All the methods should be truly asynchronous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The calculations should be executed in web workers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The methods should return promises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 err="1" smtClean="0"/>
              <a:t>PrimeNumbersCalculator</a:t>
            </a:r>
            <a:r>
              <a:rPr lang="en-US" sz="2400" dirty="0" smtClean="0"/>
              <a:t> should keep exactly 3 web workers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Should be able to handle up to 3 requests at the same time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If there is a request  and no worker can handle it, the promise returned from the corresponding method should be in the error state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6022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  <a:tabLst/>
            </a:pPr>
            <a:r>
              <a:rPr lang="en-US" sz="2200" dirty="0" smtClean="0"/>
              <a:t>Implement a UI for the </a:t>
            </a:r>
            <a:r>
              <a:rPr lang="en-US" sz="2200" dirty="0" err="1" smtClean="0"/>
              <a:t>PrimeNumbersCalculator</a:t>
            </a:r>
            <a:endParaRPr lang="en-US" sz="2200" dirty="0" smtClean="0"/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It should provide fields for number input</a:t>
            </a:r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It should provide buttons to trigger calculations</a:t>
            </a:r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It should display results of calculations</a:t>
            </a:r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It should display errors information to the user</a:t>
            </a:r>
          </a:p>
          <a:p>
            <a:pPr marL="1154113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E.g. "You can only have up to 3 running calculations at </a:t>
            </a:r>
            <a:r>
              <a:rPr lang="en-US" sz="1800" smtClean="0"/>
              <a:t>a time"</a:t>
            </a:r>
            <a:endParaRPr lang="en-US" sz="1800" dirty="0" smtClean="0"/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UI should always be responsive, by using the promises from the calculator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Asynchronous Programming in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051928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343524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Asynchronous Programming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Callbacks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Problems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Heavily-nested callbacks are hard to read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Exceptions may not propagate up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4602"/>
            <a:ext cx="8229600" cy="533400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3" y="3386546"/>
            <a:ext cx="3631227" cy="27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</a:t>
            </a:r>
            <a:r>
              <a:rPr lang="en-US" dirty="0" err="1" smtClean="0"/>
              <a:t>succeded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err="1" smtClean="0">
                <a:hlinkClick r:id="rId2"/>
              </a:rPr>
              <a:t>CommonJS</a:t>
            </a:r>
            <a:r>
              <a:rPr lang="en-US" dirty="0" smtClean="0">
                <a:hlinkClick r:id="rId2"/>
              </a:rPr>
              <a:t> Promises/A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.then() 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600" dirty="0" smtClean="0"/>
              <a:t>* Provided  </a:t>
            </a:r>
            <a:r>
              <a:rPr lang="en-US" sz="1600" dirty="0" err="1" smtClean="0"/>
              <a:t>promiseMeSomething</a:t>
            </a:r>
            <a:r>
              <a:rPr lang="en-US" sz="1600" dirty="0" smtClean="0"/>
              <a:t> returns a promise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success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(reason)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error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9235" y="22860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printResult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onError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18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2153</TotalTime>
  <Words>975</Words>
  <Application>Microsoft Office PowerPoint</Application>
  <PresentationFormat>On-screen Show (4:3)</PresentationFormat>
  <Paragraphs>198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WinJS Asynchronous Programming</vt:lpstr>
      <vt:lpstr>Table of Contents</vt:lpstr>
      <vt:lpstr>Asynchronous Programming in JavaScript</vt:lpstr>
      <vt:lpstr>Asynchronous Programming in JavaScript</vt:lpstr>
      <vt:lpstr>Promises</vt:lpstr>
      <vt:lpstr>Promises</vt:lpstr>
      <vt:lpstr>Promises</vt:lpstr>
      <vt:lpstr>Promises</vt:lpstr>
      <vt:lpstr>Promises</vt:lpstr>
      <vt:lpstr>WinJS Promises</vt:lpstr>
      <vt:lpstr>Using Promises</vt:lpstr>
      <vt:lpstr>WinJS Promises</vt:lpstr>
      <vt:lpstr>Creating a Promise</vt:lpstr>
      <vt:lpstr>WinJS Promises from Callbacks</vt:lpstr>
      <vt:lpstr>Promises  from  Callbacks</vt:lpstr>
      <vt:lpstr>WinJS Promises from Values</vt:lpstr>
      <vt:lpstr>Promises  from Values</vt:lpstr>
      <vt:lpstr>WinJS Promises</vt:lpstr>
      <vt:lpstr>Chaining Promises</vt:lpstr>
      <vt:lpstr>WinJS Promises</vt:lpstr>
      <vt:lpstr>Promise Error Handling</vt:lpstr>
      <vt:lpstr>Web Workers</vt:lpstr>
      <vt:lpstr>Web Workers</vt:lpstr>
      <vt:lpstr>Using Web Workers</vt:lpstr>
      <vt:lpstr>Asynchronous Programming with WinJS &amp; Web Workers</vt:lpstr>
      <vt:lpstr>Exercises</vt:lpstr>
      <vt:lpstr>Excercises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Asynchronous Programming</dc:title>
  <dc:subject>Telerik Software Academy</dc:subject>
  <dc:creator>George Georgiev</dc:creator>
  <cp:keywords>winjs; Windows 8; Store Apps; HTML; CSS; JavaScript</cp:keywords>
  <cp:lastModifiedBy>George Georgiev</cp:lastModifiedBy>
  <cp:revision>567</cp:revision>
  <dcterms:created xsi:type="dcterms:W3CDTF">2007-12-08T16:03:35Z</dcterms:created>
  <dcterms:modified xsi:type="dcterms:W3CDTF">2013-08-23T07:45:05Z</dcterms:modified>
  <cp:category>software engineering</cp:category>
</cp:coreProperties>
</file>