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62" r:id="rId5"/>
    <p:sldId id="396" r:id="rId6"/>
    <p:sldId id="389" r:id="rId7"/>
    <p:sldId id="401" r:id="rId8"/>
    <p:sldId id="402" r:id="rId9"/>
    <p:sldId id="403" r:id="rId10"/>
    <p:sldId id="397" r:id="rId11"/>
    <p:sldId id="398" r:id="rId12"/>
    <p:sldId id="399" r:id="rId13"/>
    <p:sldId id="400" r:id="rId14"/>
    <p:sldId id="404" r:id="rId15"/>
    <p:sldId id="405" r:id="rId16"/>
    <p:sldId id="407" r:id="rId17"/>
    <p:sldId id="408" r:id="rId18"/>
    <p:sldId id="409" r:id="rId19"/>
    <p:sldId id="412" r:id="rId20"/>
    <p:sldId id="410" r:id="rId21"/>
    <p:sldId id="411" r:id="rId22"/>
    <p:sldId id="413" r:id="rId23"/>
    <p:sldId id="414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451" autoAdjust="0"/>
  </p:normalViewPr>
  <p:slideViewPr>
    <p:cSldViewPr>
      <p:cViewPr>
        <p:scale>
          <a:sx n="75" d="100"/>
          <a:sy n="75" d="100"/>
        </p:scale>
        <p:origin x="-658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Classes and 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What are </a:t>
            </a:r>
            <a:r>
              <a:rPr lang="en-US" sz="2400" dirty="0" err="1" smtClean="0"/>
              <a:t>WinJS</a:t>
            </a:r>
            <a:r>
              <a:rPr lang="en-US" sz="2400" dirty="0" smtClean="0"/>
              <a:t> and WinRT, Using the APIs in JavaScript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543800" cy="1600200"/>
          </a:xfrm>
        </p:spPr>
        <p:txBody>
          <a:bodyPr/>
          <a:lstStyle/>
          <a:p>
            <a:r>
              <a:rPr lang="en-US" dirty="0" smtClean="0"/>
              <a:t>Deriving (inheriting) Classes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4002880"/>
            <a:ext cx="7162800" cy="56912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WinJS.Class.derive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Inheriting Classes </a:t>
            </a:r>
            <a:r>
              <a:rPr lang="en-US" dirty="0"/>
              <a:t>in </a:t>
            </a:r>
            <a:r>
              <a:rPr lang="en-US" dirty="0" err="1"/>
              <a:t>WinJS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Class inheritance – deriving from the "parent"</a:t>
            </a:r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WinJS.Class.derive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rgbClr val="EBFFD2"/>
                </a:solidFill>
              </a:rPr>
              <a:t>receives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Parent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Constructor 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Instance members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Static members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Deriving a class DOESN'T call base constructor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Need to call it manually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Especially if base constructor initializes members</a:t>
            </a:r>
          </a:p>
        </p:txBody>
      </p:sp>
    </p:spTree>
    <p:extLst>
      <p:ext uri="{BB962C8B-B14F-4D97-AF65-F5344CB8AC3E}">
        <p14:creationId xmlns:p14="http://schemas.microsoft.com/office/powerpoint/2010/main" val="280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Classes in </a:t>
            </a:r>
            <a:r>
              <a:rPr lang="en-US" dirty="0" err="1"/>
              <a:t>WinJS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Example deriving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Bear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Mammoth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/>
              <a:t>Bear = </a:t>
            </a:r>
            <a:r>
              <a:rPr lang="en-US" dirty="0" err="1"/>
              <a:t>WinJS.Class.derive</a:t>
            </a:r>
            <a:r>
              <a:rPr lang="en-US" dirty="0"/>
              <a:t>(Animal, 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Animal.apply</a:t>
            </a:r>
            <a:r>
              <a:rPr lang="en-US" dirty="0" smtClean="0"/>
              <a:t>(this, arguments);</a:t>
            </a:r>
          </a:p>
          <a:p>
            <a:r>
              <a:rPr lang="en-US" dirty="0" smtClean="0"/>
              <a:t>},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eatHoney</a:t>
            </a:r>
            <a:r>
              <a:rPr lang="en-US" dirty="0"/>
              <a:t>: function () {</a:t>
            </a:r>
          </a:p>
          <a:p>
            <a:r>
              <a:rPr lang="en-US" dirty="0"/>
              <a:t>        console.log(this.name + " ate some honey");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...</a:t>
            </a:r>
          </a:p>
          <a:p>
            <a:r>
              <a:rPr lang="en-US" dirty="0"/>
              <a:t>var Mammoth = </a:t>
            </a:r>
            <a:r>
              <a:rPr lang="en-US" dirty="0" err="1"/>
              <a:t>WinJS.Class.derive</a:t>
            </a:r>
            <a:r>
              <a:rPr lang="en-US" dirty="0"/>
              <a:t>(Animal, 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Animal.apply</a:t>
            </a:r>
            <a:r>
              <a:rPr lang="en-US" dirty="0" smtClean="0"/>
              <a:t>(this, arguments);</a:t>
            </a:r>
          </a:p>
          <a:p>
            <a:r>
              <a:rPr lang="en-US" dirty="0" smtClean="0"/>
              <a:t>},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goExtinct</a:t>
            </a:r>
            <a:r>
              <a:rPr lang="en-US" dirty="0"/>
              <a:t>: function () {</a:t>
            </a:r>
          </a:p>
          <a:p>
            <a:r>
              <a:rPr lang="en-US" dirty="0"/>
              <a:t>        this.name = "[extinct]" + this.name;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298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97880"/>
            <a:ext cx="7924800" cy="685800"/>
          </a:xfrm>
        </p:spPr>
        <p:txBody>
          <a:bodyPr/>
          <a:lstStyle/>
          <a:p>
            <a:r>
              <a:rPr lang="en-US" dirty="0" smtClean="0"/>
              <a:t>Inheriting Classes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40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543800" cy="1600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698080"/>
            <a:ext cx="7162800" cy="569120"/>
          </a:xfrm>
        </p:spPr>
        <p:txBody>
          <a:bodyPr/>
          <a:lstStyle/>
          <a:p>
            <a:r>
              <a:rPr lang="en-US" dirty="0" smtClean="0"/>
              <a:t>Defining and using a </a:t>
            </a:r>
            <a:r>
              <a:rPr lang="en-US" dirty="0" err="1" smtClean="0"/>
              <a:t>mixin</a:t>
            </a:r>
            <a:r>
              <a:rPr lang="en-US" dirty="0" smtClean="0"/>
              <a:t> to extend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rgbClr val="EBFFD2"/>
                </a:solidFill>
              </a:rPr>
              <a:t>JavaScript objects – bags of properties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Easy to extend by adding more properties</a:t>
            </a:r>
          </a:p>
          <a:p>
            <a:r>
              <a:rPr lang="en-US" dirty="0" err="1" smtClean="0">
                <a:solidFill>
                  <a:srgbClr val="EBFFD2"/>
                </a:solidFill>
              </a:rPr>
              <a:t>Mixins</a:t>
            </a:r>
            <a:r>
              <a:rPr lang="en-US" dirty="0" smtClean="0">
                <a:solidFill>
                  <a:srgbClr val="EBFFD2"/>
                </a:solidFill>
              </a:rPr>
              <a:t> – objects used to augment others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Group of properties serving a certain purpose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e.g. event handling, data binding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Not used directly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Mixed into other objects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WinJS.Class.mix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>
                <a:solidFill>
                  <a:srgbClr val="EBFFD2"/>
                </a:solidFill>
              </a:rPr>
              <a:t>receives objects to mix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Returns the mixed object</a:t>
            </a:r>
          </a:p>
        </p:txBody>
      </p:sp>
    </p:spTree>
    <p:extLst>
      <p:ext uri="{BB962C8B-B14F-4D97-AF65-F5344CB8AC3E}">
        <p14:creationId xmlns:p14="http://schemas.microsoft.com/office/powerpoint/2010/main" val="35374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97880"/>
            <a:ext cx="7924800" cy="685800"/>
          </a:xfrm>
        </p:spPr>
        <p:txBody>
          <a:bodyPr/>
          <a:lstStyle/>
          <a:p>
            <a:r>
              <a:rPr lang="en-US" dirty="0" smtClean="0"/>
              <a:t>Creating and Using a </a:t>
            </a:r>
            <a:r>
              <a:rPr lang="en-US" dirty="0" err="1" smtClean="0"/>
              <a:t>Mixin</a:t>
            </a:r>
            <a:r>
              <a:rPr lang="en-US" dirty="0" smtClean="0"/>
              <a:t>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240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543800" cy="1066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667000"/>
            <a:ext cx="7162800" cy="569120"/>
          </a:xfrm>
        </p:spPr>
        <p:txBody>
          <a:bodyPr/>
          <a:lstStyle/>
          <a:p>
            <a:r>
              <a:rPr lang="en-US" dirty="0" smtClean="0"/>
              <a:t>Organizing code with Namespaces</a:t>
            </a:r>
            <a:endParaRPr lang="en-US" dirty="0"/>
          </a:p>
        </p:txBody>
      </p:sp>
      <p:pic>
        <p:nvPicPr>
          <p:cNvPr id="4" name="Picture 2" descr="C:\Dropbox\Work\win8-js\2013\Lectures\winjs-imagebase\NGC_2818_by_the_Hubble_Space_Telesco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4143375" cy="234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Namespaces in JavaScript are actually objects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Used "as if" they are just collections of objects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Contain other objects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Should be extensible and </a:t>
            </a:r>
            <a:r>
              <a:rPr lang="en-US" dirty="0" err="1" smtClean="0">
                <a:solidFill>
                  <a:srgbClr val="EBFFD2"/>
                </a:solidFill>
              </a:rPr>
              <a:t>nestable</a:t>
            </a:r>
            <a:endParaRPr lang="en-US" dirty="0" smtClean="0">
              <a:solidFill>
                <a:srgbClr val="EBFFD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WinJS.Namespace.define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>
                <a:solidFill>
                  <a:srgbClr val="EBFFD2"/>
                </a:solidFill>
              </a:rPr>
              <a:t> takes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Name of the namespace (string)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EBFFD2"/>
                </a:solidFill>
              </a:rPr>
              <a:t>S</a:t>
            </a:r>
            <a:r>
              <a:rPr lang="en-US" dirty="0" smtClean="0">
                <a:solidFill>
                  <a:srgbClr val="EBFFD2"/>
                </a:solidFill>
              </a:rPr>
              <a:t>et of objects to include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Creates a global object 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Given name as identifier with given properties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srgbClr val="EBFFD2"/>
                </a:solidFill>
              </a:rPr>
              <a:t>Or adds the properties if the namespace exists</a:t>
            </a:r>
          </a:p>
        </p:txBody>
      </p:sp>
    </p:spTree>
    <p:extLst>
      <p:ext uri="{BB962C8B-B14F-4D97-AF65-F5344CB8AC3E}">
        <p14:creationId xmlns:p14="http://schemas.microsoft.com/office/powerpoint/2010/main" val="37998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WinJS.Namespace.defineWithParent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 </a:t>
            </a:r>
            <a:r>
              <a:rPr lang="en-US" dirty="0"/>
              <a:t>takes 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The parent namespace as an object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NOT a string (very easy to mistake)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Name </a:t>
            </a:r>
            <a:r>
              <a:rPr lang="en-US" dirty="0">
                <a:solidFill>
                  <a:srgbClr val="EBFFD2"/>
                </a:solidFill>
              </a:rPr>
              <a:t>of the namespace (string)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Set of objects to include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Creates </a:t>
            </a:r>
            <a:r>
              <a:rPr lang="en-US" dirty="0" smtClean="0">
                <a:solidFill>
                  <a:srgbClr val="EBFFD2"/>
                </a:solidFill>
              </a:rPr>
              <a:t>a object inside the given parent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EBFFD2"/>
                </a:solidFill>
              </a:rPr>
              <a:t>Given name as identifier with given properties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EBFFD2"/>
                </a:solidFill>
              </a:rPr>
              <a:t>Or adds the properties if the namespace </a:t>
            </a:r>
            <a:r>
              <a:rPr lang="en-US" dirty="0" smtClean="0">
                <a:solidFill>
                  <a:srgbClr val="EBFFD2"/>
                </a:solidFill>
              </a:rPr>
              <a:t>exists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Defining Classes with </a:t>
            </a:r>
            <a:r>
              <a:rPr lang="en-US" dirty="0" err="1" smtClean="0"/>
              <a:t>WinJS</a:t>
            </a:r>
            <a:endParaRPr lang="en-US" dirty="0" smtClean="0"/>
          </a:p>
          <a:p>
            <a:pPr lvl="1"/>
            <a:r>
              <a:rPr lang="en-US" dirty="0" smtClean="0"/>
              <a:t>Constructor, instance &amp; static members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Deriving Classes with </a:t>
            </a:r>
            <a:r>
              <a:rPr lang="en-US" dirty="0" err="1" smtClean="0"/>
              <a:t>WinJS</a:t>
            </a:r>
            <a:endParaRPr lang="en-US" dirty="0" smtClean="0"/>
          </a:p>
          <a:p>
            <a:pPr lvl="1"/>
            <a:r>
              <a:rPr lang="en-US" dirty="0" smtClean="0"/>
              <a:t>Calling the base constructor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Defining and using custom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Creating, extending and nesting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Two namespaces with objects referencing the parent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1932325"/>
            <a:ext cx="8305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WinJS.Namespace.define</a:t>
            </a:r>
            <a:r>
              <a:rPr lang="en-US" dirty="0"/>
              <a:t>("</a:t>
            </a:r>
            <a:r>
              <a:rPr lang="en-US" dirty="0" err="1"/>
              <a:t>AnimalKingdom</a:t>
            </a:r>
            <a:r>
              <a:rPr lang="en-US" dirty="0"/>
              <a:t>", {</a:t>
            </a:r>
          </a:p>
          <a:p>
            <a:r>
              <a:rPr lang="en-US" dirty="0"/>
              <a:t>  </a:t>
            </a:r>
            <a:r>
              <a:rPr lang="en-US" dirty="0" smtClean="0"/>
              <a:t>Animal </a:t>
            </a:r>
            <a:r>
              <a:rPr lang="en-US" dirty="0"/>
              <a:t>: </a:t>
            </a:r>
            <a:r>
              <a:rPr lang="en-US" dirty="0" err="1"/>
              <a:t>WinJS.Class.define</a:t>
            </a:r>
            <a:r>
              <a:rPr lang="en-US" dirty="0" smtClean="0"/>
              <a:t>(...)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WinJS.Namespace.defineWithParent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AnimalKingdom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Mammals",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Bear: </a:t>
            </a:r>
            <a:r>
              <a:rPr lang="en-US" dirty="0" err="1" smtClean="0"/>
              <a:t>WinJS.Class.derive</a:t>
            </a:r>
            <a:r>
              <a:rPr lang="en-US" dirty="0" smtClean="0"/>
              <a:t>(</a:t>
            </a:r>
            <a:r>
              <a:rPr lang="en-US" dirty="0" err="1" smtClean="0"/>
              <a:t>AnimalKingdom.Animal</a:t>
            </a:r>
            <a:r>
              <a:rPr lang="en-US" dirty="0" smtClean="0"/>
              <a:t>, ...),</a:t>
            </a:r>
          </a:p>
          <a:p>
            <a:r>
              <a:rPr lang="en-US" dirty="0"/>
              <a:t> </a:t>
            </a:r>
            <a:r>
              <a:rPr lang="en-US" dirty="0" smtClean="0"/>
              <a:t>   Mammoth: </a:t>
            </a:r>
            <a:r>
              <a:rPr lang="en-US" dirty="0" err="1" smtClean="0"/>
              <a:t>WinJS.Class.derive</a:t>
            </a:r>
            <a:r>
              <a:rPr lang="en-US" dirty="0" smtClean="0"/>
              <a:t>(</a:t>
            </a:r>
            <a:r>
              <a:rPr lang="en-US" dirty="0" err="1" smtClean="0"/>
              <a:t>AnimalKingdom.Animal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someBear</a:t>
            </a:r>
            <a:r>
              <a:rPr lang="en-US" dirty="0" smtClean="0"/>
              <a:t> = new </a:t>
            </a:r>
            <a:r>
              <a:rPr lang="en-US" dirty="0" err="1" smtClean="0"/>
              <a:t>AnimalKingdom.Mammals.Bear</a:t>
            </a:r>
            <a:r>
              <a:rPr lang="en-US" dirty="0" smtClean="0"/>
              <a:t>(...);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Organizing code with Namespaces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017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Classes and Namespaces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67890" y="6400800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1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Implement a hierarchy of classes, describing vegetables. A vegetable has color and some vegetables can be directly eaten, some can not.</a:t>
            </a:r>
            <a:r>
              <a:rPr lang="en-US" sz="2800" dirty="0"/>
              <a:t> </a:t>
            </a:r>
            <a:r>
              <a:rPr lang="en-US" sz="2800" dirty="0" smtClean="0"/>
              <a:t>A tomato is a kind of vegetable which has a radius and can be eaten directly. A cucumber is a vegetable which has a length and cannot be </a:t>
            </a:r>
            <a:r>
              <a:rPr lang="en-US" sz="2800" smtClean="0"/>
              <a:t>eaten directly.</a:t>
            </a:r>
            <a:endParaRPr lang="en-US" sz="2800" dirty="0" smtClean="0"/>
          </a:p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Implement a mushroom </a:t>
            </a:r>
            <a:r>
              <a:rPr lang="en-US" sz="2800" dirty="0" err="1" smtClean="0"/>
              <a:t>mixin</a:t>
            </a:r>
            <a:r>
              <a:rPr lang="en-US" sz="2800" dirty="0" smtClean="0"/>
              <a:t>. A mushroom </a:t>
            </a:r>
            <a:r>
              <a:rPr lang="en-US" sz="2800" dirty="0" err="1" smtClean="0"/>
              <a:t>mixin</a:t>
            </a:r>
            <a:r>
              <a:rPr lang="en-US" sz="2800" dirty="0" smtClean="0"/>
              <a:t> enables an object to grow by given an amount of water. Use the </a:t>
            </a:r>
            <a:r>
              <a:rPr lang="en-US" sz="2800" dirty="0" err="1" smtClean="0"/>
              <a:t>mixin</a:t>
            </a:r>
            <a:r>
              <a:rPr lang="en-US" sz="2800" dirty="0" smtClean="0"/>
              <a:t> to create a </a:t>
            </a:r>
            <a:r>
              <a:rPr lang="en-US" sz="2800" dirty="0" err="1" smtClean="0"/>
              <a:t>TomatoGmo</a:t>
            </a:r>
            <a:r>
              <a:rPr lang="en-US" sz="2800" dirty="0" smtClean="0"/>
              <a:t> and a </a:t>
            </a:r>
            <a:r>
              <a:rPr lang="en-US" sz="2800" dirty="0" err="1" smtClean="0"/>
              <a:t>CucumberGMO</a:t>
            </a:r>
            <a:r>
              <a:rPr lang="en-US" sz="2800" dirty="0" smtClean="0"/>
              <a:t>.</a:t>
            </a:r>
          </a:p>
          <a:p>
            <a:pPr marL="447675" indent="-447675">
              <a:lnSpc>
                <a:spcPct val="100000"/>
              </a:lnSpc>
              <a:spcBef>
                <a:spcPts val="0"/>
              </a:spcBef>
              <a:buFontTx/>
              <a:buAutoNum type="arabicPeriod"/>
              <a:tabLst/>
            </a:pPr>
            <a:r>
              <a:rPr lang="en-US" sz="2800" dirty="0" smtClean="0"/>
              <a:t>Group the classes in the previous exercises into namespaces – there should be no classes in the global namespace</a:t>
            </a:r>
          </a:p>
        </p:txBody>
      </p:sp>
    </p:spTree>
    <p:extLst>
      <p:ext uri="{BB962C8B-B14F-4D97-AF65-F5344CB8AC3E}">
        <p14:creationId xmlns:p14="http://schemas.microsoft.com/office/powerpoint/2010/main" val="401913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543800" cy="1600200"/>
          </a:xfrm>
        </p:spPr>
        <p:txBody>
          <a:bodyPr/>
          <a:lstStyle/>
          <a:p>
            <a:r>
              <a:rPr lang="en-US" dirty="0" smtClean="0"/>
              <a:t>Defining Classes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774280"/>
            <a:ext cx="7162800" cy="56912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WinJS.Class.define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Defining Classes in </a:t>
            </a:r>
            <a:r>
              <a:rPr lang="en-US" dirty="0" err="1"/>
              <a:t>WinJS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has an API for working with Classes</a:t>
            </a:r>
          </a:p>
          <a:p>
            <a:pPr lvl="1"/>
            <a:r>
              <a:rPr lang="en-US" dirty="0" smtClean="0"/>
              <a:t>Defining, deriving and mixing classes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WinJS.Class.define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defines a class, given:</a:t>
            </a:r>
          </a:p>
          <a:p>
            <a:pPr lvl="1"/>
            <a:r>
              <a:rPr lang="en-US" dirty="0" smtClean="0"/>
              <a:t>A constructor function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An object defining instance members</a:t>
            </a:r>
          </a:p>
          <a:p>
            <a:pPr lvl="2"/>
            <a:r>
              <a:rPr lang="en-US" dirty="0" smtClean="0"/>
              <a:t>Added to the object prototype</a:t>
            </a:r>
          </a:p>
          <a:p>
            <a:pPr lvl="1"/>
            <a:r>
              <a:rPr lang="en-US" dirty="0" smtClean="0"/>
              <a:t>An object defining static members</a:t>
            </a:r>
          </a:p>
          <a:p>
            <a:pPr lvl="2"/>
            <a:r>
              <a:rPr lang="en-US" dirty="0" smtClean="0"/>
              <a:t>Added to object/class itself</a:t>
            </a:r>
          </a:p>
          <a:p>
            <a:pPr lvl="1"/>
            <a:r>
              <a:rPr lang="en-US" dirty="0" smtClean="0"/>
              <a:t>Returns the class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in </a:t>
            </a:r>
            <a:r>
              <a:rPr lang="en-US" dirty="0" err="1"/>
              <a:t>WinJS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Example definition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1295400"/>
            <a:ext cx="8153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/>
              <a:t>Animal =</a:t>
            </a:r>
          </a:p>
          <a:p>
            <a:r>
              <a:rPr lang="en-US" dirty="0"/>
              <a:t>    </a:t>
            </a:r>
            <a:r>
              <a:rPr lang="en-US" dirty="0" err="1"/>
              <a:t>WinJS.Class.define</a:t>
            </a:r>
            <a:r>
              <a:rPr lang="en-US" dirty="0"/>
              <a:t>(function (name, age, </a:t>
            </a:r>
            <a:r>
              <a:rPr lang="en-US" dirty="0" err="1"/>
              <a:t>weightKg</a:t>
            </a:r>
            <a:r>
              <a:rPr lang="en-US" dirty="0"/>
              <a:t>) 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      </a:t>
            </a:r>
            <a:r>
              <a:rPr lang="en-US" dirty="0" err="1"/>
              <a:t>this.weightKg</a:t>
            </a:r>
            <a:r>
              <a:rPr lang="en-US" dirty="0"/>
              <a:t> = </a:t>
            </a:r>
            <a:r>
              <a:rPr lang="en-US" dirty="0" err="1"/>
              <a:t>weightKg</a:t>
            </a:r>
            <a:r>
              <a:rPr lang="en-US" dirty="0"/>
              <a:t>;</a:t>
            </a:r>
          </a:p>
          <a:p>
            <a:r>
              <a:rPr lang="en-US" dirty="0"/>
              <a:t>    }, </a:t>
            </a:r>
            <a:r>
              <a:rPr lang="en-US" dirty="0" smtClean="0"/>
              <a:t>{ </a:t>
            </a:r>
            <a:r>
              <a:rPr lang="en-US" i="1" dirty="0" smtClean="0"/>
              <a:t>//instance members</a:t>
            </a:r>
            <a:endParaRPr lang="en-US" i="1" dirty="0"/>
          </a:p>
          <a:p>
            <a:r>
              <a:rPr lang="en-US" dirty="0"/>
              <a:t>        </a:t>
            </a:r>
            <a:r>
              <a:rPr lang="en-US" dirty="0" err="1"/>
              <a:t>makeSound</a:t>
            </a:r>
            <a:r>
              <a:rPr lang="en-US" dirty="0"/>
              <a:t>: function </a:t>
            </a:r>
            <a:r>
              <a:rPr lang="en-US" dirty="0" err="1"/>
              <a:t>makeSound</a:t>
            </a:r>
            <a:r>
              <a:rPr lang="en-US" dirty="0"/>
              <a:t>() {</a:t>
            </a:r>
          </a:p>
          <a:p>
            <a:r>
              <a:rPr lang="en-US" dirty="0"/>
              <a:t>            console.log(this.name + " made a sound");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 </a:t>
            </a:r>
            <a:r>
              <a:rPr lang="en-US" dirty="0" smtClean="0"/>
              <a:t>{ </a:t>
            </a:r>
            <a:r>
              <a:rPr lang="en-US" i="1" dirty="0" smtClean="0"/>
              <a:t>//static members</a:t>
            </a:r>
            <a:endParaRPr lang="en-US" i="1" dirty="0"/>
          </a:p>
          <a:p>
            <a:r>
              <a:rPr lang="en-US" dirty="0"/>
              <a:t>        </a:t>
            </a:r>
            <a:r>
              <a:rPr lang="en-US" dirty="0" err="1"/>
              <a:t>getStronger</a:t>
            </a:r>
            <a:r>
              <a:rPr lang="en-US" dirty="0"/>
              <a:t>: function (</a:t>
            </a:r>
            <a:r>
              <a:rPr lang="en-US" dirty="0" err="1"/>
              <a:t>animalA</a:t>
            </a:r>
            <a:r>
              <a:rPr lang="en-US" dirty="0"/>
              <a:t>, </a:t>
            </a:r>
            <a:r>
              <a:rPr lang="en-US" dirty="0" err="1"/>
              <a:t>animalB</a:t>
            </a:r>
            <a:r>
              <a:rPr lang="en-US" dirty="0"/>
              <a:t>) {</a:t>
            </a:r>
          </a:p>
          <a:p>
            <a:r>
              <a:rPr lang="en-US" dirty="0"/>
              <a:t>            return </a:t>
            </a:r>
            <a:r>
              <a:rPr lang="en-US" dirty="0" err="1"/>
              <a:t>animalA.weight</a:t>
            </a:r>
            <a:r>
              <a:rPr lang="en-US" dirty="0"/>
              <a:t> &gt; </a:t>
            </a:r>
            <a:r>
              <a:rPr lang="en-US" dirty="0" err="1"/>
              <a:t>animalB.weight</a:t>
            </a:r>
            <a:r>
              <a:rPr lang="en-US" dirty="0"/>
              <a:t> ?</a:t>
            </a:r>
          </a:p>
          <a:p>
            <a:r>
              <a:rPr lang="en-US" dirty="0"/>
              <a:t>                </a:t>
            </a:r>
            <a:r>
              <a:rPr lang="en-US" dirty="0" err="1"/>
              <a:t>animalA</a:t>
            </a:r>
            <a:r>
              <a:rPr lang="en-US" dirty="0"/>
              <a:t> : </a:t>
            </a:r>
            <a:r>
              <a:rPr lang="en-US" dirty="0" err="1"/>
              <a:t>animalB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someAnimal</a:t>
            </a:r>
            <a:r>
              <a:rPr lang="en-US" dirty="0" smtClean="0"/>
              <a:t> = new Animal("</a:t>
            </a:r>
            <a:r>
              <a:rPr lang="en-US" dirty="0" err="1" smtClean="0"/>
              <a:t>Laika</a:t>
            </a:r>
            <a:r>
              <a:rPr lang="en-US" dirty="0" smtClean="0"/>
              <a:t>", 10, 20);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59880"/>
            <a:ext cx="7924800" cy="685800"/>
          </a:xfrm>
        </p:spPr>
        <p:txBody>
          <a:bodyPr/>
          <a:lstStyle/>
          <a:p>
            <a:r>
              <a:rPr lang="en-US" dirty="0" smtClean="0"/>
              <a:t>Defining &amp; Using classes with </a:t>
            </a:r>
            <a:r>
              <a:rPr lang="en-US" dirty="0" err="1" smtClean="0"/>
              <a:t>WinJS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Properties in Classes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Properties are accessed as fields, but:</a:t>
            </a:r>
          </a:p>
          <a:p>
            <a:pPr lvl="1"/>
            <a:r>
              <a:rPr lang="en-US" dirty="0" smtClean="0"/>
              <a:t>Perform functions on getting their value</a:t>
            </a:r>
          </a:p>
          <a:p>
            <a:pPr lvl="1"/>
            <a:r>
              <a:rPr lang="en-US" dirty="0" smtClean="0"/>
              <a:t>Perform functions on setting their value</a:t>
            </a:r>
          </a:p>
          <a:p>
            <a:r>
              <a:rPr lang="en-US" dirty="0" err="1" smtClean="0"/>
              <a:t>WinJS</a:t>
            </a:r>
            <a:r>
              <a:rPr lang="en-US" dirty="0" smtClean="0"/>
              <a:t> can create properties in a Class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Object.defineProperty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/>
              <a:t>Requires get and set functions to be provided</a:t>
            </a:r>
          </a:p>
          <a:p>
            <a:pPr lvl="1"/>
            <a:r>
              <a:rPr lang="en-US" dirty="0" smtClean="0"/>
              <a:t>getter should return property value</a:t>
            </a:r>
          </a:p>
          <a:p>
            <a:pPr lvl="1"/>
            <a:r>
              <a:rPr lang="en-US" dirty="0" smtClean="0"/>
              <a:t>setter receives a value to set</a:t>
            </a:r>
          </a:p>
          <a:p>
            <a:pPr lvl="1"/>
            <a:r>
              <a:rPr lang="en-US" dirty="0" smtClean="0"/>
              <a:t>Useful to validate and notify of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WinJS</a:t>
            </a:r>
            <a:r>
              <a:rPr lang="en-US" dirty="0"/>
              <a:t> Properties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Example property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9600" y="13502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/>
              <a:t>Animal = </a:t>
            </a:r>
            <a:r>
              <a:rPr lang="en-US" sz="1800" dirty="0" err="1"/>
              <a:t>WinJS.Class.define</a:t>
            </a:r>
            <a:r>
              <a:rPr lang="en-US" sz="1800" dirty="0"/>
              <a:t>(function (name, age, </a:t>
            </a:r>
            <a:r>
              <a:rPr lang="en-US" sz="1800" dirty="0" err="1"/>
              <a:t>weightKg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err="1" smtClean="0"/>
              <a:t>this</a:t>
            </a:r>
            <a:r>
              <a:rPr lang="en-US" sz="1800" dirty="0" err="1"/>
              <a:t>._name</a:t>
            </a:r>
            <a:r>
              <a:rPr lang="en-US" sz="1800" dirty="0"/>
              <a:t> = name;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this.age</a:t>
            </a:r>
            <a:r>
              <a:rPr lang="en-US" sz="1800" dirty="0" smtClean="0"/>
              <a:t> </a:t>
            </a:r>
            <a:r>
              <a:rPr lang="en-US" sz="1800" dirty="0"/>
              <a:t>= age;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this.weightKg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weightKg</a:t>
            </a:r>
            <a:r>
              <a:rPr lang="en-US" sz="1800" dirty="0"/>
              <a:t>;</a:t>
            </a:r>
          </a:p>
          <a:p>
            <a:r>
              <a:rPr lang="en-US" sz="1800" dirty="0"/>
              <a:t>}, {</a:t>
            </a:r>
          </a:p>
          <a:p>
            <a:r>
              <a:rPr lang="en-US" sz="1800" dirty="0" smtClean="0"/>
              <a:t>  name</a:t>
            </a:r>
            <a:r>
              <a:rPr lang="en-US" sz="1800" dirty="0"/>
              <a:t>: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get: function () { return </a:t>
            </a:r>
            <a:r>
              <a:rPr lang="en-US" sz="1800" dirty="0" err="1"/>
              <a:t>this._name</a:t>
            </a:r>
            <a:r>
              <a:rPr lang="en-US" sz="1800" dirty="0"/>
              <a:t>; },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set: function (</a:t>
            </a:r>
            <a:r>
              <a:rPr lang="en-US" sz="1800" dirty="0" err="1"/>
              <a:t>val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dirty="0"/>
              <a:t>var </a:t>
            </a:r>
            <a:r>
              <a:rPr lang="en-US" sz="1800" dirty="0" err="1"/>
              <a:t>oldName</a:t>
            </a:r>
            <a:r>
              <a:rPr lang="en-US" sz="1800" dirty="0"/>
              <a:t> = </a:t>
            </a:r>
            <a:r>
              <a:rPr lang="en-US" sz="1800" dirty="0" err="1"/>
              <a:t>this._name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dirty="0" err="1"/>
              <a:t>this._name</a:t>
            </a:r>
            <a:r>
              <a:rPr lang="en-US" sz="1800" dirty="0"/>
              <a:t> = </a:t>
            </a:r>
            <a:r>
              <a:rPr lang="en-US" sz="1800" dirty="0" err="1"/>
              <a:t>val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 console.log(</a:t>
            </a:r>
            <a:r>
              <a:rPr lang="en-US" sz="1800" dirty="0" err="1" smtClean="0"/>
              <a:t>oldName</a:t>
            </a:r>
            <a:r>
              <a:rPr lang="en-US" sz="1800" dirty="0" smtClean="0"/>
              <a:t>+"</a:t>
            </a:r>
            <a:r>
              <a:rPr lang="en-US" sz="1800" dirty="0"/>
              <a:t>'s name changed to: </a:t>
            </a:r>
            <a:r>
              <a:rPr lang="en-US" sz="1800" dirty="0" smtClean="0"/>
              <a:t>"+</a:t>
            </a:r>
            <a:r>
              <a:rPr lang="en-US" sz="1800" dirty="0" err="1" smtClean="0"/>
              <a:t>this</a:t>
            </a:r>
            <a:r>
              <a:rPr lang="en-US" sz="1800" dirty="0" err="1"/>
              <a:t>._name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 smtClean="0"/>
              <a:t>},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descriptionStr</a:t>
            </a:r>
            <a:r>
              <a:rPr lang="en-US" sz="1800" dirty="0" smtClean="0"/>
              <a:t>: {get</a:t>
            </a:r>
            <a:r>
              <a:rPr lang="en-US" sz="1800" dirty="0"/>
              <a:t>: </a:t>
            </a:r>
            <a:r>
              <a:rPr lang="en-US" sz="1800" dirty="0" smtClean="0"/>
              <a:t>function(){return "</a:t>
            </a:r>
            <a:r>
              <a:rPr lang="en-US" sz="1800" dirty="0"/>
              <a:t>name</a:t>
            </a:r>
            <a:r>
              <a:rPr lang="en-US" sz="1800" dirty="0" smtClean="0"/>
              <a:t>:" + this.name + </a:t>
            </a:r>
          </a:p>
          <a:p>
            <a:r>
              <a:rPr lang="en-US" sz="1800" dirty="0" smtClean="0"/>
              <a:t>      ", </a:t>
            </a:r>
            <a:r>
              <a:rPr lang="en-US" sz="1800" dirty="0"/>
              <a:t>age</a:t>
            </a:r>
            <a:r>
              <a:rPr lang="en-US" sz="1800" dirty="0" smtClean="0"/>
              <a:t>:" + </a:t>
            </a:r>
            <a:r>
              <a:rPr lang="en-US" sz="1800" dirty="0" err="1" smtClean="0"/>
              <a:t>this.age</a:t>
            </a:r>
            <a:r>
              <a:rPr lang="en-US" sz="1800" dirty="0" smtClean="0"/>
              <a:t> + </a:t>
            </a:r>
          </a:p>
          <a:p>
            <a:r>
              <a:rPr lang="en-US" sz="1800" dirty="0" smtClean="0"/>
              <a:t>      ", weight:" </a:t>
            </a:r>
            <a:r>
              <a:rPr lang="en-US" sz="1800" dirty="0"/>
              <a:t>+ </a:t>
            </a:r>
            <a:r>
              <a:rPr lang="en-US" sz="1800" dirty="0" err="1"/>
              <a:t>this.weightKg</a:t>
            </a:r>
            <a:r>
              <a:rPr lang="en-US" sz="1800" dirty="0"/>
              <a:t> + "kg</a:t>
            </a:r>
            <a:r>
              <a:rPr lang="en-US" sz="1800" dirty="0" smtClean="0"/>
              <a:t>";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}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},</a:t>
            </a:r>
            <a:endParaRPr lang="en-US" sz="1800" dirty="0"/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2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err="1" smtClean="0"/>
              <a:t>WinJS</a:t>
            </a:r>
            <a:r>
              <a:rPr lang="en-US" dirty="0" smtClean="0"/>
              <a:t> Properties in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2145</TotalTime>
  <Words>940</Words>
  <Application>Microsoft Office PowerPoint</Application>
  <PresentationFormat>On-screen Show (4:3)</PresentationFormat>
  <Paragraphs>188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Telerik Academy</vt:lpstr>
      <vt:lpstr>WinJS Classes and Namespaces</vt:lpstr>
      <vt:lpstr>Table of Contents</vt:lpstr>
      <vt:lpstr>Defining Classes with WinJS</vt:lpstr>
      <vt:lpstr>Defining Classes in WinJS</vt:lpstr>
      <vt:lpstr>Defining Classes in WinJS</vt:lpstr>
      <vt:lpstr>Defining &amp; Using classes with WinJS</vt:lpstr>
      <vt:lpstr>WinJS Properties in Classes</vt:lpstr>
      <vt:lpstr>WinJS Properties in Classes</vt:lpstr>
      <vt:lpstr>WinJS Properties in Classes</vt:lpstr>
      <vt:lpstr>Deriving (inheriting) Classes with WinJS</vt:lpstr>
      <vt:lpstr>Inheriting Classes in WinJS</vt:lpstr>
      <vt:lpstr>Inheriting Classes in WinJS</vt:lpstr>
      <vt:lpstr>Inheriting Classes with WinJS</vt:lpstr>
      <vt:lpstr>WinJS Mixins</vt:lpstr>
      <vt:lpstr>WinJS Mixins</vt:lpstr>
      <vt:lpstr>Creating and Using a Mixin with WinJS</vt:lpstr>
      <vt:lpstr>Namespaces</vt:lpstr>
      <vt:lpstr>Namespaces</vt:lpstr>
      <vt:lpstr>Namespaces</vt:lpstr>
      <vt:lpstr>Namespaces</vt:lpstr>
      <vt:lpstr>Organizing code with Namespaces</vt:lpstr>
      <vt:lpstr>WinJS Classes and Namespaces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Classes and Namespaces</dc:title>
  <dc:subject>Telerik Software Academy</dc:subject>
  <dc:creator>George Georgiev</dc:creator>
  <cp:keywords>winjs; Windows 8; Store Apps; HTML; CSS; JavaScript</cp:keywords>
  <cp:lastModifiedBy>George Georgiev</cp:lastModifiedBy>
  <cp:revision>557</cp:revision>
  <dcterms:created xsi:type="dcterms:W3CDTF">2007-12-08T16:03:35Z</dcterms:created>
  <dcterms:modified xsi:type="dcterms:W3CDTF">2013-08-22T09:17:46Z</dcterms:modified>
  <cp:category>software engineering</cp:category>
</cp:coreProperties>
</file>