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5" r:id="rId3"/>
    <p:sldId id="336" r:id="rId4"/>
    <p:sldId id="362" r:id="rId5"/>
    <p:sldId id="396" r:id="rId6"/>
    <p:sldId id="397" r:id="rId7"/>
    <p:sldId id="398" r:id="rId8"/>
    <p:sldId id="413" r:id="rId9"/>
    <p:sldId id="417" r:id="rId10"/>
    <p:sldId id="415" r:id="rId11"/>
    <p:sldId id="416" r:id="rId12"/>
    <p:sldId id="418" r:id="rId13"/>
    <p:sldId id="420" r:id="rId14"/>
    <p:sldId id="421" r:id="rId15"/>
    <p:sldId id="422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23" r:id="rId27"/>
    <p:sldId id="434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786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Pages and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Page controls, Page lifecycle, Navigation patterns &amp; controls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2" descr="C:\Dropbox\Work\win8-js\2013\Lectures\winjs-imagebase\Harleianus_5557_(first_page_of_Colossians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48" y="4399280"/>
            <a:ext cx="1944952" cy="21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Work\win8-js\2013\Lectures\winjs-imagebase\navigator_twonavs_col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99280"/>
            <a:ext cx="2279650" cy="2232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543800" cy="1600200"/>
          </a:xfrm>
        </p:spPr>
        <p:txBody>
          <a:bodyPr/>
          <a:lstStyle/>
          <a:p>
            <a:r>
              <a:rPr lang="en-US" dirty="0" smtClean="0"/>
              <a:t>Page Control Lifecycle Events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8506" y="4114800"/>
            <a:ext cx="8666988" cy="569120"/>
          </a:xfrm>
        </p:spPr>
        <p:txBody>
          <a:bodyPr/>
          <a:lstStyle/>
          <a:p>
            <a:r>
              <a:rPr lang="en-US" dirty="0" smtClean="0"/>
              <a:t>Responding to loading, initialization, processing,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Page Control Lifecycle Events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Pages go through several stages on display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Loading – getting the targeted html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Initializing –activities without html content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Rendering – parsing &amp; placing loaded html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Processed stage – after </a:t>
            </a:r>
            <a:r>
              <a:rPr lang="en-US" dirty="0" err="1" smtClean="0">
                <a:solidFill>
                  <a:srgbClr val="EBFFD2"/>
                </a:solidFill>
              </a:rPr>
              <a:t>WinJS.processAll</a:t>
            </a:r>
            <a:r>
              <a:rPr lang="en-US" dirty="0" smtClean="0">
                <a:solidFill>
                  <a:srgbClr val="EBFFD2"/>
                </a:solidFill>
              </a:rPr>
              <a:t>() has been called on the content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Ready stage – final stage before page displayed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Stages have events &amp; default implementations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solidFill>
                  <a:srgbClr val="EBFFD2"/>
                </a:solidFill>
              </a:rPr>
              <a:t>Most stages can return a promise to delay the next while doing </a:t>
            </a:r>
            <a:r>
              <a:rPr lang="en-US" dirty="0" err="1" smtClean="0">
                <a:solidFill>
                  <a:srgbClr val="EBFFD2"/>
                </a:solidFill>
              </a:rPr>
              <a:t>async</a:t>
            </a:r>
            <a:r>
              <a:rPr lang="en-US" dirty="0" smtClean="0">
                <a:solidFill>
                  <a:srgbClr val="EBFFD2"/>
                </a:solidFill>
              </a:rPr>
              <a:t> work </a:t>
            </a:r>
            <a:r>
              <a:rPr lang="en-US" sz="2400" dirty="0" smtClean="0">
                <a:solidFill>
                  <a:srgbClr val="EBFFD2"/>
                </a:solidFill>
              </a:rPr>
              <a:t>(except load &amp; render)</a:t>
            </a:r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 Lifecycle – ready()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stage</a:t>
            </a:r>
          </a:p>
          <a:p>
            <a:pPr lvl="1"/>
            <a:r>
              <a:rPr lang="en-US" dirty="0" smtClean="0"/>
              <a:t>Most commonly needed to implement</a:t>
            </a:r>
          </a:p>
          <a:p>
            <a:pPr lvl="1"/>
            <a:r>
              <a:rPr lang="en-US" dirty="0" smtClean="0"/>
              <a:t>Setups the page right before the user  sees it</a:t>
            </a:r>
          </a:p>
          <a:p>
            <a:pPr lvl="1"/>
            <a:r>
              <a:rPr lang="en-US" dirty="0" smtClean="0"/>
              <a:t>Corresponds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ready()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Receives element in which page is rendered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ptions (if passed to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WinJ.Pages.render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48006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WinJS.UI.Pages.define</a:t>
            </a:r>
            <a:r>
              <a:rPr lang="en-US" dirty="0"/>
              <a:t>("/</a:t>
            </a:r>
            <a:r>
              <a:rPr lang="en-US" dirty="0" smtClean="0"/>
              <a:t>pages/target/target.html</a:t>
            </a:r>
            <a:r>
              <a:rPr lang="en-US" dirty="0"/>
              <a:t>",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ready</a:t>
            </a:r>
            <a:r>
              <a:rPr lang="en-US" dirty="0"/>
              <a:t>: function (element, options)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...</a:t>
            </a:r>
          </a:p>
          <a:p>
            <a:r>
              <a:rPr lang="en-US" dirty="0" smtClean="0"/>
              <a:t>    },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Implementing the ready event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 Lifecycle –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stage</a:t>
            </a:r>
          </a:p>
          <a:p>
            <a:pPr lvl="1"/>
            <a:r>
              <a:rPr lang="en-US" dirty="0" smtClean="0"/>
              <a:t>Initialization before content is set (i.e. no html)</a:t>
            </a:r>
          </a:p>
          <a:p>
            <a:pPr lvl="1"/>
            <a:r>
              <a:rPr lang="en-US" dirty="0" smtClean="0"/>
              <a:t>Good for starting </a:t>
            </a:r>
            <a:r>
              <a:rPr lang="en-US" dirty="0" err="1" smtClean="0"/>
              <a:t>async</a:t>
            </a:r>
            <a:r>
              <a:rPr lang="en-US" dirty="0" smtClean="0"/>
              <a:t> work like downloads</a:t>
            </a:r>
          </a:p>
          <a:p>
            <a:pPr lvl="1"/>
            <a:r>
              <a:rPr lang="en-US" dirty="0" smtClean="0"/>
              <a:t>Good for initializing properties</a:t>
            </a:r>
          </a:p>
          <a:p>
            <a:pPr lvl="1"/>
            <a:r>
              <a:rPr lang="en-US" dirty="0" smtClean="0"/>
              <a:t>Corresponds 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Receives element in which page is rendered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ptions (if passed to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WinJ.Pages.render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5334000"/>
            <a:ext cx="7696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WinJS.UI.Pages.define</a:t>
            </a:r>
            <a:r>
              <a:rPr lang="en-US" dirty="0"/>
              <a:t>("/</a:t>
            </a:r>
            <a:r>
              <a:rPr lang="en-US" dirty="0" smtClean="0"/>
              <a:t>pages/target/target.html</a:t>
            </a:r>
            <a:r>
              <a:rPr lang="en-US" dirty="0"/>
              <a:t>",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init</a:t>
            </a:r>
            <a:r>
              <a:rPr lang="en-US" dirty="0" smtClean="0"/>
              <a:t>: </a:t>
            </a:r>
            <a:r>
              <a:rPr lang="en-US" dirty="0"/>
              <a:t>function (element, options) </a:t>
            </a:r>
            <a:r>
              <a:rPr lang="en-US" dirty="0" smtClean="0"/>
              <a:t>{...},</a:t>
            </a:r>
          </a:p>
          <a:p>
            <a:r>
              <a:rPr lang="en-US" dirty="0" smtClean="0"/>
              <a:t>    ...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init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 Lifecycle – load()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stage</a:t>
            </a:r>
          </a:p>
          <a:p>
            <a:pPr lvl="1"/>
            <a:r>
              <a:rPr lang="en-US" dirty="0" smtClean="0"/>
              <a:t>Before any other event, gets html from the page URI</a:t>
            </a:r>
          </a:p>
          <a:p>
            <a:pPr lvl="2"/>
            <a:r>
              <a:rPr lang="en-US" dirty="0" smtClean="0"/>
              <a:t>Expected to return DOM element(s)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Corresponds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load()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Receives URI to page to be rendered </a:t>
            </a:r>
          </a:p>
          <a:p>
            <a:pPr lvl="1"/>
            <a:r>
              <a:rPr lang="en-US" dirty="0" smtClean="0"/>
              <a:t>By default just copies elements </a:t>
            </a:r>
            <a:r>
              <a:rPr lang="en-US" dirty="0"/>
              <a:t>with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WinJS.UI.Fragments.renderCopy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5638800"/>
            <a:ext cx="7696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WinJS.UI.Pages.define</a:t>
            </a:r>
            <a:r>
              <a:rPr lang="en-US" dirty="0"/>
              <a:t>("/</a:t>
            </a:r>
            <a:r>
              <a:rPr lang="en-US" dirty="0" smtClean="0"/>
              <a:t>pages/target/target.html</a:t>
            </a:r>
            <a:r>
              <a:rPr lang="en-US" dirty="0"/>
              <a:t>",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load: </a:t>
            </a:r>
            <a:r>
              <a:rPr lang="en-US" dirty="0"/>
              <a:t>function </a:t>
            </a:r>
            <a:r>
              <a:rPr lang="en-US" dirty="0" smtClean="0"/>
              <a:t>(</a:t>
            </a:r>
            <a:r>
              <a:rPr lang="en-US" dirty="0" err="1" smtClean="0"/>
              <a:t>uri</a:t>
            </a:r>
            <a:r>
              <a:rPr lang="en-US" dirty="0" smtClean="0"/>
              <a:t>) {...},</a:t>
            </a:r>
            <a:r>
              <a:rPr lang="en-US" dirty="0"/>
              <a:t>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Implementing the load event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 Lifecycle – error()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event</a:t>
            </a:r>
          </a:p>
          <a:p>
            <a:pPr lvl="1"/>
            <a:r>
              <a:rPr lang="en-US" dirty="0" smtClean="0"/>
              <a:t>Called if anything goes wrong during the lifecycle</a:t>
            </a:r>
          </a:p>
          <a:p>
            <a:pPr lvl="2"/>
            <a:r>
              <a:rPr lang="en-US" dirty="0" smtClean="0"/>
              <a:t>i.e. an exception is thrown</a:t>
            </a:r>
          </a:p>
          <a:p>
            <a:pPr lvl="1"/>
            <a:r>
              <a:rPr lang="en-US" dirty="0" smtClean="0"/>
              <a:t>Corresponds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Receives the result of a Promise in the error state</a:t>
            </a:r>
          </a:p>
          <a:p>
            <a:pPr lvl="2"/>
            <a:r>
              <a:rPr lang="en-US" dirty="0" smtClean="0"/>
              <a:t>Can be an object, a string,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14400" y="5613737"/>
            <a:ext cx="7696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WinJS.UI.Pages.define</a:t>
            </a:r>
            <a:r>
              <a:rPr lang="en-US" dirty="0"/>
              <a:t>("/</a:t>
            </a:r>
            <a:r>
              <a:rPr lang="en-US" dirty="0" smtClean="0"/>
              <a:t>pages/target/target.html</a:t>
            </a:r>
            <a:r>
              <a:rPr lang="en-US" dirty="0"/>
              <a:t>",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error: </a:t>
            </a:r>
            <a:r>
              <a:rPr lang="en-US" dirty="0"/>
              <a:t>function </a:t>
            </a:r>
            <a:r>
              <a:rPr lang="en-US" dirty="0" smtClean="0"/>
              <a:t>(</a:t>
            </a:r>
            <a:r>
              <a:rPr lang="en-US" dirty="0" err="1" smtClean="0"/>
              <a:t>errorValue</a:t>
            </a:r>
            <a:r>
              <a:rPr lang="en-US" dirty="0" smtClean="0"/>
              <a:t>) {...},</a:t>
            </a:r>
            <a:r>
              <a:rPr lang="en-US" dirty="0"/>
              <a:t>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Implementing the error event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Pages in Store Apps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Page Controls</a:t>
            </a:r>
          </a:p>
          <a:p>
            <a:pPr lvl="1"/>
            <a:r>
              <a:rPr lang="en-US" dirty="0" smtClean="0"/>
              <a:t>Introduction &amp; Lifecycle</a:t>
            </a:r>
          </a:p>
          <a:p>
            <a:pPr lvl="1"/>
            <a:r>
              <a:rPr lang="en-US" dirty="0" smtClean="0"/>
              <a:t>Rendering pages</a:t>
            </a:r>
          </a:p>
          <a:p>
            <a:pPr lvl="1"/>
            <a:r>
              <a:rPr lang="en-US" dirty="0" smtClean="0"/>
              <a:t>Handling lifecycle events</a:t>
            </a:r>
          </a:p>
          <a:p>
            <a:r>
              <a:rPr lang="en-US" dirty="0" smtClean="0"/>
              <a:t>Navigation in Store Apps</a:t>
            </a:r>
          </a:p>
          <a:p>
            <a:pPr lvl="1"/>
            <a:r>
              <a:rPr lang="en-US" dirty="0" smtClean="0"/>
              <a:t>Multi vs. Single-page navigation</a:t>
            </a:r>
          </a:p>
          <a:p>
            <a:pPr lvl="1"/>
            <a:r>
              <a:rPr lang="en-US" dirty="0" err="1" smtClean="0"/>
              <a:t>WinJS</a:t>
            </a:r>
            <a:r>
              <a:rPr lang="en-US" dirty="0" smtClean="0"/>
              <a:t> Navigation app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PageControlNavigator</a:t>
            </a:r>
            <a:endParaRPr lang="en-US" dirty="0" smtClean="0"/>
          </a:p>
        </p:txBody>
      </p:sp>
      <p:pic>
        <p:nvPicPr>
          <p:cNvPr id="2050" name="Picture 2" descr="C:\Dropbox\Work\win8-js\2013\Lectures\winjs-imagebase\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29360"/>
            <a:ext cx="3394075" cy="33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543800" cy="685800"/>
          </a:xfrm>
        </p:spPr>
        <p:txBody>
          <a:bodyPr/>
          <a:lstStyle/>
          <a:p>
            <a:r>
              <a:rPr lang="en-US" dirty="0" smtClean="0"/>
              <a:t>Navigation in Store </a:t>
            </a:r>
            <a:r>
              <a:rPr lang="en-US" dirty="0"/>
              <a:t>Apps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8506" y="3886200"/>
            <a:ext cx="8666988" cy="569120"/>
          </a:xfrm>
        </p:spPr>
        <p:txBody>
          <a:bodyPr/>
          <a:lstStyle/>
          <a:p>
            <a:r>
              <a:rPr lang="en-US" dirty="0" smtClean="0"/>
              <a:t>Multi-page and Single-page, using Navigation &amp; Navigation App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Multi-page navigation is the most common in the web</a:t>
            </a:r>
          </a:p>
          <a:p>
            <a:pPr lvl="1"/>
            <a:r>
              <a:rPr lang="en-US" dirty="0" smtClean="0"/>
              <a:t>Following a hyperlink </a:t>
            </a:r>
          </a:p>
          <a:p>
            <a:pPr lvl="2"/>
            <a:r>
              <a:rPr lang="en-US" dirty="0" smtClean="0"/>
              <a:t>Unloads the current page</a:t>
            </a:r>
          </a:p>
          <a:p>
            <a:pPr lvl="2"/>
            <a:r>
              <a:rPr lang="en-US" dirty="0" smtClean="0"/>
              <a:t>Loads the targeted page</a:t>
            </a:r>
          </a:p>
          <a:p>
            <a:pPr lvl="1"/>
            <a:r>
              <a:rPr lang="en-US" dirty="0" smtClean="0"/>
              <a:t>Supported in Windows Store Apps</a:t>
            </a:r>
          </a:p>
          <a:p>
            <a:pPr lvl="2"/>
            <a:r>
              <a:rPr lang="en-US" dirty="0" smtClean="0"/>
              <a:t>Simple to implement (just place a hyperlink)</a:t>
            </a:r>
          </a:p>
          <a:p>
            <a:pPr lvl="2">
              <a:spcBef>
                <a:spcPts val="3600"/>
              </a:spcBef>
            </a:pPr>
            <a:r>
              <a:rPr lang="en-US" dirty="0" smtClean="0"/>
              <a:t>Still triggers Page control lifecycle events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1295400" y="5105400"/>
            <a:ext cx="6781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effectLst/>
              </a:rPr>
              <a:t>&lt;</a:t>
            </a:r>
            <a:r>
              <a:rPr lang="en-US" dirty="0">
                <a:effectLst/>
              </a:rPr>
              <a:t>a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href</a:t>
            </a:r>
            <a:r>
              <a:rPr lang="en-US" dirty="0">
                <a:effectLst/>
              </a:rPr>
              <a:t>="</a:t>
            </a:r>
            <a:r>
              <a:rPr lang="en-US" dirty="0" err="1">
                <a:effectLst/>
              </a:rPr>
              <a:t>ms-appx</a:t>
            </a:r>
            <a:r>
              <a:rPr lang="en-US" dirty="0">
                <a:effectLst/>
              </a:rPr>
              <a:t>:///</a:t>
            </a:r>
            <a:r>
              <a:rPr lang="en-US" dirty="0" smtClean="0">
                <a:effectLst/>
              </a:rPr>
              <a:t>page.html</a:t>
            </a:r>
            <a:r>
              <a:rPr lang="en-US" dirty="0">
                <a:effectLst/>
              </a:rPr>
              <a:t>"&gt;</a:t>
            </a:r>
            <a:r>
              <a:rPr lang="en-US" dirty="0"/>
              <a:t>Go to </a:t>
            </a:r>
            <a:r>
              <a:rPr lang="en-US" dirty="0" smtClean="0"/>
              <a:t>page</a:t>
            </a:r>
            <a:r>
              <a:rPr lang="en-US" dirty="0" smtClean="0">
                <a:effectLst/>
              </a:rPr>
              <a:t>&lt;/</a:t>
            </a:r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to multi-page navigation</a:t>
            </a:r>
          </a:p>
          <a:p>
            <a:pPr lvl="1"/>
            <a:r>
              <a:rPr lang="en-US" dirty="0" smtClean="0"/>
              <a:t>App screen goes blank while </a:t>
            </a:r>
            <a:r>
              <a:rPr lang="en-US" dirty="0"/>
              <a:t>loading </a:t>
            </a:r>
            <a:r>
              <a:rPr lang="en-US" dirty="0" smtClean="0"/>
              <a:t>next page</a:t>
            </a:r>
          </a:p>
          <a:p>
            <a:pPr lvl="1"/>
            <a:r>
              <a:rPr lang="en-US" dirty="0" smtClean="0"/>
              <a:t>All scripts are destroyed and new ones loaded</a:t>
            </a:r>
          </a:p>
          <a:p>
            <a:pPr lvl="2"/>
            <a:r>
              <a:rPr lang="en-US" dirty="0" smtClean="0"/>
              <a:t>Could miss system events</a:t>
            </a:r>
          </a:p>
          <a:p>
            <a:pPr lvl="1"/>
            <a:r>
              <a:rPr lang="en-US" dirty="0" smtClean="0"/>
              <a:t>Scripts used by several pages need to be reloaded in each one</a:t>
            </a:r>
          </a:p>
          <a:p>
            <a:pPr lvl="1"/>
            <a:r>
              <a:rPr lang="en-US" dirty="0" smtClean="0"/>
              <a:t>Overall lower performance than single-page navigation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Single-Page navigation doesn't switch pages</a:t>
            </a:r>
          </a:p>
          <a:p>
            <a:pPr lvl="1"/>
            <a:r>
              <a:rPr lang="en-US" dirty="0" smtClean="0"/>
              <a:t>Keeps a default/master page</a:t>
            </a:r>
          </a:p>
          <a:p>
            <a:pPr lvl="2"/>
            <a:r>
              <a:rPr lang="en-US" dirty="0" smtClean="0"/>
              <a:t>With common styles, headers, scripts, etc.</a:t>
            </a:r>
          </a:p>
          <a:p>
            <a:pPr lvl="2"/>
            <a:r>
              <a:rPr lang="en-US" dirty="0" smtClean="0"/>
              <a:t>With a placeholder element for other pages</a:t>
            </a:r>
          </a:p>
          <a:p>
            <a:pPr lvl="1"/>
            <a:r>
              <a:rPr lang="en-US" dirty="0" smtClean="0"/>
              <a:t>Page content is loaded and inserted in the master page's placeholder</a:t>
            </a:r>
          </a:p>
          <a:p>
            <a:pPr lvl="2"/>
            <a:r>
              <a:rPr lang="en-US" dirty="0" smtClean="0"/>
              <a:t>New page scripts are loaded</a:t>
            </a:r>
          </a:p>
          <a:p>
            <a:pPr lvl="2"/>
            <a:r>
              <a:rPr lang="en-US" dirty="0" smtClean="0"/>
              <a:t>Old scripts stay loaded</a:t>
            </a:r>
          </a:p>
          <a:p>
            <a:pPr lvl="3"/>
            <a:r>
              <a:rPr lang="en-US" dirty="0" smtClean="0"/>
              <a:t>script context is not destroyed</a:t>
            </a:r>
          </a:p>
          <a:p>
            <a:pPr lvl="3"/>
            <a:r>
              <a:rPr lang="en-US" dirty="0" smtClean="0"/>
              <a:t>Common scripts referenced in the master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has support for the Single-Page Navigation model</a:t>
            </a:r>
          </a:p>
          <a:p>
            <a:pPr lvl="1"/>
            <a:r>
              <a:rPr lang="en-US" dirty="0" err="1" smtClean="0"/>
              <a:t>WinJS.Navigation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Navigation events</a:t>
            </a:r>
          </a:p>
          <a:p>
            <a:pPr lvl="1"/>
            <a:r>
              <a:rPr lang="en-US" dirty="0" smtClean="0"/>
              <a:t>Navigation history</a:t>
            </a:r>
          </a:p>
          <a:p>
            <a:pPr lvl="1"/>
            <a:r>
              <a:rPr lang="en-US" dirty="0" smtClean="0"/>
              <a:t>Go Back  and Go Forward capabilities</a:t>
            </a:r>
          </a:p>
          <a:p>
            <a:pPr lvl="1"/>
            <a:r>
              <a:rPr lang="en-US" dirty="0" smtClean="0"/>
              <a:t>Can use the namespace  to create your own navigation control</a:t>
            </a:r>
          </a:p>
          <a:p>
            <a:pPr lvl="1"/>
            <a:r>
              <a:rPr lang="en-US" dirty="0" smtClean="0"/>
              <a:t>Can use the Navigation App Template's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Application.PageControlNavigator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Single-Page Navigation with Navigation App Template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Pages and Navigation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600" dirty="0" smtClean="0"/>
              <a:t>Find an article you like in Wikipedia and make it into a navigation app (preferably an article with a larger table of contents)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main page of the app should contain a general description of the subject (first few paragraphs in article) and a table of contents in the form of tiles with pictures and headings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Tiles should be similar to those on the start screen or in the Grid App (same design concepts, not pixel-perfect)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Clicking on a "table of contents tile"  should open a page with the corresponding section of the article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The user should be able to read the content and go back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To get the content of the page, just copy it the article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 smtClean="0"/>
              <a:t>* Implement task 1 by downloading and parsing the article, instead of "hardcoding" the html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93445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Pages in Store Apps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774280"/>
            <a:ext cx="7162800" cy="569120"/>
          </a:xfrm>
        </p:spPr>
        <p:txBody>
          <a:bodyPr/>
          <a:lstStyle/>
          <a:p>
            <a:r>
              <a:rPr lang="en-US" dirty="0" smtClean="0"/>
              <a:t>Separating and structuring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Pages in Store Apps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Windows Store Apps have a concept of pages</a:t>
            </a:r>
          </a:p>
          <a:p>
            <a:pPr lvl="1"/>
            <a:r>
              <a:rPr lang="en-US" dirty="0" smtClean="0"/>
              <a:t>Different pages have different content</a:t>
            </a:r>
          </a:p>
          <a:p>
            <a:pPr lvl="1"/>
            <a:r>
              <a:rPr lang="en-US" dirty="0" smtClean="0"/>
              <a:t>… or different views for the same content</a:t>
            </a:r>
          </a:p>
          <a:p>
            <a:pPr lvl="1"/>
            <a:r>
              <a:rPr lang="en-US" dirty="0" smtClean="0"/>
              <a:t>Provide users with a familiar experience</a:t>
            </a:r>
          </a:p>
          <a:p>
            <a:pPr lvl="2"/>
            <a:r>
              <a:rPr lang="en-US" dirty="0" smtClean="0"/>
              <a:t>Websites have pages, mobile apps often look like websites</a:t>
            </a:r>
          </a:p>
          <a:p>
            <a:pPr lvl="1"/>
            <a:r>
              <a:rPr lang="en-US" dirty="0" smtClean="0"/>
              <a:t>Pages are navigated to an from in two main navigation patterns</a:t>
            </a:r>
          </a:p>
          <a:p>
            <a:pPr lvl="2"/>
            <a:r>
              <a:rPr lang="en-US" dirty="0" smtClean="0"/>
              <a:t>Hierarchical system</a:t>
            </a:r>
          </a:p>
          <a:p>
            <a:pPr lvl="2"/>
            <a:r>
              <a:rPr lang="en-US" dirty="0" smtClean="0"/>
              <a:t>Flat system</a:t>
            </a:r>
            <a:endParaRPr lang="en-US" dirty="0"/>
          </a:p>
        </p:txBody>
      </p:sp>
      <p:pic>
        <p:nvPicPr>
          <p:cNvPr id="1026" name="Picture 2" descr="C:\Dropbox\Work\win8-js\2013\Lectures\winjs-imagebase\flat-system-ms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1905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Work\win8-js\2013\Lectures\winjs-imagebase\hierarchical-system-msd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62599"/>
            <a:ext cx="1905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in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Apps use common page navigation tools</a:t>
            </a:r>
          </a:p>
          <a:p>
            <a:pPr lvl="1"/>
            <a:r>
              <a:rPr lang="en-US" dirty="0" smtClean="0"/>
              <a:t>Text hyperlinks/"Tile" hyperlinks</a:t>
            </a:r>
          </a:p>
          <a:p>
            <a:pPr lvl="1"/>
            <a:r>
              <a:rPr lang="en-US" dirty="0" smtClean="0"/>
              <a:t>Navigation back button</a:t>
            </a:r>
          </a:p>
          <a:p>
            <a:pPr lvl="1"/>
            <a:r>
              <a:rPr lang="en-US" dirty="0" err="1" smtClean="0"/>
              <a:t>Nav</a:t>
            </a:r>
            <a:r>
              <a:rPr lang="en-US" dirty="0" smtClean="0"/>
              <a:t> Bar to change between main pages/sections</a:t>
            </a:r>
          </a:p>
          <a:p>
            <a:pPr lvl="2"/>
            <a:r>
              <a:rPr lang="en-US" dirty="0" smtClean="0"/>
              <a:t>Or switch content view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388620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886199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543800" cy="1600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Page Controls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7162800" cy="569120"/>
          </a:xfrm>
        </p:spPr>
        <p:txBody>
          <a:bodyPr/>
          <a:lstStyle/>
          <a:p>
            <a:r>
              <a:rPr lang="en-US" dirty="0" smtClean="0"/>
              <a:t>Combining HTML, CSS and JS into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Page Controls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rgbClr val="EBFFD2"/>
                </a:solidFill>
              </a:rPr>
              <a:t>Several ways to render pages in Store Apps using </a:t>
            </a:r>
            <a:r>
              <a:rPr lang="en-US" dirty="0" err="1" smtClean="0">
                <a:solidFill>
                  <a:srgbClr val="EBFFD2"/>
                </a:solidFill>
              </a:rPr>
              <a:t>WinJS</a:t>
            </a:r>
            <a:endParaRPr lang="en-US" dirty="0" smtClean="0">
              <a:solidFill>
                <a:srgbClr val="EBFFD2"/>
              </a:solidFill>
            </a:endParaRP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&lt;</a:t>
            </a:r>
            <a:r>
              <a:rPr lang="en-US" dirty="0" err="1" smtClean="0">
                <a:solidFill>
                  <a:srgbClr val="EBFFD2"/>
                </a:solidFill>
              </a:rPr>
              <a:t>iframe</a:t>
            </a:r>
            <a:r>
              <a:rPr lang="en-US" dirty="0" smtClean="0">
                <a:solidFill>
                  <a:srgbClr val="EBFFD2"/>
                </a:solidFill>
              </a:rPr>
              <a:t>&gt; for external content (as in HTML5 apps)</a:t>
            </a:r>
          </a:p>
          <a:p>
            <a:pPr lvl="1"/>
            <a:r>
              <a:rPr lang="en-US" dirty="0" err="1" smtClean="0">
                <a:solidFill>
                  <a:srgbClr val="EBFFD2"/>
                </a:solidFill>
              </a:rPr>
              <a:t>HtmlControl</a:t>
            </a:r>
            <a:r>
              <a:rPr lang="en-US" dirty="0" smtClean="0">
                <a:solidFill>
                  <a:srgbClr val="EBFFD2"/>
                </a:solidFill>
              </a:rPr>
              <a:t> for static html content</a:t>
            </a:r>
          </a:p>
          <a:p>
            <a:pPr lvl="1"/>
            <a:r>
              <a:rPr lang="en-US" dirty="0" err="1" smtClean="0">
                <a:solidFill>
                  <a:srgbClr val="EBFFD2"/>
                </a:solidFill>
              </a:rPr>
              <a:t>PageControls</a:t>
            </a:r>
            <a:endParaRPr lang="en-US" dirty="0" smtClean="0">
              <a:solidFill>
                <a:srgbClr val="EBFFD2"/>
              </a:solidFill>
            </a:endParaRP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Modular units HTML, CSS, JS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Defined as objects with URIs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Have lifecycle events (loading, </a:t>
            </a:r>
            <a:r>
              <a:rPr lang="en-US" dirty="0">
                <a:solidFill>
                  <a:srgbClr val="EBFFD2"/>
                </a:solidFill>
              </a:rPr>
              <a:t>initializing, </a:t>
            </a:r>
            <a:r>
              <a:rPr lang="en-US" dirty="0" smtClean="0">
                <a:solidFill>
                  <a:srgbClr val="EBFFD2"/>
                </a:solidFill>
              </a:rPr>
              <a:t>…, ready)</a:t>
            </a:r>
          </a:p>
        </p:txBody>
      </p:sp>
    </p:spTree>
    <p:extLst>
      <p:ext uri="{BB962C8B-B14F-4D97-AF65-F5344CB8AC3E}">
        <p14:creationId xmlns:p14="http://schemas.microsoft.com/office/powerpoint/2010/main" val="280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Page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page controls –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WinJS.Pages.define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dirty="0" smtClean="0"/>
              <a:t>Page URL (should point to actual html file)</a:t>
            </a:r>
          </a:p>
          <a:p>
            <a:pPr lvl="2"/>
            <a:r>
              <a:rPr lang="en-US" dirty="0" smtClean="0"/>
              <a:t>Page members set (including event handlers)</a:t>
            </a:r>
          </a:p>
          <a:p>
            <a:r>
              <a:rPr lang="en-US" dirty="0" smtClean="0"/>
              <a:t>Displaying pages from page controls</a:t>
            </a:r>
          </a:p>
          <a:p>
            <a:pPr lvl="1"/>
            <a:r>
              <a:rPr lang="en-US" dirty="0" smtClean="0"/>
              <a:t>Direct hyperlink navigation</a:t>
            </a:r>
          </a:p>
          <a:p>
            <a:pPr lvl="2"/>
            <a:r>
              <a:rPr lang="en-US" dirty="0" smtClean="0"/>
              <a:t>All lifecycle events happen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WinJS.Pages.render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dirty="0" smtClean="0"/>
              <a:t>Loads a page, goes through lifecycle </a:t>
            </a:r>
          </a:p>
          <a:p>
            <a:pPr lvl="2"/>
            <a:r>
              <a:rPr lang="en-US" dirty="0" smtClean="0"/>
              <a:t>Places the page in a provided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36080"/>
            <a:ext cx="7924800" cy="685800"/>
          </a:xfrm>
        </p:spPr>
        <p:txBody>
          <a:bodyPr/>
          <a:lstStyle/>
          <a:p>
            <a:r>
              <a:rPr lang="en-US" dirty="0" smtClean="0"/>
              <a:t>Defining and Displaying Page Controls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2243</TotalTime>
  <Words>1038</Words>
  <Application>Microsoft Office PowerPoint</Application>
  <PresentationFormat>On-screen Show (4:3)</PresentationFormat>
  <Paragraphs>183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WinJS Pages and Navigation</vt:lpstr>
      <vt:lpstr>Table of Contents</vt:lpstr>
      <vt:lpstr>Pages in Store Apps</vt:lpstr>
      <vt:lpstr>Pages in Store Apps</vt:lpstr>
      <vt:lpstr>Pages in Store Apps</vt:lpstr>
      <vt:lpstr>WinJS Page Controls</vt:lpstr>
      <vt:lpstr>WinJS Page Controls</vt:lpstr>
      <vt:lpstr>WinJS Page Controls</vt:lpstr>
      <vt:lpstr>Defining and Displaying Page Controls</vt:lpstr>
      <vt:lpstr>Page Control Lifecycle Events</vt:lpstr>
      <vt:lpstr>Page Control Lifecycle Events</vt:lpstr>
      <vt:lpstr>Page Control Lifecycle – ready()</vt:lpstr>
      <vt:lpstr>Implementing the ready event</vt:lpstr>
      <vt:lpstr>Page Control Lifecycle – init()</vt:lpstr>
      <vt:lpstr>Implementing the init event</vt:lpstr>
      <vt:lpstr>Page Control Lifecycle – load()</vt:lpstr>
      <vt:lpstr>Implementing the load event</vt:lpstr>
      <vt:lpstr>Page Control Lifecycle – error()</vt:lpstr>
      <vt:lpstr>Implementing the error event</vt:lpstr>
      <vt:lpstr>Navigation in Store Apps</vt:lpstr>
      <vt:lpstr>Multi-Page Navigation</vt:lpstr>
      <vt:lpstr>Multi-Page Navigation</vt:lpstr>
      <vt:lpstr>Single-Page Navigation</vt:lpstr>
      <vt:lpstr>Single-Page Navigation</vt:lpstr>
      <vt:lpstr>Single-Page Navigation with Navigation App Template</vt:lpstr>
      <vt:lpstr>WinJS Pages and Navigation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581</cp:revision>
  <dcterms:created xsi:type="dcterms:W3CDTF">2007-12-08T16:03:35Z</dcterms:created>
  <dcterms:modified xsi:type="dcterms:W3CDTF">2013-08-23T21:17:34Z</dcterms:modified>
  <cp:category>software engineering</cp:category>
</cp:coreProperties>
</file>