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95" r:id="rId2"/>
    <p:sldId id="286" r:id="rId3"/>
    <p:sldId id="263" r:id="rId4"/>
    <p:sldId id="265" r:id="rId5"/>
    <p:sldId id="292" r:id="rId6"/>
    <p:sldId id="267" r:id="rId7"/>
    <p:sldId id="293" r:id="rId8"/>
    <p:sldId id="290" r:id="rId9"/>
    <p:sldId id="294" r:id="rId10"/>
    <p:sldId id="262" r:id="rId11"/>
    <p:sldId id="264" r:id="rId12"/>
    <p:sldId id="270" r:id="rId13"/>
    <p:sldId id="284" r:id="rId14"/>
    <p:sldId id="291" r:id="rId15"/>
    <p:sldId id="28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F4FF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54" autoAdjust="0"/>
  </p:normalViewPr>
  <p:slideViewPr>
    <p:cSldViewPr snapToObjects="1">
      <p:cViewPr varScale="1">
        <p:scale>
          <a:sx n="69" d="100"/>
          <a:sy n="69" d="100"/>
        </p:scale>
        <p:origin x="-1064"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62E717F-B7A4-D143-B3CB-153F924D0170}" type="datetimeFigureOut">
              <a:rPr lang="en-US" smtClean="0"/>
              <a:t>9/21/15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4697E6-C9F7-BD40-8DBF-0949A8D0DC02}" type="slidenum">
              <a:rPr lang="en-US" smtClean="0"/>
              <a:t>‹#›</a:t>
            </a:fld>
            <a:endParaRPr lang="en-US"/>
          </a:p>
        </p:txBody>
      </p:sp>
    </p:spTree>
    <p:extLst>
      <p:ext uri="{BB962C8B-B14F-4D97-AF65-F5344CB8AC3E}">
        <p14:creationId xmlns:p14="http://schemas.microsoft.com/office/powerpoint/2010/main" val="3703453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390D24-10F1-FA45-A4E3-E7D0B4501EDD}" type="datetimeFigureOut">
              <a:rPr lang="en-US" smtClean="0"/>
              <a:t>9/21/15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C4F933-6243-A14B-B603-45B81D083EA6}" type="slidenum">
              <a:rPr lang="en-US" smtClean="0"/>
              <a:t>‹#›</a:t>
            </a:fld>
            <a:endParaRPr lang="en-US"/>
          </a:p>
        </p:txBody>
      </p:sp>
    </p:spTree>
    <p:extLst>
      <p:ext uri="{BB962C8B-B14F-4D97-AF65-F5344CB8AC3E}">
        <p14:creationId xmlns:p14="http://schemas.microsoft.com/office/powerpoint/2010/main" val="4493975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C4F933-6243-A14B-B603-45B81D083EA6}" type="slidenum">
              <a:rPr lang="en-US" smtClean="0"/>
              <a:t>1</a:t>
            </a:fld>
            <a:endParaRPr lang="en-US"/>
          </a:p>
        </p:txBody>
      </p:sp>
    </p:spTree>
    <p:extLst>
      <p:ext uri="{BB962C8B-B14F-4D97-AF65-F5344CB8AC3E}">
        <p14:creationId xmlns:p14="http://schemas.microsoft.com/office/powerpoint/2010/main" val="411479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atmosphere influences our climate, and we conducted the experiment to model one aspect of how our climate is changing.  Explain that climate is the description of the long-term pattern of weather in a particular area.  Long-term usually </a:t>
            </a:r>
            <a:r>
              <a:rPr lang="en-US" sz="1200" kern="1200" smtClean="0">
                <a:solidFill>
                  <a:schemeClr val="tx1"/>
                </a:solidFill>
                <a:effectLst/>
                <a:latin typeface="+mn-lt"/>
                <a:ea typeface="+mn-ea"/>
                <a:cs typeface="+mn-cs"/>
              </a:rPr>
              <a:t>means approximately </a:t>
            </a:r>
            <a:r>
              <a:rPr lang="en-US" sz="1200" kern="1200" dirty="0" smtClean="0">
                <a:solidFill>
                  <a:schemeClr val="tx1"/>
                </a:solidFill>
                <a:effectLst/>
                <a:latin typeface="+mn-lt"/>
                <a:ea typeface="+mn-ea"/>
                <a:cs typeface="+mn-cs"/>
              </a:rPr>
              <a:t>30 years.  Make sure that students understand that in order to be considered climate, conditions must be averaged over a long time period.  Today’s weather in your area (or even this month’s or this year’s) is not the same as the climate.</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AC4F933-6243-A14B-B603-45B81D083EA6}" type="slidenum">
              <a:rPr lang="en-US" smtClean="0"/>
              <a:t>10</a:t>
            </a:fld>
            <a:endParaRPr lang="en-US"/>
          </a:p>
        </p:txBody>
      </p:sp>
    </p:spTree>
    <p:extLst>
      <p:ext uri="{BB962C8B-B14F-4D97-AF65-F5344CB8AC3E}">
        <p14:creationId xmlns:p14="http://schemas.microsoft.com/office/powerpoint/2010/main" val="2123458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climate of Earth is changing.  Read the definition for climate change.  Tell students that climate change includes global warming (the temperature of Earth is increasing), changes in precipitation patterns, and more severe storms.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AC4F933-6243-A14B-B603-45B81D083EA6}" type="slidenum">
              <a:rPr lang="en-US" smtClean="0"/>
              <a:t>11</a:t>
            </a:fld>
            <a:endParaRPr lang="en-US"/>
          </a:p>
        </p:txBody>
      </p:sp>
    </p:spTree>
    <p:extLst>
      <p:ext uri="{BB962C8B-B14F-4D97-AF65-F5344CB8AC3E}">
        <p14:creationId xmlns:p14="http://schemas.microsoft.com/office/powerpoint/2010/main" val="786515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
            </a:r>
            <a:r>
              <a:rPr lang="en-US" sz="1200" kern="1200" dirty="0" smtClean="0">
                <a:solidFill>
                  <a:schemeClr val="tx1"/>
                </a:solidFill>
                <a:effectLst/>
                <a:latin typeface="+mn-lt"/>
                <a:ea typeface="+mn-ea"/>
                <a:cs typeface="+mn-cs"/>
              </a:rPr>
              <a:t>e have recorded data on Earth temperatures since 1880.  Ask students to describe the trend of this graph [answer: temperature is increasing].</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AC4F933-6243-A14B-B603-45B81D083EA6}" type="slidenum">
              <a:rPr lang="en-US" smtClean="0"/>
              <a:t>12</a:t>
            </a:fld>
            <a:endParaRPr lang="en-US"/>
          </a:p>
        </p:txBody>
      </p:sp>
    </p:spTree>
    <p:extLst>
      <p:ext uri="{BB962C8B-B14F-4D97-AF65-F5344CB8AC3E}">
        <p14:creationId xmlns:p14="http://schemas.microsoft.com/office/powerpoint/2010/main" val="1084561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
            </a:r>
            <a:r>
              <a:rPr lang="en-US" sz="1200" kern="1200" dirty="0" smtClean="0">
                <a:solidFill>
                  <a:schemeClr val="tx1"/>
                </a:solidFill>
                <a:effectLst/>
                <a:latin typeface="+mn-lt"/>
                <a:ea typeface="+mn-ea"/>
                <a:cs typeface="+mn-cs"/>
              </a:rPr>
              <a:t>emind students that you discussed carbon dioxide levels in the atmosphere earlier and that these are shown in the top graph.  Temperature is shown in the bottom graph.  Ask students to describe the relationship between CO</a:t>
            </a:r>
            <a:r>
              <a:rPr lang="en-US" sz="1200" kern="1200" baseline="-25000" dirty="0" smtClean="0">
                <a:solidFill>
                  <a:schemeClr val="tx1"/>
                </a:solidFill>
                <a:effectLst/>
                <a:latin typeface="+mn-lt"/>
                <a:ea typeface="+mn-ea"/>
                <a:cs typeface="+mn-cs"/>
              </a:rPr>
              <a:t>2</a:t>
            </a:r>
            <a:r>
              <a:rPr lang="en-US" sz="1200" kern="1200" dirty="0" smtClean="0">
                <a:solidFill>
                  <a:schemeClr val="tx1"/>
                </a:solidFill>
                <a:effectLst/>
                <a:latin typeface="+mn-lt"/>
                <a:ea typeface="+mn-ea"/>
                <a:cs typeface="+mn-cs"/>
              </a:rPr>
              <a:t> and global temperature [answer: as carbon dioxide increases, global temperature increases].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AC4F933-6243-A14B-B603-45B81D083EA6}" type="slidenum">
              <a:rPr lang="en-US" smtClean="0"/>
              <a:t>13</a:t>
            </a:fld>
            <a:endParaRPr lang="en-US"/>
          </a:p>
        </p:txBody>
      </p:sp>
    </p:spTree>
    <p:extLst>
      <p:ext uri="{BB962C8B-B14F-4D97-AF65-F5344CB8AC3E}">
        <p14:creationId xmlns:p14="http://schemas.microsoft.com/office/powerpoint/2010/main" val="2270763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a:t>
            </a:r>
            <a:r>
              <a:rPr lang="en-US" sz="1200" kern="1200" dirty="0" smtClean="0">
                <a:solidFill>
                  <a:schemeClr val="tx1"/>
                </a:solidFill>
                <a:effectLst/>
                <a:latin typeface="+mn-lt"/>
                <a:ea typeface="+mn-ea"/>
                <a:cs typeface="+mn-cs"/>
              </a:rPr>
              <a:t>ur atmosphere acts like one blanket around the earth and keeps our planet warm enough for us to inhabit.  However, when we add greenhouse gases to our atmosphere, we are putting on an additional blanket (click slide forward to display second blanket).  This extra blanket results in temperatures that are too warm for species that are adapted for recent historic local temperatures, and is causing changes to atmospheric conditions and weather patterns, which will have large impacts on humans.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AC4F933-6243-A14B-B603-45B81D083EA6}" type="slidenum">
              <a:rPr lang="en-US" smtClean="0"/>
              <a:t>14</a:t>
            </a:fld>
            <a:endParaRPr lang="en-US"/>
          </a:p>
        </p:txBody>
      </p:sp>
    </p:spTree>
    <p:extLst>
      <p:ext uri="{BB962C8B-B14F-4D97-AF65-F5344CB8AC3E}">
        <p14:creationId xmlns:p14="http://schemas.microsoft.com/office/powerpoint/2010/main" val="750521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kern="1200" dirty="0" smtClean="0">
                <a:solidFill>
                  <a:schemeClr val="tx1"/>
                </a:solidFill>
                <a:effectLst/>
                <a:latin typeface="+mn-lt"/>
                <a:ea typeface="+mn-ea"/>
                <a:cs typeface="+mn-cs"/>
              </a:rPr>
              <a:t>-Scientists used several models to predict global temperatures by the end of the century, in the year 2100.  This graph displays three global temperature projections, shown by the colored lines.  The three lines represent different scenarios for the amount of warming that will occur, which depends on the activities of humans.  The amount that the temperature will increase depends greatly on human population growth and the amount of greenhouse gases emitted in this century. </a:t>
            </a:r>
          </a:p>
          <a:p>
            <a:r>
              <a:rPr lang="en-US" sz="1050" kern="1200" dirty="0" smtClean="0">
                <a:solidFill>
                  <a:schemeClr val="tx1"/>
                </a:solidFill>
                <a:effectLst/>
                <a:latin typeface="+mn-lt"/>
                <a:ea typeface="+mn-ea"/>
                <a:cs typeface="+mn-cs"/>
              </a:rPr>
              <a:t>-Direct students to look at evaluation question 2 and at the scenario with the warmest projected temperatures, shown by the top (red) line of the graph.  Emphasize that they should only be considering the top line of the graph.  Ask them to estimate the approximate number of degrees Fahrenheit by which the average temperature is projected to increase by 2100 in the warmest scenario [answer: approximately 6 – 8 °F].  </a:t>
            </a:r>
          </a:p>
          <a:p>
            <a:r>
              <a:rPr lang="en-US" sz="1050" kern="1200" dirty="0" smtClean="0">
                <a:solidFill>
                  <a:schemeClr val="tx1"/>
                </a:solidFill>
                <a:effectLst/>
                <a:latin typeface="+mn-lt"/>
                <a:ea typeface="+mn-ea"/>
                <a:cs typeface="+mn-cs"/>
              </a:rPr>
              <a:t>-Direct students to look at evaluation question 3 and at the scenario with the lowest projected temperatures, shown by the bottom (blue) line of the graph.  Emphasize that they should only be considering the bottom line of the graph.  Ask them to estimate the approximate number of degrees Fahrenheit by which the average temperature is projected to increase by 2100 in the lowest temperature scenario [answer: approximately 2 – 4 °F].  </a:t>
            </a:r>
          </a:p>
          <a:p>
            <a:r>
              <a:rPr lang="en-US" sz="1050" kern="1200" dirty="0" smtClean="0">
                <a:solidFill>
                  <a:schemeClr val="tx1"/>
                </a:solidFill>
                <a:effectLst/>
                <a:latin typeface="+mn-lt"/>
                <a:ea typeface="+mn-ea"/>
                <a:cs typeface="+mn-cs"/>
              </a:rPr>
              <a:t>-Ask students to consider question 4 and solicit answers.  Although temperature increases of 2 – 8 °F may not sound like much, the impacts are likely to be great.  We will continue to experience increases in snow and glacial melt; increased sea levels; less rainfall in the Mediterranean, southwest North America, and southern Africa; and more precipitation in Alaska and other high latitudes of the Northern Hemisphere.  These changes will impact humans through increased droughts and wildfires in some areas, increased severe storms and flooding in other areas, and reduction in food production.</a:t>
            </a:r>
          </a:p>
          <a:p>
            <a:endParaRPr lang="en-US" dirty="0"/>
          </a:p>
        </p:txBody>
      </p:sp>
      <p:sp>
        <p:nvSpPr>
          <p:cNvPr id="4" name="Slide Number Placeholder 3"/>
          <p:cNvSpPr>
            <a:spLocks noGrp="1"/>
          </p:cNvSpPr>
          <p:nvPr>
            <p:ph type="sldNum" sz="quarter" idx="10"/>
          </p:nvPr>
        </p:nvSpPr>
        <p:spPr/>
        <p:txBody>
          <a:bodyPr/>
          <a:lstStyle/>
          <a:p>
            <a:fld id="{CAC4F933-6243-A14B-B603-45B81D083EA6}" type="slidenum">
              <a:rPr lang="en-US" smtClean="0"/>
              <a:t>15</a:t>
            </a:fld>
            <a:endParaRPr lang="en-US"/>
          </a:p>
        </p:txBody>
      </p:sp>
    </p:spTree>
    <p:extLst>
      <p:ext uri="{BB962C8B-B14F-4D97-AF65-F5344CB8AC3E}">
        <p14:creationId xmlns:p14="http://schemas.microsoft.com/office/powerpoint/2010/main" val="908021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test subject will use a binder clip to attach the wire of the meat thermometer to the clothing on their lap.  Instruct the student to point the metal probe toward their hip, and attach the binder clip approximately halfway on the length of their thigh.  Ensure that the thermometer probe is contacting the student’s thigh as much as possible. The probe should not be pointed sideways or hanging off of the student’s lap.</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AC4F933-6243-A14B-B603-45B81D083EA6}" type="slidenum">
              <a:rPr lang="en-US" smtClean="0"/>
              <a:t>2</a:t>
            </a:fld>
            <a:endParaRPr lang="en-US"/>
          </a:p>
        </p:txBody>
      </p:sp>
    </p:spTree>
    <p:extLst>
      <p:ext uri="{BB962C8B-B14F-4D97-AF65-F5344CB8AC3E}">
        <p14:creationId xmlns:p14="http://schemas.microsoft.com/office/powerpoint/2010/main" val="487861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have gases in our atmosphere that trap heat called greenhouse gases, and they are: carbon dioxide, water vapor, ozone, methane, nitrous oxide, and fluorinated gases.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AC4F933-6243-A14B-B603-45B81D083EA6}" type="slidenum">
              <a:rPr lang="en-US" smtClean="0"/>
              <a:t>3</a:t>
            </a:fld>
            <a:endParaRPr lang="en-US"/>
          </a:p>
        </p:txBody>
      </p:sp>
    </p:spTree>
    <p:extLst>
      <p:ext uri="{BB962C8B-B14F-4D97-AF65-F5344CB8AC3E}">
        <p14:creationId xmlns:p14="http://schemas.microsoft.com/office/powerpoint/2010/main" val="3934900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-Begin with the diagram on the left. The greenhouse effect ensures that Earth is warm enough for us to inhabit.  Our atmosphere contains greenhouse gases, like carbon dioxide, methane, and nitrous oxide.  Electromagnetic radiation from the sun, mostly at short wavelengths in the form of light, is able to pass through the atmosphere and is absorbed by Earth.  Earth re-radiates some of this energy back toward space as heat, which is long-wave radiation.  Most of the heat is able to pass through the atmosphere and escape into space, but some is absorbed by the atmosphere and then re-emitted back to Earth.</a:t>
            </a:r>
            <a:r>
              <a:rPr lang="en-US" dirty="0" smtClean="0">
                <a:effectLst/>
              </a:rPr>
              <a:t> </a:t>
            </a:r>
          </a:p>
          <a:p>
            <a:r>
              <a:rPr lang="en-US" sz="1200" kern="1200" dirty="0" smtClean="0">
                <a:solidFill>
                  <a:schemeClr val="tx1"/>
                </a:solidFill>
                <a:effectLst/>
                <a:latin typeface="+mn-lt"/>
                <a:ea typeface="+mn-ea"/>
                <a:cs typeface="+mn-cs"/>
              </a:rPr>
              <a:t>-Now explain the diagram on the right.  This is the enhanced greenhouse effect, which is caused by increased greenhouse gases in our atmosphere.  As more greenhouse gases are released into the atmosphere, more of the re-radiated heat from Earth is re-emitted back to Earth instead of escaping to space.  This is causing average global temperature to increase.</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AC4F933-6243-A14B-B603-45B81D083EA6}" type="slidenum">
              <a:rPr lang="en-US" smtClean="0"/>
              <a:t>4</a:t>
            </a:fld>
            <a:endParaRPr lang="en-US"/>
          </a:p>
        </p:txBody>
      </p:sp>
    </p:spTree>
    <p:extLst>
      <p:ext uri="{BB962C8B-B14F-4D97-AF65-F5344CB8AC3E}">
        <p14:creationId xmlns:p14="http://schemas.microsoft.com/office/powerpoint/2010/main" val="472375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Ask students which is the closest planet to the sun in our solar system [answer: Mercury].  Ask students which is the hottest planet in our solar system [answer: Venus].  Ask students if they know why Venus is the hottest planet even though it is not the closest to the sun. Venus has a very thick atmosphere, comprised mostly of carbon dioxide.  Carbon dioxide is a greenhouse gas, which effectively traps the heat within the atmosphere of Venus.  High temperatures on the surface of Venus can reach almost 900°F.  Venus serves as a natural experiment of the runaway greenhouse effect, demonstrating how high levels of greenhouse gases in the atmosphere result in high temperatures.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AC4F933-6243-A14B-B603-45B81D083EA6}" type="slidenum">
              <a:rPr lang="en-US" smtClean="0"/>
              <a:t>5</a:t>
            </a:fld>
            <a:endParaRPr lang="en-US"/>
          </a:p>
        </p:txBody>
      </p:sp>
    </p:spTree>
    <p:extLst>
      <p:ext uri="{BB962C8B-B14F-4D97-AF65-F5344CB8AC3E}">
        <p14:creationId xmlns:p14="http://schemas.microsoft.com/office/powerpoint/2010/main" val="1878836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pie chart shows the percentage of each of the greenhouse gases that humans emit through our activities.  Carbon dioxide accounts for more than 75% of the greenhouse gases that we release.</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AC4F933-6243-A14B-B603-45B81D083EA6}" type="slidenum">
              <a:rPr lang="en-US" smtClean="0"/>
              <a:t>6</a:t>
            </a:fld>
            <a:endParaRPr lang="en-US"/>
          </a:p>
        </p:txBody>
      </p:sp>
    </p:spTree>
    <p:extLst>
      <p:ext uri="{BB962C8B-B14F-4D97-AF65-F5344CB8AC3E}">
        <p14:creationId xmlns:p14="http://schemas.microsoft.com/office/powerpoint/2010/main" val="3381408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Humans emit carbon dioxide mostly through fossil fuel combustion, i.e. the burning of coal, natural gas, and oil, for the production of electricity and transportation.  Many industrial processes rely on fossil fuel combustion as well, and the production of mineral products, such as cement, the production of metals, and the production of chemicals can all result in carbon dioxide emissions.</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AC4F933-6243-A14B-B603-45B81D083EA6}" type="slidenum">
              <a:rPr lang="en-US" smtClean="0"/>
              <a:t>7</a:t>
            </a:fld>
            <a:endParaRPr lang="en-US"/>
          </a:p>
        </p:txBody>
      </p:sp>
    </p:spTree>
    <p:extLst>
      <p:ext uri="{BB962C8B-B14F-4D97-AF65-F5344CB8AC3E}">
        <p14:creationId xmlns:p14="http://schemas.microsoft.com/office/powerpoint/2010/main" val="2914685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Since 1956, scientists at Mauna Loa</a:t>
            </a:r>
            <a:r>
              <a:rPr lang="en-US" sz="1200" kern="1200" smtClean="0">
                <a:solidFill>
                  <a:schemeClr val="tx1"/>
                </a:solidFill>
                <a:effectLst/>
                <a:latin typeface="+mn-lt"/>
                <a:ea typeface="+mn-ea"/>
                <a:cs typeface="+mn-cs"/>
              </a:rPr>
              <a:t>, on a </a:t>
            </a:r>
            <a:r>
              <a:rPr lang="en-US" sz="1200" kern="1200" dirty="0" smtClean="0">
                <a:solidFill>
                  <a:schemeClr val="tx1"/>
                </a:solidFill>
                <a:effectLst/>
                <a:latin typeface="+mn-lt"/>
                <a:ea typeface="+mn-ea"/>
                <a:cs typeface="+mn-cs"/>
              </a:rPr>
              <a:t>Hawaiian island in the North Pacific, have been collecting atmospheric data.  This graph shows the concentration of carbon dioxide in the atmosphere as measured at Mauna Loa.  Ask students to describe the trend of this graph [answer: carbon dioxide is increasing].</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CAC4F933-6243-A14B-B603-45B81D083EA6}" type="slidenum">
              <a:rPr lang="en-US" smtClean="0"/>
              <a:t>8</a:t>
            </a:fld>
            <a:endParaRPr lang="en-US"/>
          </a:p>
        </p:txBody>
      </p:sp>
    </p:spTree>
    <p:extLst>
      <p:ext uri="{BB962C8B-B14F-4D97-AF65-F5344CB8AC3E}">
        <p14:creationId xmlns:p14="http://schemas.microsoft.com/office/powerpoint/2010/main" val="74832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sz="1200" kern="1200" dirty="0" smtClean="0">
                <a:solidFill>
                  <a:schemeClr val="tx1"/>
                </a:solidFill>
                <a:effectLst/>
                <a:latin typeface="+mn-lt"/>
                <a:ea typeface="+mn-ea"/>
                <a:cs typeface="+mn-cs"/>
              </a:rPr>
              <a:t>Quickly review the left and right sides of the diagram, explaining the natural greenhouse effect and the enhanced greenhouse effect.</a:t>
            </a:r>
            <a:r>
              <a:rPr lang="en-US" dirty="0" smtClean="0">
                <a:effectLst/>
              </a:rPr>
              <a:t> </a:t>
            </a:r>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a:t>
            </a:r>
            <a:r>
              <a:rPr lang="en-US" sz="1200" kern="1200" dirty="0" smtClean="0">
                <a:solidFill>
                  <a:schemeClr val="tx1"/>
                </a:solidFill>
                <a:effectLst/>
                <a:latin typeface="+mn-lt"/>
                <a:ea typeface="+mn-ea"/>
                <a:cs typeface="+mn-cs"/>
              </a:rPr>
              <a:t>The experiment that students just conducted was a model of the natural greenhouse effect and the enhanced greenhouse effect.</a:t>
            </a:r>
            <a:endParaRPr lang="en-US" sz="1400" kern="1200" dirty="0" smtClean="0">
              <a:solidFill>
                <a:schemeClr val="tx1"/>
              </a:solidFill>
              <a:effectLst/>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sz="1200" kern="1200" dirty="0" smtClean="0">
                <a:solidFill>
                  <a:schemeClr val="tx1"/>
                </a:solidFill>
                <a:effectLst/>
                <a:latin typeface="+mn-lt"/>
                <a:ea typeface="+mn-ea"/>
                <a:cs typeface="+mn-cs"/>
              </a:rPr>
              <a:t>Ask students to determine which item in the experiment modeled the earth and discuss how it is like the earth [answer: the student’s lap modeled the earth because it emits heat].</a:t>
            </a:r>
            <a:endParaRPr lang="en-US" sz="1400" kern="1200" dirty="0" smtClean="0">
              <a:solidFill>
                <a:schemeClr val="tx1"/>
              </a:solidFill>
              <a:effectLst/>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sz="1200" kern="1200" dirty="0" smtClean="0">
                <a:solidFill>
                  <a:schemeClr val="tx1"/>
                </a:solidFill>
                <a:effectLst/>
                <a:latin typeface="+mn-lt"/>
                <a:ea typeface="+mn-ea"/>
                <a:cs typeface="+mn-cs"/>
              </a:rPr>
              <a:t>Ask students to determine which item in the experiment modeled the atmosphere and discuss how it is like the atmosphere [answer: the towel modeled the atmosphere because the towel absorbed some of the heat and re-emitted it back toward the lap, effectively trapping it and keeping the lap warmer].</a:t>
            </a:r>
            <a:endParaRPr lang="en-US" sz="1400" kern="1200" dirty="0" smtClean="0">
              <a:solidFill>
                <a:schemeClr val="tx1"/>
              </a:solidFill>
              <a:effectLst/>
              <a:latin typeface="+mn-lt"/>
              <a:ea typeface="+mn-ea"/>
              <a:cs typeface="+mn-cs"/>
            </a:endParaRPr>
          </a:p>
          <a:p>
            <a:pPr marL="0" marR="0" lvl="2" indent="0" algn="l" defTabSz="457200" rtl="0" eaLnBrk="1" fontAlgn="auto" latinLnBrk="0" hangingPunct="1">
              <a:lnSpc>
                <a:spcPct val="100000"/>
              </a:lnSpc>
              <a:spcBef>
                <a:spcPts val="0"/>
              </a:spcBef>
              <a:spcAft>
                <a:spcPts val="0"/>
              </a:spcAft>
              <a:buClrTx/>
              <a:buSzTx/>
              <a:buFontTx/>
              <a:buNone/>
              <a:tabLst/>
              <a:defRPr/>
            </a:pPr>
            <a:r>
              <a:rPr lang="en-US" dirty="0" smtClean="0"/>
              <a:t>-</a:t>
            </a:r>
            <a:r>
              <a:rPr lang="en-US" sz="1200" kern="1200" dirty="0" smtClean="0">
                <a:solidFill>
                  <a:schemeClr val="tx1"/>
                </a:solidFill>
                <a:effectLst/>
                <a:latin typeface="+mn-lt"/>
                <a:ea typeface="+mn-ea"/>
                <a:cs typeface="+mn-cs"/>
              </a:rPr>
              <a:t>Ask students to determine which item in the experiment modeled the additional greenhouse gases and discuss how it is like additional greenhouse gases [answer: the space blanket because, once it was added, more of the heat from the lap was re-emitted back to the lap instead of escaping to into the room].</a:t>
            </a:r>
            <a:endParaRPr lang="en-US" sz="14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C4F933-6243-A14B-B603-45B81D083EA6}" type="slidenum">
              <a:rPr lang="en-US" smtClean="0"/>
              <a:t>9</a:t>
            </a:fld>
            <a:endParaRPr lang="en-US"/>
          </a:p>
        </p:txBody>
      </p:sp>
    </p:spTree>
    <p:extLst>
      <p:ext uri="{BB962C8B-B14F-4D97-AF65-F5344CB8AC3E}">
        <p14:creationId xmlns:p14="http://schemas.microsoft.com/office/powerpoint/2010/main" val="479547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A46DAE-301F-A540-A058-6F0914FE28A1}" type="datetimeFigureOut">
              <a:rPr lang="en-US" smtClean="0"/>
              <a:pPr/>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A46DAE-301F-A540-A058-6F0914FE28A1}" type="datetimeFigureOut">
              <a:rPr lang="en-US" smtClean="0"/>
              <a:pPr/>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A46DAE-301F-A540-A058-6F0914FE28A1}" type="datetimeFigureOut">
              <a:rPr lang="en-US" smtClean="0"/>
              <a:pPr/>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A46DAE-301F-A540-A058-6F0914FE28A1}" type="datetimeFigureOut">
              <a:rPr lang="en-US" smtClean="0"/>
              <a:pPr/>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A46DAE-301F-A540-A058-6F0914FE28A1}" type="datetimeFigureOut">
              <a:rPr lang="en-US" smtClean="0"/>
              <a:pPr/>
              <a:t>9/21/15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A46DAE-301F-A540-A058-6F0914FE28A1}" type="datetimeFigureOut">
              <a:rPr lang="en-US" smtClean="0"/>
              <a:pPr/>
              <a:t>9/21/15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A46DAE-301F-A540-A058-6F0914FE28A1}" type="datetimeFigureOut">
              <a:rPr lang="en-US" smtClean="0"/>
              <a:pPr/>
              <a:t>9/21/15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A46DAE-301F-A540-A058-6F0914FE28A1}" type="datetimeFigureOut">
              <a:rPr lang="en-US" smtClean="0"/>
              <a:pPr/>
              <a:t>9/21/15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A46DAE-301F-A540-A058-6F0914FE28A1}" type="datetimeFigureOut">
              <a:rPr lang="en-US" smtClean="0"/>
              <a:pPr/>
              <a:t>9/21/15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A46DAE-301F-A540-A058-6F0914FE28A1}" type="datetimeFigureOut">
              <a:rPr lang="en-US" smtClean="0"/>
              <a:pPr/>
              <a:t>9/21/15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A46DAE-301F-A540-A058-6F0914FE28A1}" type="datetimeFigureOut">
              <a:rPr lang="en-US" smtClean="0"/>
              <a:pPr/>
              <a:t>9/21/15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E2C47-7BDD-4149-ABA4-13333A140F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FB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latin typeface="Perpetua"/>
                <a:cs typeface="Perpetua"/>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latin typeface="Perpetua"/>
                <a:cs typeface="Perpetua"/>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latin typeface="Perpetua"/>
                <a:cs typeface="Perpetua"/>
              </a:defRPr>
            </a:lvl1pPr>
          </a:lstStyle>
          <a:p>
            <a:fld id="{18AE2C47-7BDD-4149-ABA4-13333A140F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Avenir Black"/>
          <a:ea typeface="+mj-ea"/>
          <a:cs typeface="Avenir Black"/>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venir Black"/>
          <a:ea typeface="+mn-ea"/>
          <a:cs typeface="Avenir Black"/>
        </a:defRPr>
      </a:lvl1pPr>
      <a:lvl2pPr marL="742950" indent="-285750" algn="l" defTabSz="457200" rtl="0" eaLnBrk="1" latinLnBrk="0" hangingPunct="1">
        <a:spcBef>
          <a:spcPct val="20000"/>
        </a:spcBef>
        <a:buFont typeface="Arial"/>
        <a:buChar char="–"/>
        <a:defRPr sz="2800" kern="1200">
          <a:solidFill>
            <a:schemeClr val="tx1"/>
          </a:solidFill>
          <a:latin typeface="Avenir Black"/>
          <a:ea typeface="+mn-ea"/>
          <a:cs typeface="Avenir Black"/>
        </a:defRPr>
      </a:lvl2pPr>
      <a:lvl3pPr marL="1143000" indent="-228600" algn="l" defTabSz="457200" rtl="0" eaLnBrk="1" latinLnBrk="0" hangingPunct="1">
        <a:spcBef>
          <a:spcPct val="20000"/>
        </a:spcBef>
        <a:buFont typeface="Arial"/>
        <a:buChar char="•"/>
        <a:defRPr sz="2400" kern="1200">
          <a:solidFill>
            <a:schemeClr val="tx1"/>
          </a:solidFill>
          <a:latin typeface="Avenir Black"/>
          <a:ea typeface="+mn-ea"/>
          <a:cs typeface="Avenir Black"/>
        </a:defRPr>
      </a:lvl3pPr>
      <a:lvl4pPr marL="1600200" indent="-228600" algn="l" defTabSz="457200" rtl="0" eaLnBrk="1" latinLnBrk="0" hangingPunct="1">
        <a:spcBef>
          <a:spcPct val="20000"/>
        </a:spcBef>
        <a:buFont typeface="Arial"/>
        <a:buChar char="–"/>
        <a:defRPr sz="2000" kern="1200">
          <a:solidFill>
            <a:schemeClr val="tx1"/>
          </a:solidFill>
          <a:latin typeface="Avenir Black"/>
          <a:ea typeface="+mn-ea"/>
          <a:cs typeface="Avenir Black"/>
        </a:defRPr>
      </a:lvl4pPr>
      <a:lvl5pPr marL="2057400" indent="-228600" algn="l" defTabSz="457200" rtl="0" eaLnBrk="1" latinLnBrk="0" hangingPunct="1">
        <a:spcBef>
          <a:spcPct val="20000"/>
        </a:spcBef>
        <a:buFont typeface="Arial"/>
        <a:buChar char="»"/>
        <a:defRPr sz="2000" kern="1200">
          <a:solidFill>
            <a:schemeClr val="tx1"/>
          </a:solidFill>
          <a:latin typeface="Avenir Black"/>
          <a:ea typeface="+mn-ea"/>
          <a:cs typeface="Avenir Blac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gi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ubtitle 2"/>
          <p:cNvSpPr>
            <a:spLocks noGrp="1"/>
          </p:cNvSpPr>
          <p:nvPr>
            <p:ph type="subTitle" idx="1"/>
          </p:nvPr>
        </p:nvSpPr>
        <p:spPr>
          <a:xfrm>
            <a:off x="495300" y="4191000"/>
            <a:ext cx="8153400" cy="2514600"/>
          </a:xfrm>
        </p:spPr>
        <p:txBody>
          <a:bodyPr>
            <a:normAutofit fontScale="85000" lnSpcReduction="10000"/>
          </a:bodyPr>
          <a:lstStyle/>
          <a:p>
            <a:r>
              <a:rPr lang="en-US" sz="6100" dirty="0">
                <a:solidFill>
                  <a:schemeClr val="bg1"/>
                </a:solidFill>
              </a:rPr>
              <a:t>Southwest Regional </a:t>
            </a:r>
            <a:endParaRPr lang="en-US" sz="6100" dirty="0" smtClean="0">
              <a:solidFill>
                <a:schemeClr val="bg1"/>
              </a:solidFill>
            </a:endParaRPr>
          </a:p>
          <a:p>
            <a:r>
              <a:rPr lang="en-US" sz="6100" dirty="0" smtClean="0">
                <a:solidFill>
                  <a:schemeClr val="bg1"/>
                </a:solidFill>
              </a:rPr>
              <a:t>Climate Hub</a:t>
            </a:r>
          </a:p>
          <a:p>
            <a:r>
              <a:rPr lang="en-US" sz="2400" dirty="0" smtClean="0">
                <a:solidFill>
                  <a:schemeClr val="bg1"/>
                </a:solidFill>
              </a:rPr>
              <a:t>Developed by </a:t>
            </a:r>
            <a:r>
              <a:rPr lang="en-US" sz="2400" dirty="0">
                <a:solidFill>
                  <a:schemeClr val="bg1"/>
                </a:solidFill>
              </a:rPr>
              <a:t>the </a:t>
            </a:r>
            <a:endParaRPr lang="en-US" sz="2400" dirty="0" smtClean="0">
              <a:solidFill>
                <a:schemeClr val="bg1"/>
              </a:solidFill>
            </a:endParaRPr>
          </a:p>
          <a:p>
            <a:r>
              <a:rPr lang="en-US" sz="2400" dirty="0" smtClean="0">
                <a:solidFill>
                  <a:schemeClr val="bg1"/>
                </a:solidFill>
              </a:rPr>
              <a:t>Asombro Institute for Science Education (</a:t>
            </a:r>
            <a:r>
              <a:rPr lang="en-US" sz="2400" dirty="0" err="1" smtClean="0">
                <a:solidFill>
                  <a:schemeClr val="bg1"/>
                </a:solidFill>
              </a:rPr>
              <a:t>www.asombro.org</a:t>
            </a:r>
            <a:r>
              <a:rPr lang="en-US" sz="2400" dirty="0" smtClean="0">
                <a:solidFill>
                  <a:schemeClr val="bg1"/>
                </a:solidFill>
              </a:rPr>
              <a:t>)</a:t>
            </a:r>
            <a:endParaRPr lang="en-US" sz="2400" dirty="0">
              <a:solidFill>
                <a:schemeClr val="bg1"/>
              </a:solidFill>
            </a:endParaRPr>
          </a:p>
          <a:p>
            <a:endParaRPr lang="en-US" dirty="0">
              <a:solidFill>
                <a:schemeClr val="bg1"/>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28600" y="477888"/>
            <a:ext cx="8686800" cy="3484512"/>
          </a:xfrm>
          <a:prstGeom prst="rect">
            <a:avLst/>
          </a:prstGeom>
        </p:spPr>
      </p:pic>
    </p:spTree>
    <p:extLst>
      <p:ext uri="{BB962C8B-B14F-4D97-AF65-F5344CB8AC3E}">
        <p14:creationId xmlns:p14="http://schemas.microsoft.com/office/powerpoint/2010/main" val="174661721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Climate</a:t>
            </a:r>
            <a:endParaRPr lang="en-US" dirty="0"/>
          </a:p>
        </p:txBody>
      </p:sp>
      <p:sp>
        <p:nvSpPr>
          <p:cNvPr id="3" name="Content Placeholder 2"/>
          <p:cNvSpPr>
            <a:spLocks noGrp="1"/>
          </p:cNvSpPr>
          <p:nvPr>
            <p:ph idx="1"/>
          </p:nvPr>
        </p:nvSpPr>
        <p:spPr>
          <a:xfrm>
            <a:off x="457200" y="1665811"/>
            <a:ext cx="8229600" cy="4876800"/>
          </a:xfrm>
        </p:spPr>
        <p:txBody>
          <a:bodyPr>
            <a:normAutofit/>
          </a:bodyPr>
          <a:lstStyle/>
          <a:p>
            <a:r>
              <a:rPr lang="en-US" dirty="0" smtClean="0"/>
              <a:t>Description of the </a:t>
            </a:r>
            <a:r>
              <a:rPr lang="en-US" u="sng" dirty="0" smtClean="0"/>
              <a:t>long-term</a:t>
            </a:r>
            <a:r>
              <a:rPr lang="en-US" dirty="0" smtClean="0"/>
              <a:t> pattern of weather in a particular area</a:t>
            </a:r>
            <a:endParaRPr lang="en-US" b="1" u="sng" dirty="0" smtClean="0"/>
          </a:p>
          <a:p>
            <a:endParaRPr lang="en-US" b="1" u="sng" dirty="0" smtClean="0"/>
          </a:p>
          <a:p>
            <a:pPr lvl="1"/>
            <a:r>
              <a:rPr lang="en-US" b="1" dirty="0" smtClean="0"/>
              <a:t>Today’s (or even this month’s or this year’s) weather is NOT the same as climate</a:t>
            </a:r>
          </a:p>
          <a:p>
            <a:pPr marL="0" indent="0">
              <a:buNone/>
            </a:pPr>
            <a:endParaRPr lang="en-US" u="sng" dirty="0"/>
          </a:p>
        </p:txBody>
      </p:sp>
      <p:sp>
        <p:nvSpPr>
          <p:cNvPr id="6" name="TextBox 5"/>
          <p:cNvSpPr txBox="1"/>
          <p:nvPr/>
        </p:nvSpPr>
        <p:spPr>
          <a:xfrm>
            <a:off x="838200" y="6231765"/>
            <a:ext cx="7347121" cy="646331"/>
          </a:xfrm>
          <a:prstGeom prst="rect">
            <a:avLst/>
          </a:prstGeom>
          <a:noFill/>
        </p:spPr>
        <p:txBody>
          <a:bodyPr wrap="none" rtlCol="0">
            <a:spAutoFit/>
          </a:bodyPr>
          <a:lstStyle/>
          <a:p>
            <a:r>
              <a:rPr lang="en-US" dirty="0" smtClean="0">
                <a:latin typeface="Baskerville"/>
                <a:cs typeface="Baskerville"/>
              </a:rPr>
              <a:t>Source: </a:t>
            </a:r>
            <a:r>
              <a:rPr lang="en-US" dirty="0" err="1">
                <a:latin typeface="Baskerville"/>
                <a:cs typeface="Baskerville"/>
              </a:rPr>
              <a:t>www.nasa.gov</a:t>
            </a:r>
            <a:r>
              <a:rPr lang="en-US" dirty="0">
                <a:latin typeface="Baskerville"/>
                <a:cs typeface="Baskerville"/>
              </a:rPr>
              <a:t>/</a:t>
            </a:r>
            <a:r>
              <a:rPr lang="en-US" dirty="0" err="1">
                <a:latin typeface="Baskerville"/>
                <a:cs typeface="Baskerville"/>
              </a:rPr>
              <a:t>mission_pages</a:t>
            </a:r>
            <a:r>
              <a:rPr lang="en-US" dirty="0">
                <a:latin typeface="Baskerville"/>
                <a:cs typeface="Baskerville"/>
              </a:rPr>
              <a:t>/</a:t>
            </a:r>
            <a:r>
              <a:rPr lang="en-US" dirty="0" err="1">
                <a:latin typeface="Baskerville"/>
                <a:cs typeface="Baskerville"/>
              </a:rPr>
              <a:t>noaa</a:t>
            </a:r>
            <a:r>
              <a:rPr lang="en-US" dirty="0">
                <a:latin typeface="Baskerville"/>
                <a:cs typeface="Baskerville"/>
              </a:rPr>
              <a:t>-n/climate/</a:t>
            </a:r>
            <a:r>
              <a:rPr lang="en-US" dirty="0" err="1">
                <a:latin typeface="Baskerville"/>
                <a:cs typeface="Baskerville"/>
              </a:rPr>
              <a:t>climate_weather.html</a:t>
            </a:r>
            <a:endParaRPr lang="en-US" dirty="0">
              <a:latin typeface="Baskerville"/>
              <a:cs typeface="Baskerville"/>
            </a:endParaRPr>
          </a:p>
          <a:p>
            <a:endParaRPr lang="en-US" dirty="0">
              <a:latin typeface="Baskerville"/>
              <a:cs typeface="Baskerville"/>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Climate Change</a:t>
            </a:r>
            <a:endParaRPr lang="en-US" dirty="0"/>
          </a:p>
        </p:txBody>
      </p:sp>
      <p:sp>
        <p:nvSpPr>
          <p:cNvPr id="3" name="Content Placeholder 2"/>
          <p:cNvSpPr>
            <a:spLocks noGrp="1"/>
          </p:cNvSpPr>
          <p:nvPr>
            <p:ph idx="1"/>
          </p:nvPr>
        </p:nvSpPr>
        <p:spPr>
          <a:xfrm>
            <a:off x="457200" y="1600200"/>
            <a:ext cx="8229600" cy="4876800"/>
          </a:xfrm>
        </p:spPr>
        <p:txBody>
          <a:bodyPr/>
          <a:lstStyle/>
          <a:p>
            <a:pPr marL="0" indent="0">
              <a:buNone/>
            </a:pPr>
            <a:r>
              <a:rPr lang="en-US" dirty="0"/>
              <a:t>R</a:t>
            </a:r>
            <a:r>
              <a:rPr lang="en-US" dirty="0" smtClean="0"/>
              <a:t>efers </a:t>
            </a:r>
            <a:r>
              <a:rPr lang="en-US" dirty="0"/>
              <a:t>to any significant change in the measures of climate lasting for an extended period of </a:t>
            </a:r>
            <a:r>
              <a:rPr lang="en-US" dirty="0" smtClean="0"/>
              <a:t>time</a:t>
            </a:r>
          </a:p>
          <a:p>
            <a:pPr marL="911225" indent="-447675"/>
            <a:r>
              <a:rPr lang="en-US" dirty="0" smtClean="0"/>
              <a:t>Global warming</a:t>
            </a:r>
          </a:p>
          <a:p>
            <a:pPr marL="1309688" lvl="1" indent="-446088"/>
            <a:r>
              <a:rPr lang="en-US" dirty="0" smtClean="0"/>
              <a:t>Temperature increasing</a:t>
            </a:r>
          </a:p>
          <a:p>
            <a:pPr marL="909638" indent="-446088"/>
            <a:r>
              <a:rPr lang="en-US" dirty="0" smtClean="0"/>
              <a:t>Precipitation patterns</a:t>
            </a:r>
          </a:p>
          <a:p>
            <a:pPr marL="909638" indent="-446088"/>
            <a:r>
              <a:rPr lang="en-US" dirty="0" smtClean="0"/>
              <a:t>More severe storms</a:t>
            </a:r>
          </a:p>
        </p:txBody>
      </p:sp>
      <p:sp>
        <p:nvSpPr>
          <p:cNvPr id="4" name="TextBox 3"/>
          <p:cNvSpPr txBox="1"/>
          <p:nvPr/>
        </p:nvSpPr>
        <p:spPr>
          <a:xfrm>
            <a:off x="2362200" y="6400800"/>
            <a:ext cx="4416594" cy="369332"/>
          </a:xfrm>
          <a:prstGeom prst="rect">
            <a:avLst/>
          </a:prstGeom>
          <a:noFill/>
        </p:spPr>
        <p:txBody>
          <a:bodyPr wrap="none" rtlCol="0">
            <a:spAutoFit/>
          </a:bodyPr>
          <a:lstStyle/>
          <a:p>
            <a:r>
              <a:rPr lang="en-US" dirty="0" smtClean="0">
                <a:latin typeface="Baskerville"/>
                <a:cs typeface="Baskerville"/>
              </a:rPr>
              <a:t>Source: </a:t>
            </a:r>
            <a:r>
              <a:rPr lang="en-US" dirty="0" err="1" smtClean="0">
                <a:latin typeface="Baskerville"/>
                <a:cs typeface="Baskerville"/>
              </a:rPr>
              <a:t>www.epa.gov</a:t>
            </a:r>
            <a:r>
              <a:rPr lang="en-US" dirty="0">
                <a:latin typeface="Baskerville"/>
                <a:cs typeface="Baskerville"/>
              </a:rPr>
              <a:t>/</a:t>
            </a:r>
            <a:r>
              <a:rPr lang="en-US" dirty="0" err="1">
                <a:latin typeface="Baskerville"/>
                <a:cs typeface="Baskerville"/>
              </a:rPr>
              <a:t>climatechange</a:t>
            </a:r>
            <a:r>
              <a:rPr lang="en-US" dirty="0">
                <a:latin typeface="Baskerville"/>
                <a:cs typeface="Baskerville"/>
              </a:rPr>
              <a:t>/basics/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Global Warming</a:t>
            </a:r>
            <a:endParaRPr lang="en-US" dirty="0">
              <a:solidFill>
                <a:srgbClr val="000000"/>
              </a:solidFill>
            </a:endParaRPr>
          </a:p>
        </p:txBody>
      </p:sp>
      <p:sp>
        <p:nvSpPr>
          <p:cNvPr id="5" name="TextBox 4"/>
          <p:cNvSpPr txBox="1"/>
          <p:nvPr/>
        </p:nvSpPr>
        <p:spPr>
          <a:xfrm>
            <a:off x="914400" y="6400800"/>
            <a:ext cx="7058343" cy="369332"/>
          </a:xfrm>
          <a:prstGeom prst="rect">
            <a:avLst/>
          </a:prstGeom>
          <a:noFill/>
        </p:spPr>
        <p:txBody>
          <a:bodyPr wrap="none" rtlCol="0">
            <a:spAutoFit/>
          </a:bodyPr>
          <a:lstStyle/>
          <a:p>
            <a:r>
              <a:rPr lang="en-US" dirty="0" smtClean="0">
                <a:solidFill>
                  <a:srgbClr val="000000"/>
                </a:solidFill>
                <a:latin typeface="Baskerville"/>
                <a:cs typeface="Baskerville"/>
              </a:rPr>
              <a:t>Source: </a:t>
            </a:r>
            <a:r>
              <a:rPr lang="en-US" dirty="0" err="1" smtClean="0">
                <a:solidFill>
                  <a:srgbClr val="000000"/>
                </a:solidFill>
                <a:latin typeface="Baskerville"/>
                <a:cs typeface="Baskerville"/>
              </a:rPr>
              <a:t>earthobservatory.nasa.gov</a:t>
            </a:r>
            <a:r>
              <a:rPr lang="en-US" dirty="0">
                <a:solidFill>
                  <a:srgbClr val="000000"/>
                </a:solidFill>
                <a:latin typeface="Baskerville"/>
                <a:cs typeface="Baskerville"/>
              </a:rPr>
              <a:t>/Features/</a:t>
            </a:r>
            <a:r>
              <a:rPr lang="en-US" dirty="0" err="1">
                <a:solidFill>
                  <a:srgbClr val="000000"/>
                </a:solidFill>
                <a:latin typeface="Baskerville"/>
                <a:cs typeface="Baskerville"/>
              </a:rPr>
              <a:t>GlobalWarming</a:t>
            </a:r>
            <a:r>
              <a:rPr lang="en-US" dirty="0">
                <a:solidFill>
                  <a:srgbClr val="000000"/>
                </a:solidFill>
                <a:latin typeface="Baskerville"/>
                <a:cs typeface="Baskerville"/>
              </a:rPr>
              <a:t>/page2.phpv</a:t>
            </a:r>
          </a:p>
        </p:txBody>
      </p:sp>
      <p:sp>
        <p:nvSpPr>
          <p:cNvPr id="6" name="TextBox 5"/>
          <p:cNvSpPr txBox="1"/>
          <p:nvPr/>
        </p:nvSpPr>
        <p:spPr>
          <a:xfrm>
            <a:off x="143809" y="1345049"/>
            <a:ext cx="8606118" cy="584776"/>
          </a:xfrm>
          <a:prstGeom prst="rect">
            <a:avLst/>
          </a:prstGeom>
          <a:noFill/>
        </p:spPr>
        <p:txBody>
          <a:bodyPr wrap="square" rtlCol="0">
            <a:spAutoFit/>
          </a:bodyPr>
          <a:lstStyle/>
          <a:p>
            <a:pPr algn="ctr"/>
            <a:r>
              <a:rPr lang="en-US" sz="3200" dirty="0" smtClean="0">
                <a:solidFill>
                  <a:srgbClr val="000000"/>
                </a:solidFill>
                <a:latin typeface="Avenir Black"/>
                <a:cs typeface="Avenir Black"/>
              </a:rPr>
              <a:t>Recorded Data Since 1880</a:t>
            </a:r>
          </a:p>
        </p:txBody>
      </p:sp>
      <p:pic>
        <p:nvPicPr>
          <p:cNvPr id="7" name="Picture 6" descr="giss_temperature.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3808" y="2209800"/>
            <a:ext cx="8847791" cy="4104392"/>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4-10-13 at 2.34.22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876800" y="0"/>
            <a:ext cx="3902328" cy="6858000"/>
          </a:xfrm>
          <a:prstGeom prst="rect">
            <a:avLst/>
          </a:prstGeom>
        </p:spPr>
      </p:pic>
      <p:sp>
        <p:nvSpPr>
          <p:cNvPr id="12" name="Title 1"/>
          <p:cNvSpPr>
            <a:spLocks noGrp="1"/>
          </p:cNvSpPr>
          <p:nvPr>
            <p:ph type="title"/>
          </p:nvPr>
        </p:nvSpPr>
        <p:spPr>
          <a:xfrm>
            <a:off x="0" y="838200"/>
            <a:ext cx="4586941" cy="4724400"/>
          </a:xfrm>
        </p:spPr>
        <p:txBody>
          <a:bodyPr/>
          <a:lstStyle/>
          <a:p>
            <a:r>
              <a:rPr lang="en-US" dirty="0" smtClean="0"/>
              <a:t>Atmospheric CO</a:t>
            </a:r>
            <a:r>
              <a:rPr lang="en-US" baseline="-25000" dirty="0" smtClean="0"/>
              <a:t>2</a:t>
            </a:r>
            <a:r>
              <a:rPr lang="en-US" dirty="0" smtClean="0"/>
              <a:t> and Temperature: What is the Relationship?</a:t>
            </a:r>
            <a:endParaRPr lang="en-US" dirty="0"/>
          </a:p>
        </p:txBody>
      </p:sp>
    </p:spTree>
    <p:extLst>
      <p:ext uri="{BB962C8B-B14F-4D97-AF65-F5344CB8AC3E}">
        <p14:creationId xmlns:p14="http://schemas.microsoft.com/office/powerpoint/2010/main" val="218630541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6400800"/>
            <a:ext cx="7276351" cy="369332"/>
          </a:xfrm>
          <a:prstGeom prst="rect">
            <a:avLst/>
          </a:prstGeom>
          <a:noFill/>
        </p:spPr>
        <p:txBody>
          <a:bodyPr wrap="none" rtlCol="0">
            <a:spAutoFit/>
          </a:bodyPr>
          <a:lstStyle/>
          <a:p>
            <a:r>
              <a:rPr lang="en-US" dirty="0" smtClean="0">
                <a:latin typeface="Baskerville"/>
                <a:cs typeface="Baskerville"/>
              </a:rPr>
              <a:t>Earth photo source: </a:t>
            </a:r>
            <a:r>
              <a:rPr lang="en-US" dirty="0" err="1" smtClean="0">
                <a:latin typeface="Baskerville"/>
                <a:cs typeface="Baskerville"/>
              </a:rPr>
              <a:t>solarsystem.nasa.gov</a:t>
            </a:r>
            <a:r>
              <a:rPr lang="en-US" dirty="0">
                <a:latin typeface="Baskerville"/>
                <a:cs typeface="Baskerville"/>
              </a:rPr>
              <a:t>/planets/</a:t>
            </a:r>
            <a:r>
              <a:rPr lang="en-US" dirty="0" err="1">
                <a:latin typeface="Baskerville"/>
                <a:cs typeface="Baskerville"/>
              </a:rPr>
              <a:t>profile.cfm?Object</a:t>
            </a:r>
            <a:r>
              <a:rPr lang="en-US" dirty="0">
                <a:latin typeface="Baskerville"/>
                <a:cs typeface="Baskerville"/>
              </a:rPr>
              <a:t>=Earth</a:t>
            </a:r>
          </a:p>
        </p:txBody>
      </p:sp>
      <p:pic>
        <p:nvPicPr>
          <p:cNvPr id="5" name="Picture 4" descr="VIIRS_4Jan2012_708x432.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04800" y="382558"/>
            <a:ext cx="8458200" cy="5758266"/>
          </a:xfrm>
          <a:prstGeom prst="rect">
            <a:avLst/>
          </a:prstGeom>
        </p:spPr>
      </p:pic>
      <p:pic>
        <p:nvPicPr>
          <p:cNvPr id="6" name="Picture 5" descr="blanket-clipart-serape.gi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371600" y="390028"/>
            <a:ext cx="4888753" cy="5934571"/>
          </a:xfrm>
          <a:prstGeom prst="rect">
            <a:avLst/>
          </a:prstGeom>
        </p:spPr>
      </p:pic>
      <p:pic>
        <p:nvPicPr>
          <p:cNvPr id="7" name="Picture 6" descr="blanket-clipart-serape.gif"/>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95835" y="206253"/>
            <a:ext cx="4888753" cy="5934571"/>
          </a:xfrm>
          <a:prstGeom prst="rect">
            <a:avLst/>
          </a:prstGeom>
        </p:spPr>
      </p:pic>
    </p:spTree>
    <p:extLst>
      <p:ext uri="{BB962C8B-B14F-4D97-AF65-F5344CB8AC3E}">
        <p14:creationId xmlns:p14="http://schemas.microsoft.com/office/powerpoint/2010/main" val="20270830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200" dirty="0" smtClean="0"/>
              <a:t>Global </a:t>
            </a:r>
            <a:r>
              <a:rPr lang="en-US" sz="4200" smtClean="0"/>
              <a:t>Temperature Projections</a:t>
            </a:r>
            <a:endParaRPr lang="en-US" sz="4200" dirty="0"/>
          </a:p>
        </p:txBody>
      </p:sp>
      <p:sp>
        <p:nvSpPr>
          <p:cNvPr id="4" name="TextBox 3"/>
          <p:cNvSpPr txBox="1"/>
          <p:nvPr/>
        </p:nvSpPr>
        <p:spPr>
          <a:xfrm>
            <a:off x="142875" y="6126163"/>
            <a:ext cx="8839200" cy="641866"/>
          </a:xfrm>
          <a:prstGeom prst="rect">
            <a:avLst/>
          </a:prstGeom>
          <a:noFill/>
        </p:spPr>
        <p:txBody>
          <a:bodyPr wrap="square" rtlCol="0">
            <a:spAutoFit/>
          </a:bodyPr>
          <a:lstStyle/>
          <a:p>
            <a:r>
              <a:rPr lang="en-US" dirty="0" smtClean="0">
                <a:latin typeface="Baskerville"/>
                <a:cs typeface="Baskerville"/>
              </a:rPr>
              <a:t>Source: </a:t>
            </a:r>
            <a:r>
              <a:rPr lang="en-US" dirty="0" err="1" smtClean="0">
                <a:latin typeface="Baskerville"/>
                <a:cs typeface="Baskerville"/>
              </a:rPr>
              <a:t>www.climate.gov</a:t>
            </a:r>
            <a:r>
              <a:rPr lang="en-US" dirty="0">
                <a:latin typeface="Baskerville"/>
                <a:cs typeface="Baskerville"/>
              </a:rPr>
              <a:t>/news-features/understanding-climate/climate-change-global-temperature-projections</a:t>
            </a:r>
          </a:p>
        </p:txBody>
      </p:sp>
      <p:sp>
        <p:nvSpPr>
          <p:cNvPr id="5" name="TextBox 4"/>
          <p:cNvSpPr txBox="1"/>
          <p:nvPr/>
        </p:nvSpPr>
        <p:spPr>
          <a:xfrm>
            <a:off x="304799" y="5407958"/>
            <a:ext cx="8343901" cy="738664"/>
          </a:xfrm>
          <a:prstGeom prst="rect">
            <a:avLst/>
          </a:prstGeom>
          <a:noFill/>
        </p:spPr>
        <p:txBody>
          <a:bodyPr wrap="square" rtlCol="0">
            <a:spAutoFit/>
          </a:bodyPr>
          <a:lstStyle/>
          <a:p>
            <a:r>
              <a:rPr lang="en-US" sz="1400" i="1" dirty="0"/>
              <a:t>The graph shows the average of a set of temperature simulations for the 20th century (black line), followed by projected temperatures for the 21st century based on a range of emissions scenarios (colored lines). The shaded areas around each line indicate the statistical spread (one standard deviation) provided by individual model runs. </a:t>
            </a:r>
            <a:endParaRPr lang="en-US" sz="1400" dirty="0"/>
          </a:p>
        </p:txBody>
      </p:sp>
      <p:pic>
        <p:nvPicPr>
          <p:cNvPr id="6" name="Picture 5" descr="Screen Shot 2014-10-13 at 2.16.01 PM.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250" y="1295400"/>
            <a:ext cx="7724900" cy="4099946"/>
          </a:xfrm>
          <a:prstGeom prst="rect">
            <a:avLst/>
          </a:prstGeom>
        </p:spPr>
      </p:pic>
    </p:spTree>
    <p:extLst>
      <p:ext uri="{BB962C8B-B14F-4D97-AF65-F5344CB8AC3E}">
        <p14:creationId xmlns:p14="http://schemas.microsoft.com/office/powerpoint/2010/main" val="111257655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7750.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206970" y="2084983"/>
            <a:ext cx="5465762" cy="4099322"/>
          </a:xfrm>
          <a:prstGeom prst="rect">
            <a:avLst/>
          </a:prstGeom>
        </p:spPr>
      </p:pic>
      <p:sp>
        <p:nvSpPr>
          <p:cNvPr id="5" name="Title 1"/>
          <p:cNvSpPr>
            <a:spLocks noGrp="1"/>
          </p:cNvSpPr>
          <p:nvPr>
            <p:ph type="title"/>
          </p:nvPr>
        </p:nvSpPr>
        <p:spPr>
          <a:xfrm>
            <a:off x="457200" y="274638"/>
            <a:ext cx="8229600" cy="1143000"/>
          </a:xfrm>
        </p:spPr>
        <p:txBody>
          <a:bodyPr/>
          <a:lstStyle/>
          <a:p>
            <a:r>
              <a:rPr lang="en-US" dirty="0" smtClean="0"/>
              <a:t>Setting Up the Experiment</a:t>
            </a:r>
            <a:endParaRPr lang="en-US" dirty="0"/>
          </a:p>
        </p:txBody>
      </p:sp>
      <p:pic>
        <p:nvPicPr>
          <p:cNvPr id="6" name="Picture 5" descr="IMG_7752.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733925" y="2209800"/>
            <a:ext cx="4307262" cy="2971800"/>
          </a:xfrm>
          <a:prstGeom prst="rect">
            <a:avLst/>
          </a:prstGeom>
        </p:spPr>
      </p:pic>
    </p:spTree>
    <p:extLst>
      <p:ext uri="{BB962C8B-B14F-4D97-AF65-F5344CB8AC3E}">
        <p14:creationId xmlns:p14="http://schemas.microsoft.com/office/powerpoint/2010/main" val="97641057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Greenhouse Gases</a:t>
            </a:r>
            <a:endParaRPr lang="en-US" dirty="0"/>
          </a:p>
        </p:txBody>
      </p:sp>
      <p:sp>
        <p:nvSpPr>
          <p:cNvPr id="3" name="Content Placeholder 2"/>
          <p:cNvSpPr>
            <a:spLocks noGrp="1"/>
          </p:cNvSpPr>
          <p:nvPr>
            <p:ph idx="1"/>
          </p:nvPr>
        </p:nvSpPr>
        <p:spPr/>
        <p:txBody>
          <a:bodyPr/>
          <a:lstStyle/>
          <a:p>
            <a:pPr marL="0" indent="0">
              <a:buNone/>
            </a:pPr>
            <a:r>
              <a:rPr lang="en-US" dirty="0"/>
              <a:t>Gases that trap heat in the </a:t>
            </a:r>
            <a:r>
              <a:rPr lang="en-US" dirty="0" smtClean="0"/>
              <a:t>atmosphere</a:t>
            </a:r>
          </a:p>
          <a:p>
            <a:pPr marL="920750" indent="-460375"/>
            <a:r>
              <a:rPr lang="en-US" dirty="0"/>
              <a:t>Carbon Dioxide</a:t>
            </a:r>
          </a:p>
          <a:p>
            <a:pPr marL="920750" indent="-460375"/>
            <a:r>
              <a:rPr lang="en-US" dirty="0"/>
              <a:t>Water Vapor</a:t>
            </a:r>
          </a:p>
          <a:p>
            <a:pPr marL="920750" indent="-460375"/>
            <a:r>
              <a:rPr lang="en-US" dirty="0"/>
              <a:t>Ozone</a:t>
            </a:r>
          </a:p>
          <a:p>
            <a:pPr marL="920750" indent="-460375"/>
            <a:r>
              <a:rPr lang="en-US" dirty="0"/>
              <a:t>Methane</a:t>
            </a:r>
          </a:p>
          <a:p>
            <a:pPr marL="920750" indent="-460375"/>
            <a:r>
              <a:rPr lang="en-US" dirty="0"/>
              <a:t>Nitrous Oxide</a:t>
            </a:r>
          </a:p>
          <a:p>
            <a:pPr marL="920750" indent="-460375"/>
            <a:r>
              <a:rPr lang="en-US" dirty="0"/>
              <a:t>Fluorinated Gases</a:t>
            </a:r>
          </a:p>
          <a:p>
            <a:pPr marL="0" indent="0">
              <a:buNone/>
            </a:pPr>
            <a:endParaRPr lang="en-US" dirty="0"/>
          </a:p>
        </p:txBody>
      </p:sp>
      <p:sp>
        <p:nvSpPr>
          <p:cNvPr id="6" name="TextBox 5"/>
          <p:cNvSpPr txBox="1"/>
          <p:nvPr/>
        </p:nvSpPr>
        <p:spPr>
          <a:xfrm>
            <a:off x="1524000" y="6292334"/>
            <a:ext cx="6115526" cy="369332"/>
          </a:xfrm>
          <a:prstGeom prst="rect">
            <a:avLst/>
          </a:prstGeom>
          <a:noFill/>
        </p:spPr>
        <p:txBody>
          <a:bodyPr wrap="none" rtlCol="0">
            <a:spAutoFit/>
          </a:bodyPr>
          <a:lstStyle/>
          <a:p>
            <a:r>
              <a:rPr lang="en-US" dirty="0" smtClean="0">
                <a:latin typeface="Baskerville"/>
                <a:cs typeface="Baskerville"/>
              </a:rPr>
              <a:t>Source: </a:t>
            </a:r>
            <a:r>
              <a:rPr lang="en-US" dirty="0" err="1" smtClean="0">
                <a:latin typeface="Baskerville"/>
                <a:cs typeface="Baskerville"/>
              </a:rPr>
              <a:t>www.epa.gov</a:t>
            </a:r>
            <a:r>
              <a:rPr lang="en-US" dirty="0">
                <a:latin typeface="Baskerville"/>
                <a:cs typeface="Baskerville"/>
              </a:rPr>
              <a:t>/</a:t>
            </a:r>
            <a:r>
              <a:rPr lang="en-US" dirty="0" err="1">
                <a:latin typeface="Baskerville"/>
                <a:cs typeface="Baskerville"/>
              </a:rPr>
              <a:t>climatechange</a:t>
            </a:r>
            <a:r>
              <a:rPr lang="en-US" dirty="0">
                <a:latin typeface="Baskerville"/>
                <a:cs typeface="Baskerville"/>
              </a:rPr>
              <a:t>/</a:t>
            </a:r>
            <a:r>
              <a:rPr lang="en-US" dirty="0" err="1">
                <a:latin typeface="Baskerville"/>
                <a:cs typeface="Baskerville"/>
              </a:rPr>
              <a:t>ghgemissions</a:t>
            </a:r>
            <a:r>
              <a:rPr lang="en-US" dirty="0">
                <a:latin typeface="Baskerville"/>
                <a:cs typeface="Baskerville"/>
              </a:rPr>
              <a:t>/</a:t>
            </a:r>
            <a:r>
              <a:rPr lang="en-US" dirty="0" err="1">
                <a:latin typeface="Baskerville"/>
                <a:cs typeface="Baskerville"/>
              </a:rPr>
              <a:t>gases.html</a:t>
            </a:r>
            <a:endParaRPr lang="en-US" dirty="0">
              <a:latin typeface="Baskerville"/>
              <a:cs typeface="Baskerville"/>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eenhouse-effectFromNPS.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5277" y="533400"/>
            <a:ext cx="8991600" cy="5296870"/>
          </a:xfrm>
          <a:prstGeom prst="rect">
            <a:avLst/>
          </a:prstGeom>
        </p:spPr>
      </p:pic>
      <p:sp>
        <p:nvSpPr>
          <p:cNvPr id="5" name="TextBox 4"/>
          <p:cNvSpPr txBox="1"/>
          <p:nvPr/>
        </p:nvSpPr>
        <p:spPr>
          <a:xfrm>
            <a:off x="990600" y="6063734"/>
            <a:ext cx="7102763" cy="369332"/>
          </a:xfrm>
          <a:prstGeom prst="rect">
            <a:avLst/>
          </a:prstGeom>
          <a:noFill/>
        </p:spPr>
        <p:txBody>
          <a:bodyPr wrap="none" rtlCol="0">
            <a:spAutoFit/>
          </a:bodyPr>
          <a:lstStyle/>
          <a:p>
            <a:r>
              <a:rPr lang="en-US" dirty="0" smtClean="0">
                <a:latin typeface="Baskerville"/>
                <a:cs typeface="Baskerville"/>
              </a:rPr>
              <a:t>Source: </a:t>
            </a:r>
            <a:r>
              <a:rPr lang="en-US" dirty="0" err="1" smtClean="0">
                <a:latin typeface="Baskerville"/>
                <a:cs typeface="Baskerville"/>
              </a:rPr>
              <a:t>www.nps.gov</a:t>
            </a:r>
            <a:r>
              <a:rPr lang="en-US" dirty="0">
                <a:latin typeface="Baskerville"/>
                <a:cs typeface="Baskerville"/>
              </a:rPr>
              <a:t>/</a:t>
            </a:r>
            <a:r>
              <a:rPr lang="en-US" dirty="0" err="1">
                <a:latin typeface="Baskerville"/>
                <a:cs typeface="Baskerville"/>
              </a:rPr>
              <a:t>goga</a:t>
            </a:r>
            <a:r>
              <a:rPr lang="en-US" dirty="0">
                <a:latin typeface="Baskerville"/>
                <a:cs typeface="Baskerville"/>
              </a:rPr>
              <a:t>/</a:t>
            </a:r>
            <a:r>
              <a:rPr lang="en-US" dirty="0" err="1">
                <a:latin typeface="Baskerville"/>
                <a:cs typeface="Baskerville"/>
              </a:rPr>
              <a:t>naturescience</a:t>
            </a:r>
            <a:r>
              <a:rPr lang="en-US" dirty="0">
                <a:latin typeface="Baskerville"/>
                <a:cs typeface="Baskerville"/>
              </a:rPr>
              <a:t>/images/Greenhouse-</a:t>
            </a:r>
            <a:r>
              <a:rPr lang="en-US" dirty="0" err="1">
                <a:latin typeface="Baskerville"/>
                <a:cs typeface="Baskerville"/>
              </a:rPr>
              <a:t>effect.jpg</a:t>
            </a:r>
            <a:endParaRPr lang="en-US" dirty="0">
              <a:latin typeface="Baskerville"/>
              <a:cs typeface="Baskerville"/>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Venus: Runaway Greenhouse Effect</a:t>
            </a:r>
            <a:endParaRPr lang="en-US" sz="3600" dirty="0"/>
          </a:p>
        </p:txBody>
      </p:sp>
      <p:sp>
        <p:nvSpPr>
          <p:cNvPr id="3" name="Content Placeholder 2"/>
          <p:cNvSpPr>
            <a:spLocks noGrp="1"/>
          </p:cNvSpPr>
          <p:nvPr>
            <p:ph idx="1"/>
          </p:nvPr>
        </p:nvSpPr>
        <p:spPr>
          <a:xfrm>
            <a:off x="457200" y="1447800"/>
            <a:ext cx="8229600" cy="4525963"/>
          </a:xfrm>
        </p:spPr>
        <p:txBody>
          <a:bodyPr/>
          <a:lstStyle/>
          <a:p>
            <a:r>
              <a:rPr lang="en-US" dirty="0" smtClean="0"/>
              <a:t>Very thick atmosphere, mostly CO</a:t>
            </a:r>
            <a:r>
              <a:rPr lang="en-US" baseline="-25000" dirty="0" smtClean="0"/>
              <a:t>2</a:t>
            </a:r>
          </a:p>
          <a:p>
            <a:r>
              <a:rPr lang="en-US" dirty="0"/>
              <a:t>H</a:t>
            </a:r>
            <a:r>
              <a:rPr lang="en-US" dirty="0" smtClean="0"/>
              <a:t>igh temps </a:t>
            </a:r>
            <a:r>
              <a:rPr lang="en-US" dirty="0"/>
              <a:t>of almost </a:t>
            </a:r>
            <a:r>
              <a:rPr lang="en-US" dirty="0" smtClean="0"/>
              <a:t>480</a:t>
            </a:r>
            <a:r>
              <a:rPr lang="en-US" b="1" dirty="0" smtClean="0">
                <a:ea typeface="Lucida Grande"/>
              </a:rPr>
              <a:t>°</a:t>
            </a:r>
            <a:r>
              <a:rPr lang="en-US" dirty="0" smtClean="0">
                <a:ea typeface="Lucida Grande"/>
              </a:rPr>
              <a:t>C</a:t>
            </a:r>
            <a:r>
              <a:rPr lang="en-US" dirty="0" smtClean="0"/>
              <a:t> </a:t>
            </a:r>
            <a:r>
              <a:rPr lang="en-US" dirty="0"/>
              <a:t>(</a:t>
            </a:r>
            <a:r>
              <a:rPr lang="en-US" dirty="0" smtClean="0"/>
              <a:t>900</a:t>
            </a:r>
            <a:r>
              <a:rPr lang="en-US" b="1" dirty="0" smtClean="0">
                <a:ea typeface="Lucida Grande"/>
              </a:rPr>
              <a:t>°</a:t>
            </a:r>
            <a:r>
              <a:rPr lang="en-US" dirty="0">
                <a:ea typeface="Lucida Grande"/>
              </a:rPr>
              <a:t>F</a:t>
            </a:r>
            <a:r>
              <a:rPr lang="en-US" dirty="0" smtClean="0"/>
              <a:t>)</a:t>
            </a:r>
          </a:p>
          <a:p>
            <a:pPr lvl="1"/>
            <a:r>
              <a:rPr lang="en-US" dirty="0" smtClean="0"/>
              <a:t>Hotter than Mercury</a:t>
            </a:r>
            <a:endParaRPr lang="en-US" dirty="0"/>
          </a:p>
        </p:txBody>
      </p:sp>
      <p:sp>
        <p:nvSpPr>
          <p:cNvPr id="4" name="TextBox 3"/>
          <p:cNvSpPr txBox="1"/>
          <p:nvPr/>
        </p:nvSpPr>
        <p:spPr>
          <a:xfrm>
            <a:off x="1600200" y="6400800"/>
            <a:ext cx="6200736" cy="369332"/>
          </a:xfrm>
          <a:prstGeom prst="rect">
            <a:avLst/>
          </a:prstGeom>
          <a:noFill/>
        </p:spPr>
        <p:txBody>
          <a:bodyPr wrap="none" rtlCol="0">
            <a:spAutoFit/>
          </a:bodyPr>
          <a:lstStyle/>
          <a:p>
            <a:r>
              <a:rPr lang="en-US" dirty="0" smtClean="0">
                <a:latin typeface="Baskerville"/>
                <a:cs typeface="Baskerville"/>
              </a:rPr>
              <a:t>Source: </a:t>
            </a:r>
            <a:r>
              <a:rPr lang="en-US" dirty="0" err="1" smtClean="0">
                <a:latin typeface="Baskerville"/>
                <a:cs typeface="Baskerville"/>
              </a:rPr>
              <a:t>solarsystem.nasa.gov</a:t>
            </a:r>
            <a:r>
              <a:rPr lang="en-US" dirty="0">
                <a:latin typeface="Baskerville"/>
                <a:cs typeface="Baskerville"/>
              </a:rPr>
              <a:t>/planets/</a:t>
            </a:r>
            <a:r>
              <a:rPr lang="en-US" dirty="0" err="1">
                <a:latin typeface="Baskerville"/>
                <a:cs typeface="Baskerville"/>
              </a:rPr>
              <a:t>profile.cfm?Object</a:t>
            </a:r>
            <a:r>
              <a:rPr lang="en-US" dirty="0">
                <a:latin typeface="Baskerville"/>
                <a:cs typeface="Baskerville"/>
              </a:rPr>
              <a:t>=Venus</a:t>
            </a:r>
          </a:p>
        </p:txBody>
      </p:sp>
      <p:pic>
        <p:nvPicPr>
          <p:cNvPr id="5" name="Picture 4" descr="PIA00159_732x520.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14600" y="3352800"/>
            <a:ext cx="4114800" cy="2923082"/>
          </a:xfrm>
          <a:prstGeom prst="rect">
            <a:avLst/>
          </a:prstGeom>
        </p:spPr>
      </p:pic>
      <p:sp>
        <p:nvSpPr>
          <p:cNvPr id="6" name="TextBox 5"/>
          <p:cNvSpPr txBox="1"/>
          <p:nvPr/>
        </p:nvSpPr>
        <p:spPr>
          <a:xfrm>
            <a:off x="7086601" y="3962400"/>
            <a:ext cx="2057400" cy="923330"/>
          </a:xfrm>
          <a:prstGeom prst="rect">
            <a:avLst/>
          </a:prstGeom>
          <a:noFill/>
        </p:spPr>
        <p:txBody>
          <a:bodyPr wrap="square" rtlCol="0">
            <a:spAutoFit/>
          </a:bodyPr>
          <a:lstStyle/>
          <a:p>
            <a:r>
              <a:rPr lang="en-US" dirty="0" smtClean="0"/>
              <a:t>My Very Excellent Mother Just Served </a:t>
            </a:r>
            <a:r>
              <a:rPr lang="en-US" smtClean="0"/>
              <a:t>Us Noodles</a:t>
            </a:r>
            <a:endParaRPr lang="en-US" dirty="0" smtClean="0"/>
          </a:p>
        </p:txBody>
      </p:sp>
    </p:spTree>
    <p:extLst>
      <p:ext uri="{BB962C8B-B14F-4D97-AF65-F5344CB8AC3E}">
        <p14:creationId xmlns:p14="http://schemas.microsoft.com/office/powerpoint/2010/main" val="398392002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rPr>
              <a:t>Humans &amp; Greenhouse Gases</a:t>
            </a:r>
            <a:endParaRPr lang="en-US" dirty="0">
              <a:solidFill>
                <a:srgbClr val="000000"/>
              </a:solidFill>
            </a:endParaRPr>
          </a:p>
        </p:txBody>
      </p:sp>
      <p:sp>
        <p:nvSpPr>
          <p:cNvPr id="3" name="Content Placeholder 2"/>
          <p:cNvSpPr>
            <a:spLocks noGrp="1"/>
          </p:cNvSpPr>
          <p:nvPr>
            <p:ph idx="1"/>
          </p:nvPr>
        </p:nvSpPr>
        <p:spPr>
          <a:xfrm>
            <a:off x="457200" y="1417638"/>
            <a:ext cx="8229600" cy="4525963"/>
          </a:xfrm>
        </p:spPr>
        <p:txBody>
          <a:bodyPr/>
          <a:lstStyle/>
          <a:p>
            <a:r>
              <a:rPr lang="en-US" dirty="0" smtClean="0">
                <a:solidFill>
                  <a:srgbClr val="000000"/>
                </a:solidFill>
              </a:rPr>
              <a:t>Humans produce more carbon dioxide (CO</a:t>
            </a:r>
            <a:r>
              <a:rPr lang="en-US" baseline="-25000" dirty="0" smtClean="0">
                <a:solidFill>
                  <a:srgbClr val="000000"/>
                </a:solidFill>
              </a:rPr>
              <a:t>2</a:t>
            </a:r>
            <a:r>
              <a:rPr lang="en-US" dirty="0" smtClean="0">
                <a:solidFill>
                  <a:srgbClr val="000000"/>
                </a:solidFill>
              </a:rPr>
              <a:t>) than any other greenhouse gas</a:t>
            </a:r>
            <a:endParaRPr lang="en-US" dirty="0">
              <a:solidFill>
                <a:srgbClr val="000000"/>
              </a:solidFill>
            </a:endParaRPr>
          </a:p>
        </p:txBody>
      </p:sp>
      <p:sp>
        <p:nvSpPr>
          <p:cNvPr id="4" name="TextBox 3"/>
          <p:cNvSpPr txBox="1"/>
          <p:nvPr/>
        </p:nvSpPr>
        <p:spPr>
          <a:xfrm>
            <a:off x="1524000" y="6400800"/>
            <a:ext cx="6104931" cy="369332"/>
          </a:xfrm>
          <a:prstGeom prst="rect">
            <a:avLst/>
          </a:prstGeom>
          <a:noFill/>
        </p:spPr>
        <p:txBody>
          <a:bodyPr wrap="none" rtlCol="0">
            <a:spAutoFit/>
          </a:bodyPr>
          <a:lstStyle/>
          <a:p>
            <a:r>
              <a:rPr lang="en-US" dirty="0" smtClean="0">
                <a:solidFill>
                  <a:srgbClr val="000000"/>
                </a:solidFill>
                <a:latin typeface="Baskerville"/>
                <a:cs typeface="Baskerville"/>
              </a:rPr>
              <a:t>Source: </a:t>
            </a:r>
            <a:r>
              <a:rPr lang="en-US" dirty="0" err="1" smtClean="0">
                <a:solidFill>
                  <a:srgbClr val="000000"/>
                </a:solidFill>
                <a:latin typeface="Baskerville"/>
                <a:cs typeface="Baskerville"/>
              </a:rPr>
              <a:t>www.epa.gov</a:t>
            </a:r>
            <a:r>
              <a:rPr lang="en-US" dirty="0">
                <a:solidFill>
                  <a:srgbClr val="000000"/>
                </a:solidFill>
                <a:latin typeface="Baskerville"/>
                <a:cs typeface="Baskerville"/>
              </a:rPr>
              <a:t>/</a:t>
            </a:r>
            <a:r>
              <a:rPr lang="en-US" dirty="0" err="1">
                <a:solidFill>
                  <a:srgbClr val="000000"/>
                </a:solidFill>
                <a:latin typeface="Baskerville"/>
                <a:cs typeface="Baskerville"/>
              </a:rPr>
              <a:t>climatechange</a:t>
            </a:r>
            <a:r>
              <a:rPr lang="en-US" dirty="0">
                <a:solidFill>
                  <a:srgbClr val="000000"/>
                </a:solidFill>
                <a:latin typeface="Baskerville"/>
                <a:cs typeface="Baskerville"/>
              </a:rPr>
              <a:t>/</a:t>
            </a:r>
            <a:r>
              <a:rPr lang="en-US" dirty="0" err="1">
                <a:solidFill>
                  <a:srgbClr val="000000"/>
                </a:solidFill>
                <a:latin typeface="Baskerville"/>
                <a:cs typeface="Baskerville"/>
              </a:rPr>
              <a:t>ghgemissions</a:t>
            </a:r>
            <a:r>
              <a:rPr lang="en-US" dirty="0">
                <a:solidFill>
                  <a:srgbClr val="000000"/>
                </a:solidFill>
                <a:latin typeface="Baskerville"/>
                <a:cs typeface="Baskerville"/>
              </a:rPr>
              <a:t>/</a:t>
            </a:r>
            <a:r>
              <a:rPr lang="en-US" dirty="0" err="1">
                <a:solidFill>
                  <a:srgbClr val="000000"/>
                </a:solidFill>
                <a:latin typeface="Baskerville"/>
                <a:cs typeface="Baskerville"/>
              </a:rPr>
              <a:t>global.html</a:t>
            </a:r>
            <a:endParaRPr lang="en-US" dirty="0">
              <a:solidFill>
                <a:srgbClr val="000000"/>
              </a:solidFill>
              <a:latin typeface="Baskerville"/>
              <a:cs typeface="Baskerville"/>
            </a:endParaRPr>
          </a:p>
        </p:txBody>
      </p:sp>
      <p:pic>
        <p:nvPicPr>
          <p:cNvPr id="5" name="Picture 4" descr="GlobalGHGEmissionsByGas.png"/>
          <p:cNvPicPr>
            <a:picLocks noChangeAspect="1"/>
          </p:cNvPicPr>
          <p:nvPr/>
        </p:nvPicPr>
        <p:blipFill>
          <a:blip r:embed="rId3"/>
          <a:stretch>
            <a:fillRect/>
          </a:stretch>
        </p:blipFill>
        <p:spPr>
          <a:xfrm>
            <a:off x="5029200" y="2514600"/>
            <a:ext cx="3937000" cy="3937000"/>
          </a:xfrm>
          <a:prstGeom prst="rect">
            <a:avLst/>
          </a:prstGeom>
        </p:spPr>
      </p:pic>
      <p:sp>
        <p:nvSpPr>
          <p:cNvPr id="7" name="TextBox 6"/>
          <p:cNvSpPr txBox="1"/>
          <p:nvPr/>
        </p:nvSpPr>
        <p:spPr>
          <a:xfrm>
            <a:off x="2286000" y="4114800"/>
            <a:ext cx="2743200" cy="646331"/>
          </a:xfrm>
          <a:prstGeom prst="rect">
            <a:avLst/>
          </a:prstGeom>
          <a:noFill/>
        </p:spPr>
        <p:txBody>
          <a:bodyPr wrap="square" rtlCol="0">
            <a:spAutoFit/>
          </a:bodyPr>
          <a:lstStyle/>
          <a:p>
            <a:r>
              <a:rPr lang="en-US" dirty="0">
                <a:latin typeface="Avenir Black"/>
                <a:cs typeface="Avenir Black"/>
              </a:rPr>
              <a:t>Global Greenhouse Gas Emissions by Gas</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200" dirty="0" smtClean="0"/>
              <a:t>How do humans release CO</a:t>
            </a:r>
            <a:r>
              <a:rPr lang="en-US" sz="4200" baseline="-25000" dirty="0" smtClean="0"/>
              <a:t>2</a:t>
            </a:r>
            <a:r>
              <a:rPr lang="en-US" sz="4200" dirty="0" smtClean="0"/>
              <a:t>?</a:t>
            </a:r>
            <a:endParaRPr lang="en-US" sz="4200" dirty="0"/>
          </a:p>
        </p:txBody>
      </p:sp>
      <p:sp>
        <p:nvSpPr>
          <p:cNvPr id="3" name="Content Placeholder 2"/>
          <p:cNvSpPr>
            <a:spLocks noGrp="1"/>
          </p:cNvSpPr>
          <p:nvPr>
            <p:ph idx="1"/>
          </p:nvPr>
        </p:nvSpPr>
        <p:spPr>
          <a:xfrm>
            <a:off x="457200" y="1295400"/>
            <a:ext cx="8229600" cy="4708525"/>
          </a:xfrm>
        </p:spPr>
        <p:txBody>
          <a:bodyPr/>
          <a:lstStyle/>
          <a:p>
            <a:pPr>
              <a:lnSpc>
                <a:spcPct val="130000"/>
              </a:lnSpc>
            </a:pPr>
            <a:r>
              <a:rPr lang="en-US" dirty="0" smtClean="0"/>
              <a:t>Electricity</a:t>
            </a:r>
          </a:p>
          <a:p>
            <a:pPr marL="742950" lvl="2" indent="-342900">
              <a:lnSpc>
                <a:spcPct val="130000"/>
              </a:lnSpc>
            </a:pPr>
            <a:r>
              <a:rPr lang="en-US" dirty="0"/>
              <a:t>Largest source of CO</a:t>
            </a:r>
            <a:r>
              <a:rPr lang="en-US" baseline="-25000" dirty="0"/>
              <a:t>2</a:t>
            </a:r>
            <a:r>
              <a:rPr lang="en-US" dirty="0"/>
              <a:t> emissions in </a:t>
            </a:r>
            <a:r>
              <a:rPr lang="en-US" dirty="0" smtClean="0"/>
              <a:t>U.S.</a:t>
            </a:r>
          </a:p>
          <a:p>
            <a:pPr>
              <a:lnSpc>
                <a:spcPct val="130000"/>
              </a:lnSpc>
            </a:pPr>
            <a:r>
              <a:rPr lang="en-US" dirty="0" smtClean="0"/>
              <a:t>Transportation</a:t>
            </a:r>
          </a:p>
          <a:p>
            <a:pPr>
              <a:lnSpc>
                <a:spcPct val="130000"/>
              </a:lnSpc>
            </a:pPr>
            <a:r>
              <a:rPr lang="en-US" dirty="0" smtClean="0"/>
              <a:t>Industry</a:t>
            </a:r>
          </a:p>
        </p:txBody>
      </p:sp>
      <p:sp>
        <p:nvSpPr>
          <p:cNvPr id="4" name="TextBox 3"/>
          <p:cNvSpPr txBox="1"/>
          <p:nvPr/>
        </p:nvSpPr>
        <p:spPr>
          <a:xfrm>
            <a:off x="1295400" y="6477000"/>
            <a:ext cx="6463240" cy="369332"/>
          </a:xfrm>
          <a:prstGeom prst="rect">
            <a:avLst/>
          </a:prstGeom>
          <a:noFill/>
        </p:spPr>
        <p:txBody>
          <a:bodyPr wrap="none" rtlCol="0">
            <a:spAutoFit/>
          </a:bodyPr>
          <a:lstStyle/>
          <a:p>
            <a:r>
              <a:rPr lang="en-US" dirty="0" smtClean="0">
                <a:latin typeface="Baskerville"/>
                <a:cs typeface="Baskerville"/>
              </a:rPr>
              <a:t>Source: </a:t>
            </a:r>
            <a:r>
              <a:rPr lang="en-US" dirty="0" err="1" smtClean="0">
                <a:latin typeface="Baskerville"/>
                <a:cs typeface="Baskerville"/>
              </a:rPr>
              <a:t>www.epa.gov</a:t>
            </a:r>
            <a:r>
              <a:rPr lang="en-US" dirty="0">
                <a:latin typeface="Baskerville"/>
                <a:cs typeface="Baskerville"/>
              </a:rPr>
              <a:t>/</a:t>
            </a:r>
            <a:r>
              <a:rPr lang="en-US" dirty="0" err="1">
                <a:latin typeface="Baskerville"/>
                <a:cs typeface="Baskerville"/>
              </a:rPr>
              <a:t>climatechange</a:t>
            </a:r>
            <a:r>
              <a:rPr lang="en-US" dirty="0">
                <a:latin typeface="Baskerville"/>
                <a:cs typeface="Baskerville"/>
              </a:rPr>
              <a:t>/</a:t>
            </a:r>
            <a:r>
              <a:rPr lang="en-US" dirty="0" err="1">
                <a:latin typeface="Baskerville"/>
                <a:cs typeface="Baskerville"/>
              </a:rPr>
              <a:t>ghgemissions</a:t>
            </a:r>
            <a:r>
              <a:rPr lang="en-US" dirty="0">
                <a:latin typeface="Baskerville"/>
                <a:cs typeface="Baskerville"/>
              </a:rPr>
              <a:t>/gases/co2.html</a:t>
            </a:r>
          </a:p>
        </p:txBody>
      </p:sp>
      <p:pic>
        <p:nvPicPr>
          <p:cNvPr id="7" name="Picture 6" descr="gases-co2.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345579" y="2681357"/>
            <a:ext cx="3333750" cy="3764267"/>
          </a:xfrm>
          <a:prstGeom prst="rect">
            <a:avLst/>
          </a:prstGeom>
        </p:spPr>
      </p:pic>
      <p:sp>
        <p:nvSpPr>
          <p:cNvPr id="8" name="TextBox 7"/>
          <p:cNvSpPr txBox="1"/>
          <p:nvPr/>
        </p:nvSpPr>
        <p:spPr>
          <a:xfrm>
            <a:off x="3896660" y="3962400"/>
            <a:ext cx="1459378" cy="1477328"/>
          </a:xfrm>
          <a:prstGeom prst="rect">
            <a:avLst/>
          </a:prstGeom>
          <a:noFill/>
        </p:spPr>
        <p:txBody>
          <a:bodyPr wrap="square" rtlCol="0">
            <a:spAutoFit/>
          </a:bodyPr>
          <a:lstStyle/>
          <a:p>
            <a:r>
              <a:rPr lang="en-US" dirty="0">
                <a:latin typeface="Avenir Black"/>
                <a:cs typeface="Avenir Black"/>
              </a:rPr>
              <a:t>U.S. Carbon Dioxide Emissions, By Source</a:t>
            </a:r>
          </a:p>
        </p:txBody>
      </p:sp>
    </p:spTree>
    <p:extLst>
      <p:ext uri="{BB962C8B-B14F-4D97-AF65-F5344CB8AC3E}">
        <p14:creationId xmlns:p14="http://schemas.microsoft.com/office/powerpoint/2010/main" val="428610560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t>
            </a:r>
            <a:r>
              <a:rPr lang="en-US" baseline="-25000" dirty="0" smtClean="0"/>
              <a:t>2</a:t>
            </a:r>
            <a:r>
              <a:rPr lang="en-US" dirty="0" smtClean="0"/>
              <a:t> in the Atmosphere</a:t>
            </a:r>
            <a:endParaRPr lang="en-US" dirty="0"/>
          </a:p>
        </p:txBody>
      </p:sp>
      <p:pic>
        <p:nvPicPr>
          <p:cNvPr id="4" name="Picture 3" descr="co2_data_mlo.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52525" y="1295400"/>
            <a:ext cx="6934200" cy="5358245"/>
          </a:xfrm>
          <a:prstGeom prst="rect">
            <a:avLst/>
          </a:prstGeom>
        </p:spPr>
      </p:pic>
      <p:sp>
        <p:nvSpPr>
          <p:cNvPr id="5" name="TextBox 4"/>
          <p:cNvSpPr txBox="1"/>
          <p:nvPr/>
        </p:nvSpPr>
        <p:spPr>
          <a:xfrm>
            <a:off x="2438400" y="6488668"/>
            <a:ext cx="4536782" cy="369332"/>
          </a:xfrm>
          <a:prstGeom prst="rect">
            <a:avLst/>
          </a:prstGeom>
          <a:noFill/>
        </p:spPr>
        <p:txBody>
          <a:bodyPr wrap="none" rtlCol="0">
            <a:spAutoFit/>
          </a:bodyPr>
          <a:lstStyle/>
          <a:p>
            <a:r>
              <a:rPr lang="en-US" dirty="0" smtClean="0">
                <a:latin typeface="Baskerville"/>
                <a:cs typeface="Baskerville"/>
              </a:rPr>
              <a:t>Source: </a:t>
            </a:r>
            <a:r>
              <a:rPr lang="en-US" dirty="0" err="1" smtClean="0">
                <a:latin typeface="Baskerville"/>
                <a:cs typeface="Baskerville"/>
              </a:rPr>
              <a:t>www.esrl.noaa.gov</a:t>
            </a:r>
            <a:r>
              <a:rPr lang="en-US" dirty="0">
                <a:latin typeface="Baskerville"/>
                <a:cs typeface="Baskerville"/>
              </a:rPr>
              <a:t>/</a:t>
            </a:r>
            <a:r>
              <a:rPr lang="en-US" dirty="0" err="1">
                <a:latin typeface="Baskerville"/>
                <a:cs typeface="Baskerville"/>
              </a:rPr>
              <a:t>gmd</a:t>
            </a:r>
            <a:r>
              <a:rPr lang="en-US" dirty="0">
                <a:latin typeface="Baskerville"/>
                <a:cs typeface="Baskerville"/>
              </a:rPr>
              <a:t>/</a:t>
            </a:r>
            <a:r>
              <a:rPr lang="en-US" dirty="0" err="1">
                <a:latin typeface="Baskerville"/>
                <a:cs typeface="Baskerville"/>
              </a:rPr>
              <a:t>ccgg</a:t>
            </a:r>
            <a:r>
              <a:rPr lang="en-US" dirty="0">
                <a:latin typeface="Baskerville"/>
                <a:cs typeface="Baskerville"/>
              </a:rPr>
              <a:t>/trends/ </a:t>
            </a:r>
          </a:p>
        </p:txBody>
      </p:sp>
    </p:spTree>
    <p:extLst>
      <p:ext uri="{BB962C8B-B14F-4D97-AF65-F5344CB8AC3E}">
        <p14:creationId xmlns:p14="http://schemas.microsoft.com/office/powerpoint/2010/main" val="7144599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eenhouse-effectFromNPS.jp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5277" y="533400"/>
            <a:ext cx="8991600" cy="5296870"/>
          </a:xfrm>
          <a:prstGeom prst="rect">
            <a:avLst/>
          </a:prstGeom>
        </p:spPr>
      </p:pic>
      <p:sp>
        <p:nvSpPr>
          <p:cNvPr id="5" name="TextBox 4"/>
          <p:cNvSpPr txBox="1"/>
          <p:nvPr/>
        </p:nvSpPr>
        <p:spPr>
          <a:xfrm>
            <a:off x="990600" y="6063734"/>
            <a:ext cx="7102763" cy="369332"/>
          </a:xfrm>
          <a:prstGeom prst="rect">
            <a:avLst/>
          </a:prstGeom>
          <a:noFill/>
        </p:spPr>
        <p:txBody>
          <a:bodyPr wrap="none" rtlCol="0">
            <a:spAutoFit/>
          </a:bodyPr>
          <a:lstStyle/>
          <a:p>
            <a:r>
              <a:rPr lang="en-US" dirty="0" smtClean="0">
                <a:latin typeface="Baskerville"/>
                <a:cs typeface="Baskerville"/>
              </a:rPr>
              <a:t>Source: </a:t>
            </a:r>
            <a:r>
              <a:rPr lang="en-US" dirty="0" err="1" smtClean="0">
                <a:latin typeface="Baskerville"/>
                <a:cs typeface="Baskerville"/>
              </a:rPr>
              <a:t>www.nps.gov</a:t>
            </a:r>
            <a:r>
              <a:rPr lang="en-US" dirty="0">
                <a:latin typeface="Baskerville"/>
                <a:cs typeface="Baskerville"/>
              </a:rPr>
              <a:t>/</a:t>
            </a:r>
            <a:r>
              <a:rPr lang="en-US" dirty="0" err="1">
                <a:latin typeface="Baskerville"/>
                <a:cs typeface="Baskerville"/>
              </a:rPr>
              <a:t>goga</a:t>
            </a:r>
            <a:r>
              <a:rPr lang="en-US" dirty="0">
                <a:latin typeface="Baskerville"/>
                <a:cs typeface="Baskerville"/>
              </a:rPr>
              <a:t>/</a:t>
            </a:r>
            <a:r>
              <a:rPr lang="en-US" dirty="0" err="1">
                <a:latin typeface="Baskerville"/>
                <a:cs typeface="Baskerville"/>
              </a:rPr>
              <a:t>naturescience</a:t>
            </a:r>
            <a:r>
              <a:rPr lang="en-US" dirty="0">
                <a:latin typeface="Baskerville"/>
                <a:cs typeface="Baskerville"/>
              </a:rPr>
              <a:t>/images/Greenhouse-</a:t>
            </a:r>
            <a:r>
              <a:rPr lang="en-US" dirty="0" err="1">
                <a:latin typeface="Baskerville"/>
                <a:cs typeface="Baskerville"/>
              </a:rPr>
              <a:t>effect.jpg</a:t>
            </a:r>
            <a:endParaRPr lang="en-US" dirty="0">
              <a:latin typeface="Baskerville"/>
              <a:cs typeface="Baskerville"/>
            </a:endParaRPr>
          </a:p>
        </p:txBody>
      </p:sp>
    </p:spTree>
    <p:extLst>
      <p:ext uri="{BB962C8B-B14F-4D97-AF65-F5344CB8AC3E}">
        <p14:creationId xmlns:p14="http://schemas.microsoft.com/office/powerpoint/2010/main" val="35302644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1908</TotalTime>
  <Words>1874</Words>
  <Application>Microsoft Macintosh PowerPoint</Application>
  <PresentationFormat>On-screen Show (4:3)</PresentationFormat>
  <Paragraphs>92</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Setting Up the Experiment</vt:lpstr>
      <vt:lpstr>Greenhouse Gases</vt:lpstr>
      <vt:lpstr>PowerPoint Presentation</vt:lpstr>
      <vt:lpstr>Venus: Runaway Greenhouse Effect</vt:lpstr>
      <vt:lpstr>Humans &amp; Greenhouse Gases</vt:lpstr>
      <vt:lpstr>How do humans release CO2?</vt:lpstr>
      <vt:lpstr>CO2 in the Atmosphere</vt:lpstr>
      <vt:lpstr>PowerPoint Presentation</vt:lpstr>
      <vt:lpstr>Climate</vt:lpstr>
      <vt:lpstr>Climate Change</vt:lpstr>
      <vt:lpstr>Global Warming</vt:lpstr>
      <vt:lpstr>Atmospheric CO2 and Temperature: What is the Relationship?</vt:lpstr>
      <vt:lpstr>PowerPoint Presentation</vt:lpstr>
      <vt:lpstr>Global Temperature Projections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Stephanie Haan-Amato</dc:creator>
  <cp:lastModifiedBy>Stephanie Haan-Amato</cp:lastModifiedBy>
  <cp:revision>220</cp:revision>
  <cp:lastPrinted>2015-07-02T18:17:50Z</cp:lastPrinted>
  <dcterms:created xsi:type="dcterms:W3CDTF">2013-01-27T22:12:05Z</dcterms:created>
  <dcterms:modified xsi:type="dcterms:W3CDTF">2015-09-21T16:57:37Z</dcterms:modified>
</cp:coreProperties>
</file>