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87" r:id="rId2"/>
    <p:sldId id="290" r:id="rId3"/>
    <p:sldId id="293" r:id="rId4"/>
    <p:sldId id="294" r:id="rId5"/>
    <p:sldId id="292"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F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Objects="1">
      <p:cViewPr varScale="1">
        <p:scale>
          <a:sx n="86" d="100"/>
          <a:sy n="86" d="100"/>
        </p:scale>
        <p:origin x="176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B72DD5-4E2F-314D-9DDC-E7EF89EE2D32}" type="datetimeFigureOut">
              <a:rPr lang="en-US" smtClean="0"/>
              <a:t>9/7/15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7BB8E2-278D-864C-A1AF-3AC6CFCF12A5}" type="slidenum">
              <a:rPr lang="en-US" smtClean="0"/>
              <a:t>‹#›</a:t>
            </a:fld>
            <a:endParaRPr lang="en-US"/>
          </a:p>
        </p:txBody>
      </p:sp>
    </p:spTree>
    <p:extLst>
      <p:ext uri="{BB962C8B-B14F-4D97-AF65-F5344CB8AC3E}">
        <p14:creationId xmlns:p14="http://schemas.microsoft.com/office/powerpoint/2010/main" val="18062181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Earth is getting warmer because of the enhanced greenhouse effect.  Increased greenhouse gases in the atmosphere have resulted in global warming, which includes higher global surface temperatures and also higher air and water temperatures.  (Review the greenhouse effect and global warming if needed.)</a:t>
            </a:r>
            <a:r>
              <a:rPr lang="en-US" dirty="0" smtClean="0">
                <a:effectLst/>
              </a:rPr>
              <a:t> </a:t>
            </a:r>
          </a:p>
          <a:p>
            <a:endParaRPr lang="en-US" dirty="0" smtClean="0">
              <a:effectLst/>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Draw on your understanding of the water cycle to predict the effects of warmer air and water temperatures on the processes of the water cycle.</a:t>
            </a:r>
            <a:r>
              <a:rPr lang="en-US" sz="1200" kern="1200" baseline="0" dirty="0" smtClean="0">
                <a:solidFill>
                  <a:schemeClr val="tx1"/>
                </a:solidFill>
                <a:effectLst/>
                <a:latin typeface="+mn-lt"/>
                <a:ea typeface="+mn-ea"/>
                <a:cs typeface="+mn-cs"/>
              </a:rPr>
              <a:t>  Write your </a:t>
            </a:r>
            <a:r>
              <a:rPr lang="en-US" sz="1200" kern="1200" dirty="0" smtClean="0">
                <a:solidFill>
                  <a:schemeClr val="tx1"/>
                </a:solidFill>
                <a:effectLst/>
                <a:latin typeface="+mn-lt"/>
                <a:ea typeface="+mn-ea"/>
                <a:cs typeface="+mn-cs"/>
              </a:rPr>
              <a:t>predictions on the handout.  Use the </a:t>
            </a:r>
            <a:r>
              <a:rPr lang="en-US" sz="1200" i="1" kern="1200" dirty="0" smtClean="0">
                <a:solidFill>
                  <a:schemeClr val="tx1"/>
                </a:solidFill>
                <a:effectLst/>
                <a:latin typeface="+mn-lt"/>
                <a:ea typeface="+mn-ea"/>
                <a:cs typeface="+mn-cs"/>
              </a:rPr>
              <a:t>Water Cycle</a:t>
            </a:r>
            <a:r>
              <a:rPr lang="en-US" sz="1200" kern="1200" dirty="0" smtClean="0">
                <a:solidFill>
                  <a:schemeClr val="tx1"/>
                </a:solidFill>
                <a:effectLst/>
                <a:latin typeface="+mn-lt"/>
                <a:ea typeface="+mn-ea"/>
                <a:cs typeface="+mn-cs"/>
              </a:rPr>
              <a:t> diagram (optional, if you have a copy) and the excerpt at the top of the handout.</a:t>
            </a:r>
            <a:endParaRPr lang="en-US"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D7BB8E2-278D-864C-A1AF-3AC6CFCF12A5}" type="slidenum">
              <a:rPr lang="en-US" smtClean="0"/>
              <a:t>2</a:t>
            </a:fld>
            <a:endParaRPr lang="en-US"/>
          </a:p>
        </p:txBody>
      </p:sp>
    </p:spTree>
    <p:extLst>
      <p:ext uri="{BB962C8B-B14F-4D97-AF65-F5344CB8AC3E}">
        <p14:creationId xmlns:p14="http://schemas.microsoft.com/office/powerpoint/2010/main" val="114573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a:t>
            </a:r>
            <a:r>
              <a:rPr lang="en-US" sz="1200" i="1" kern="1200" dirty="0" smtClean="0">
                <a:solidFill>
                  <a:schemeClr val="tx1"/>
                </a:solidFill>
                <a:effectLst/>
                <a:latin typeface="+mn-lt"/>
                <a:ea typeface="+mn-ea"/>
                <a:cs typeface="+mn-cs"/>
              </a:rPr>
              <a:t>Streams and Steam</a:t>
            </a:r>
            <a:r>
              <a:rPr lang="en-US" sz="1200" kern="1200" dirty="0" smtClean="0">
                <a:solidFill>
                  <a:schemeClr val="tx1"/>
                </a:solidFill>
                <a:effectLst/>
                <a:latin typeface="+mn-lt"/>
                <a:ea typeface="+mn-ea"/>
                <a:cs typeface="+mn-cs"/>
              </a:rPr>
              <a:t> game board.  The game is played like Chutes and Ladders.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D7BB8E2-278D-864C-A1AF-3AC6CFCF12A5}" type="slidenum">
              <a:rPr lang="en-US" smtClean="0"/>
              <a:t>3</a:t>
            </a:fld>
            <a:endParaRPr lang="en-US"/>
          </a:p>
        </p:txBody>
      </p:sp>
    </p:spTree>
    <p:extLst>
      <p:ext uri="{BB962C8B-B14F-4D97-AF65-F5344CB8AC3E}">
        <p14:creationId xmlns:p14="http://schemas.microsoft.com/office/powerpoint/2010/main" val="145325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Rules of the game: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-Roll the die to determine who starts the game.</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player who rolls the highest number goes first.</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-Players follow in turn from left to right.</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players begin with their coin on the start space.</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-Roll the die and move the coin the number of spaces indicated.</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 player lands on a space that is at the top of a stream, they will “raft” down the stream by moving their coin to the square at the bottom of the stream.  Move in the direction of the arrows, from the smaller to larger end of the stream.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 player lands on a space that is at the bottom of a column of steam, they will rise up the column of steam by moving their coin up to the square at the top of the steam column.  Move in the direction of the arrows, from smaller to larger puffs of steam.</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squares without pictures do not require any further action.  The player will rest there until their next turn.</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or more players may stop at the same square together.</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player to cross into the finish space wins the game.  An exact roll of the die is not required to win.</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7BB8E2-278D-864C-A1AF-3AC6CFCF12A5}" type="slidenum">
              <a:rPr lang="en-US" smtClean="0"/>
              <a:t>4</a:t>
            </a:fld>
            <a:endParaRPr lang="en-US"/>
          </a:p>
        </p:txBody>
      </p:sp>
    </p:spTree>
    <p:extLst>
      <p:ext uri="{BB962C8B-B14F-4D97-AF65-F5344CB8AC3E}">
        <p14:creationId xmlns:p14="http://schemas.microsoft.com/office/powerpoint/2010/main" val="411321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-Because surface, air, and water temperatures on Earth are increasing, there is a higher rate of evaporation of water into the atmosphere.  Warmer air holds more water, which changes precipitation patterns.  Also, water vapor is a greenhouse gas, so more water in the atmosphere further enhances the greenhouse effect and changes the climate.</a:t>
            </a:r>
            <a:r>
              <a:rPr lang="en-US" dirty="0" smtClean="0">
                <a:effectLst/>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will experience more severe drought in some areas.  As climate change intensifies, climate scientists predict less rainfall in the Mediterranean, southwest North America, and southern Africa.  </a:t>
            </a:r>
          </a:p>
          <a:p>
            <a:r>
              <a:rPr lang="en-US" sz="1200" kern="1200" dirty="0" smtClean="0">
                <a:solidFill>
                  <a:schemeClr val="tx1"/>
                </a:solidFill>
                <a:effectLst/>
                <a:latin typeface="+mn-lt"/>
                <a:ea typeface="+mn-ea"/>
                <a:cs typeface="+mn-cs"/>
              </a:rPr>
              <a:t>-Earth will receive increased precipitation in some areas.  More precipitation is predicted in Alaska and other high latitudes of the Northern Hemisphere and near the equator.</a:t>
            </a:r>
          </a:p>
          <a:p>
            <a:r>
              <a:rPr lang="en-US" sz="1200" kern="1200" dirty="0" smtClean="0">
                <a:solidFill>
                  <a:schemeClr val="tx1"/>
                </a:solidFill>
                <a:effectLst/>
                <a:latin typeface="+mn-lt"/>
                <a:ea typeface="+mn-ea"/>
                <a:cs typeface="+mn-cs"/>
              </a:rPr>
              <a:t>-As global surface temperatures continue to increase, most areas on Earth will have warmer winter temperatures.</a:t>
            </a:r>
          </a:p>
          <a:p>
            <a:pPr lvl="0"/>
            <a:r>
              <a:rPr lang="en-US" sz="1200" kern="1200" dirty="0" smtClean="0">
                <a:solidFill>
                  <a:schemeClr val="tx1"/>
                </a:solidFill>
                <a:effectLst/>
                <a:latin typeface="+mn-lt"/>
                <a:ea typeface="+mn-ea"/>
                <a:cs typeface="+mn-cs"/>
              </a:rPr>
              <a:t>-Warmer winter temperatures mean that more precipitation falls as rain instead of snow.  Snowpack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will be reduced, and there will be less water stored in snow to supply watersheds.</a:t>
            </a:r>
          </a:p>
          <a:p>
            <a:pPr lvl="0"/>
            <a:r>
              <a:rPr lang="en-US" sz="1200" kern="1200" dirty="0" smtClean="0">
                <a:solidFill>
                  <a:schemeClr val="tx1"/>
                </a:solidFill>
                <a:effectLst/>
                <a:latin typeface="+mn-lt"/>
                <a:ea typeface="+mn-ea"/>
                <a:cs typeface="+mn-cs"/>
              </a:rPr>
              <a:t>-With warmer winters and spring-like temperatures coming earlier, snow is melting earlier, altering the timing of </a:t>
            </a:r>
            <a:r>
              <a:rPr lang="en-US" sz="1200" kern="1200" dirty="0" err="1" smtClean="0">
                <a:solidFill>
                  <a:schemeClr val="tx1"/>
                </a:solidFill>
                <a:effectLst/>
                <a:latin typeface="+mn-lt"/>
                <a:ea typeface="+mn-ea"/>
                <a:cs typeface="+mn-cs"/>
              </a:rPr>
              <a:t>streamflow</a:t>
            </a:r>
            <a:r>
              <a:rPr lang="en-US" sz="1200" kern="1200" dirty="0" smtClean="0">
                <a:solidFill>
                  <a:schemeClr val="tx1"/>
                </a:solidFill>
                <a:effectLst/>
                <a:latin typeface="+mn-lt"/>
                <a:ea typeface="+mn-ea"/>
                <a:cs typeface="+mn-cs"/>
              </a:rPr>
              <a:t>. The increased temperature in springtime increases evaporation from surface water bodies, reducing overall </a:t>
            </a:r>
            <a:r>
              <a:rPr lang="en-US" sz="1200" kern="1200" dirty="0" err="1" smtClean="0">
                <a:solidFill>
                  <a:schemeClr val="tx1"/>
                </a:solidFill>
                <a:effectLst/>
                <a:latin typeface="+mn-lt"/>
                <a:ea typeface="+mn-ea"/>
                <a:cs typeface="+mn-cs"/>
              </a:rPr>
              <a:t>streamflow</a:t>
            </a:r>
            <a:r>
              <a:rPr lang="en-US" sz="1200" kern="1200" smtClean="0">
                <a:solidFill>
                  <a:schemeClr val="tx1"/>
                </a:solidFill>
                <a:effectLst/>
                <a:latin typeface="+mn-lt"/>
                <a:ea typeface="+mn-ea"/>
                <a:cs typeface="+mn-cs"/>
              </a:rPr>
              <a:t>.</a:t>
            </a:r>
            <a:r>
              <a:rPr lang="en-US" smtClean="0">
                <a:effectLst/>
              </a:rPr>
              <a:t>  </a:t>
            </a:r>
            <a:r>
              <a:rPr lang="en-US" sz="1200" kern="120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generally means that less water is available during late spring and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summer months when demand is highest for crops and general public use.</a:t>
            </a:r>
          </a:p>
          <a:p>
            <a:endParaRPr lang="en-US" dirty="0"/>
          </a:p>
        </p:txBody>
      </p:sp>
      <p:sp>
        <p:nvSpPr>
          <p:cNvPr id="4" name="Slide Number Placeholder 3"/>
          <p:cNvSpPr>
            <a:spLocks noGrp="1"/>
          </p:cNvSpPr>
          <p:nvPr>
            <p:ph type="sldNum" sz="quarter" idx="10"/>
          </p:nvPr>
        </p:nvSpPr>
        <p:spPr/>
        <p:txBody>
          <a:bodyPr/>
          <a:lstStyle/>
          <a:p>
            <a:fld id="{CD7BB8E2-278D-864C-A1AF-3AC6CFCF12A5}" type="slidenum">
              <a:rPr lang="en-US" smtClean="0"/>
              <a:t>5</a:t>
            </a:fld>
            <a:endParaRPr lang="en-US"/>
          </a:p>
        </p:txBody>
      </p:sp>
    </p:spTree>
    <p:extLst>
      <p:ext uri="{BB962C8B-B14F-4D97-AF65-F5344CB8AC3E}">
        <p14:creationId xmlns:p14="http://schemas.microsoft.com/office/powerpoint/2010/main" val="5355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A46DAE-301F-A540-A058-6F0914FE28A1}" type="datetimeFigureOut">
              <a:rPr lang="en-US" smtClean="0"/>
              <a:pPr/>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A46DAE-301F-A540-A058-6F0914FE28A1}" type="datetimeFigureOut">
              <a:rPr lang="en-US" smtClean="0"/>
              <a:pPr/>
              <a:t>9/7/15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A46DAE-301F-A540-A058-6F0914FE28A1}" type="datetimeFigureOut">
              <a:rPr lang="en-US" smtClean="0"/>
              <a:pPr/>
              <a:t>9/7/15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46DAE-301F-A540-A058-6F0914FE28A1}" type="datetimeFigureOut">
              <a:rPr lang="en-US" smtClean="0"/>
              <a:pPr/>
              <a:t>9/7/15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46DAE-301F-A540-A058-6F0914FE28A1}" type="datetimeFigureOut">
              <a:rPr lang="en-US" smtClean="0"/>
              <a:pPr/>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46DAE-301F-A540-A058-6F0914FE28A1}" type="datetimeFigureOut">
              <a:rPr lang="en-US" smtClean="0"/>
              <a:pPr/>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FB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Perpetua"/>
                <a:cs typeface="Perpetua"/>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Perpetua"/>
                <a:cs typeface="Perpetua"/>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Perpetua"/>
                <a:cs typeface="Perpetua"/>
              </a:defRPr>
            </a:lvl1pPr>
          </a:lstStyle>
          <a:p>
            <a:fld id="{18AE2C47-7BDD-4149-ABA4-13333A140F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venir Black"/>
          <a:ea typeface="+mj-ea"/>
          <a:cs typeface="Avenir 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Black"/>
          <a:ea typeface="+mn-ea"/>
          <a:cs typeface="Avenir Black"/>
        </a:defRPr>
      </a:lvl1pPr>
      <a:lvl2pPr marL="742950" indent="-285750" algn="l" defTabSz="457200" rtl="0" eaLnBrk="1" latinLnBrk="0" hangingPunct="1">
        <a:spcBef>
          <a:spcPct val="20000"/>
        </a:spcBef>
        <a:buFont typeface="Arial"/>
        <a:buChar char="–"/>
        <a:defRPr sz="2800" kern="1200">
          <a:solidFill>
            <a:schemeClr val="tx1"/>
          </a:solidFill>
          <a:latin typeface="Avenir Black"/>
          <a:ea typeface="+mn-ea"/>
          <a:cs typeface="Avenir Black"/>
        </a:defRPr>
      </a:lvl2pPr>
      <a:lvl3pPr marL="1143000" indent="-228600" algn="l" defTabSz="457200" rtl="0" eaLnBrk="1" latinLnBrk="0" hangingPunct="1">
        <a:spcBef>
          <a:spcPct val="20000"/>
        </a:spcBef>
        <a:buFont typeface="Arial"/>
        <a:buChar char="•"/>
        <a:defRPr sz="2400" kern="1200">
          <a:solidFill>
            <a:schemeClr val="tx1"/>
          </a:solidFill>
          <a:latin typeface="Avenir Black"/>
          <a:ea typeface="+mn-ea"/>
          <a:cs typeface="Avenir Black"/>
        </a:defRPr>
      </a:lvl3pPr>
      <a:lvl4pPr marL="1600200" indent="-228600" algn="l" defTabSz="457200" rtl="0" eaLnBrk="1" latinLnBrk="0" hangingPunct="1">
        <a:spcBef>
          <a:spcPct val="20000"/>
        </a:spcBef>
        <a:buFont typeface="Arial"/>
        <a:buChar char="–"/>
        <a:defRPr sz="2000" kern="1200">
          <a:solidFill>
            <a:schemeClr val="tx1"/>
          </a:solidFill>
          <a:latin typeface="Avenir Black"/>
          <a:ea typeface="+mn-ea"/>
          <a:cs typeface="Avenir Black"/>
        </a:defRPr>
      </a:lvl4pPr>
      <a:lvl5pPr marL="2057400" indent="-228600" algn="l" defTabSz="457200" rtl="0" eaLnBrk="1" latinLnBrk="0" hangingPunct="1">
        <a:spcBef>
          <a:spcPct val="20000"/>
        </a:spcBef>
        <a:buFont typeface="Arial"/>
        <a:buChar char="»"/>
        <a:defRPr sz="2000" kern="1200">
          <a:solidFill>
            <a:schemeClr val="tx1"/>
          </a:solidFill>
          <a:latin typeface="Avenir Black"/>
          <a:ea typeface="+mn-ea"/>
          <a:cs typeface="Avenir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ubtitle 2"/>
          <p:cNvSpPr>
            <a:spLocks noGrp="1"/>
          </p:cNvSpPr>
          <p:nvPr>
            <p:ph type="subTitle" idx="1"/>
          </p:nvPr>
        </p:nvSpPr>
        <p:spPr>
          <a:xfrm>
            <a:off x="495300" y="4191000"/>
            <a:ext cx="8153400" cy="2514600"/>
          </a:xfrm>
        </p:spPr>
        <p:txBody>
          <a:bodyPr>
            <a:normAutofit fontScale="92500" lnSpcReduction="20000"/>
          </a:bodyPr>
          <a:lstStyle/>
          <a:p>
            <a:r>
              <a:rPr lang="en-US" sz="6100" dirty="0">
                <a:solidFill>
                  <a:schemeClr val="bg1"/>
                </a:solidFill>
                <a:latin typeface="+mj-lt"/>
              </a:rPr>
              <a:t>Southwest Regional </a:t>
            </a:r>
            <a:endParaRPr lang="en-US" sz="6100" dirty="0" smtClean="0">
              <a:solidFill>
                <a:schemeClr val="bg1"/>
              </a:solidFill>
              <a:latin typeface="+mj-lt"/>
            </a:endParaRPr>
          </a:p>
          <a:p>
            <a:r>
              <a:rPr lang="en-US" sz="6100" dirty="0" smtClean="0">
                <a:solidFill>
                  <a:schemeClr val="bg1"/>
                </a:solidFill>
                <a:latin typeface="+mj-lt"/>
              </a:rPr>
              <a:t>Climate Hub</a:t>
            </a:r>
          </a:p>
          <a:p>
            <a:r>
              <a:rPr lang="en-US" sz="2400" dirty="0" smtClean="0">
                <a:solidFill>
                  <a:schemeClr val="bg1"/>
                </a:solidFill>
                <a:latin typeface="+mn-lt"/>
              </a:rPr>
              <a:t>Developed by </a:t>
            </a:r>
            <a:r>
              <a:rPr lang="en-US" sz="2400" dirty="0">
                <a:solidFill>
                  <a:schemeClr val="bg1"/>
                </a:solidFill>
                <a:latin typeface="+mn-lt"/>
              </a:rPr>
              <a:t>the </a:t>
            </a:r>
            <a:endParaRPr lang="en-US" sz="2400" dirty="0" smtClean="0">
              <a:solidFill>
                <a:schemeClr val="bg1"/>
              </a:solidFill>
              <a:latin typeface="+mn-lt"/>
            </a:endParaRPr>
          </a:p>
          <a:p>
            <a:r>
              <a:rPr lang="en-US" sz="2400" dirty="0" smtClean="0">
                <a:solidFill>
                  <a:schemeClr val="bg1"/>
                </a:solidFill>
                <a:latin typeface="+mn-lt"/>
              </a:rPr>
              <a:t>Asombro Institute for Science Education (</a:t>
            </a:r>
            <a:r>
              <a:rPr lang="en-US" sz="2400" dirty="0" err="1" smtClean="0">
                <a:solidFill>
                  <a:schemeClr val="bg1"/>
                </a:solidFill>
                <a:latin typeface="+mn-lt"/>
              </a:rPr>
              <a:t>www.asombro.org</a:t>
            </a:r>
            <a:r>
              <a:rPr lang="en-US" sz="2400" dirty="0" smtClean="0">
                <a:solidFill>
                  <a:schemeClr val="bg1"/>
                </a:solidFill>
                <a:latin typeface="+mn-lt"/>
              </a:rPr>
              <a:t>)</a:t>
            </a:r>
            <a:endParaRPr lang="en-US" sz="2400" dirty="0">
              <a:solidFill>
                <a:schemeClr val="bg1"/>
              </a:solidFill>
              <a:latin typeface="+mn-lt"/>
            </a:endParaRPr>
          </a:p>
          <a:p>
            <a:endParaRPr lang="en-US" dirty="0">
              <a:solidFill>
                <a:schemeClr val="bg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599" y="486906"/>
            <a:ext cx="8664315" cy="3475493"/>
          </a:xfrm>
          <a:prstGeom prst="rect">
            <a:avLst/>
          </a:prstGeom>
        </p:spPr>
      </p:pic>
    </p:spTree>
    <p:extLst>
      <p:ext uri="{BB962C8B-B14F-4D97-AF65-F5344CB8AC3E}">
        <p14:creationId xmlns:p14="http://schemas.microsoft.com/office/powerpoint/2010/main" val="1746617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Climate Change</a:t>
            </a:r>
            <a:endParaRPr lang="en-US" dirty="0"/>
          </a:p>
        </p:txBody>
      </p:sp>
      <p:sp>
        <p:nvSpPr>
          <p:cNvPr id="3" name="Content Placeholder 2"/>
          <p:cNvSpPr>
            <a:spLocks noGrp="1"/>
          </p:cNvSpPr>
          <p:nvPr>
            <p:ph idx="1"/>
          </p:nvPr>
        </p:nvSpPr>
        <p:spPr/>
        <p:txBody>
          <a:bodyPr/>
          <a:lstStyle/>
          <a:p>
            <a:pPr>
              <a:spcAft>
                <a:spcPts val="2400"/>
              </a:spcAft>
            </a:pPr>
            <a:r>
              <a:rPr lang="en-US" dirty="0" smtClean="0"/>
              <a:t>Global warming: warmer air and water</a:t>
            </a:r>
          </a:p>
          <a:p>
            <a:pPr>
              <a:spcAft>
                <a:spcPts val="2400"/>
              </a:spcAft>
            </a:pPr>
            <a:r>
              <a:rPr lang="en-US" dirty="0" smtClean="0"/>
              <a:t>What effects would you expect?</a:t>
            </a:r>
          </a:p>
          <a:p>
            <a:pPr lvl="1">
              <a:spcAft>
                <a:spcPts val="2400"/>
              </a:spcAft>
            </a:pPr>
            <a:r>
              <a:rPr lang="en-US" dirty="0" smtClean="0"/>
              <a:t>Think about water cycle, evaporation experiment</a:t>
            </a:r>
            <a:endParaRPr lang="en-US" dirty="0"/>
          </a:p>
        </p:txBody>
      </p:sp>
    </p:spTree>
    <p:extLst>
      <p:ext uri="{BB962C8B-B14F-4D97-AF65-F5344CB8AC3E}">
        <p14:creationId xmlns:p14="http://schemas.microsoft.com/office/powerpoint/2010/main" val="792968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09800" y="152400"/>
            <a:ext cx="4612383" cy="6629400"/>
            <a:chOff x="2474217" y="152400"/>
            <a:chExt cx="4612383" cy="6629400"/>
          </a:xfrm>
        </p:grpSpPr>
        <p:pic>
          <p:nvPicPr>
            <p:cNvPr id="4" name="Picture 3" descr="Screen Shot 2015-01-13 at 11.55.19 A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74217" y="3429000"/>
              <a:ext cx="4612383" cy="3352800"/>
            </a:xfrm>
            <a:prstGeom prst="rect">
              <a:avLst/>
            </a:prstGeom>
          </p:spPr>
        </p:pic>
        <p:pic>
          <p:nvPicPr>
            <p:cNvPr id="5" name="Picture 4" descr="Screen Shot 2015-01-13 at 11.54.47 AM.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478597" y="152400"/>
              <a:ext cx="4608003" cy="3298425"/>
            </a:xfrm>
            <a:prstGeom prst="rect">
              <a:avLst/>
            </a:prstGeom>
          </p:spPr>
        </p:pic>
      </p:grpSp>
    </p:spTree>
    <p:extLst>
      <p:ext uri="{BB962C8B-B14F-4D97-AF65-F5344CB8AC3E}">
        <p14:creationId xmlns:p14="http://schemas.microsoft.com/office/powerpoint/2010/main" val="1342926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Play</a:t>
            </a:r>
            <a:endParaRPr lang="en-US" dirty="0"/>
          </a:p>
        </p:txBody>
      </p:sp>
      <p:sp>
        <p:nvSpPr>
          <p:cNvPr id="6" name="TextBox 5"/>
          <p:cNvSpPr txBox="1"/>
          <p:nvPr/>
        </p:nvSpPr>
        <p:spPr>
          <a:xfrm>
            <a:off x="457200" y="1417638"/>
            <a:ext cx="8382000" cy="5309146"/>
          </a:xfrm>
          <a:prstGeom prst="rect">
            <a:avLst/>
          </a:prstGeom>
          <a:noFill/>
        </p:spPr>
        <p:txBody>
          <a:bodyPr wrap="square" rtlCol="0">
            <a:spAutoFit/>
          </a:bodyPr>
          <a:lstStyle/>
          <a:p>
            <a:pPr marL="457200" lvl="0" indent="-457200">
              <a:buFont typeface="+mj-lt"/>
              <a:buAutoNum type="arabicPeriod"/>
            </a:pPr>
            <a:r>
              <a:rPr lang="en-US" sz="2000" dirty="0">
                <a:latin typeface="Avenir Black"/>
                <a:cs typeface="Avenir Black"/>
              </a:rPr>
              <a:t>Roll the die to determine who starts the game.</a:t>
            </a:r>
          </a:p>
          <a:p>
            <a:pPr marL="457200" lvl="0" indent="-457200">
              <a:buFont typeface="+mj-lt"/>
              <a:buAutoNum type="arabicPeriod"/>
            </a:pPr>
            <a:r>
              <a:rPr lang="en-US" sz="2000" dirty="0">
                <a:latin typeface="Avenir Black"/>
                <a:cs typeface="Avenir Black"/>
              </a:rPr>
              <a:t>Player who rolls the highest number plays first.</a:t>
            </a:r>
          </a:p>
          <a:p>
            <a:pPr marL="457200" lvl="0" indent="-457200">
              <a:buFont typeface="+mj-lt"/>
              <a:buAutoNum type="arabicPeriod"/>
            </a:pPr>
            <a:r>
              <a:rPr lang="en-US" sz="2000" dirty="0">
                <a:latin typeface="Avenir Black"/>
                <a:cs typeface="Avenir Black"/>
              </a:rPr>
              <a:t>Players follow in turn from left to right.</a:t>
            </a:r>
          </a:p>
          <a:p>
            <a:pPr marL="457200" lvl="0" indent="-457200">
              <a:buFont typeface="+mj-lt"/>
              <a:buAutoNum type="arabicPeriod"/>
            </a:pPr>
            <a:r>
              <a:rPr lang="en-US" sz="2000" dirty="0">
                <a:latin typeface="Avenir Black"/>
                <a:cs typeface="Avenir Black"/>
              </a:rPr>
              <a:t>All players begin with their coin on the start space.</a:t>
            </a:r>
          </a:p>
          <a:p>
            <a:pPr marL="457200" lvl="0" indent="-457200">
              <a:buFont typeface="+mj-lt"/>
              <a:buAutoNum type="arabicPeriod"/>
            </a:pPr>
            <a:r>
              <a:rPr lang="en-US" sz="2000" dirty="0">
                <a:latin typeface="Avenir Black"/>
                <a:cs typeface="Avenir Black"/>
              </a:rPr>
              <a:t>Roll die and move the coin the number of spaces indicated.</a:t>
            </a:r>
          </a:p>
          <a:p>
            <a:pPr marL="457200" lvl="0" indent="-457200">
              <a:buFont typeface="+mj-lt"/>
              <a:buAutoNum type="arabicPeriod"/>
            </a:pPr>
            <a:r>
              <a:rPr lang="en-US" sz="2000" dirty="0">
                <a:latin typeface="Avenir Black"/>
                <a:cs typeface="Avenir Black"/>
              </a:rPr>
              <a:t>When a player lands on a square at the TOP of a stream, the player will “raft” down the stream by moving their coin down to the square at the bottom of the stream.</a:t>
            </a:r>
          </a:p>
          <a:p>
            <a:pPr marL="457200" lvl="0" indent="-457200">
              <a:buFont typeface="+mj-lt"/>
              <a:buAutoNum type="arabicPeriod"/>
            </a:pPr>
            <a:r>
              <a:rPr lang="en-US" sz="2000" dirty="0">
                <a:latin typeface="Avenir Black"/>
                <a:cs typeface="Avenir Black"/>
              </a:rPr>
              <a:t>When a player lands on a square at the BOTTOM of a column of steam, the player will rise up the steam column by moving their coin up to the square at the top of the steam column.</a:t>
            </a:r>
          </a:p>
          <a:p>
            <a:pPr marL="457200" lvl="0" indent="-457200">
              <a:buFont typeface="+mj-lt"/>
              <a:buAutoNum type="arabicPeriod"/>
            </a:pPr>
            <a:r>
              <a:rPr lang="en-US" sz="2000" dirty="0">
                <a:latin typeface="Avenir Black"/>
                <a:cs typeface="Avenir Black"/>
              </a:rPr>
              <a:t>The squares without pictures are regular squares and do not require any further action.</a:t>
            </a:r>
          </a:p>
          <a:p>
            <a:pPr marL="457200" lvl="0" indent="-457200">
              <a:buFont typeface="+mj-lt"/>
              <a:buAutoNum type="arabicPeriod"/>
            </a:pPr>
            <a:r>
              <a:rPr lang="en-US" sz="2000" dirty="0">
                <a:latin typeface="Avenir Black"/>
                <a:cs typeface="Avenir Black"/>
              </a:rPr>
              <a:t>Two or more players may stop at the same square together.</a:t>
            </a:r>
          </a:p>
          <a:p>
            <a:pPr marL="457200" lvl="0" indent="-457200">
              <a:buFont typeface="+mj-lt"/>
              <a:buAutoNum type="arabicPeriod"/>
            </a:pPr>
            <a:r>
              <a:rPr lang="en-US" sz="2000" dirty="0">
                <a:latin typeface="Avenir Black"/>
                <a:cs typeface="Avenir Black"/>
              </a:rPr>
              <a:t>The first player to cross into the finish space wins the game; an exact roll of the die is not required to win.</a:t>
            </a:r>
          </a:p>
          <a:p>
            <a:endParaRPr lang="en-US" sz="1900" dirty="0">
              <a:latin typeface="Avenir Black"/>
              <a:cs typeface="Avenir Black"/>
            </a:endParaRPr>
          </a:p>
        </p:txBody>
      </p:sp>
    </p:spTree>
    <p:extLst>
      <p:ext uri="{BB962C8B-B14F-4D97-AF65-F5344CB8AC3E}">
        <p14:creationId xmlns:p14="http://schemas.microsoft.com/office/powerpoint/2010/main" val="3471901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Climate Change</a:t>
            </a:r>
            <a:endParaRPr lang="en-US" dirty="0"/>
          </a:p>
        </p:txBody>
      </p:sp>
      <p:sp>
        <p:nvSpPr>
          <p:cNvPr id="3" name="Content Placeholder 2"/>
          <p:cNvSpPr>
            <a:spLocks noGrp="1"/>
          </p:cNvSpPr>
          <p:nvPr>
            <p:ph idx="1"/>
          </p:nvPr>
        </p:nvSpPr>
        <p:spPr/>
        <p:txBody>
          <a:bodyPr/>
          <a:lstStyle/>
          <a:p>
            <a:pPr>
              <a:lnSpc>
                <a:spcPct val="110000"/>
              </a:lnSpc>
            </a:pPr>
            <a:r>
              <a:rPr lang="en-US" dirty="0" smtClean="0"/>
              <a:t>Increased rate of evaporation into atmosphere</a:t>
            </a:r>
          </a:p>
          <a:p>
            <a:pPr>
              <a:lnSpc>
                <a:spcPct val="110000"/>
              </a:lnSpc>
            </a:pPr>
            <a:r>
              <a:rPr lang="en-US" dirty="0" smtClean="0"/>
              <a:t>More severe drought in some areas</a:t>
            </a:r>
          </a:p>
          <a:p>
            <a:pPr>
              <a:lnSpc>
                <a:spcPct val="110000"/>
              </a:lnSpc>
            </a:pPr>
            <a:r>
              <a:rPr lang="en-US" dirty="0" smtClean="0"/>
              <a:t>Increased precipitation in some areas</a:t>
            </a:r>
          </a:p>
          <a:p>
            <a:pPr>
              <a:lnSpc>
                <a:spcPct val="110000"/>
              </a:lnSpc>
            </a:pPr>
            <a:r>
              <a:rPr lang="en-US" dirty="0" smtClean="0"/>
              <a:t>Warmer winter temperatures</a:t>
            </a:r>
          </a:p>
          <a:p>
            <a:pPr lvl="1">
              <a:lnSpc>
                <a:spcPct val="110000"/>
              </a:lnSpc>
            </a:pPr>
            <a:r>
              <a:rPr lang="en-US" dirty="0" smtClean="0"/>
              <a:t>More precipitation as rain instead of snow</a:t>
            </a:r>
          </a:p>
          <a:p>
            <a:pPr lvl="1">
              <a:lnSpc>
                <a:spcPct val="110000"/>
              </a:lnSpc>
            </a:pPr>
            <a:r>
              <a:rPr lang="en-US" dirty="0" smtClean="0"/>
              <a:t>Snowmelt earlier, timing of </a:t>
            </a:r>
            <a:r>
              <a:rPr lang="en-US" dirty="0" err="1" smtClean="0"/>
              <a:t>streamflow</a:t>
            </a:r>
            <a:endParaRPr lang="en-US" dirty="0" smtClean="0"/>
          </a:p>
          <a:p>
            <a:pPr lvl="1">
              <a:lnSpc>
                <a:spcPct val="110000"/>
              </a:lnSpc>
            </a:pPr>
            <a:endParaRPr lang="en-US" dirty="0"/>
          </a:p>
        </p:txBody>
      </p:sp>
      <p:sp>
        <p:nvSpPr>
          <p:cNvPr id="4" name="TextBox 3"/>
          <p:cNvSpPr txBox="1"/>
          <p:nvPr/>
        </p:nvSpPr>
        <p:spPr>
          <a:xfrm>
            <a:off x="609600" y="6292334"/>
            <a:ext cx="7957677" cy="369332"/>
          </a:xfrm>
          <a:prstGeom prst="rect">
            <a:avLst/>
          </a:prstGeom>
          <a:noFill/>
        </p:spPr>
        <p:txBody>
          <a:bodyPr wrap="none" rtlCol="0">
            <a:spAutoFit/>
          </a:bodyPr>
          <a:lstStyle/>
          <a:p>
            <a:r>
              <a:rPr lang="en-US" dirty="0">
                <a:latin typeface="Baskerville"/>
                <a:cs typeface="Baskerville"/>
              </a:rPr>
              <a:t>Source: </a:t>
            </a:r>
            <a:r>
              <a:rPr lang="en-US" dirty="0" err="1" smtClean="0">
                <a:latin typeface="Baskerville"/>
                <a:cs typeface="Baskerville"/>
              </a:rPr>
              <a:t>www.epa.gov</a:t>
            </a:r>
            <a:r>
              <a:rPr lang="en-US" dirty="0">
                <a:latin typeface="Baskerville"/>
                <a:cs typeface="Baskerville"/>
              </a:rPr>
              <a:t>/</a:t>
            </a:r>
            <a:r>
              <a:rPr lang="en-US" dirty="0" err="1">
                <a:latin typeface="Baskerville"/>
                <a:cs typeface="Baskerville"/>
              </a:rPr>
              <a:t>climatechange</a:t>
            </a:r>
            <a:r>
              <a:rPr lang="en-US" dirty="0">
                <a:latin typeface="Baskerville"/>
                <a:cs typeface="Baskerville"/>
              </a:rPr>
              <a:t>/impacts-adaptation/</a:t>
            </a:r>
            <a:r>
              <a:rPr lang="en-US" dirty="0" err="1">
                <a:latin typeface="Baskerville"/>
                <a:cs typeface="Baskerville"/>
              </a:rPr>
              <a:t>water.html#watercycles</a:t>
            </a:r>
            <a:endParaRPr lang="en-US" dirty="0">
              <a:latin typeface="Baskerville"/>
              <a:cs typeface="Baskerville"/>
            </a:endParaRPr>
          </a:p>
        </p:txBody>
      </p:sp>
    </p:spTree>
    <p:extLst>
      <p:ext uri="{BB962C8B-B14F-4D97-AF65-F5344CB8AC3E}">
        <p14:creationId xmlns:p14="http://schemas.microsoft.com/office/powerpoint/2010/main" val="3249530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2087</TotalTime>
  <Words>869</Words>
  <Application>Microsoft Macintosh PowerPoint</Application>
  <PresentationFormat>On-screen Show (4:3)</PresentationFormat>
  <Paragraphs>52</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Avenir Black</vt:lpstr>
      <vt:lpstr>Baskerville</vt:lpstr>
      <vt:lpstr>Calibri</vt:lpstr>
      <vt:lpstr>Perpetua</vt:lpstr>
      <vt:lpstr>Arial</vt:lpstr>
      <vt:lpstr>Office Theme</vt:lpstr>
      <vt:lpstr>PowerPoint Presentation</vt:lpstr>
      <vt:lpstr>Effects of Climate Change</vt:lpstr>
      <vt:lpstr>PowerPoint Presentation</vt:lpstr>
      <vt:lpstr>Rules of Play</vt:lpstr>
      <vt:lpstr>Effects of Climate Change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Stephanie Haan-Amato</dc:creator>
  <cp:lastModifiedBy>Microsoft Office User</cp:lastModifiedBy>
  <cp:revision>240</cp:revision>
  <dcterms:created xsi:type="dcterms:W3CDTF">2013-01-27T22:12:05Z</dcterms:created>
  <dcterms:modified xsi:type="dcterms:W3CDTF">2015-09-07T20:24:15Z</dcterms:modified>
</cp:coreProperties>
</file>