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87" r:id="rId2"/>
    <p:sldId id="288" r:id="rId3"/>
    <p:sldId id="286" r:id="rId4"/>
    <p:sldId id="291" r:id="rId5"/>
    <p:sldId id="28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43"/>
  </p:normalViewPr>
  <p:slideViewPr>
    <p:cSldViewPr snapToObjects="1">
      <p:cViewPr varScale="1">
        <p:scale>
          <a:sx n="86" d="100"/>
          <a:sy n="86" d="100"/>
        </p:scale>
        <p:origin x="7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19B48C-D2CE-7E49-8711-B6294860CADE}" type="datetimeFigureOut">
              <a:rPr lang="en-US" smtClean="0"/>
              <a:t>9/7/15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990AED-A007-3648-A4D5-DE449912EBEF}" type="slidenum">
              <a:rPr lang="en-US" smtClean="0"/>
              <a:t>‹#›</a:t>
            </a:fld>
            <a:endParaRPr lang="en-US"/>
          </a:p>
        </p:txBody>
      </p:sp>
    </p:spTree>
    <p:extLst>
      <p:ext uri="{BB962C8B-B14F-4D97-AF65-F5344CB8AC3E}">
        <p14:creationId xmlns:p14="http://schemas.microsoft.com/office/powerpoint/2010/main" val="3579787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Small amounts of water are lost and gained through geologic processes and space, but basically we have a fixed amount of water on Earth.  This water is moved around through the living and non-living parts of Earth in the water cycle.  The water cycle is the movement of water on, in, and above Earth.  During the cycle, water changes state between liquid, vapor, and solid</a:t>
            </a:r>
            <a:r>
              <a:rPr lang="en-US" sz="1200" kern="1200" baseline="0" dirty="0" smtClean="0">
                <a:solidFill>
                  <a:schemeClr val="tx1"/>
                </a:solidFill>
                <a:effectLst/>
                <a:latin typeface="+mn-lt"/>
                <a:ea typeface="+mn-ea"/>
                <a:cs typeface="+mn-cs"/>
              </a:rPr>
              <a:t> (ice and snow)</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A990AED-A007-3648-A4D5-DE449912EBEF}" type="slidenum">
              <a:rPr lang="en-US" smtClean="0"/>
              <a:t>2</a:t>
            </a:fld>
            <a:endParaRPr lang="en-US"/>
          </a:p>
        </p:txBody>
      </p:sp>
    </p:spTree>
    <p:extLst>
      <p:ext uri="{BB962C8B-B14F-4D97-AF65-F5344CB8AC3E}">
        <p14:creationId xmlns:p14="http://schemas.microsoft.com/office/powerpoint/2010/main" val="117196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diagram shows the water cycle.  The arrows show the movement of water from one location to another.  For example, water evaporates from the ocean and condenses to form clouds in the sky; then it falls from the clouds as precipitation.  Places that water is stored for some period of time are called reservoirs, and flows or pathways (denoted by arrows) are the routes water takes between reservoirs.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990AED-A007-3648-A4D5-DE449912EBEF}" type="slidenum">
              <a:rPr lang="en-US" smtClean="0"/>
              <a:t>3</a:t>
            </a:fld>
            <a:endParaRPr lang="en-US"/>
          </a:p>
        </p:txBody>
      </p:sp>
    </p:spTree>
    <p:extLst>
      <p:ext uri="{BB962C8B-B14F-4D97-AF65-F5344CB8AC3E}">
        <p14:creationId xmlns:p14="http://schemas.microsoft.com/office/powerpoint/2010/main" val="341447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arrows indicate the movement of water from one location to another, and they are labeled with the processes by which water moves.  The thickness of the arrows indicates the relative amount of water.  In other words, the thicker the arrow, the more water that is moving to that location.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990AED-A007-3648-A4D5-DE449912EBEF}" type="slidenum">
              <a:rPr lang="en-US" smtClean="0"/>
              <a:t>5</a:t>
            </a:fld>
            <a:endParaRPr lang="en-US"/>
          </a:p>
        </p:txBody>
      </p:sp>
    </p:spTree>
    <p:extLst>
      <p:ext uri="{BB962C8B-B14F-4D97-AF65-F5344CB8AC3E}">
        <p14:creationId xmlns:p14="http://schemas.microsoft.com/office/powerpoint/2010/main" val="45174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46DAE-301F-A540-A058-6F0914FE28A1}" type="datetimeFigureOut">
              <a:rPr lang="en-US" smtClean="0"/>
              <a:pPr/>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A46DAE-301F-A540-A058-6F0914FE28A1}" type="datetimeFigureOut">
              <a:rPr lang="en-US" smtClean="0"/>
              <a:pPr/>
              <a:t>9/7/15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46DAE-301F-A540-A058-6F0914FE28A1}" type="datetimeFigureOut">
              <a:rPr lang="en-US" smtClean="0"/>
              <a:pPr/>
              <a:t>9/7/15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46DAE-301F-A540-A058-6F0914FE28A1}" type="datetimeFigureOut">
              <a:rPr lang="en-US" smtClean="0"/>
              <a:pPr/>
              <a:t>9/7/15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FB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Perpetua"/>
                <a:cs typeface="Perpetua"/>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Perpetua"/>
                <a:cs typeface="Perpetu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Perpetua"/>
                <a:cs typeface="Perpetua"/>
              </a:defRPr>
            </a:lvl1pPr>
          </a:lstStyle>
          <a:p>
            <a:fld id="{18AE2C47-7BDD-4149-ABA4-13333A140F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lack"/>
          <a:ea typeface="+mj-ea"/>
          <a:cs typeface="Avenir 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lack"/>
          <a:ea typeface="+mn-ea"/>
          <a:cs typeface="Avenir Black"/>
        </a:defRPr>
      </a:lvl1pPr>
      <a:lvl2pPr marL="742950" indent="-285750" algn="l" defTabSz="457200" rtl="0" eaLnBrk="1" latinLnBrk="0" hangingPunct="1">
        <a:spcBef>
          <a:spcPct val="20000"/>
        </a:spcBef>
        <a:buFont typeface="Arial"/>
        <a:buChar char="–"/>
        <a:defRPr sz="2800" kern="1200">
          <a:solidFill>
            <a:schemeClr val="tx1"/>
          </a:solidFill>
          <a:latin typeface="Avenir Black"/>
          <a:ea typeface="+mn-ea"/>
          <a:cs typeface="Avenir Black"/>
        </a:defRPr>
      </a:lvl2pPr>
      <a:lvl3pPr marL="1143000" indent="-228600" algn="l" defTabSz="457200" rtl="0" eaLnBrk="1" latinLnBrk="0" hangingPunct="1">
        <a:spcBef>
          <a:spcPct val="20000"/>
        </a:spcBef>
        <a:buFont typeface="Arial"/>
        <a:buChar char="•"/>
        <a:defRPr sz="2400" kern="1200">
          <a:solidFill>
            <a:schemeClr val="tx1"/>
          </a:solidFill>
          <a:latin typeface="Avenir Black"/>
          <a:ea typeface="+mn-ea"/>
          <a:cs typeface="Avenir Black"/>
        </a:defRPr>
      </a:lvl3pPr>
      <a:lvl4pPr marL="16002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4pPr>
      <a:lvl5pPr marL="20574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ceanexplorer.noaa.gov/edu/learning/player/lesson0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9677400" cy="70104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ubtitle 2"/>
          <p:cNvSpPr>
            <a:spLocks noGrp="1"/>
          </p:cNvSpPr>
          <p:nvPr>
            <p:ph type="subTitle" idx="1"/>
          </p:nvPr>
        </p:nvSpPr>
        <p:spPr>
          <a:xfrm>
            <a:off x="495300" y="4191000"/>
            <a:ext cx="8153400" cy="2514600"/>
          </a:xfrm>
        </p:spPr>
        <p:txBody>
          <a:bodyPr>
            <a:normAutofit fontScale="92500" lnSpcReduction="20000"/>
          </a:bodyPr>
          <a:lstStyle/>
          <a:p>
            <a:r>
              <a:rPr lang="en-US" sz="6100" dirty="0">
                <a:solidFill>
                  <a:schemeClr val="bg1"/>
                </a:solidFill>
                <a:latin typeface="+mj-lt"/>
              </a:rPr>
              <a:t>Southwest Regional </a:t>
            </a:r>
            <a:endParaRPr lang="en-US" sz="6100" dirty="0" smtClean="0">
              <a:solidFill>
                <a:schemeClr val="bg1"/>
              </a:solidFill>
              <a:latin typeface="+mj-lt"/>
            </a:endParaRPr>
          </a:p>
          <a:p>
            <a:r>
              <a:rPr lang="en-US" sz="6100" dirty="0" smtClean="0">
                <a:solidFill>
                  <a:schemeClr val="bg1"/>
                </a:solidFill>
                <a:latin typeface="+mj-lt"/>
              </a:rPr>
              <a:t>Climate Hub</a:t>
            </a:r>
          </a:p>
          <a:p>
            <a:r>
              <a:rPr lang="en-US" sz="2400" dirty="0" smtClean="0">
                <a:solidFill>
                  <a:schemeClr val="bg1"/>
                </a:solidFill>
                <a:latin typeface="+mn-lt"/>
              </a:rPr>
              <a:t>Developed by </a:t>
            </a:r>
            <a:r>
              <a:rPr lang="en-US" sz="2400" dirty="0">
                <a:solidFill>
                  <a:schemeClr val="bg1"/>
                </a:solidFill>
                <a:latin typeface="+mn-lt"/>
              </a:rPr>
              <a:t>the </a:t>
            </a:r>
            <a:endParaRPr lang="en-US" sz="2400" dirty="0" smtClean="0">
              <a:solidFill>
                <a:schemeClr val="bg1"/>
              </a:solidFill>
              <a:latin typeface="+mn-lt"/>
            </a:endParaRPr>
          </a:p>
          <a:p>
            <a:r>
              <a:rPr lang="en-US" sz="2400" dirty="0" smtClean="0">
                <a:solidFill>
                  <a:schemeClr val="bg1"/>
                </a:solidFill>
                <a:latin typeface="+mn-lt"/>
              </a:rPr>
              <a:t>Asombro Institute for Science Education (</a:t>
            </a:r>
            <a:r>
              <a:rPr lang="en-US" sz="2400" dirty="0" err="1" smtClean="0">
                <a:solidFill>
                  <a:schemeClr val="bg1"/>
                </a:solidFill>
                <a:latin typeface="+mn-lt"/>
              </a:rPr>
              <a:t>www.asombro.org</a:t>
            </a:r>
            <a:r>
              <a:rPr lang="en-US" sz="2400" dirty="0" smtClean="0">
                <a:solidFill>
                  <a:schemeClr val="bg1"/>
                </a:solidFill>
                <a:latin typeface="+mn-lt"/>
              </a:rPr>
              <a:t>)</a:t>
            </a:r>
            <a:endParaRPr lang="en-US" sz="2400" dirty="0">
              <a:solidFill>
                <a:schemeClr val="bg1"/>
              </a:solidFill>
              <a:latin typeface="+mn-lt"/>
            </a:endParaRPr>
          </a:p>
          <a:p>
            <a:endParaRPr lang="en-US"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8600" y="457200"/>
            <a:ext cx="8686800" cy="3514224"/>
          </a:xfrm>
          <a:prstGeom prst="rect">
            <a:avLst/>
          </a:prstGeom>
        </p:spPr>
      </p:pic>
    </p:spTree>
    <p:extLst>
      <p:ext uri="{BB962C8B-B14F-4D97-AF65-F5344CB8AC3E}">
        <p14:creationId xmlns:p14="http://schemas.microsoft.com/office/powerpoint/2010/main" val="1746617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 (Hydrologic) Cycle</a:t>
            </a:r>
            <a:endParaRPr lang="en-US" dirty="0"/>
          </a:p>
        </p:txBody>
      </p:sp>
      <p:sp>
        <p:nvSpPr>
          <p:cNvPr id="3" name="Content Placeholder 2"/>
          <p:cNvSpPr>
            <a:spLocks noGrp="1"/>
          </p:cNvSpPr>
          <p:nvPr>
            <p:ph idx="1"/>
          </p:nvPr>
        </p:nvSpPr>
        <p:spPr/>
        <p:txBody>
          <a:bodyPr>
            <a:normAutofit/>
          </a:bodyPr>
          <a:lstStyle/>
          <a:p>
            <a:pPr>
              <a:spcAft>
                <a:spcPts val="1800"/>
              </a:spcAft>
            </a:pPr>
            <a:r>
              <a:rPr lang="en-US" sz="2900" dirty="0" smtClean="0"/>
              <a:t>Only a certain amount of water on Earth</a:t>
            </a:r>
          </a:p>
          <a:p>
            <a:pPr lvl="1">
              <a:spcAft>
                <a:spcPts val="1800"/>
              </a:spcAft>
            </a:pPr>
            <a:r>
              <a:rPr lang="en-US" sz="2500" dirty="0" smtClean="0"/>
              <a:t>Small amounts are lost and gained</a:t>
            </a:r>
          </a:p>
          <a:p>
            <a:pPr>
              <a:spcAft>
                <a:spcPts val="1800"/>
              </a:spcAft>
            </a:pPr>
            <a:r>
              <a:rPr lang="en-US" sz="2900" dirty="0" smtClean="0"/>
              <a:t>Movement of water on, in, &amp; above Earth</a:t>
            </a:r>
          </a:p>
          <a:p>
            <a:pPr>
              <a:spcAft>
                <a:spcPts val="1800"/>
              </a:spcAft>
            </a:pPr>
            <a:r>
              <a:rPr lang="en-US" sz="2900" dirty="0" smtClean="0"/>
              <a:t>Changes states between liquid, vapor, &amp; solid (ice </a:t>
            </a:r>
            <a:r>
              <a:rPr lang="en-US" sz="2900" smtClean="0"/>
              <a:t>and snow).</a:t>
            </a:r>
            <a:endParaRPr lang="en-US" sz="2900" dirty="0" smtClean="0"/>
          </a:p>
        </p:txBody>
      </p:sp>
      <p:sp>
        <p:nvSpPr>
          <p:cNvPr id="4" name="TextBox 3"/>
          <p:cNvSpPr txBox="1"/>
          <p:nvPr/>
        </p:nvSpPr>
        <p:spPr>
          <a:xfrm>
            <a:off x="2396742" y="6357946"/>
            <a:ext cx="4396230" cy="369332"/>
          </a:xfrm>
          <a:prstGeom prst="rect">
            <a:avLst/>
          </a:prstGeom>
          <a:noFill/>
        </p:spPr>
        <p:txBody>
          <a:bodyPr wrap="none" rtlCol="0">
            <a:spAutoFit/>
          </a:bodyPr>
          <a:lstStyle/>
          <a:p>
            <a:r>
              <a:rPr lang="en-US" dirty="0">
                <a:latin typeface="Baskerville"/>
                <a:cs typeface="Baskerville"/>
              </a:rPr>
              <a:t>Source: </a:t>
            </a:r>
            <a:r>
              <a:rPr lang="en-US" dirty="0" err="1" smtClean="0">
                <a:latin typeface="Baskerville"/>
                <a:cs typeface="Baskerville"/>
              </a:rPr>
              <a:t>water.usgs.gov</a:t>
            </a:r>
            <a:r>
              <a:rPr lang="en-US" dirty="0">
                <a:latin typeface="Baskerville"/>
                <a:cs typeface="Baskerville"/>
              </a:rPr>
              <a:t>/</a:t>
            </a:r>
            <a:r>
              <a:rPr lang="en-US" dirty="0" err="1">
                <a:latin typeface="Baskerville"/>
                <a:cs typeface="Baskerville"/>
              </a:rPr>
              <a:t>edu</a:t>
            </a:r>
            <a:r>
              <a:rPr lang="en-US" dirty="0">
                <a:latin typeface="Baskerville"/>
                <a:cs typeface="Baskerville"/>
              </a:rPr>
              <a:t>/</a:t>
            </a:r>
            <a:r>
              <a:rPr lang="en-US" dirty="0" err="1">
                <a:latin typeface="Baskerville"/>
                <a:cs typeface="Baskerville"/>
              </a:rPr>
              <a:t>watercycle.html</a:t>
            </a:r>
            <a:endParaRPr lang="en-US" dirty="0">
              <a:latin typeface="Baskerville"/>
              <a:cs typeface="Baskerville"/>
            </a:endParaRPr>
          </a:p>
        </p:txBody>
      </p:sp>
    </p:spTree>
    <p:extLst>
      <p:ext uri="{BB962C8B-B14F-4D97-AF65-F5344CB8AC3E}">
        <p14:creationId xmlns:p14="http://schemas.microsoft.com/office/powerpoint/2010/main" val="72097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6412468"/>
            <a:ext cx="4396230"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water.usgs.gov</a:t>
            </a:r>
            <a:r>
              <a:rPr lang="en-US" dirty="0">
                <a:latin typeface="Baskerville"/>
                <a:cs typeface="Baskerville"/>
              </a:rPr>
              <a:t>/</a:t>
            </a:r>
            <a:r>
              <a:rPr lang="en-US" dirty="0" err="1">
                <a:latin typeface="Baskerville"/>
                <a:cs typeface="Baskerville"/>
              </a:rPr>
              <a:t>edu</a:t>
            </a:r>
            <a:r>
              <a:rPr lang="en-US" dirty="0">
                <a:latin typeface="Baskerville"/>
                <a:cs typeface="Baskerville"/>
              </a:rPr>
              <a:t>/</a:t>
            </a:r>
            <a:r>
              <a:rPr lang="en-US" dirty="0" err="1">
                <a:latin typeface="Baskerville"/>
                <a:cs typeface="Baskerville"/>
              </a:rPr>
              <a:t>watercycle.html</a:t>
            </a:r>
            <a:endParaRPr lang="en-US" dirty="0">
              <a:latin typeface="Baskerville"/>
              <a:cs typeface="Baskerville"/>
            </a:endParaRPr>
          </a:p>
        </p:txBody>
      </p:sp>
      <p:pic>
        <p:nvPicPr>
          <p:cNvPr id="7" name="Picture 6" descr="watercyclesummary.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4000" cy="6376416"/>
          </a:xfrm>
          <a:prstGeom prst="rect">
            <a:avLst/>
          </a:prstGeom>
        </p:spPr>
      </p:pic>
    </p:spTree>
    <p:extLst>
      <p:ext uri="{BB962C8B-B14F-4D97-AF65-F5344CB8AC3E}">
        <p14:creationId xmlns:p14="http://schemas.microsoft.com/office/powerpoint/2010/main" val="97641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NOAA Ocean Explorer Video</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http://oceanexplorer.noaa.gov/edu/learning/player/lesson07.</a:t>
            </a:r>
            <a:r>
              <a:rPr lang="en-US" dirty="0" smtClean="0">
                <a:hlinkClick r:id="rId2"/>
              </a:rPr>
              <a:t>html</a:t>
            </a:r>
            <a:endParaRPr lang="en-US" dirty="0" smtClean="0"/>
          </a:p>
          <a:p>
            <a:pPr marL="0" indent="0">
              <a:buNone/>
            </a:pPr>
            <a:endParaRPr lang="en-US" dirty="0"/>
          </a:p>
        </p:txBody>
      </p:sp>
    </p:spTree>
    <p:extLst>
      <p:ext uri="{BB962C8B-B14F-4D97-AF65-F5344CB8AC3E}">
        <p14:creationId xmlns:p14="http://schemas.microsoft.com/office/powerpoint/2010/main" val="1073147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1143000"/>
          </a:xfrm>
        </p:spPr>
        <p:txBody>
          <a:bodyPr/>
          <a:lstStyle/>
          <a:p>
            <a:r>
              <a:rPr lang="en-US" dirty="0" smtClean="0"/>
              <a:t>Water Cycle Game</a:t>
            </a:r>
            <a:endParaRPr lang="en-US" dirty="0"/>
          </a:p>
        </p:txBody>
      </p:sp>
      <p:sp>
        <p:nvSpPr>
          <p:cNvPr id="5" name="TextBox 4"/>
          <p:cNvSpPr txBox="1"/>
          <p:nvPr/>
        </p:nvSpPr>
        <p:spPr>
          <a:xfrm>
            <a:off x="1447800" y="5288340"/>
            <a:ext cx="5660524" cy="1569660"/>
          </a:xfrm>
          <a:prstGeom prst="rect">
            <a:avLst/>
          </a:prstGeom>
          <a:noFill/>
        </p:spPr>
        <p:txBody>
          <a:bodyPr wrap="none" rtlCol="0">
            <a:spAutoFit/>
          </a:bodyPr>
          <a:lstStyle/>
          <a:p>
            <a:pPr marL="457200" indent="-457200">
              <a:buFont typeface="+mj-lt"/>
              <a:buAutoNum type="arabicPeriod"/>
            </a:pPr>
            <a:r>
              <a:rPr lang="en-US" sz="2400" dirty="0">
                <a:latin typeface="Baskerville"/>
                <a:cs typeface="Baskerville"/>
              </a:rPr>
              <a:t>Thin lines = 2 water drops (paper wads)</a:t>
            </a:r>
          </a:p>
          <a:p>
            <a:pPr marL="457200" indent="-457200">
              <a:buFont typeface="+mj-lt"/>
              <a:buAutoNum type="arabicPeriod"/>
            </a:pPr>
            <a:r>
              <a:rPr lang="en-US" sz="2400" dirty="0">
                <a:latin typeface="Baskerville"/>
                <a:cs typeface="Baskerville"/>
              </a:rPr>
              <a:t>Thick lines = 5 water drops (paper wads)</a:t>
            </a:r>
          </a:p>
          <a:p>
            <a:pPr marL="457200" indent="-457200">
              <a:buFont typeface="+mj-lt"/>
              <a:buAutoNum type="arabicPeriod"/>
            </a:pPr>
            <a:r>
              <a:rPr lang="en-US" sz="2400">
                <a:latin typeface="Baskerville"/>
                <a:cs typeface="Baskerville"/>
              </a:rPr>
              <a:t>State </a:t>
            </a:r>
            <a:r>
              <a:rPr lang="en-US" sz="2400" smtClean="0">
                <a:latin typeface="Baskerville"/>
                <a:cs typeface="Baskerville"/>
              </a:rPr>
              <a:t>process by </a:t>
            </a:r>
            <a:r>
              <a:rPr lang="en-US" sz="2400" dirty="0" smtClean="0">
                <a:latin typeface="Baskerville"/>
                <a:cs typeface="Baskerville"/>
              </a:rPr>
              <a:t>which </a:t>
            </a:r>
            <a:r>
              <a:rPr lang="en-US" sz="2400" dirty="0">
                <a:latin typeface="Baskerville"/>
                <a:cs typeface="Baskerville"/>
              </a:rPr>
              <a:t>water is moving</a:t>
            </a:r>
          </a:p>
          <a:p>
            <a:endParaRPr lang="en-US" sz="2400" dirty="0">
              <a:latin typeface="Baskerville"/>
              <a:cs typeface="Baskerville"/>
            </a:endParaRPr>
          </a:p>
        </p:txBody>
      </p:sp>
      <p:pic>
        <p:nvPicPr>
          <p:cNvPr id="6" name="Picture 5" descr="Screen Shot 2015-04-28 at 2.19.43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9400" y="1219200"/>
            <a:ext cx="3258643" cy="4069140"/>
          </a:xfrm>
          <a:prstGeom prst="rect">
            <a:avLst/>
          </a:prstGeom>
        </p:spPr>
      </p:pic>
    </p:spTree>
    <p:extLst>
      <p:ext uri="{BB962C8B-B14F-4D97-AF65-F5344CB8AC3E}">
        <p14:creationId xmlns:p14="http://schemas.microsoft.com/office/powerpoint/2010/main" val="754920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2118</TotalTime>
  <Words>317</Words>
  <Application>Microsoft Macintosh PowerPoint</Application>
  <PresentationFormat>On-screen Show (4:3)</PresentationFormat>
  <Paragraphs>23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Avenir Black</vt:lpstr>
      <vt:lpstr>Baskerville</vt:lpstr>
      <vt:lpstr>Calibri</vt:lpstr>
      <vt:lpstr>Perpetua</vt:lpstr>
      <vt:lpstr>Arial</vt:lpstr>
      <vt:lpstr>Office Theme</vt:lpstr>
      <vt:lpstr>PowerPoint Presentation</vt:lpstr>
      <vt:lpstr>The Water (Hydrologic) Cycle</vt:lpstr>
      <vt:lpstr>PowerPoint Presentation</vt:lpstr>
      <vt:lpstr>NOAA Ocean Explorer Video</vt:lpstr>
      <vt:lpstr>Water Cycle Game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Stephanie Haan-Amato</dc:creator>
  <cp:lastModifiedBy>Microsoft Office User</cp:lastModifiedBy>
  <cp:revision>231</cp:revision>
  <dcterms:created xsi:type="dcterms:W3CDTF">2013-01-27T22:12:05Z</dcterms:created>
  <dcterms:modified xsi:type="dcterms:W3CDTF">2015-09-07T20:15:53Z</dcterms:modified>
</cp:coreProperties>
</file>