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64" r:id="rId3"/>
    <p:sldId id="259" r:id="rId4"/>
    <p:sldId id="257" r:id="rId5"/>
    <p:sldId id="262" r:id="rId6"/>
    <p:sldId id="260" r:id="rId7"/>
    <p:sldId id="258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7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F54D7-0010-4344-BD01-36E30B870E12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493C5-E018-AC43-8E81-448486C9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1. television forecaster</a:t>
            </a:r>
            <a:r>
              <a:rPr lang="en-US" baseline="0" dirty="0" smtClean="0"/>
              <a:t> who is giving a prediction of the conditions in Flagstaff, Arizona for a 4-day period [answer: weather].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93C5-E018-AC43-8E81-448486C971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2. map that displays the average temperature</a:t>
            </a:r>
            <a:r>
              <a:rPr lang="en-US" baseline="0" dirty="0" smtClean="0"/>
              <a:t> in the continental United States from 1961-1990, a 30-year period [answer: climate].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93C5-E018-AC43-8E81-448486C971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3: satellite</a:t>
            </a:r>
            <a:r>
              <a:rPr lang="en-US" baseline="0" dirty="0" smtClean="0"/>
              <a:t> images of Elephant Butte reservoir in New Mexico taken during a drought.  The top photo was taken in 1994, and the bottom photo was taken in 2013, 19 </a:t>
            </a:r>
            <a:r>
              <a:rPr lang="en-US" baseline="0" smtClean="0"/>
              <a:t>years later </a:t>
            </a:r>
            <a:r>
              <a:rPr lang="en-US" baseline="0" dirty="0" smtClean="0"/>
              <a:t>[answer: climate].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93C5-E018-AC43-8E81-448486C971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4: photo</a:t>
            </a:r>
            <a:r>
              <a:rPr lang="en-US" baseline="0" dirty="0" smtClean="0"/>
              <a:t> of a rain gauge in Fort Collins, Colorado.  The rain gauge has collected precipitation from a recent rain event [answer: weather].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93C5-E018-AC43-8E81-448486C971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5: map that displays the average precipitation in the continental United</a:t>
            </a:r>
            <a:r>
              <a:rPr lang="en-US" baseline="0" dirty="0" smtClean="0"/>
              <a:t> States from 1961-1990, a 30-year period [answer: climate].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93C5-E018-AC43-8E81-448486C971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6: photo of a person walking in a snowstorm</a:t>
            </a:r>
            <a:r>
              <a:rPr lang="en-US" baseline="0" dirty="0" smtClean="0"/>
              <a:t> [answer: weather].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93C5-E018-AC43-8E81-448486C971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4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7. graph of the average surface</a:t>
            </a:r>
            <a:r>
              <a:rPr lang="en-US" baseline="0" dirty="0" smtClean="0"/>
              <a:t> temperature on Earth since 1880 [answer</a:t>
            </a:r>
            <a:r>
              <a:rPr lang="en-US" baseline="0" smtClean="0"/>
              <a:t>: climate].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93C5-E018-AC43-8E81-448486C971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6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2940-F57D-BE4D-97C7-AC35885DB31A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4556-6325-B54B-B744-264854BE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skerville"/>
                <a:cs typeface="Baskerville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skerville"/>
                <a:cs typeface="Baskerville"/>
              </a:defRPr>
            </a:lvl1pPr>
          </a:lstStyle>
          <a:p>
            <a:r>
              <a:rPr lang="en-US" b="1" i="0" dirty="0" smtClean="0">
                <a:latin typeface="Lucida Grande"/>
                <a:ea typeface="Lucida Grande"/>
                <a:cs typeface="Lucida Grande"/>
              </a:rPr>
              <a:t>© Southwest Regional Climate Hub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skerville"/>
                <a:cs typeface="Baskerville"/>
              </a:defRPr>
            </a:lvl1pPr>
          </a:lstStyle>
          <a:p>
            <a:fld id="{9D9E4556-6325-B54B-B744-264854BED0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lack"/>
          <a:ea typeface="+mn-ea"/>
          <a:cs typeface="Avenir Blac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lack"/>
          <a:ea typeface="+mn-ea"/>
          <a:cs typeface="Avenir Blac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lack"/>
          <a:ea typeface="+mn-ea"/>
          <a:cs typeface="Avenir Blac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lack"/>
          <a:ea typeface="+mn-ea"/>
          <a:cs typeface="Avenir Blac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BdxDFpDp_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49902" y="-179882"/>
            <a:ext cx="9473784" cy="71802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0290" y="4191000"/>
            <a:ext cx="8153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lack"/>
                <a:ea typeface="+mn-ea"/>
                <a:cs typeface="Avenir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lack"/>
                <a:ea typeface="+mn-ea"/>
                <a:cs typeface="Avenir Blac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lack"/>
                <a:ea typeface="+mn-ea"/>
                <a:cs typeface="Avenir Blac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lack"/>
                <a:ea typeface="+mn-ea"/>
                <a:cs typeface="Avenir Blac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lack"/>
                <a:ea typeface="+mn-ea"/>
                <a:cs typeface="Avenir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100" dirty="0" smtClean="0">
                <a:solidFill>
                  <a:schemeClr val="bg1"/>
                </a:solidFill>
                <a:latin typeface="+mj-lt"/>
                <a:ea typeface="Avenir Roman" charset="0"/>
                <a:cs typeface="Avenir Roman" charset="0"/>
              </a:rPr>
              <a:t>Southwest Regional </a:t>
            </a:r>
          </a:p>
          <a:p>
            <a:pPr marL="0" indent="0" algn="ctr">
              <a:buNone/>
            </a:pPr>
            <a:r>
              <a:rPr lang="en-US" sz="6100" dirty="0" smtClean="0">
                <a:solidFill>
                  <a:schemeClr val="bg1"/>
                </a:solidFill>
                <a:latin typeface="+mj-lt"/>
                <a:ea typeface="Avenir Roman" charset="0"/>
                <a:cs typeface="Avenir Roman" charset="0"/>
              </a:rPr>
              <a:t>Climate Hub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Developed by the </a:t>
            </a:r>
          </a:p>
          <a:p>
            <a:pPr marL="0" indent="0" algn="ctr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+mn-lt"/>
              </a:rPr>
              <a:t>Asombro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 Institute for Science Education (</a:t>
            </a:r>
            <a:r>
              <a:rPr lang="en-US" sz="2400" dirty="0" err="1" smtClean="0">
                <a:solidFill>
                  <a:schemeClr val="bg1"/>
                </a:solidFill>
                <a:latin typeface="+mn-lt"/>
              </a:rPr>
              <a:t>www.asombro.org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590" y="477888"/>
            <a:ext cx="8686800" cy="34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93900"/>
          </a:xfrm>
        </p:spPr>
        <p:txBody>
          <a:bodyPr/>
          <a:lstStyle/>
          <a:p>
            <a:r>
              <a:rPr lang="en-US" dirty="0" smtClean="0"/>
              <a:t>National Geographic Video</a:t>
            </a:r>
            <a:br>
              <a:rPr lang="en-US" dirty="0" smtClean="0"/>
            </a:br>
            <a:r>
              <a:rPr lang="en-US" sz="3800" dirty="0" smtClean="0"/>
              <a:t>With Neil </a:t>
            </a:r>
            <a:r>
              <a:rPr lang="en-US" sz="3800" dirty="0" err="1" smtClean="0"/>
              <a:t>deGrasse</a:t>
            </a:r>
            <a:r>
              <a:rPr lang="en-US" sz="3800" dirty="0" smtClean="0"/>
              <a:t> Tyson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9693"/>
            <a:ext cx="8229600" cy="344647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https://www.youtube.com/watch?v=cBdxDFpDp_k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9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7218" y="6386923"/>
            <a:ext cx="18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Source: </a:t>
            </a:r>
            <a:r>
              <a:rPr lang="en-US" dirty="0" err="1" smtClean="0">
                <a:latin typeface="Baskerville"/>
                <a:cs typeface="Baskerville"/>
              </a:rPr>
              <a:t>wn.com</a:t>
            </a:r>
            <a:endParaRPr lang="en-US" dirty="0">
              <a:latin typeface="Baskerville"/>
              <a:cs typeface="Baskerville"/>
            </a:endParaRPr>
          </a:p>
        </p:txBody>
      </p:sp>
      <p:pic>
        <p:nvPicPr>
          <p:cNvPr id="5" name="Picture 4" descr="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625" y="1250514"/>
            <a:ext cx="6708157" cy="50311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1438"/>
            <a:ext cx="8229600" cy="965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Fig 1. Forecaster in Flagstaff, Arizona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07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358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Fig 2. Average daily temperature </a:t>
            </a:r>
            <a:r>
              <a:rPr lang="en-US" sz="3000" dirty="0"/>
              <a:t>in the Continental United States from 1961-1990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470" y="721275"/>
            <a:ext cx="7290116" cy="6136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8776" y="6211669"/>
            <a:ext cx="531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Source: </a:t>
            </a:r>
            <a:r>
              <a:rPr lang="en-US" dirty="0" err="1" smtClean="0">
                <a:latin typeface="Baskerville"/>
                <a:cs typeface="Baskerville"/>
              </a:rPr>
              <a:t>cdo.ncdc.noaa.gov</a:t>
            </a:r>
            <a:r>
              <a:rPr lang="en-US" dirty="0">
                <a:latin typeface="Baskerville"/>
                <a:cs typeface="Baskerville"/>
              </a:rPr>
              <a:t>/</a:t>
            </a:r>
            <a:r>
              <a:rPr lang="en-US" dirty="0" err="1">
                <a:latin typeface="Baskerville"/>
                <a:cs typeface="Baskerville"/>
              </a:rPr>
              <a:t>cgi</a:t>
            </a:r>
            <a:r>
              <a:rPr lang="en-US" dirty="0">
                <a:latin typeface="Baskerville"/>
                <a:cs typeface="Baskerville"/>
              </a:rPr>
              <a:t>-bin/</a:t>
            </a:r>
            <a:r>
              <a:rPr lang="en-US" dirty="0" err="1">
                <a:latin typeface="Baskerville"/>
                <a:cs typeface="Baskerville"/>
              </a:rPr>
              <a:t>climaps</a:t>
            </a:r>
            <a:r>
              <a:rPr lang="en-US" dirty="0">
                <a:latin typeface="Baskerville"/>
                <a:cs typeface="Baskerville"/>
              </a:rPr>
              <a:t>/</a:t>
            </a:r>
            <a:r>
              <a:rPr lang="en-US" dirty="0" err="1">
                <a:latin typeface="Baskerville"/>
                <a:cs typeface="Baskerville"/>
              </a:rPr>
              <a:t>climaps.pl</a:t>
            </a:r>
            <a:endParaRPr lang="en-US" dirty="0">
              <a:latin typeface="Baskerville"/>
              <a:cs typeface="Baskerville"/>
            </a:endParaRPr>
          </a:p>
          <a:p>
            <a:endParaRPr lang="en-US" dirty="0"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1322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Fig 3. Lowered reservoir levels during drought, Elephant Butte, New Mexico</a:t>
            </a:r>
            <a:endParaRPr lang="en-US" sz="34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624" y="1428750"/>
            <a:ext cx="4314825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7500" y="6488668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Source: </a:t>
            </a:r>
            <a:r>
              <a:rPr lang="en-US" dirty="0" err="1" smtClean="0">
                <a:latin typeface="Baskerville"/>
                <a:cs typeface="Baskerville"/>
              </a:rPr>
              <a:t>earthobservatory.nasa.gov</a:t>
            </a:r>
            <a:r>
              <a:rPr lang="en-US" dirty="0">
                <a:latin typeface="Baskerville"/>
                <a:cs typeface="Baskerville"/>
              </a:rPr>
              <a:t>/IOTD/</a:t>
            </a:r>
            <a:r>
              <a:rPr lang="en-US" dirty="0" err="1">
                <a:latin typeface="Baskerville"/>
                <a:cs typeface="Baskerville"/>
              </a:rPr>
              <a:t>view.php?id</a:t>
            </a:r>
            <a:r>
              <a:rPr lang="en-US" dirty="0">
                <a:latin typeface="Baskerville"/>
                <a:cs typeface="Baskerville"/>
              </a:rPr>
              <a:t>=81714</a:t>
            </a:r>
            <a:r>
              <a:rPr lang="en-US" dirty="0" smtClean="0">
                <a:effectLst/>
                <a:latin typeface="Baskerville"/>
                <a:cs typeface="Baskerville"/>
              </a:rPr>
              <a:t> </a:t>
            </a:r>
            <a:endParaRPr lang="en-US" dirty="0"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50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4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Fig 4. Rain gauge </a:t>
            </a:r>
            <a:r>
              <a:rPr lang="en-US" sz="2800" dirty="0"/>
              <a:t>in Fort Collins, Colorado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56704" y="6177885"/>
            <a:ext cx="333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Source: </a:t>
            </a:r>
            <a:r>
              <a:rPr lang="en-US" dirty="0" err="1" smtClean="0">
                <a:latin typeface="Baskerville"/>
                <a:cs typeface="Baskerville"/>
              </a:rPr>
              <a:t>pmm.nasa.gov</a:t>
            </a:r>
            <a:r>
              <a:rPr lang="en-US" dirty="0">
                <a:latin typeface="Baskerville"/>
                <a:cs typeface="Baskerville"/>
              </a:rPr>
              <a:t>/node/739</a:t>
            </a:r>
          </a:p>
          <a:p>
            <a:endParaRPr lang="en-US" dirty="0">
              <a:latin typeface="Baskerville"/>
              <a:cs typeface="Baskerville"/>
            </a:endParaRPr>
          </a:p>
        </p:txBody>
      </p:sp>
      <p:pic>
        <p:nvPicPr>
          <p:cNvPr id="5" name="Picture 4" descr="Raingauge Rainbow Close-u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3848" y="1411192"/>
            <a:ext cx="3580767" cy="47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758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Fig 5. Average daily precipitation </a:t>
            </a:r>
            <a:r>
              <a:rPr lang="en-US" sz="3000" dirty="0"/>
              <a:t>in the Continental United States from 1961-1990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26" y="831035"/>
            <a:ext cx="7525281" cy="6011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1276" y="6195989"/>
            <a:ext cx="529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Source: </a:t>
            </a:r>
            <a:r>
              <a:rPr lang="en-US" dirty="0" err="1" smtClean="0">
                <a:latin typeface="Baskerville"/>
                <a:cs typeface="Baskerville"/>
              </a:rPr>
              <a:t>cdo.ncdc.noaa.gov</a:t>
            </a:r>
            <a:r>
              <a:rPr lang="en-US" dirty="0">
                <a:latin typeface="Baskerville"/>
                <a:cs typeface="Baskerville"/>
              </a:rPr>
              <a:t>/</a:t>
            </a:r>
            <a:r>
              <a:rPr lang="en-US" dirty="0" err="1">
                <a:latin typeface="Baskerville"/>
                <a:cs typeface="Baskerville"/>
              </a:rPr>
              <a:t>cgi</a:t>
            </a:r>
            <a:r>
              <a:rPr lang="en-US" dirty="0">
                <a:latin typeface="Baskerville"/>
                <a:cs typeface="Baskerville"/>
              </a:rPr>
              <a:t>-bin/</a:t>
            </a:r>
            <a:r>
              <a:rPr lang="en-US" dirty="0" err="1">
                <a:latin typeface="Baskerville"/>
                <a:cs typeface="Baskerville"/>
              </a:rPr>
              <a:t>climaps</a:t>
            </a:r>
            <a:r>
              <a:rPr lang="en-US" dirty="0">
                <a:latin typeface="Baskerville"/>
                <a:cs typeface="Baskerville"/>
              </a:rPr>
              <a:t>/</a:t>
            </a:r>
            <a:r>
              <a:rPr lang="en-US" dirty="0" err="1">
                <a:latin typeface="Baskerville"/>
                <a:cs typeface="Baskerville"/>
              </a:rPr>
              <a:t>climaps.pl</a:t>
            </a:r>
            <a:endParaRPr lang="en-US" dirty="0">
              <a:latin typeface="Baskerville"/>
              <a:cs typeface="Baskerville"/>
            </a:endParaRPr>
          </a:p>
          <a:p>
            <a:endParaRPr lang="en-US" dirty="0"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3661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01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Fig 6. Snowstorm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65250" y="6290707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Source: </a:t>
            </a:r>
            <a:r>
              <a:rPr lang="en-US" dirty="0" err="1" smtClean="0">
                <a:latin typeface="Baskerville"/>
                <a:cs typeface="Baskerville"/>
              </a:rPr>
              <a:t>www.noaa.gov</a:t>
            </a:r>
            <a:r>
              <a:rPr lang="en-US" dirty="0" smtClean="0">
                <a:latin typeface="Baskerville"/>
                <a:cs typeface="Baskerville"/>
              </a:rPr>
              <a:t>/features/monitoring_0209/</a:t>
            </a:r>
            <a:r>
              <a:rPr lang="en-US" dirty="0" err="1" smtClean="0">
                <a:latin typeface="Baskerville"/>
                <a:cs typeface="Baskerville"/>
              </a:rPr>
              <a:t>coldwinds.html</a:t>
            </a:r>
            <a:endParaRPr lang="en-US" dirty="0">
              <a:latin typeface="Baskerville"/>
              <a:cs typeface="Baskerville"/>
            </a:endParaRPr>
          </a:p>
        </p:txBody>
      </p:sp>
      <p:pic>
        <p:nvPicPr>
          <p:cNvPr id="5" name="Picture 4" descr="windchi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9626" y="1325925"/>
            <a:ext cx="4984750" cy="48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Fig 7. Average global surface temperature</a:t>
            </a:r>
            <a:endParaRPr lang="en-US" sz="30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875" y="1762125"/>
            <a:ext cx="8572500" cy="387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6000750"/>
            <a:ext cx="693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Source: </a:t>
            </a:r>
            <a:r>
              <a:rPr lang="en-US" dirty="0" err="1" smtClean="0">
                <a:latin typeface="Baskerville"/>
                <a:cs typeface="Baskerville"/>
              </a:rPr>
              <a:t>earthobservatory.nasa.gov</a:t>
            </a:r>
            <a:r>
              <a:rPr lang="en-US" dirty="0">
                <a:latin typeface="Baskerville"/>
                <a:cs typeface="Baskerville"/>
              </a:rPr>
              <a:t>/Features/</a:t>
            </a:r>
            <a:r>
              <a:rPr lang="en-US" dirty="0" err="1">
                <a:latin typeface="Baskerville"/>
                <a:cs typeface="Baskerville"/>
              </a:rPr>
              <a:t>GlobalWarming</a:t>
            </a:r>
            <a:r>
              <a:rPr lang="en-US" dirty="0">
                <a:latin typeface="Baskerville"/>
                <a:cs typeface="Baskerville"/>
              </a:rPr>
              <a:t>/page2.php</a:t>
            </a:r>
          </a:p>
          <a:p>
            <a:endParaRPr lang="en-US" dirty="0"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973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300</Words>
  <Application>Microsoft Macintosh PowerPoint</Application>
  <PresentationFormat>On-screen Show (4:3)</PresentationFormat>
  <Paragraphs>34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Avenir Black</vt:lpstr>
      <vt:lpstr>Avenir Roman</vt:lpstr>
      <vt:lpstr>Baskerville</vt:lpstr>
      <vt:lpstr>Calibri</vt:lpstr>
      <vt:lpstr>Lucida Grande</vt:lpstr>
      <vt:lpstr>Arial</vt:lpstr>
      <vt:lpstr>Office Theme</vt:lpstr>
      <vt:lpstr>PowerPoint Presentation</vt:lpstr>
      <vt:lpstr>National Geographic Video With Neil deGrasse Tyson</vt:lpstr>
      <vt:lpstr>Fig 1. Forecaster in Flagstaff, Arizona </vt:lpstr>
      <vt:lpstr>Fig 2. Average daily temperature in the Continental United States from 1961-1990 </vt:lpstr>
      <vt:lpstr>Fig 3. Lowered reservoir levels during drought, Elephant Butte, New Mexico</vt:lpstr>
      <vt:lpstr>Fig 4. Rain gauge in Fort Collins, Colorado </vt:lpstr>
      <vt:lpstr>Fig 5. Average daily precipitation in the Continental United States from 1961-1990 </vt:lpstr>
      <vt:lpstr>Fig 6. Snowstorm</vt:lpstr>
      <vt:lpstr>Fig 7. Average global surface temperature</vt:lpstr>
    </vt:vector>
  </TitlesOfParts>
  <Company>Asombro Institute for Science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Vs. Weather</dc:title>
  <dc:creator>Stephanie Haan-Amato</dc:creator>
  <cp:lastModifiedBy>Microsoft Office User</cp:lastModifiedBy>
  <cp:revision>51</cp:revision>
  <dcterms:created xsi:type="dcterms:W3CDTF">2014-09-02T18:33:36Z</dcterms:created>
  <dcterms:modified xsi:type="dcterms:W3CDTF">2015-09-07T20:17:39Z</dcterms:modified>
</cp:coreProperties>
</file>