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7.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337" r:id="rId4"/>
    <p:sldId id="259" r:id="rId5"/>
    <p:sldId id="316" r:id="rId6"/>
    <p:sldId id="317" r:id="rId7"/>
    <p:sldId id="318" r:id="rId8"/>
    <p:sldId id="319" r:id="rId9"/>
    <p:sldId id="302" r:id="rId10"/>
    <p:sldId id="303" r:id="rId11"/>
    <p:sldId id="304" r:id="rId12"/>
    <p:sldId id="305" r:id="rId13"/>
    <p:sldId id="306" r:id="rId14"/>
    <p:sldId id="321" r:id="rId15"/>
    <p:sldId id="322" r:id="rId16"/>
    <p:sldId id="320" r:id="rId17"/>
    <p:sldId id="260" r:id="rId18"/>
    <p:sldId id="261" r:id="rId19"/>
    <p:sldId id="262" r:id="rId20"/>
    <p:sldId id="263" r:id="rId21"/>
    <p:sldId id="264" r:id="rId22"/>
    <p:sldId id="265" r:id="rId23"/>
    <p:sldId id="266" r:id="rId24"/>
    <p:sldId id="267" r:id="rId25"/>
    <p:sldId id="268" r:id="rId26"/>
    <p:sldId id="297" r:id="rId27"/>
    <p:sldId id="298" r:id="rId28"/>
    <p:sldId id="338" r:id="rId29"/>
    <p:sldId id="299" r:id="rId30"/>
    <p:sldId id="300" r:id="rId31"/>
    <p:sldId id="269" r:id="rId32"/>
    <p:sldId id="301" r:id="rId33"/>
    <p:sldId id="314" r:id="rId34"/>
    <p:sldId id="271" r:id="rId35"/>
    <p:sldId id="272" r:id="rId36"/>
    <p:sldId id="339" r:id="rId37"/>
    <p:sldId id="273" r:id="rId38"/>
    <p:sldId id="315" r:id="rId39"/>
    <p:sldId id="307" r:id="rId40"/>
    <p:sldId id="329" r:id="rId41"/>
    <p:sldId id="330" r:id="rId42"/>
    <p:sldId id="278" r:id="rId43"/>
    <p:sldId id="279" r:id="rId44"/>
    <p:sldId id="280" r:id="rId45"/>
    <p:sldId id="281" r:id="rId46"/>
    <p:sldId id="282" r:id="rId47"/>
    <p:sldId id="293" r:id="rId48"/>
    <p:sldId id="283" r:id="rId49"/>
    <p:sldId id="294" r:id="rId50"/>
    <p:sldId id="284" r:id="rId51"/>
    <p:sldId id="295" r:id="rId52"/>
    <p:sldId id="285" r:id="rId53"/>
    <p:sldId id="296" r:id="rId54"/>
    <p:sldId id="323" r:id="rId55"/>
    <p:sldId id="326" r:id="rId56"/>
    <p:sldId id="328" r:id="rId57"/>
    <p:sldId id="325" r:id="rId58"/>
    <p:sldId id="327" r:id="rId59"/>
    <p:sldId id="308" r:id="rId60"/>
    <p:sldId id="309" r:id="rId61"/>
    <p:sldId id="311" r:id="rId62"/>
    <p:sldId id="310" r:id="rId63"/>
    <p:sldId id="312" r:id="rId64"/>
    <p:sldId id="313" r:id="rId65"/>
    <p:sldId id="335" r:id="rId66"/>
    <p:sldId id="336" r:id="rId67"/>
    <p:sldId id="331" r:id="rId68"/>
    <p:sldId id="332" r:id="rId69"/>
    <p:sldId id="286" r:id="rId70"/>
    <p:sldId id="287" r:id="rId71"/>
    <p:sldId id="288" r:id="rId72"/>
    <p:sldId id="289" r:id="rId73"/>
    <p:sldId id="290" r:id="rId74"/>
    <p:sldId id="291" r:id="rId75"/>
    <p:sldId id="292" r:id="rId76"/>
    <p:sldId id="275"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94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4"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4"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0"/>
          <c:order val="0"/>
          <c:tx>
            <c:strRef>
              <c:f>Sheet1!$D$3</c:f>
              <c:strCache>
                <c:ptCount val="1"/>
                <c:pt idx="0">
                  <c:v>accuracy</c:v>
                </c:pt>
              </c:strCache>
            </c:strRef>
          </c:tx>
          <c:cat>
            <c:strRef>
              <c:f>Sheet1!$C$4:$C$5</c:f>
              <c:strCache>
                <c:ptCount val="2"/>
                <c:pt idx="0">
                  <c:v>existing method</c:v>
                </c:pt>
                <c:pt idx="1">
                  <c:v>proposed method </c:v>
                </c:pt>
              </c:strCache>
            </c:strRef>
          </c:cat>
          <c:val>
            <c:numRef>
              <c:f>Sheet1!$D$4:$D$5</c:f>
              <c:numCache>
                <c:formatCode>General</c:formatCode>
                <c:ptCount val="2"/>
                <c:pt idx="0">
                  <c:v>94.509799999999998</c:v>
                </c:pt>
                <c:pt idx="1">
                  <c:v>98.235299999999995</c:v>
                </c:pt>
              </c:numCache>
            </c:numRef>
          </c:val>
        </c:ser>
        <c:axId val="76115328"/>
        <c:axId val="76125312"/>
      </c:barChart>
      <c:catAx>
        <c:axId val="76115328"/>
        <c:scaling>
          <c:orientation val="minMax"/>
        </c:scaling>
        <c:axPos val="b"/>
        <c:tickLblPos val="nextTo"/>
        <c:crossAx val="76125312"/>
        <c:crosses val="autoZero"/>
        <c:auto val="1"/>
        <c:lblAlgn val="ctr"/>
        <c:lblOffset val="100"/>
      </c:catAx>
      <c:valAx>
        <c:axId val="76125312"/>
        <c:scaling>
          <c:orientation val="minMax"/>
        </c:scaling>
        <c:axPos val="l"/>
        <c:majorGridlines/>
        <c:numFmt formatCode="General" sourceLinked="1"/>
        <c:tickLblPos val="nextTo"/>
        <c:crossAx val="7611532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0"/>
          <c:order val="0"/>
          <c:tx>
            <c:strRef>
              <c:f>Sheet1!$F$6</c:f>
              <c:strCache>
                <c:ptCount val="1"/>
                <c:pt idx="0">
                  <c:v>root mean square error</c:v>
                </c:pt>
              </c:strCache>
            </c:strRef>
          </c:tx>
          <c:cat>
            <c:strRef>
              <c:f>Sheet1!$E$7:$E$8</c:f>
              <c:strCache>
                <c:ptCount val="2"/>
                <c:pt idx="0">
                  <c:v>existing method</c:v>
                </c:pt>
                <c:pt idx="1">
                  <c:v>proposed method </c:v>
                </c:pt>
              </c:strCache>
            </c:strRef>
          </c:cat>
          <c:val>
            <c:numRef>
              <c:f>Sheet1!$F$7:$F$8</c:f>
              <c:numCache>
                <c:formatCode>General</c:formatCode>
                <c:ptCount val="2"/>
                <c:pt idx="0">
                  <c:v>0.22520000000000001</c:v>
                </c:pt>
                <c:pt idx="1">
                  <c:v>0.1149</c:v>
                </c:pt>
              </c:numCache>
            </c:numRef>
          </c:val>
        </c:ser>
        <c:axId val="76940416"/>
        <c:axId val="76941952"/>
      </c:barChart>
      <c:catAx>
        <c:axId val="76940416"/>
        <c:scaling>
          <c:orientation val="minMax"/>
        </c:scaling>
        <c:axPos val="b"/>
        <c:tickLblPos val="nextTo"/>
        <c:crossAx val="76941952"/>
        <c:crosses val="autoZero"/>
        <c:auto val="1"/>
        <c:lblAlgn val="ctr"/>
        <c:lblOffset val="100"/>
      </c:catAx>
      <c:valAx>
        <c:axId val="76941952"/>
        <c:scaling>
          <c:orientation val="minMax"/>
        </c:scaling>
        <c:axPos val="l"/>
        <c:majorGridlines/>
        <c:numFmt formatCode="General" sourceLinked="1"/>
        <c:tickLblPos val="nextTo"/>
        <c:crossAx val="76940416"/>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0"/>
          <c:order val="0"/>
          <c:tx>
            <c:strRef>
              <c:f>Sheet1!$F$6</c:f>
              <c:strCache>
                <c:ptCount val="1"/>
                <c:pt idx="0">
                  <c:v>relative absolute error</c:v>
                </c:pt>
              </c:strCache>
            </c:strRef>
          </c:tx>
          <c:cat>
            <c:strRef>
              <c:f>Sheet1!$E$7:$E$8</c:f>
              <c:strCache>
                <c:ptCount val="2"/>
                <c:pt idx="0">
                  <c:v>existing method</c:v>
                </c:pt>
                <c:pt idx="1">
                  <c:v>proposed method </c:v>
                </c:pt>
              </c:strCache>
            </c:strRef>
          </c:cat>
          <c:val>
            <c:numRef>
              <c:f>Sheet1!$F$7:$F$8</c:f>
              <c:numCache>
                <c:formatCode>General</c:formatCode>
                <c:ptCount val="2"/>
                <c:pt idx="0">
                  <c:v>13.37970000000001</c:v>
                </c:pt>
                <c:pt idx="1">
                  <c:v>4.1346999999999996</c:v>
                </c:pt>
              </c:numCache>
            </c:numRef>
          </c:val>
        </c:ser>
        <c:axId val="76958336"/>
        <c:axId val="76976512"/>
      </c:barChart>
      <c:catAx>
        <c:axId val="76958336"/>
        <c:scaling>
          <c:orientation val="minMax"/>
        </c:scaling>
        <c:axPos val="b"/>
        <c:tickLblPos val="nextTo"/>
        <c:crossAx val="76976512"/>
        <c:crosses val="autoZero"/>
        <c:auto val="1"/>
        <c:lblAlgn val="ctr"/>
        <c:lblOffset val="100"/>
      </c:catAx>
      <c:valAx>
        <c:axId val="76976512"/>
        <c:scaling>
          <c:orientation val="minMax"/>
        </c:scaling>
        <c:axPos val="l"/>
        <c:majorGridlines/>
        <c:numFmt formatCode="General" sourceLinked="1"/>
        <c:tickLblPos val="nextTo"/>
        <c:crossAx val="76958336"/>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0"/>
          <c:order val="0"/>
          <c:tx>
            <c:strRef>
              <c:f>Sheet1!$F$7</c:f>
              <c:strCache>
                <c:ptCount val="1"/>
                <c:pt idx="0">
                  <c:v>mean absolute error</c:v>
                </c:pt>
              </c:strCache>
            </c:strRef>
          </c:tx>
          <c:cat>
            <c:strRef>
              <c:f>Sheet1!$E$8:$E$9</c:f>
              <c:strCache>
                <c:ptCount val="2"/>
                <c:pt idx="0">
                  <c:v>existing method </c:v>
                </c:pt>
                <c:pt idx="1">
                  <c:v>proposed method</c:v>
                </c:pt>
              </c:strCache>
            </c:strRef>
          </c:cat>
          <c:val>
            <c:numRef>
              <c:f>Sheet1!$F$8:$F$9</c:f>
              <c:numCache>
                <c:formatCode>General</c:formatCode>
                <c:ptCount val="2"/>
                <c:pt idx="0">
                  <c:v>5.9500000000000032E-2</c:v>
                </c:pt>
                <c:pt idx="1">
                  <c:v>1.8400000000000021E-2</c:v>
                </c:pt>
              </c:numCache>
            </c:numRef>
          </c:val>
        </c:ser>
        <c:axId val="76886400"/>
        <c:axId val="76887936"/>
      </c:barChart>
      <c:catAx>
        <c:axId val="76886400"/>
        <c:scaling>
          <c:orientation val="minMax"/>
        </c:scaling>
        <c:axPos val="b"/>
        <c:tickLblPos val="nextTo"/>
        <c:crossAx val="76887936"/>
        <c:crosses val="autoZero"/>
        <c:auto val="1"/>
        <c:lblAlgn val="ctr"/>
        <c:lblOffset val="100"/>
      </c:catAx>
      <c:valAx>
        <c:axId val="76887936"/>
        <c:scaling>
          <c:orientation val="minMax"/>
        </c:scaling>
        <c:axPos val="l"/>
        <c:majorGridlines/>
        <c:numFmt formatCode="General" sourceLinked="1"/>
        <c:tickLblPos val="nextTo"/>
        <c:crossAx val="76886400"/>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Sheet1!$D$5</c:f>
              <c:strCache>
                <c:ptCount val="1"/>
                <c:pt idx="0">
                  <c:v>Root Mean Square Error</c:v>
                </c:pt>
              </c:strCache>
            </c:strRef>
          </c:tx>
          <c:cat>
            <c:strRef>
              <c:f>Sheet1!$E$4:$F$4</c:f>
              <c:strCache>
                <c:ptCount val="2"/>
                <c:pt idx="0">
                  <c:v>Existing Bayesnet method</c:v>
                </c:pt>
                <c:pt idx="1">
                  <c:v>proposed method</c:v>
                </c:pt>
              </c:strCache>
            </c:strRef>
          </c:cat>
          <c:val>
            <c:numRef>
              <c:f>Sheet1!$E$5:$F$5</c:f>
              <c:numCache>
                <c:formatCode>General</c:formatCode>
                <c:ptCount val="2"/>
                <c:pt idx="0">
                  <c:v>0.17899999999999999</c:v>
                </c:pt>
                <c:pt idx="1">
                  <c:v>0.1782</c:v>
                </c:pt>
              </c:numCache>
            </c:numRef>
          </c:val>
        </c:ser>
        <c:axId val="113218304"/>
        <c:axId val="113220224"/>
      </c:barChart>
      <c:catAx>
        <c:axId val="113218304"/>
        <c:scaling>
          <c:orientation val="minMax"/>
        </c:scaling>
        <c:axPos val="b"/>
        <c:tickLblPos val="nextTo"/>
        <c:crossAx val="113220224"/>
        <c:crosses val="autoZero"/>
        <c:auto val="1"/>
        <c:lblAlgn val="ctr"/>
        <c:lblOffset val="100"/>
      </c:catAx>
      <c:valAx>
        <c:axId val="113220224"/>
        <c:scaling>
          <c:orientation val="minMax"/>
        </c:scaling>
        <c:axPos val="l"/>
        <c:majorGridlines/>
        <c:numFmt formatCode="General" sourceLinked="1"/>
        <c:tickLblPos val="nextTo"/>
        <c:crossAx val="113218304"/>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layout/>
    </c:title>
    <c:plotArea>
      <c:layout>
        <c:manualLayout>
          <c:layoutTarget val="inner"/>
          <c:xMode val="edge"/>
          <c:yMode val="edge"/>
          <c:x val="0.13199945525677215"/>
          <c:y val="0.14031617098247007"/>
          <c:w val="0.65172856930619527"/>
          <c:h val="0.7036263507198236"/>
        </c:manualLayout>
      </c:layout>
      <c:barChart>
        <c:barDir val="col"/>
        <c:grouping val="clustered"/>
        <c:ser>
          <c:idx val="0"/>
          <c:order val="0"/>
          <c:tx>
            <c:strRef>
              <c:f>Sheet1!$A$4</c:f>
              <c:strCache>
                <c:ptCount val="1"/>
                <c:pt idx="0">
                  <c:v>accuracy</c:v>
                </c:pt>
              </c:strCache>
            </c:strRef>
          </c:tx>
          <c:cat>
            <c:strRef>
              <c:f>Sheet1!$B$3:$C$3</c:f>
              <c:strCache>
                <c:ptCount val="2"/>
                <c:pt idx="0">
                  <c:v>existing bayesnet method</c:v>
                </c:pt>
                <c:pt idx="1">
                  <c:v>proposed method</c:v>
                </c:pt>
              </c:strCache>
            </c:strRef>
          </c:cat>
          <c:val>
            <c:numRef>
              <c:f>Sheet1!$B$4:$C$4</c:f>
              <c:numCache>
                <c:formatCode>General</c:formatCode>
                <c:ptCount val="2"/>
                <c:pt idx="0">
                  <c:v>95.2</c:v>
                </c:pt>
                <c:pt idx="1">
                  <c:v>96</c:v>
                </c:pt>
              </c:numCache>
            </c:numRef>
          </c:val>
        </c:ser>
        <c:axId val="77129216"/>
        <c:axId val="77130752"/>
      </c:barChart>
      <c:catAx>
        <c:axId val="77129216"/>
        <c:scaling>
          <c:orientation val="minMax"/>
        </c:scaling>
        <c:axPos val="b"/>
        <c:tickLblPos val="nextTo"/>
        <c:crossAx val="77130752"/>
        <c:crosses val="autoZero"/>
        <c:auto val="1"/>
        <c:lblAlgn val="ctr"/>
        <c:lblOffset val="100"/>
      </c:catAx>
      <c:valAx>
        <c:axId val="77130752"/>
        <c:scaling>
          <c:orientation val="minMax"/>
        </c:scaling>
        <c:axPos val="l"/>
        <c:majorGridlines/>
        <c:numFmt formatCode="General" sourceLinked="1"/>
        <c:tickLblPos val="nextTo"/>
        <c:crossAx val="77129216"/>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Sheet1!$G$11</c:f>
              <c:strCache>
                <c:ptCount val="1"/>
                <c:pt idx="0">
                  <c:v>Relative Absolute Error</c:v>
                </c:pt>
              </c:strCache>
            </c:strRef>
          </c:tx>
          <c:cat>
            <c:strRef>
              <c:f>Sheet1!$H$10:$I$10</c:f>
              <c:strCache>
                <c:ptCount val="2"/>
                <c:pt idx="0">
                  <c:v>existing bayesnet method</c:v>
                </c:pt>
                <c:pt idx="1">
                  <c:v>proposed method</c:v>
                </c:pt>
              </c:strCache>
            </c:strRef>
          </c:cat>
          <c:val>
            <c:numRef>
              <c:f>Sheet1!$H$11:$I$11</c:f>
              <c:numCache>
                <c:formatCode>General</c:formatCode>
                <c:ptCount val="2"/>
                <c:pt idx="0">
                  <c:v>9.7081</c:v>
                </c:pt>
                <c:pt idx="1">
                  <c:v>7.7869999999999999</c:v>
                </c:pt>
              </c:numCache>
            </c:numRef>
          </c:val>
        </c:ser>
        <c:axId val="72528256"/>
        <c:axId val="72530176"/>
      </c:barChart>
      <c:catAx>
        <c:axId val="72528256"/>
        <c:scaling>
          <c:orientation val="minMax"/>
        </c:scaling>
        <c:axPos val="b"/>
        <c:tickLblPos val="nextTo"/>
        <c:crossAx val="72530176"/>
        <c:crosses val="autoZero"/>
        <c:auto val="1"/>
        <c:lblAlgn val="ctr"/>
        <c:lblOffset val="100"/>
      </c:catAx>
      <c:valAx>
        <c:axId val="72530176"/>
        <c:scaling>
          <c:orientation val="minMax"/>
        </c:scaling>
        <c:axPos val="l"/>
        <c:majorGridlines/>
        <c:numFmt formatCode="General" sourceLinked="1"/>
        <c:tickLblPos val="nextTo"/>
        <c:crossAx val="72528256"/>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Sheet1!$F$11</c:f>
              <c:strCache>
                <c:ptCount val="1"/>
                <c:pt idx="0">
                  <c:v>Mean Absolute Error</c:v>
                </c:pt>
              </c:strCache>
            </c:strRef>
          </c:tx>
          <c:cat>
            <c:strRef>
              <c:f>Sheet1!$G$10:$H$10</c:f>
              <c:strCache>
                <c:ptCount val="2"/>
                <c:pt idx="0">
                  <c:v>existing bayesnet method</c:v>
                </c:pt>
                <c:pt idx="1">
                  <c:v>proposed method</c:v>
                </c:pt>
              </c:strCache>
            </c:strRef>
          </c:cat>
          <c:val>
            <c:numRef>
              <c:f>Sheet1!$G$11:$H$11</c:f>
              <c:numCache>
                <c:formatCode>General</c:formatCode>
                <c:ptCount val="2"/>
                <c:pt idx="0">
                  <c:v>4.7500000000000001E-2</c:v>
                </c:pt>
                <c:pt idx="1">
                  <c:v>3.8100000000000002E-2</c:v>
                </c:pt>
              </c:numCache>
            </c:numRef>
          </c:val>
        </c:ser>
        <c:axId val="73008640"/>
        <c:axId val="74713344"/>
      </c:barChart>
      <c:catAx>
        <c:axId val="73008640"/>
        <c:scaling>
          <c:orientation val="minMax"/>
        </c:scaling>
        <c:axPos val="b"/>
        <c:tickLblPos val="nextTo"/>
        <c:crossAx val="74713344"/>
        <c:crosses val="autoZero"/>
        <c:auto val="1"/>
        <c:lblAlgn val="ctr"/>
        <c:lblOffset val="100"/>
      </c:catAx>
      <c:valAx>
        <c:axId val="74713344"/>
        <c:scaling>
          <c:orientation val="minMax"/>
        </c:scaling>
        <c:axPos val="l"/>
        <c:majorGridlines/>
        <c:numFmt formatCode="General" sourceLinked="1"/>
        <c:tickLblPos val="nextTo"/>
        <c:crossAx val="73008640"/>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526907-B77E-41F6-A2C7-DF09B0E05909}" type="datetimeFigureOut">
              <a:rPr lang="en-US" smtClean="0"/>
              <a:pPr/>
              <a:t>6/10/2019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4F351C-6CF1-4FB1-911B-0913CAB747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526907-B77E-41F6-A2C7-DF09B0E05909}"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526907-B77E-41F6-A2C7-DF09B0E05909}"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526907-B77E-41F6-A2C7-DF09B0E05909}"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526907-B77E-41F6-A2C7-DF09B0E05909}" type="datetimeFigureOut">
              <a:rPr lang="en-US" smtClean="0"/>
              <a:pPr/>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351C-6CF1-4FB1-911B-0913CAB747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526907-B77E-41F6-A2C7-DF09B0E05909}" type="datetimeFigureOut">
              <a:rPr lang="en-US" smtClean="0"/>
              <a:pPr/>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526907-B77E-41F6-A2C7-DF09B0E05909}" type="datetimeFigureOut">
              <a:rPr lang="en-US" smtClean="0"/>
              <a:pPr/>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526907-B77E-41F6-A2C7-DF09B0E05909}" type="datetimeFigureOut">
              <a:rPr lang="en-US" smtClean="0"/>
              <a:pPr/>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26907-B77E-41F6-A2C7-DF09B0E05909}" type="datetimeFigureOut">
              <a:rPr lang="en-US" smtClean="0"/>
              <a:pPr/>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526907-B77E-41F6-A2C7-DF09B0E05909}" type="datetimeFigureOut">
              <a:rPr lang="en-US" smtClean="0"/>
              <a:pPr/>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F351C-6CF1-4FB1-911B-0913CAB747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526907-B77E-41F6-A2C7-DF09B0E05909}" type="datetimeFigureOut">
              <a:rPr lang="en-US" smtClean="0"/>
              <a:pPr/>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4F351C-6CF1-4FB1-911B-0913CAB747F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526907-B77E-41F6-A2C7-DF09B0E05909}" type="datetimeFigureOut">
              <a:rPr lang="en-US" smtClean="0"/>
              <a:pPr/>
              <a:t>6/10/2019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4F351C-6CF1-4FB1-911B-0913CAB747F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4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3.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0"/>
            <a:ext cx="7851648" cy="1447800"/>
          </a:xfrm>
        </p:spPr>
        <p:txBody>
          <a:bodyPr>
            <a:normAutofit fontScale="90000"/>
          </a:bodyPr>
          <a:lstStyle/>
          <a:p>
            <a:pPr algn="ctr"/>
            <a:r>
              <a:rPr lang="en-US" sz="4000" dirty="0" smtClean="0">
                <a:solidFill>
                  <a:schemeClr val="accent4">
                    <a:lumMod val="20000"/>
                    <a:lumOff val="80000"/>
                  </a:schemeClr>
                </a:solidFill>
              </a:rPr>
              <a:t>Rice Crop Yield Prediction In India Using Improved Classification Technique </a:t>
            </a:r>
            <a:endParaRPr lang="en-US" sz="4000" dirty="0">
              <a:solidFill>
                <a:schemeClr val="accent4">
                  <a:lumMod val="20000"/>
                  <a:lumOff val="80000"/>
                </a:schemeClr>
              </a:solidFill>
            </a:endParaRPr>
          </a:p>
        </p:txBody>
      </p:sp>
      <p:sp>
        <p:nvSpPr>
          <p:cNvPr id="3" name="Subtitle 2"/>
          <p:cNvSpPr>
            <a:spLocks noGrp="1"/>
          </p:cNvSpPr>
          <p:nvPr>
            <p:ph type="subTitle" idx="1"/>
          </p:nvPr>
        </p:nvSpPr>
        <p:spPr>
          <a:xfrm>
            <a:off x="457200" y="3581400"/>
            <a:ext cx="8686800" cy="2438400"/>
          </a:xfrm>
        </p:spPr>
        <p:txBody>
          <a:bodyPr>
            <a:normAutofit fontScale="25000" lnSpcReduction="20000"/>
          </a:bodyPr>
          <a:lstStyle/>
          <a:p>
            <a:endParaRPr lang="en-US" dirty="0"/>
          </a:p>
          <a:p>
            <a:pPr algn="l"/>
            <a:endParaRPr lang="en-US" sz="6200" dirty="0" smtClean="0"/>
          </a:p>
          <a:p>
            <a:pPr algn="l"/>
            <a:endParaRPr lang="en-US" sz="6200" dirty="0" smtClean="0"/>
          </a:p>
          <a:p>
            <a:pPr algn="l"/>
            <a:endParaRPr lang="en-US" sz="6200" dirty="0" smtClean="0"/>
          </a:p>
          <a:p>
            <a:pPr algn="l"/>
            <a:endParaRPr lang="en-US" sz="6200" dirty="0" smtClean="0"/>
          </a:p>
          <a:p>
            <a:pPr algn="l"/>
            <a:endParaRPr lang="en-US" sz="6200" dirty="0" smtClean="0"/>
          </a:p>
          <a:p>
            <a:pPr algn="l"/>
            <a:endParaRPr lang="en-US" sz="6200" dirty="0" smtClean="0"/>
          </a:p>
          <a:p>
            <a:pPr algn="l"/>
            <a:endParaRPr lang="en-US" sz="6200" dirty="0" smtClean="0"/>
          </a:p>
          <a:p>
            <a:pPr algn="l"/>
            <a:r>
              <a:rPr lang="en-US" sz="6200" dirty="0" smtClean="0"/>
              <a:t>Guided By                                                                              Prepared By</a:t>
            </a:r>
          </a:p>
          <a:p>
            <a:pPr algn="l"/>
            <a:r>
              <a:rPr lang="en-US" sz="6200" dirty="0" smtClean="0"/>
              <a:t>Prof  M.B. Chaudhary                                                           Kolin Sukhadia                                                                                                                           Head Of Department                                                           Enrollment No : 170160702014 </a:t>
            </a:r>
            <a:endParaRPr lang="en-US" sz="800" dirty="0" smtClean="0"/>
          </a:p>
          <a:p>
            <a:pPr algn="l"/>
            <a:r>
              <a:rPr lang="en-US" sz="6200" dirty="0" smtClean="0"/>
              <a:t>Department Of  Computer  Engineering                           Department Of  Computer  Engineering</a:t>
            </a:r>
          </a:p>
          <a:p>
            <a:pPr algn="l"/>
            <a:r>
              <a:rPr lang="en-US" sz="6200" dirty="0" smtClean="0"/>
              <a:t>Government Engineering College, Modasa                       Government Engineering College, Modasa</a:t>
            </a:r>
          </a:p>
          <a:p>
            <a:pPr algn="l"/>
            <a:endParaRPr lang="en-US" sz="6200" dirty="0" smtClean="0"/>
          </a:p>
          <a:p>
            <a:pPr algn="l"/>
            <a:endParaRPr lang="en-US" dirty="0" smtClean="0"/>
          </a:p>
          <a:p>
            <a:pPr algn="l"/>
            <a:endParaRPr lang="en-US" dirty="0" smtClean="0"/>
          </a:p>
          <a:p>
            <a:pPr algn="l"/>
            <a:r>
              <a:rPr lang="en-US" dirty="0" smtClean="0"/>
              <a:t>                      </a:t>
            </a:r>
            <a:endParaRPr lang="en-US" dirty="0" smtClean="0">
              <a:solidFill>
                <a:schemeClr val="tx1"/>
              </a:solidFill>
            </a:endParaRPr>
          </a:p>
          <a:p>
            <a:pPr algn="l"/>
            <a:endParaRPr lang="en-US" dirty="0" smtClean="0"/>
          </a:p>
          <a:p>
            <a:pPr algn="l"/>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2" cstate="print"/>
          <a:stretch>
            <a:fillRect/>
          </a:stretch>
        </p:blipFill>
        <p:spPr>
          <a:xfrm>
            <a:off x="0" y="228600"/>
            <a:ext cx="2895600" cy="1752600"/>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6934200" y="228600"/>
            <a:ext cx="1905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Proposed method steps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t>y</a:t>
            </a:r>
            <a:r>
              <a:rPr lang="en-US" baseline="-25000" dirty="0"/>
              <a:t>i </a:t>
            </a:r>
            <a:r>
              <a:rPr lang="en-US" dirty="0"/>
              <a:t>is actual output </a:t>
            </a:r>
            <a:r>
              <a:rPr lang="en-US" dirty="0" smtClean="0"/>
              <a:t>and          is </a:t>
            </a:r>
            <a:r>
              <a:rPr lang="en-US" dirty="0"/>
              <a:t>predicted output</a:t>
            </a:r>
            <a:r>
              <a:rPr lang="en-US" dirty="0" smtClean="0"/>
              <a:t>.                      </a:t>
            </a:r>
          </a:p>
          <a:p>
            <a:r>
              <a:rPr lang="en-US" dirty="0" smtClean="0"/>
              <a:t>                    = </a:t>
            </a:r>
            <a:r>
              <a:rPr lang="en-US" dirty="0"/>
              <a:t>1 if i is misclassified </a:t>
            </a:r>
            <a:r>
              <a:rPr lang="en-US" dirty="0" smtClean="0"/>
              <a:t>and </a:t>
            </a:r>
            <a:endParaRPr lang="en-US" dirty="0"/>
          </a:p>
          <a:p>
            <a:pPr>
              <a:buNone/>
            </a:pPr>
            <a:r>
              <a:rPr lang="en-US" dirty="0" smtClean="0"/>
              <a:t>                        = </a:t>
            </a:r>
            <a:r>
              <a:rPr lang="en-US" dirty="0"/>
              <a:t>0</a:t>
            </a:r>
            <a:r>
              <a:rPr lang="en-US" dirty="0" smtClean="0"/>
              <a:t>  </a:t>
            </a:r>
            <a:r>
              <a:rPr lang="en-US" dirty="0"/>
              <a:t>if i is correctly classified</a:t>
            </a:r>
            <a:r>
              <a:rPr lang="en-US" dirty="0" smtClean="0"/>
              <a:t>.</a:t>
            </a:r>
            <a:endParaRPr lang="en-US" dirty="0"/>
          </a:p>
          <a:p>
            <a:r>
              <a:rPr lang="en-US" dirty="0"/>
              <a:t>Error equals the sum of the misclassification </a:t>
            </a:r>
            <a:r>
              <a:rPr lang="en-US" dirty="0" smtClean="0"/>
              <a:t>rate.</a:t>
            </a:r>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38600" y="2057400"/>
            <a:ext cx="609600" cy="3048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nvGraphicFramePr>
        <p:xfrm>
          <a:off x="762000" y="2514600"/>
          <a:ext cx="1676400" cy="381000"/>
        </p:xfrm>
        <a:graphic>
          <a:graphicData uri="http://schemas.openxmlformats.org/presentationml/2006/ole">
            <p:oleObj spid="_x0000_s31745" name="Equation" r:id="rId4" imgW="583920" imgH="139680" progId="Equation.3">
              <p:embed/>
            </p:oleObj>
          </a:graphicData>
        </a:graphic>
      </p:graphicFrame>
      <p:graphicFrame>
        <p:nvGraphicFramePr>
          <p:cNvPr id="13" name="Object 12"/>
          <p:cNvGraphicFramePr>
            <a:graphicFrameLocks noChangeAspect="1"/>
          </p:cNvGraphicFramePr>
          <p:nvPr/>
        </p:nvGraphicFramePr>
        <p:xfrm>
          <a:off x="609600" y="2895600"/>
          <a:ext cx="1905000" cy="457200"/>
        </p:xfrm>
        <a:graphic>
          <a:graphicData uri="http://schemas.openxmlformats.org/presentationml/2006/ole">
            <p:oleObj spid="_x0000_s31746" name="Equation" r:id="rId5" imgW="583920" imgH="13968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Proposed method steps</a:t>
            </a:r>
            <a:endParaRPr lang="en-US" sz="3200" dirty="0"/>
          </a:p>
        </p:txBody>
      </p:sp>
      <p:sp>
        <p:nvSpPr>
          <p:cNvPr id="3" name="Content Placeholder 2"/>
          <p:cNvSpPr>
            <a:spLocks noGrp="1"/>
          </p:cNvSpPr>
          <p:nvPr>
            <p:ph idx="1"/>
          </p:nvPr>
        </p:nvSpPr>
        <p:spPr/>
        <p:txBody>
          <a:bodyPr/>
          <a:lstStyle/>
          <a:p>
            <a:r>
              <a:rPr lang="en-US" dirty="0"/>
              <a:t>Set weight αt based on the error</a:t>
            </a:r>
          </a:p>
          <a:p>
            <a:pPr>
              <a:buNone/>
            </a:pPr>
            <a:r>
              <a:rPr lang="en-US" sz="4000" dirty="0" smtClean="0"/>
              <a:t>  </a:t>
            </a:r>
            <a:r>
              <a:rPr lang="en-US" sz="2800" dirty="0" smtClean="0"/>
              <a:t>α</a:t>
            </a:r>
            <a:r>
              <a:rPr lang="en-US" sz="4000" baseline="-25000" dirty="0" smtClean="0"/>
              <a:t>t </a:t>
            </a:r>
            <a:r>
              <a:rPr lang="en-US" baseline="-25000" dirty="0" smtClean="0"/>
              <a:t> </a:t>
            </a:r>
            <a:r>
              <a:rPr lang="en-US" dirty="0"/>
              <a:t>= </a:t>
            </a:r>
          </a:p>
          <a:p>
            <a:pPr>
              <a:buNone/>
            </a:pPr>
            <a:r>
              <a:rPr lang="en-US" dirty="0"/>
              <a:t> </a:t>
            </a:r>
            <a:endParaRPr lang="en-US" dirty="0" smtClean="0"/>
          </a:p>
          <a:p>
            <a:r>
              <a:rPr lang="en-US" dirty="0" smtClean="0"/>
              <a:t>this </a:t>
            </a:r>
            <a:r>
              <a:rPr lang="en-US" dirty="0"/>
              <a:t>strength α</a:t>
            </a:r>
            <a:r>
              <a:rPr lang="en-US" baseline="-25000" dirty="0"/>
              <a:t>t</a:t>
            </a:r>
            <a:r>
              <a:rPr lang="en-US" dirty="0"/>
              <a:t> is used to decide weight of voting.</a:t>
            </a:r>
          </a:p>
          <a:p>
            <a:pPr>
              <a:buNone/>
            </a:pP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2590800"/>
            <a:ext cx="2133600" cy="66630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Proposed method steps</a:t>
            </a:r>
            <a:endParaRPr lang="en-US" sz="3600" dirty="0"/>
          </a:p>
        </p:txBody>
      </p:sp>
      <p:sp>
        <p:nvSpPr>
          <p:cNvPr id="3" name="Content Placeholder 2"/>
          <p:cNvSpPr>
            <a:spLocks noGrp="1"/>
          </p:cNvSpPr>
          <p:nvPr>
            <p:ph idx="1"/>
          </p:nvPr>
        </p:nvSpPr>
        <p:spPr/>
        <p:txBody>
          <a:bodyPr>
            <a:normAutofit/>
          </a:bodyPr>
          <a:lstStyle/>
          <a:p>
            <a:r>
              <a:rPr lang="en-US" dirty="0"/>
              <a:t>Update the distribution based on the performance</a:t>
            </a:r>
          </a:p>
          <a:p>
            <a:r>
              <a:rPr lang="en-US" dirty="0"/>
              <a:t> </a:t>
            </a:r>
            <a:endParaRPr lang="en-US" dirty="0" smtClean="0"/>
          </a:p>
          <a:p>
            <a:pPr>
              <a:buNone/>
            </a:pPr>
            <a:r>
              <a:rPr lang="en-US" dirty="0" smtClean="0"/>
              <a:t> </a:t>
            </a:r>
          </a:p>
          <a:p>
            <a:endParaRPr lang="en-US" dirty="0" smtClean="0"/>
          </a:p>
          <a:p>
            <a:r>
              <a:rPr lang="en-US" dirty="0" smtClean="0"/>
              <a:t>If </a:t>
            </a:r>
            <a:r>
              <a:rPr lang="en-US" dirty="0"/>
              <a:t>i is misclassified then   </a:t>
            </a:r>
            <a:r>
              <a:rPr lang="en-US" dirty="0" smtClean="0"/>
              <a:t>                = </a:t>
            </a:r>
            <a:r>
              <a:rPr lang="en-US" dirty="0"/>
              <a:t>-1 else if i is </a:t>
            </a:r>
            <a:endParaRPr lang="en-US" dirty="0" smtClean="0"/>
          </a:p>
          <a:p>
            <a:pPr>
              <a:buNone/>
            </a:pPr>
            <a:r>
              <a:rPr lang="en-US" dirty="0" smtClean="0"/>
              <a:t>    classified </a:t>
            </a:r>
            <a:r>
              <a:rPr lang="en-US" dirty="0"/>
              <a:t>correctly then  </a:t>
            </a:r>
            <a:r>
              <a:rPr lang="en-US" dirty="0" smtClean="0"/>
              <a:t>                 = </a:t>
            </a:r>
            <a:r>
              <a:rPr lang="en-US" dirty="0"/>
              <a:t>1</a:t>
            </a:r>
          </a:p>
          <a:p>
            <a:r>
              <a:rPr lang="en-US" dirty="0"/>
              <a:t> </a:t>
            </a:r>
            <a:r>
              <a:rPr lang="en-US" dirty="0" smtClean="0"/>
              <a:t>z</a:t>
            </a:r>
            <a:r>
              <a:rPr lang="en-US" baseline="-25000" dirty="0" smtClean="0"/>
              <a:t>t</a:t>
            </a:r>
            <a:r>
              <a:rPr lang="en-US" dirty="0" smtClean="0"/>
              <a:t> is </a:t>
            </a:r>
            <a:r>
              <a:rPr lang="en-US" dirty="0"/>
              <a:t>normalization factor. </a:t>
            </a:r>
            <a:r>
              <a:rPr lang="en-US" dirty="0" smtClean="0"/>
              <a:t>z</a:t>
            </a:r>
            <a:r>
              <a:rPr lang="en-US" baseline="-25000" dirty="0" smtClean="0"/>
              <a:t>t</a:t>
            </a:r>
            <a:r>
              <a:rPr lang="en-US" dirty="0" smtClean="0"/>
              <a:t> </a:t>
            </a:r>
            <a:r>
              <a:rPr lang="en-US" dirty="0"/>
              <a:t>is choosen such that sum of probability is equal to 1</a:t>
            </a:r>
            <a:r>
              <a:rPr lang="en-US" dirty="0" smtClean="0"/>
              <a:t>.</a:t>
            </a:r>
          </a:p>
          <a:p>
            <a:endParaRPr lang="en-US" dirty="0"/>
          </a:p>
          <a:p>
            <a:endParaRPr lang="en-US"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914400" y="2514600"/>
          <a:ext cx="4648200" cy="1143000"/>
        </p:xfrm>
        <a:graphic>
          <a:graphicData uri="http://schemas.openxmlformats.org/presentationml/2006/ole">
            <p:oleObj spid="_x0000_s29697" name="Equation" r:id="rId3" imgW="1307880" imgH="393480" progId="Equation.3">
              <p:embed/>
            </p:oleObj>
          </a:graphicData>
        </a:graphic>
      </p:graphicFrame>
      <p:graphicFrame>
        <p:nvGraphicFramePr>
          <p:cNvPr id="15" name="Object 14"/>
          <p:cNvGraphicFramePr>
            <a:graphicFrameLocks noChangeAspect="1"/>
          </p:cNvGraphicFramePr>
          <p:nvPr/>
        </p:nvGraphicFramePr>
        <p:xfrm>
          <a:off x="4419600" y="3810000"/>
          <a:ext cx="1219200" cy="457200"/>
        </p:xfrm>
        <a:graphic>
          <a:graphicData uri="http://schemas.openxmlformats.org/presentationml/2006/ole">
            <p:oleObj spid="_x0000_s29698" name="Equation" r:id="rId4" imgW="330120" imgH="139680" progId="Equation.3">
              <p:embed/>
            </p:oleObj>
          </a:graphicData>
        </a:graphic>
      </p:graphicFrame>
      <p:graphicFrame>
        <p:nvGraphicFramePr>
          <p:cNvPr id="17" name="Object 16"/>
          <p:cNvGraphicFramePr>
            <a:graphicFrameLocks noChangeAspect="1"/>
          </p:cNvGraphicFramePr>
          <p:nvPr/>
        </p:nvGraphicFramePr>
        <p:xfrm>
          <a:off x="4343400" y="4343400"/>
          <a:ext cx="1295400" cy="457200"/>
        </p:xfrm>
        <a:graphic>
          <a:graphicData uri="http://schemas.openxmlformats.org/presentationml/2006/ole">
            <p:oleObj spid="_x0000_s29701" name="Equation" r:id="rId5" imgW="330120" imgH="13968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Proposed method steps</a:t>
            </a:r>
            <a:endParaRPr lang="en-US" sz="3600" dirty="0"/>
          </a:p>
        </p:txBody>
      </p:sp>
      <p:sp>
        <p:nvSpPr>
          <p:cNvPr id="3" name="Content Placeholder 2"/>
          <p:cNvSpPr>
            <a:spLocks noGrp="1"/>
          </p:cNvSpPr>
          <p:nvPr>
            <p:ph idx="1"/>
          </p:nvPr>
        </p:nvSpPr>
        <p:spPr/>
        <p:txBody>
          <a:bodyPr/>
          <a:lstStyle/>
          <a:p>
            <a:r>
              <a:rPr lang="en-US" dirty="0"/>
              <a:t>Final classifier is linear combination of these different learning hypothesis.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Rice Crop Dataset Attributes</a:t>
            </a:r>
            <a:endParaRPr lang="en-US" sz="3600" dirty="0"/>
          </a:p>
        </p:txBody>
      </p:sp>
      <p:sp>
        <p:nvSpPr>
          <p:cNvPr id="3" name="Content Placeholder 2"/>
          <p:cNvSpPr>
            <a:spLocks noGrp="1"/>
          </p:cNvSpPr>
          <p:nvPr>
            <p:ph idx="1"/>
          </p:nvPr>
        </p:nvSpPr>
        <p:spPr/>
        <p:txBody>
          <a:bodyPr>
            <a:normAutofit/>
          </a:bodyPr>
          <a:lstStyle/>
          <a:p>
            <a:r>
              <a:rPr lang="en-US" dirty="0" smtClean="0"/>
              <a:t>State name</a:t>
            </a:r>
          </a:p>
          <a:p>
            <a:r>
              <a:rPr lang="en-US" dirty="0" smtClean="0"/>
              <a:t>District  name</a:t>
            </a:r>
          </a:p>
          <a:p>
            <a:r>
              <a:rPr lang="en-US" dirty="0" smtClean="0"/>
              <a:t>Area </a:t>
            </a:r>
            <a:endParaRPr lang="en-US" sz="1400" dirty="0" smtClean="0"/>
          </a:p>
          <a:p>
            <a:r>
              <a:rPr lang="en-US" dirty="0" smtClean="0"/>
              <a:t>Production </a:t>
            </a:r>
            <a:endParaRPr lang="en-US" sz="1400" dirty="0" smtClean="0"/>
          </a:p>
          <a:p>
            <a:r>
              <a:rPr lang="en-US" dirty="0" smtClean="0"/>
              <a:t>Precipitation(Rainfall) </a:t>
            </a:r>
            <a:endParaRPr lang="en-US" sz="1400" dirty="0" smtClean="0"/>
          </a:p>
          <a:p>
            <a:r>
              <a:rPr lang="en-US" dirty="0" smtClean="0"/>
              <a:t>Maximum Temperature </a:t>
            </a:r>
            <a:endParaRPr lang="en-US" sz="1400" dirty="0" smtClean="0"/>
          </a:p>
          <a:p>
            <a:r>
              <a:rPr lang="en-US" dirty="0" smtClean="0"/>
              <a:t>potential </a:t>
            </a:r>
            <a:r>
              <a:rPr lang="en-US" dirty="0" err="1" smtClean="0"/>
              <a:t>evapotranspiration</a:t>
            </a:r>
            <a:endParaRPr lang="en-US" sz="14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Rice Crop Dataset Attributes</a:t>
            </a:r>
            <a:endParaRPr lang="en-US" sz="3600" dirty="0"/>
          </a:p>
        </p:txBody>
      </p:sp>
      <p:sp>
        <p:nvSpPr>
          <p:cNvPr id="3" name="Content Placeholder 2"/>
          <p:cNvSpPr>
            <a:spLocks noGrp="1"/>
          </p:cNvSpPr>
          <p:nvPr>
            <p:ph idx="1"/>
          </p:nvPr>
        </p:nvSpPr>
        <p:spPr/>
        <p:txBody>
          <a:bodyPr/>
          <a:lstStyle/>
          <a:p>
            <a:r>
              <a:rPr lang="en-US" dirty="0" smtClean="0"/>
              <a:t>vapour pressure </a:t>
            </a:r>
            <a:endParaRPr lang="en-US" sz="1400" dirty="0" smtClean="0"/>
          </a:p>
          <a:p>
            <a:r>
              <a:rPr lang="en-US" dirty="0" smtClean="0"/>
              <a:t>Minimum Temperature </a:t>
            </a:r>
            <a:endParaRPr lang="en-US" sz="1400" dirty="0" smtClean="0"/>
          </a:p>
          <a:p>
            <a:r>
              <a:rPr lang="en-US" dirty="0" smtClean="0"/>
              <a:t>Average Temperature </a:t>
            </a:r>
            <a:endParaRPr lang="en-US" sz="1400" dirty="0" smtClean="0"/>
          </a:p>
          <a:p>
            <a:r>
              <a:rPr lang="en-US" dirty="0" smtClean="0"/>
              <a:t>Reference Crop </a:t>
            </a:r>
            <a:r>
              <a:rPr lang="en-US" dirty="0" smtClean="0"/>
              <a:t>Evapotranspiration</a:t>
            </a:r>
          </a:p>
          <a:p>
            <a:r>
              <a:rPr lang="en-US" dirty="0" smtClean="0"/>
              <a:t>Cloud cover</a:t>
            </a:r>
            <a:endParaRPr lang="en-US" dirty="0" smtClean="0"/>
          </a:p>
          <a:p>
            <a:r>
              <a:rPr lang="en-US" dirty="0" smtClean="0"/>
              <a:t>Diurnal </a:t>
            </a:r>
            <a:r>
              <a:rPr lang="en-US" dirty="0" smtClean="0"/>
              <a:t>temperature range </a:t>
            </a:r>
            <a:endParaRPr lang="en-US" sz="1400" dirty="0" smtClean="0"/>
          </a:p>
          <a:p>
            <a:r>
              <a:rPr lang="en-US" dirty="0" smtClean="0"/>
              <a:t>Yield </a:t>
            </a:r>
          </a:p>
          <a:p>
            <a:r>
              <a:rPr lang="en-US" dirty="0" smtClean="0"/>
              <a:t>Class(low , high)</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samples of dataset</a:t>
            </a:r>
            <a:endParaRPr lang="en-US" dirty="0"/>
          </a:p>
        </p:txBody>
      </p:sp>
      <p:pic>
        <p:nvPicPr>
          <p:cNvPr id="91138" name="Picture 2"/>
          <p:cNvPicPr>
            <a:picLocks noGrp="1" noChangeAspect="1" noChangeArrowheads="1"/>
          </p:cNvPicPr>
          <p:nvPr>
            <p:ph idx="1"/>
          </p:nvPr>
        </p:nvPicPr>
        <p:blipFill>
          <a:blip r:embed="rId2"/>
          <a:srcRect/>
          <a:stretch>
            <a:fillRect/>
          </a:stretch>
        </p:blipFill>
        <p:spPr bwMode="auto">
          <a:xfrm>
            <a:off x="619125" y="3082131"/>
            <a:ext cx="7905750" cy="22518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Mathematical </a:t>
            </a:r>
            <a:r>
              <a:rPr lang="en-US" dirty="0" smtClean="0"/>
              <a:t>Terms and Formula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 there are 10 samples</a:t>
            </a:r>
          </a:p>
          <a:p>
            <a:r>
              <a:rPr lang="en-US" dirty="0" smtClean="0"/>
              <a:t>D</a:t>
            </a:r>
            <a:r>
              <a:rPr lang="en-US" baseline="-25000" dirty="0" smtClean="0"/>
              <a:t>1</a:t>
            </a:r>
            <a:r>
              <a:rPr lang="en-US" dirty="0" smtClean="0"/>
              <a:t>(</a:t>
            </a:r>
            <a:r>
              <a:rPr lang="en-US" dirty="0" err="1" smtClean="0"/>
              <a:t>i</a:t>
            </a:r>
            <a:r>
              <a:rPr lang="en-US" dirty="0" smtClean="0"/>
              <a:t>)=1/m</a:t>
            </a:r>
          </a:p>
          <a:p>
            <a:r>
              <a:rPr lang="en-US" dirty="0" smtClean="0"/>
              <a:t>So D</a:t>
            </a:r>
            <a:r>
              <a:rPr lang="en-US" baseline="-25000" dirty="0" smtClean="0"/>
              <a:t>1</a:t>
            </a:r>
            <a:r>
              <a:rPr lang="en-US" dirty="0" smtClean="0"/>
              <a:t>(</a:t>
            </a:r>
            <a:r>
              <a:rPr lang="en-US" dirty="0" err="1" smtClean="0"/>
              <a:t>i</a:t>
            </a:r>
            <a:r>
              <a:rPr lang="en-US" dirty="0" smtClean="0"/>
              <a:t>) = 1/10 = 0.1</a:t>
            </a:r>
          </a:p>
          <a:p>
            <a:pPr>
              <a:buNone/>
            </a:pPr>
            <a:r>
              <a:rPr lang="en-US" dirty="0" smtClean="0"/>
              <a:t> D</a:t>
            </a:r>
            <a:r>
              <a:rPr lang="en-US" baseline="-25000" dirty="0" smtClean="0"/>
              <a:t>1</a:t>
            </a:r>
            <a:r>
              <a:rPr lang="en-US" dirty="0" smtClean="0"/>
              <a:t>(1) = 0.1</a:t>
            </a:r>
          </a:p>
          <a:p>
            <a:pPr>
              <a:buNone/>
            </a:pPr>
            <a:r>
              <a:rPr lang="en-US" dirty="0" smtClean="0"/>
              <a:t>D</a:t>
            </a:r>
            <a:r>
              <a:rPr lang="en-US" baseline="-25000" dirty="0" smtClean="0"/>
              <a:t>1</a:t>
            </a:r>
            <a:r>
              <a:rPr lang="en-US" dirty="0" smtClean="0"/>
              <a:t>(2) = 0.1</a:t>
            </a:r>
          </a:p>
          <a:p>
            <a:pPr>
              <a:buNone/>
            </a:pPr>
            <a:r>
              <a:rPr lang="en-US" dirty="0" smtClean="0"/>
              <a:t>D</a:t>
            </a:r>
            <a:r>
              <a:rPr lang="en-US" baseline="-25000" dirty="0" smtClean="0"/>
              <a:t>1</a:t>
            </a:r>
            <a:r>
              <a:rPr lang="en-US" dirty="0" smtClean="0"/>
              <a:t>(3) = 0.1</a:t>
            </a:r>
          </a:p>
          <a:p>
            <a:pPr>
              <a:buNone/>
            </a:pPr>
            <a:r>
              <a:rPr lang="en-US" dirty="0" smtClean="0"/>
              <a:t>D</a:t>
            </a:r>
            <a:r>
              <a:rPr lang="en-US" baseline="-25000" dirty="0" smtClean="0"/>
              <a:t>1</a:t>
            </a:r>
            <a:r>
              <a:rPr lang="en-US" dirty="0" smtClean="0"/>
              <a:t>(4) = 0.1</a:t>
            </a:r>
          </a:p>
          <a:p>
            <a:pPr>
              <a:buNone/>
            </a:pPr>
            <a:r>
              <a:rPr lang="en-US" dirty="0" smtClean="0"/>
              <a:t>D</a:t>
            </a:r>
            <a:r>
              <a:rPr lang="en-US" baseline="-25000" dirty="0" smtClean="0"/>
              <a:t>1</a:t>
            </a:r>
            <a:r>
              <a:rPr lang="en-US" dirty="0" smtClean="0"/>
              <a:t>(5) = 0.1</a:t>
            </a:r>
          </a:p>
          <a:p>
            <a:pPr>
              <a:buNone/>
            </a:pPr>
            <a:r>
              <a:rPr lang="en-US" dirty="0" smtClean="0"/>
              <a:t>D</a:t>
            </a:r>
            <a:r>
              <a:rPr lang="en-US" baseline="-25000" dirty="0" smtClean="0"/>
              <a:t>1</a:t>
            </a:r>
            <a:r>
              <a:rPr lang="en-US" dirty="0" smtClean="0"/>
              <a:t>(6) = 0.1</a:t>
            </a:r>
          </a:p>
          <a:p>
            <a:pPr>
              <a:buNone/>
            </a:pPr>
            <a:r>
              <a:rPr lang="en-US" dirty="0" smtClean="0"/>
              <a:t>D</a:t>
            </a:r>
            <a:r>
              <a:rPr lang="en-US" baseline="-25000" dirty="0" smtClean="0"/>
              <a:t>1</a:t>
            </a:r>
            <a:r>
              <a:rPr lang="en-US" dirty="0" smtClean="0"/>
              <a:t>(7) = 0.1</a:t>
            </a:r>
          </a:p>
          <a:p>
            <a:pPr>
              <a:buNone/>
            </a:pPr>
            <a:r>
              <a:rPr lang="en-US" dirty="0" smtClean="0"/>
              <a:t>D</a:t>
            </a:r>
            <a:r>
              <a:rPr lang="en-US" baseline="-25000" dirty="0" smtClean="0"/>
              <a:t>1</a:t>
            </a:r>
            <a:r>
              <a:rPr lang="en-US" dirty="0" smtClean="0"/>
              <a:t>(8) = 0.1</a:t>
            </a:r>
          </a:p>
          <a:p>
            <a:pPr>
              <a:buNone/>
            </a:pPr>
            <a:r>
              <a:rPr lang="en-US" dirty="0" smtClean="0"/>
              <a:t>D</a:t>
            </a:r>
            <a:r>
              <a:rPr lang="en-US" baseline="-25000" dirty="0" smtClean="0"/>
              <a:t>1</a:t>
            </a:r>
            <a:r>
              <a:rPr lang="en-US" dirty="0" smtClean="0"/>
              <a:t>(9) = 0.1</a:t>
            </a:r>
          </a:p>
          <a:p>
            <a:pPr>
              <a:buNone/>
            </a:pPr>
            <a:r>
              <a:rPr lang="en-US" dirty="0" smtClean="0"/>
              <a:t>D</a:t>
            </a:r>
            <a:r>
              <a:rPr lang="en-US" baseline="-25000" dirty="0" smtClean="0"/>
              <a:t>1</a:t>
            </a:r>
            <a:r>
              <a:rPr lang="en-US" dirty="0" smtClean="0"/>
              <a:t>(10) = 0.1</a:t>
            </a:r>
          </a:p>
          <a:p>
            <a:pPr>
              <a:buNone/>
            </a:pPr>
            <a:r>
              <a:rPr lang="en-US" dirty="0" smtClean="0"/>
              <a:t>So each samples have weight equal to 0.1</a:t>
            </a:r>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Mathematical </a:t>
            </a:r>
            <a:r>
              <a:rPr lang="en-US" dirty="0" smtClean="0"/>
              <a:t>Terms and formula</a:t>
            </a:r>
            <a:endParaRPr lang="en-US" dirty="0"/>
          </a:p>
        </p:txBody>
      </p:sp>
      <p:sp>
        <p:nvSpPr>
          <p:cNvPr id="3" name="Content Placeholder 2"/>
          <p:cNvSpPr>
            <a:spLocks noGrp="1"/>
          </p:cNvSpPr>
          <p:nvPr>
            <p:ph idx="1"/>
          </p:nvPr>
        </p:nvSpPr>
        <p:spPr>
          <a:xfrm>
            <a:off x="381000" y="1935480"/>
            <a:ext cx="8229600" cy="4389120"/>
          </a:xfrm>
        </p:spPr>
        <p:txBody>
          <a:bodyPr/>
          <a:lstStyle/>
          <a:p>
            <a:r>
              <a:rPr lang="en-US" dirty="0" smtClean="0"/>
              <a:t>Now apply classifier bayesnet on weighted data :</a:t>
            </a:r>
          </a:p>
          <a:p>
            <a:pPr>
              <a:buNone/>
            </a:pPr>
            <a:r>
              <a:rPr lang="en-US" dirty="0" smtClean="0"/>
              <a:t>    Calculate  </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1268413" y="4017963"/>
          <a:ext cx="6880225" cy="1490662"/>
        </p:xfrm>
        <a:graphic>
          <a:graphicData uri="http://schemas.openxmlformats.org/presentationml/2006/ole">
            <p:oleObj spid="_x0000_s1026" name="Equation" r:id="rId3" imgW="1701720" imgH="44424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a:t>
            </a:r>
            <a:r>
              <a:rPr lang="en-US" dirty="0" smtClean="0"/>
              <a:t>terms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Where  </a:t>
            </a:r>
            <a:r>
              <a:rPr lang="en-US" dirty="0" smtClean="0"/>
              <a:t>     is </a:t>
            </a:r>
            <a:r>
              <a:rPr lang="en-US" dirty="0" smtClean="0"/>
              <a:t>misclassification error for the model.</a:t>
            </a:r>
          </a:p>
          <a:p>
            <a:r>
              <a:rPr lang="en-US" dirty="0" smtClean="0"/>
              <a:t>D is weights of </a:t>
            </a:r>
            <a:r>
              <a:rPr lang="en-US" dirty="0" smtClean="0"/>
              <a:t>samples.</a:t>
            </a:r>
            <a:endParaRPr lang="en-US" dirty="0" smtClean="0"/>
          </a:p>
          <a:p>
            <a:r>
              <a:rPr lang="en-US" dirty="0" smtClean="0"/>
              <a:t>y</a:t>
            </a:r>
            <a:r>
              <a:rPr lang="en-US" baseline="-25000" dirty="0" smtClean="0"/>
              <a:t>i  </a:t>
            </a:r>
            <a:r>
              <a:rPr lang="en-US" dirty="0" smtClean="0"/>
              <a:t>is actual output and            is predicted output.   </a:t>
            </a:r>
          </a:p>
          <a:p>
            <a:r>
              <a:rPr lang="en-US" dirty="0" smtClean="0"/>
              <a:t>                          = 1 if i is misclassified and  </a:t>
            </a:r>
          </a:p>
          <a:p>
            <a:pPr>
              <a:buNone/>
            </a:pPr>
            <a:r>
              <a:rPr lang="en-US" dirty="0" smtClean="0"/>
              <a:t>     = 0 if i is correctly classified.</a:t>
            </a:r>
          </a:p>
          <a:p>
            <a:r>
              <a:rPr lang="en-US" dirty="0" smtClean="0"/>
              <a:t> 1,3,6,9 are misclassified</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endParaRPr lang="en-US" dirty="0"/>
          </a:p>
        </p:txBody>
      </p:sp>
      <p:graphicFrame>
        <p:nvGraphicFramePr>
          <p:cNvPr id="5" name="Object 4"/>
          <p:cNvGraphicFramePr>
            <a:graphicFrameLocks noChangeAspect="1"/>
          </p:cNvGraphicFramePr>
          <p:nvPr/>
        </p:nvGraphicFramePr>
        <p:xfrm>
          <a:off x="3810000" y="2743200"/>
          <a:ext cx="762000" cy="381000"/>
        </p:xfrm>
        <a:graphic>
          <a:graphicData uri="http://schemas.openxmlformats.org/presentationml/2006/ole">
            <p:oleObj spid="_x0000_s2050" name="Equation" r:id="rId3" imgW="253800" imgH="139680" progId="Equation.3">
              <p:embed/>
            </p:oleObj>
          </a:graphicData>
        </a:graphic>
      </p:graphicFrame>
      <p:graphicFrame>
        <p:nvGraphicFramePr>
          <p:cNvPr id="7" name="Object 6"/>
          <p:cNvGraphicFramePr>
            <a:graphicFrameLocks noChangeAspect="1"/>
          </p:cNvGraphicFramePr>
          <p:nvPr/>
        </p:nvGraphicFramePr>
        <p:xfrm>
          <a:off x="914400" y="3200400"/>
          <a:ext cx="1828800" cy="304800"/>
        </p:xfrm>
        <a:graphic>
          <a:graphicData uri="http://schemas.openxmlformats.org/presentationml/2006/ole">
            <p:oleObj spid="_x0000_s2051" name="Equation" r:id="rId4" imgW="583920" imgH="139680" progId="Equation.3">
              <p:embed/>
            </p:oleObj>
          </a:graphicData>
        </a:graphic>
      </p:graphicFrame>
      <p:graphicFrame>
        <p:nvGraphicFramePr>
          <p:cNvPr id="8" name="Object 7"/>
          <p:cNvGraphicFramePr>
            <a:graphicFrameLocks noChangeAspect="1"/>
          </p:cNvGraphicFramePr>
          <p:nvPr/>
        </p:nvGraphicFramePr>
        <p:xfrm>
          <a:off x="6248400" y="3124200"/>
          <a:ext cx="1905000" cy="381000"/>
        </p:xfrm>
        <a:graphic>
          <a:graphicData uri="http://schemas.openxmlformats.org/presentationml/2006/ole">
            <p:oleObj spid="_x0000_s2052" name="Equation" r:id="rId5" imgW="583920" imgH="139680" progId="Equation.3">
              <p:embed/>
            </p:oleObj>
          </a:graphicData>
        </a:graphic>
      </p:graphicFrame>
      <p:graphicFrame>
        <p:nvGraphicFramePr>
          <p:cNvPr id="9" name="Object 8"/>
          <p:cNvGraphicFramePr>
            <a:graphicFrameLocks noChangeAspect="1"/>
          </p:cNvGraphicFramePr>
          <p:nvPr/>
        </p:nvGraphicFramePr>
        <p:xfrm>
          <a:off x="3276600" y="4953000"/>
          <a:ext cx="1752600" cy="990600"/>
        </p:xfrm>
        <a:graphic>
          <a:graphicData uri="http://schemas.openxmlformats.org/presentationml/2006/ole">
            <p:oleObj spid="_x0000_s2053" name="Equation" r:id="rId6" imgW="419040" imgH="279360" progId="Equation.3">
              <p:embed/>
            </p:oleObj>
          </a:graphicData>
        </a:graphic>
      </p:graphicFrame>
      <p:graphicFrame>
        <p:nvGraphicFramePr>
          <p:cNvPr id="2054" name="Object 6"/>
          <p:cNvGraphicFramePr>
            <a:graphicFrameLocks noChangeAspect="1"/>
          </p:cNvGraphicFramePr>
          <p:nvPr/>
        </p:nvGraphicFramePr>
        <p:xfrm>
          <a:off x="1752600" y="1981200"/>
          <a:ext cx="533400" cy="381000"/>
        </p:xfrm>
        <a:graphic>
          <a:graphicData uri="http://schemas.openxmlformats.org/presentationml/2006/ole">
            <p:oleObj spid="_x0000_s2054" name="Equation" r:id="rId7" imgW="126720" imgH="13968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Outline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Introduction</a:t>
            </a:r>
          </a:p>
          <a:p>
            <a:pPr>
              <a:buFont typeface="Wingdings" pitchFamily="2" charset="2"/>
              <a:buChar char="§"/>
            </a:pPr>
            <a:r>
              <a:rPr lang="en-US" dirty="0" smtClean="0"/>
              <a:t>MSR Comment</a:t>
            </a:r>
          </a:p>
          <a:p>
            <a:pPr>
              <a:buFont typeface="Wingdings" pitchFamily="2" charset="2"/>
              <a:buChar char="§"/>
            </a:pPr>
            <a:r>
              <a:rPr lang="en-US" dirty="0" smtClean="0"/>
              <a:t>Proposed method steps</a:t>
            </a:r>
          </a:p>
          <a:p>
            <a:pPr>
              <a:buFont typeface="Wingdings" pitchFamily="2" charset="2"/>
              <a:buChar char="§"/>
            </a:pPr>
            <a:r>
              <a:rPr lang="en-US" dirty="0" smtClean="0"/>
              <a:t>Mathematical Terms and Formulas explanation</a:t>
            </a:r>
            <a:endParaRPr lang="en-US" dirty="0" smtClean="0"/>
          </a:p>
          <a:p>
            <a:pPr>
              <a:buFont typeface="Wingdings" pitchFamily="2" charset="2"/>
              <a:buChar char="§"/>
            </a:pPr>
            <a:r>
              <a:rPr lang="en-US" dirty="0" smtClean="0"/>
              <a:t>Existing method implementation</a:t>
            </a:r>
          </a:p>
          <a:p>
            <a:pPr>
              <a:buFont typeface="Wingdings" pitchFamily="2" charset="2"/>
              <a:buChar char="§"/>
            </a:pPr>
            <a:r>
              <a:rPr lang="en-US" dirty="0" smtClean="0"/>
              <a:t>Proposed Method Implementation</a:t>
            </a:r>
          </a:p>
          <a:p>
            <a:pPr>
              <a:buFont typeface="Wingdings" pitchFamily="2" charset="2"/>
              <a:buChar char="§"/>
            </a:pPr>
            <a:r>
              <a:rPr lang="en-US" dirty="0" smtClean="0"/>
              <a:t>Conclusion</a:t>
            </a:r>
            <a:endParaRPr lang="en-US" dirty="0" smtClean="0"/>
          </a:p>
          <a:p>
            <a:pPr>
              <a:buFont typeface="Wingdings" pitchFamily="2" charset="2"/>
              <a:buChar char="§"/>
            </a:pPr>
            <a:r>
              <a:rPr lang="en-US" dirty="0" smtClean="0"/>
              <a:t>References</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r>
              <a:rPr lang="en-US" dirty="0" smtClean="0"/>
              <a:t>Set weight αt based on the error</a:t>
            </a:r>
          </a:p>
          <a:p>
            <a:pPr>
              <a:buNone/>
            </a:pPr>
            <a:endParaRPr lang="en-US" dirty="0" smtClean="0"/>
          </a:p>
          <a:p>
            <a:pPr>
              <a:buNone/>
            </a:pPr>
            <a:r>
              <a:rPr lang="en-US" dirty="0" smtClean="0"/>
              <a:t>          αt    =  </a:t>
            </a:r>
          </a:p>
          <a:p>
            <a:pPr>
              <a:buNone/>
            </a:pPr>
            <a:endParaRPr lang="en-US" dirty="0" smtClean="0"/>
          </a:p>
          <a:p>
            <a:pPr>
              <a:buNone/>
            </a:pPr>
            <a:r>
              <a:rPr lang="en-US" dirty="0" smtClean="0"/>
              <a:t>     where             = 0.4   </a:t>
            </a:r>
          </a:p>
          <a:p>
            <a:pPr>
              <a:buNone/>
            </a:pPr>
            <a:endParaRPr lang="en-US" dirty="0" smtClean="0"/>
          </a:p>
          <a:p>
            <a:pPr>
              <a:buNone/>
            </a:pPr>
            <a:r>
              <a:rPr lang="en-US" dirty="0" smtClean="0"/>
              <a:t>           </a:t>
            </a:r>
          </a:p>
          <a:p>
            <a:pPr>
              <a:buNone/>
            </a:pPr>
            <a:endParaRPr lang="en-US" dirty="0" smtClean="0"/>
          </a:p>
        </p:txBody>
      </p:sp>
      <p:graphicFrame>
        <p:nvGraphicFramePr>
          <p:cNvPr id="5" name="Object 4"/>
          <p:cNvGraphicFramePr>
            <a:graphicFrameLocks noChangeAspect="1"/>
          </p:cNvGraphicFramePr>
          <p:nvPr/>
        </p:nvGraphicFramePr>
        <p:xfrm>
          <a:off x="2416175" y="2590800"/>
          <a:ext cx="5227638" cy="990600"/>
        </p:xfrm>
        <a:graphic>
          <a:graphicData uri="http://schemas.openxmlformats.org/presentationml/2006/ole">
            <p:oleObj spid="_x0000_s3074" name="Equation" r:id="rId3" imgW="1333440" imgH="406080" progId="Equation.3">
              <p:embed/>
            </p:oleObj>
          </a:graphicData>
        </a:graphic>
      </p:graphicFrame>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p:oleObj spid="_x0000_s3075" name="Equation" r:id="rId4" imgW="114120" imgH="215640" progId="Equation.3">
              <p:embed/>
            </p:oleObj>
          </a:graphicData>
        </a:graphic>
      </p:graphicFrame>
      <p:graphicFrame>
        <p:nvGraphicFramePr>
          <p:cNvPr id="9" name="Object 8"/>
          <p:cNvGraphicFramePr>
            <a:graphicFrameLocks noChangeAspect="1"/>
          </p:cNvGraphicFramePr>
          <p:nvPr/>
        </p:nvGraphicFramePr>
        <p:xfrm>
          <a:off x="1828800" y="3810000"/>
          <a:ext cx="990600" cy="533400"/>
        </p:xfrm>
        <a:graphic>
          <a:graphicData uri="http://schemas.openxmlformats.org/presentationml/2006/ole">
            <p:oleObj spid="_x0000_s3076" name="Equation" r:id="rId5" imgW="253800" imgH="139680" progId="Equation.3">
              <p:embed/>
            </p:oleObj>
          </a:graphicData>
        </a:graphic>
      </p:graphicFrame>
      <p:graphicFrame>
        <p:nvGraphicFramePr>
          <p:cNvPr id="10" name="Object 9"/>
          <p:cNvGraphicFramePr>
            <a:graphicFrameLocks noChangeAspect="1"/>
          </p:cNvGraphicFramePr>
          <p:nvPr/>
        </p:nvGraphicFramePr>
        <p:xfrm>
          <a:off x="1619250" y="4876800"/>
          <a:ext cx="3924300" cy="685800"/>
        </p:xfrm>
        <a:graphic>
          <a:graphicData uri="http://schemas.openxmlformats.org/presentationml/2006/ole">
            <p:oleObj spid="_x0000_s3077" name="Equation" r:id="rId6" imgW="1079280" imgH="26640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Update the distribution based on the performance</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Z</a:t>
            </a:r>
            <a:r>
              <a:rPr lang="en-US" baseline="-25000" dirty="0" smtClean="0"/>
              <a:t>t </a:t>
            </a:r>
            <a:r>
              <a:rPr lang="en-US" dirty="0" smtClean="0"/>
              <a:t>is normalization factor.</a:t>
            </a:r>
          </a:p>
          <a:p>
            <a:pPr>
              <a:buFont typeface="Arial" pitchFamily="34" charset="0"/>
              <a:buChar char="•"/>
            </a:pPr>
            <a:endParaRPr lang="en-US" dirty="0" smtClean="0"/>
          </a:p>
        </p:txBody>
      </p:sp>
      <p:graphicFrame>
        <p:nvGraphicFramePr>
          <p:cNvPr id="4" name="Object 3"/>
          <p:cNvGraphicFramePr>
            <a:graphicFrameLocks noChangeAspect="1"/>
          </p:cNvGraphicFramePr>
          <p:nvPr/>
        </p:nvGraphicFramePr>
        <p:xfrm>
          <a:off x="533400" y="2667000"/>
          <a:ext cx="6799263" cy="885825"/>
        </p:xfrm>
        <a:graphic>
          <a:graphicData uri="http://schemas.openxmlformats.org/presentationml/2006/ole">
            <p:oleObj spid="_x0000_s4098" name="Equation" r:id="rId3" imgW="1955520" imgH="253800" progId="Equation.3">
              <p:embed/>
            </p:oleObj>
          </a:graphicData>
        </a:graphic>
      </p:graphicFrame>
      <p:graphicFrame>
        <p:nvGraphicFramePr>
          <p:cNvPr id="5" name="Object 4"/>
          <p:cNvGraphicFramePr>
            <a:graphicFrameLocks noChangeAspect="1"/>
          </p:cNvGraphicFramePr>
          <p:nvPr/>
        </p:nvGraphicFramePr>
        <p:xfrm>
          <a:off x="838200" y="4953000"/>
          <a:ext cx="4724400" cy="457200"/>
        </p:xfrm>
        <a:graphic>
          <a:graphicData uri="http://schemas.openxmlformats.org/presentationml/2006/ole">
            <p:oleObj spid="_x0000_s4099" name="Equation" r:id="rId4" imgW="1269720" imgH="139680" progId="Equation.3">
              <p:embed/>
            </p:oleObj>
          </a:graphicData>
        </a:graphic>
      </p:graphicFrame>
      <p:cxnSp>
        <p:nvCxnSpPr>
          <p:cNvPr id="7" name="Straight Arrow Connector 6"/>
          <p:cNvCxnSpPr/>
          <p:nvPr/>
        </p:nvCxnSpPr>
        <p:spPr>
          <a:xfrm rot="5400000">
            <a:off x="2209800" y="5410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33600" y="5715000"/>
            <a:ext cx="457199" cy="369332"/>
          </a:xfrm>
          <a:prstGeom prst="rect">
            <a:avLst/>
          </a:prstGeom>
          <a:noFill/>
        </p:spPr>
        <p:txBody>
          <a:bodyPr wrap="square" rtlCol="0">
            <a:spAutoFit/>
          </a:bodyPr>
          <a:lstStyle/>
          <a:p>
            <a:r>
              <a:rPr lang="en-US" dirty="0" smtClean="0"/>
              <a:t>0.1</a:t>
            </a:r>
            <a:endParaRPr lang="en-US" dirty="0"/>
          </a:p>
        </p:txBody>
      </p:sp>
      <p:cxnSp>
        <p:nvCxnSpPr>
          <p:cNvPr id="14" name="Straight Arrow Connector 13"/>
          <p:cNvCxnSpPr/>
          <p:nvPr/>
        </p:nvCxnSpPr>
        <p:spPr>
          <a:xfrm rot="5400000">
            <a:off x="3657600" y="55626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29000" y="5943600"/>
            <a:ext cx="1447800" cy="369332"/>
          </a:xfrm>
          <a:prstGeom prst="rect">
            <a:avLst/>
          </a:prstGeom>
          <a:noFill/>
        </p:spPr>
        <p:txBody>
          <a:bodyPr wrap="square" rtlCol="0">
            <a:spAutoFit/>
          </a:bodyPr>
          <a:lstStyle/>
          <a:p>
            <a:r>
              <a:rPr lang="en-US" dirty="0" smtClean="0"/>
              <a:t>0.20273255</a:t>
            </a:r>
            <a:endParaRPr lang="en-US" dirty="0"/>
          </a:p>
        </p:txBody>
      </p:sp>
      <p:cxnSp>
        <p:nvCxnSpPr>
          <p:cNvPr id="17" name="Straight Arrow Connector 16"/>
          <p:cNvCxnSpPr/>
          <p:nvPr/>
        </p:nvCxnSpPr>
        <p:spPr>
          <a:xfrm>
            <a:off x="4343400" y="53340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86400" y="5943600"/>
            <a:ext cx="381000" cy="369332"/>
          </a:xfrm>
          <a:prstGeom prst="rect">
            <a:avLst/>
          </a:prstGeom>
          <a:noFill/>
        </p:spPr>
        <p:txBody>
          <a:bodyPr wrap="square" rtlCol="0">
            <a:spAutoFit/>
          </a:bodyPr>
          <a:lstStyle/>
          <a:p>
            <a:r>
              <a:rPr lang="en-US" dirty="0" smtClean="0"/>
              <a:t>-1</a:t>
            </a:r>
            <a:endParaRPr lang="en-US" dirty="0"/>
          </a:p>
        </p:txBody>
      </p:sp>
      <p:cxnSp>
        <p:nvCxnSpPr>
          <p:cNvPr id="21" name="Straight Arrow Connector 20"/>
          <p:cNvCxnSpPr>
            <a:endCxn id="23" idx="0"/>
          </p:cNvCxnSpPr>
          <p:nvPr/>
        </p:nvCxnSpPr>
        <p:spPr>
          <a:xfrm>
            <a:off x="5029200" y="5334000"/>
            <a:ext cx="1524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00800" y="6019800"/>
            <a:ext cx="304800" cy="369332"/>
          </a:xfrm>
          <a:prstGeom prst="rect">
            <a:avLst/>
          </a:prstGeom>
          <a:noFill/>
        </p:spPr>
        <p:txBody>
          <a:bodyPr wrap="square" rtlCol="0">
            <a:spAutoFit/>
          </a:bodyPr>
          <a:lstStyle/>
          <a:p>
            <a:r>
              <a:rPr lang="en-US" dirty="0" smtClean="0"/>
              <a:t>1</a:t>
            </a:r>
            <a:endParaRPr lang="en-US" dirty="0"/>
          </a:p>
        </p:txBody>
      </p:sp>
      <p:sp>
        <p:nvSpPr>
          <p:cNvPr id="26" name="TextBox 25"/>
          <p:cNvSpPr txBox="1"/>
          <p:nvPr/>
        </p:nvSpPr>
        <p:spPr>
          <a:xfrm>
            <a:off x="6248400" y="4876800"/>
            <a:ext cx="2590800" cy="677108"/>
          </a:xfrm>
          <a:prstGeom prst="rect">
            <a:avLst/>
          </a:prstGeom>
          <a:noFill/>
        </p:spPr>
        <p:txBody>
          <a:bodyPr wrap="square" rtlCol="0">
            <a:spAutoFit/>
          </a:bodyPr>
          <a:lstStyle/>
          <a:p>
            <a:r>
              <a:rPr lang="en-US" sz="2000" dirty="0" smtClean="0"/>
              <a:t>So D</a:t>
            </a:r>
            <a:r>
              <a:rPr lang="en-US" sz="2000" baseline="-25000" dirty="0" smtClean="0"/>
              <a:t>2</a:t>
            </a:r>
            <a:r>
              <a:rPr lang="en-US" sz="2000" dirty="0" smtClean="0"/>
              <a:t>(1)= 0.1224745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i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ox(in)">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3"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5" name="Object 4"/>
          <p:cNvGraphicFramePr>
            <a:graphicFrameLocks noChangeAspect="1"/>
          </p:cNvGraphicFramePr>
          <p:nvPr/>
        </p:nvGraphicFramePr>
        <p:xfrm>
          <a:off x="762000" y="3276600"/>
          <a:ext cx="5641975" cy="527050"/>
        </p:xfrm>
        <a:graphic>
          <a:graphicData uri="http://schemas.openxmlformats.org/presentationml/2006/ole">
            <p:oleObj spid="_x0000_s5122" name="Equation" r:id="rId3" imgW="1307880" imgH="139680" progId="Equation.3">
              <p:embed/>
            </p:oleObj>
          </a:graphicData>
        </a:graphic>
      </p:graphicFrame>
      <p:cxnSp>
        <p:nvCxnSpPr>
          <p:cNvPr id="7" name="Straight Arrow Connector 6"/>
          <p:cNvCxnSpPr/>
          <p:nvPr/>
        </p:nvCxnSpPr>
        <p:spPr>
          <a:xfrm rot="5400000">
            <a:off x="2133600" y="4114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962400" y="41910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23" idx="0"/>
          </p:cNvCxnSpPr>
          <p:nvPr/>
        </p:nvCxnSpPr>
        <p:spPr>
          <a:xfrm rot="16200000" flipH="1">
            <a:off x="4800600" y="4114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562600" y="39624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09800" y="4648200"/>
            <a:ext cx="533400" cy="369332"/>
          </a:xfrm>
          <a:prstGeom prst="rect">
            <a:avLst/>
          </a:prstGeom>
          <a:noFill/>
        </p:spPr>
        <p:txBody>
          <a:bodyPr wrap="square" rtlCol="0">
            <a:spAutoFit/>
          </a:bodyPr>
          <a:lstStyle/>
          <a:p>
            <a:r>
              <a:rPr lang="en-US" dirty="0" smtClean="0"/>
              <a:t>0.1</a:t>
            </a:r>
            <a:endParaRPr lang="en-US" dirty="0"/>
          </a:p>
        </p:txBody>
      </p:sp>
      <p:sp>
        <p:nvSpPr>
          <p:cNvPr id="22" name="TextBox 21"/>
          <p:cNvSpPr txBox="1"/>
          <p:nvPr/>
        </p:nvSpPr>
        <p:spPr>
          <a:xfrm>
            <a:off x="3657600" y="4648201"/>
            <a:ext cx="1295400" cy="369332"/>
          </a:xfrm>
          <a:prstGeom prst="rect">
            <a:avLst/>
          </a:prstGeom>
          <a:noFill/>
        </p:spPr>
        <p:txBody>
          <a:bodyPr wrap="square" rtlCol="0">
            <a:spAutoFit/>
          </a:bodyPr>
          <a:lstStyle/>
          <a:p>
            <a:r>
              <a:rPr lang="en-US" dirty="0" smtClean="0"/>
              <a:t>0.2027</a:t>
            </a:r>
            <a:endParaRPr lang="en-US" dirty="0"/>
          </a:p>
        </p:txBody>
      </p:sp>
      <p:sp>
        <p:nvSpPr>
          <p:cNvPr id="23" name="TextBox 22"/>
          <p:cNvSpPr txBox="1"/>
          <p:nvPr/>
        </p:nvSpPr>
        <p:spPr>
          <a:xfrm>
            <a:off x="5334000" y="4724400"/>
            <a:ext cx="152400" cy="369332"/>
          </a:xfrm>
          <a:prstGeom prst="rect">
            <a:avLst/>
          </a:prstGeom>
          <a:noFill/>
        </p:spPr>
        <p:txBody>
          <a:bodyPr wrap="square" rtlCol="0">
            <a:spAutoFit/>
          </a:bodyPr>
          <a:lstStyle/>
          <a:p>
            <a:r>
              <a:rPr lang="en-US" dirty="0" smtClean="0"/>
              <a:t>1</a:t>
            </a:r>
            <a:endParaRPr lang="en-US" dirty="0"/>
          </a:p>
        </p:txBody>
      </p:sp>
      <p:sp>
        <p:nvSpPr>
          <p:cNvPr id="25" name="TextBox 24"/>
          <p:cNvSpPr txBox="1"/>
          <p:nvPr/>
        </p:nvSpPr>
        <p:spPr>
          <a:xfrm>
            <a:off x="6096000" y="4572000"/>
            <a:ext cx="457199" cy="369332"/>
          </a:xfrm>
          <a:prstGeom prst="rect">
            <a:avLst/>
          </a:prstGeom>
          <a:noFill/>
        </p:spPr>
        <p:txBody>
          <a:bodyPr wrap="square" rtlCol="0">
            <a:spAutoFit/>
          </a:bodyPr>
          <a:lstStyle/>
          <a:p>
            <a:r>
              <a:rPr lang="en-US" dirty="0" smtClean="0"/>
              <a:t>1</a:t>
            </a:r>
            <a:endParaRPr lang="en-US" dirty="0"/>
          </a:p>
        </p:txBody>
      </p:sp>
      <p:sp>
        <p:nvSpPr>
          <p:cNvPr id="26" name="TextBox 25"/>
          <p:cNvSpPr txBox="1"/>
          <p:nvPr/>
        </p:nvSpPr>
        <p:spPr>
          <a:xfrm>
            <a:off x="914400" y="6019800"/>
            <a:ext cx="6324600" cy="369332"/>
          </a:xfrm>
          <a:prstGeom prst="rect">
            <a:avLst/>
          </a:prstGeom>
          <a:noFill/>
        </p:spPr>
        <p:txBody>
          <a:bodyPr wrap="square" rtlCol="0">
            <a:spAutoFit/>
          </a:bodyPr>
          <a:lstStyle/>
          <a:p>
            <a:r>
              <a:rPr lang="en-US" dirty="0" smtClean="0"/>
              <a:t>So </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(2)   </a:t>
            </a:r>
            <a:r>
              <a:rPr lang="en-US" dirty="0" smtClean="0"/>
              <a:t>=    </a:t>
            </a:r>
            <a:r>
              <a:rPr lang="en-US" dirty="0" smtClean="0">
                <a:latin typeface="Times New Roman" pitchFamily="18" charset="0"/>
                <a:cs typeface="Times New Roman" pitchFamily="18" charset="0"/>
              </a:rPr>
              <a:t>0.08164966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amond(in)">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ox(in)">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ox(in)">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4" name="Content Placeholder 3"/>
          <p:cNvGraphicFramePr>
            <a:graphicFrameLocks/>
          </p:cNvGraphicFramePr>
          <p:nvPr>
            <p:ph idx="1"/>
          </p:nvPr>
        </p:nvGraphicFramePr>
        <p:xfrm>
          <a:off x="1524000" y="2097881"/>
          <a:ext cx="6096000" cy="4064000"/>
        </p:xfrm>
        <a:graphic>
          <a:graphicData uri="http://schemas.openxmlformats.org/presentationml/2006/ole">
            <p:oleObj spid="_x0000_s6146" name="Equation" r:id="rId3" imgW="0" imgH="0" progId="Equation.3">
              <p:embed/>
            </p:oleObj>
          </a:graphicData>
        </a:graphic>
      </p:graphicFrame>
      <p:graphicFrame>
        <p:nvGraphicFramePr>
          <p:cNvPr id="28675" name="Content Placeholder 3"/>
          <p:cNvGraphicFramePr>
            <a:graphicFrameLocks noChangeAspect="1"/>
          </p:cNvGraphicFramePr>
          <p:nvPr/>
        </p:nvGraphicFramePr>
        <p:xfrm>
          <a:off x="1447800" y="2819401"/>
          <a:ext cx="4953000" cy="457199"/>
        </p:xfrm>
        <a:graphic>
          <a:graphicData uri="http://schemas.openxmlformats.org/presentationml/2006/ole">
            <p:oleObj spid="_x0000_s6147" name="Equation" r:id="rId4" imgW="1307880" imgH="139680" progId="Equation.3">
              <p:embed/>
            </p:oleObj>
          </a:graphicData>
        </a:graphic>
      </p:graphicFrame>
      <p:cxnSp>
        <p:nvCxnSpPr>
          <p:cNvPr id="7" name="Straight Arrow Connector 6"/>
          <p:cNvCxnSpPr/>
          <p:nvPr/>
        </p:nvCxnSpPr>
        <p:spPr>
          <a:xfrm rot="5400000">
            <a:off x="2705894" y="3619500"/>
            <a:ext cx="913606" cy="229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152900" y="36195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067300" y="33909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43600" y="3200400"/>
            <a:ext cx="1066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43199" y="4267200"/>
            <a:ext cx="533401" cy="369332"/>
          </a:xfrm>
          <a:prstGeom prst="rect">
            <a:avLst/>
          </a:prstGeom>
          <a:noFill/>
        </p:spPr>
        <p:txBody>
          <a:bodyPr wrap="square" rtlCol="0">
            <a:spAutoFit/>
          </a:bodyPr>
          <a:lstStyle/>
          <a:p>
            <a:r>
              <a:rPr lang="en-US" dirty="0" smtClean="0"/>
              <a:t>0.1</a:t>
            </a:r>
            <a:endParaRPr lang="en-US" dirty="0"/>
          </a:p>
        </p:txBody>
      </p:sp>
      <p:sp>
        <p:nvSpPr>
          <p:cNvPr id="16" name="TextBox 15"/>
          <p:cNvSpPr txBox="1"/>
          <p:nvPr/>
        </p:nvSpPr>
        <p:spPr>
          <a:xfrm>
            <a:off x="4038600" y="4419600"/>
            <a:ext cx="1295400" cy="369332"/>
          </a:xfrm>
          <a:prstGeom prst="rect">
            <a:avLst/>
          </a:prstGeom>
          <a:noFill/>
        </p:spPr>
        <p:txBody>
          <a:bodyPr wrap="square" rtlCol="0">
            <a:spAutoFit/>
          </a:bodyPr>
          <a:lstStyle/>
          <a:p>
            <a:r>
              <a:rPr lang="en-US" dirty="0" smtClean="0"/>
              <a:t>0.2027</a:t>
            </a:r>
            <a:endParaRPr lang="en-US" dirty="0"/>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5791200" y="4191000"/>
            <a:ext cx="380999" cy="369332"/>
          </a:xfrm>
          <a:prstGeom prst="rect">
            <a:avLst/>
          </a:prstGeom>
          <a:noFill/>
        </p:spPr>
        <p:txBody>
          <a:bodyPr wrap="square" rtlCol="0">
            <a:spAutoFit/>
          </a:bodyPr>
          <a:lstStyle/>
          <a:p>
            <a:r>
              <a:rPr lang="en-US" dirty="0" smtClean="0"/>
              <a:t>1</a:t>
            </a:r>
            <a:endParaRPr lang="en-US" dirty="0"/>
          </a:p>
        </p:txBody>
      </p:sp>
      <p:sp>
        <p:nvSpPr>
          <p:cNvPr id="22" name="TextBox 21"/>
          <p:cNvSpPr txBox="1"/>
          <p:nvPr/>
        </p:nvSpPr>
        <p:spPr>
          <a:xfrm>
            <a:off x="6934200" y="4038600"/>
            <a:ext cx="838200" cy="369332"/>
          </a:xfrm>
          <a:prstGeom prst="rect">
            <a:avLst/>
          </a:prstGeom>
          <a:noFill/>
        </p:spPr>
        <p:txBody>
          <a:bodyPr wrap="square" rtlCol="0">
            <a:spAutoFit/>
          </a:bodyPr>
          <a:lstStyle/>
          <a:p>
            <a:r>
              <a:rPr lang="en-US" dirty="0" smtClean="0"/>
              <a:t>-1</a:t>
            </a:r>
            <a:endParaRPr lang="en-US" dirty="0"/>
          </a:p>
        </p:txBody>
      </p:sp>
      <p:sp>
        <p:nvSpPr>
          <p:cNvPr id="23" name="TextBox 22"/>
          <p:cNvSpPr txBox="1"/>
          <p:nvPr/>
        </p:nvSpPr>
        <p:spPr>
          <a:xfrm>
            <a:off x="1371600" y="5410200"/>
            <a:ext cx="4419600" cy="369332"/>
          </a:xfrm>
          <a:prstGeom prst="rect">
            <a:avLst/>
          </a:prstGeom>
          <a:noFill/>
        </p:spPr>
        <p:txBody>
          <a:bodyPr wrap="square" rtlCol="0">
            <a:spAutoFit/>
          </a:bodyPr>
          <a:lstStyle/>
          <a:p>
            <a:r>
              <a:rPr lang="en-US" dirty="0" smtClean="0"/>
              <a:t>So D2(3) = 0.1224745</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p:oleObj spid="_x0000_s7170" name="Equation" r:id="rId3" imgW="114120" imgH="215640" progId="Equation.3">
              <p:embed/>
            </p:oleObj>
          </a:graphicData>
        </a:graphic>
      </p:graphicFrame>
      <p:graphicFrame>
        <p:nvGraphicFramePr>
          <p:cNvPr id="7" name="Object 6"/>
          <p:cNvGraphicFramePr>
            <a:graphicFrameLocks noChangeAspect="1"/>
          </p:cNvGraphicFramePr>
          <p:nvPr/>
        </p:nvGraphicFramePr>
        <p:xfrm>
          <a:off x="1524000" y="3429000"/>
          <a:ext cx="5181600" cy="533400"/>
        </p:xfrm>
        <a:graphic>
          <a:graphicData uri="http://schemas.openxmlformats.org/presentationml/2006/ole">
            <p:oleObj spid="_x0000_s7171" name="Equation" r:id="rId4" imgW="1320480" imgH="139680" progId="Equation.3">
              <p:embed/>
            </p:oleObj>
          </a:graphicData>
        </a:graphic>
      </p:graphicFrame>
      <p:cxnSp>
        <p:nvCxnSpPr>
          <p:cNvPr id="9" name="Straight Arrow Connector 8"/>
          <p:cNvCxnSpPr/>
          <p:nvPr/>
        </p:nvCxnSpPr>
        <p:spPr>
          <a:xfrm rot="16200000" flipH="1">
            <a:off x="3048000" y="41910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8" idx="0"/>
          </p:cNvCxnSpPr>
          <p:nvPr/>
        </p:nvCxnSpPr>
        <p:spPr>
          <a:xfrm rot="5400000">
            <a:off x="4534694" y="4152900"/>
            <a:ext cx="761206" cy="229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9" idx="0"/>
          </p:cNvCxnSpPr>
          <p:nvPr/>
        </p:nvCxnSpPr>
        <p:spPr>
          <a:xfrm rot="16200000" flipH="1">
            <a:off x="5399233" y="4049567"/>
            <a:ext cx="685800" cy="359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6248400" y="38100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76600" y="4648200"/>
            <a:ext cx="533400" cy="369332"/>
          </a:xfrm>
          <a:prstGeom prst="rect">
            <a:avLst/>
          </a:prstGeom>
          <a:noFill/>
        </p:spPr>
        <p:txBody>
          <a:bodyPr wrap="square" rtlCol="0">
            <a:spAutoFit/>
          </a:bodyPr>
          <a:lstStyle/>
          <a:p>
            <a:r>
              <a:rPr lang="en-US" dirty="0" smtClean="0"/>
              <a:t>0.1</a:t>
            </a:r>
            <a:endParaRPr lang="en-US" dirty="0"/>
          </a:p>
        </p:txBody>
      </p:sp>
      <p:sp>
        <p:nvSpPr>
          <p:cNvPr id="18" name="TextBox 17"/>
          <p:cNvSpPr txBox="1"/>
          <p:nvPr/>
        </p:nvSpPr>
        <p:spPr>
          <a:xfrm>
            <a:off x="4114800" y="4648200"/>
            <a:ext cx="1371600" cy="369332"/>
          </a:xfrm>
          <a:prstGeom prst="rect">
            <a:avLst/>
          </a:prstGeom>
          <a:noFill/>
        </p:spPr>
        <p:txBody>
          <a:bodyPr wrap="square" rtlCol="0">
            <a:spAutoFit/>
          </a:bodyPr>
          <a:lstStyle/>
          <a:p>
            <a:r>
              <a:rPr lang="en-US" dirty="0" smtClean="0"/>
              <a:t>0.20273255</a:t>
            </a:r>
            <a:endParaRPr lang="en-US" dirty="0"/>
          </a:p>
        </p:txBody>
      </p:sp>
      <p:sp>
        <p:nvSpPr>
          <p:cNvPr id="19" name="TextBox 18"/>
          <p:cNvSpPr txBox="1"/>
          <p:nvPr/>
        </p:nvSpPr>
        <p:spPr>
          <a:xfrm>
            <a:off x="5715000" y="4572000"/>
            <a:ext cx="413331"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6858000" y="4495800"/>
            <a:ext cx="609601" cy="369332"/>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1600200" y="5715000"/>
            <a:ext cx="3886200" cy="646331"/>
          </a:xfrm>
          <a:prstGeom prst="rect">
            <a:avLst/>
          </a:prstGeom>
          <a:noFill/>
        </p:spPr>
        <p:txBody>
          <a:bodyPr wrap="square" rtlCol="0">
            <a:spAutoFit/>
          </a:bodyPr>
          <a:lstStyle/>
          <a:p>
            <a:r>
              <a:rPr lang="en-US" dirty="0" smtClean="0"/>
              <a:t>So D2(4) = 0.08164966</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31745" name="Object 1"/>
          <p:cNvGraphicFramePr>
            <a:graphicFrameLocks noChangeAspect="1"/>
          </p:cNvGraphicFramePr>
          <p:nvPr>
            <p:ph idx="1"/>
          </p:nvPr>
        </p:nvGraphicFramePr>
        <p:xfrm>
          <a:off x="609600" y="2362200"/>
          <a:ext cx="5029200" cy="407989"/>
        </p:xfrm>
        <a:graphic>
          <a:graphicData uri="http://schemas.openxmlformats.org/presentationml/2006/ole">
            <p:oleObj spid="_x0000_s8194" name="Equation" r:id="rId3" imgW="1854000" imgH="139680" progId="Equation.3">
              <p:embed/>
            </p:oleObj>
          </a:graphicData>
        </a:graphic>
      </p:graphicFrame>
      <p:graphicFrame>
        <p:nvGraphicFramePr>
          <p:cNvPr id="31746" name="Object 2"/>
          <p:cNvGraphicFramePr>
            <a:graphicFrameLocks noChangeAspect="1"/>
          </p:cNvGraphicFramePr>
          <p:nvPr/>
        </p:nvGraphicFramePr>
        <p:xfrm>
          <a:off x="609600" y="2895600"/>
          <a:ext cx="5181600" cy="381000"/>
        </p:xfrm>
        <a:graphic>
          <a:graphicData uri="http://schemas.openxmlformats.org/presentationml/2006/ole">
            <p:oleObj spid="_x0000_s8195" name="Equation" r:id="rId4" imgW="1815840" imgH="139680" progId="Equation.3">
              <p:embed/>
            </p:oleObj>
          </a:graphicData>
        </a:graphic>
      </p:graphicFrame>
      <p:graphicFrame>
        <p:nvGraphicFramePr>
          <p:cNvPr id="31747" name="Object 3"/>
          <p:cNvGraphicFramePr>
            <a:graphicFrameLocks noChangeAspect="1"/>
          </p:cNvGraphicFramePr>
          <p:nvPr/>
        </p:nvGraphicFramePr>
        <p:xfrm>
          <a:off x="609600" y="3429000"/>
          <a:ext cx="5029200" cy="381000"/>
        </p:xfrm>
        <a:graphic>
          <a:graphicData uri="http://schemas.openxmlformats.org/presentationml/2006/ole">
            <p:oleObj spid="_x0000_s8196" name="Equation" r:id="rId5" imgW="1866600" imgH="139680" progId="Equation.3">
              <p:embed/>
            </p:oleObj>
          </a:graphicData>
        </a:graphic>
      </p:graphicFrame>
      <p:graphicFrame>
        <p:nvGraphicFramePr>
          <p:cNvPr id="31748" name="Object 4"/>
          <p:cNvGraphicFramePr>
            <a:graphicFrameLocks noChangeAspect="1"/>
          </p:cNvGraphicFramePr>
          <p:nvPr/>
        </p:nvGraphicFramePr>
        <p:xfrm>
          <a:off x="609600" y="3962400"/>
          <a:ext cx="5105400" cy="381000"/>
        </p:xfrm>
        <a:graphic>
          <a:graphicData uri="http://schemas.openxmlformats.org/presentationml/2006/ole">
            <p:oleObj spid="_x0000_s8197" name="Equation" r:id="rId6" imgW="1854000" imgH="139680" progId="Equation.3">
              <p:embed/>
            </p:oleObj>
          </a:graphicData>
        </a:graphic>
      </p:graphicFrame>
      <p:graphicFrame>
        <p:nvGraphicFramePr>
          <p:cNvPr id="31749" name="Object 5"/>
          <p:cNvGraphicFramePr>
            <a:graphicFrameLocks noChangeAspect="1"/>
          </p:cNvGraphicFramePr>
          <p:nvPr/>
        </p:nvGraphicFramePr>
        <p:xfrm>
          <a:off x="609600" y="4572000"/>
          <a:ext cx="5181601" cy="381000"/>
        </p:xfrm>
        <a:graphic>
          <a:graphicData uri="http://schemas.openxmlformats.org/presentationml/2006/ole">
            <p:oleObj spid="_x0000_s8198" name="Equation" r:id="rId7" imgW="1815840" imgH="139680" progId="Equation.3">
              <p:embed/>
            </p:oleObj>
          </a:graphicData>
        </a:graphic>
      </p:graphicFrame>
      <p:graphicFrame>
        <p:nvGraphicFramePr>
          <p:cNvPr id="31750" name="Object 6"/>
          <p:cNvGraphicFramePr>
            <a:graphicFrameLocks noChangeAspect="1"/>
          </p:cNvGraphicFramePr>
          <p:nvPr/>
        </p:nvGraphicFramePr>
        <p:xfrm>
          <a:off x="609600" y="5105400"/>
          <a:ext cx="5257800" cy="381000"/>
        </p:xfrm>
        <a:graphic>
          <a:graphicData uri="http://schemas.openxmlformats.org/presentationml/2006/ole">
            <p:oleObj spid="_x0000_s8199" name="Equation" r:id="rId8" imgW="1981080" imgH="139680" progId="Equation.3">
              <p:embed/>
            </p:oleObj>
          </a:graphicData>
        </a:graphic>
      </p:graphicFrame>
      <p:sp>
        <p:nvSpPr>
          <p:cNvPr id="10" name="TextBox 9"/>
          <p:cNvSpPr txBox="1"/>
          <p:nvPr/>
        </p:nvSpPr>
        <p:spPr>
          <a:xfrm>
            <a:off x="762000" y="5638800"/>
            <a:ext cx="6705600" cy="646331"/>
          </a:xfrm>
          <a:prstGeom prst="rect">
            <a:avLst/>
          </a:prstGeom>
          <a:noFill/>
        </p:spPr>
        <p:txBody>
          <a:bodyPr wrap="square" rtlCol="0">
            <a:spAutoFit/>
          </a:bodyPr>
          <a:lstStyle/>
          <a:p>
            <a:r>
              <a:rPr lang="en-US" dirty="0" smtClean="0"/>
              <a:t>So in this way update distribution.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15312"/>
          </a:xfrm>
        </p:spPr>
        <p:txBody>
          <a:bodyPr/>
          <a:lstStyle/>
          <a:p>
            <a:r>
              <a:rPr lang="en-US" sz="2800" dirty="0" smtClean="0">
                <a:solidFill>
                  <a:schemeClr val="tx1"/>
                </a:solidFill>
              </a:rPr>
              <a:t>Zt is normalization factor</a:t>
            </a:r>
            <a:endParaRPr lang="en-US" sz="2800" dirty="0">
              <a:solidFill>
                <a:schemeClr val="tx1"/>
              </a:solidFill>
            </a:endParaRPr>
          </a:p>
        </p:txBody>
      </p:sp>
      <p:graphicFrame>
        <p:nvGraphicFramePr>
          <p:cNvPr id="4" name="Content Placeholder 3"/>
          <p:cNvGraphicFramePr>
            <a:graphicFrameLocks noChangeAspect="1"/>
          </p:cNvGraphicFramePr>
          <p:nvPr>
            <p:ph idx="1"/>
          </p:nvPr>
        </p:nvGraphicFramePr>
        <p:xfrm>
          <a:off x="1524000" y="3581399"/>
          <a:ext cx="6096000" cy="1219201"/>
        </p:xfrm>
        <a:graphic>
          <a:graphicData uri="http://schemas.openxmlformats.org/presentationml/2006/ole">
            <p:oleObj spid="_x0000_s34818" name="Equation" r:id="rId3" imgW="1041120" imgH="330120" progId="Equation.3">
              <p:embed/>
            </p:oleObj>
          </a:graphicData>
        </a:graphic>
      </p:graphicFrame>
      <p:graphicFrame>
        <p:nvGraphicFramePr>
          <p:cNvPr id="5" name="Object 4"/>
          <p:cNvGraphicFramePr>
            <a:graphicFrameLocks noChangeAspect="1"/>
          </p:cNvGraphicFramePr>
          <p:nvPr/>
        </p:nvGraphicFramePr>
        <p:xfrm>
          <a:off x="1676400" y="5257800"/>
          <a:ext cx="1828800" cy="990600"/>
        </p:xfrm>
        <a:graphic>
          <a:graphicData uri="http://schemas.openxmlformats.org/presentationml/2006/ole">
            <p:oleObj spid="_x0000_s34819" name="Equation" r:id="rId4" imgW="469800" imgH="35532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r>
              <a:rPr lang="en-US" dirty="0" smtClean="0"/>
              <a:t>6 correctly classified,4 incorrectly classified.</a:t>
            </a:r>
          </a:p>
          <a:p>
            <a:endParaRPr lang="en-US" dirty="0"/>
          </a:p>
        </p:txBody>
      </p:sp>
      <p:graphicFrame>
        <p:nvGraphicFramePr>
          <p:cNvPr id="4" name="Object 3"/>
          <p:cNvGraphicFramePr>
            <a:graphicFrameLocks noChangeAspect="1"/>
          </p:cNvGraphicFramePr>
          <p:nvPr/>
        </p:nvGraphicFramePr>
        <p:xfrm>
          <a:off x="838200" y="3365500"/>
          <a:ext cx="8001000" cy="444500"/>
        </p:xfrm>
        <a:graphic>
          <a:graphicData uri="http://schemas.openxmlformats.org/presentationml/2006/ole">
            <p:oleObj spid="_x0000_s35842" name="Equation" r:id="rId3" imgW="1828800" imgH="126720" progId="Equation.3">
              <p:embed/>
            </p:oleObj>
          </a:graphicData>
        </a:graphic>
      </p:graphicFrame>
      <p:graphicFrame>
        <p:nvGraphicFramePr>
          <p:cNvPr id="5" name="Object 4"/>
          <p:cNvGraphicFramePr>
            <a:graphicFrameLocks noChangeAspect="1"/>
          </p:cNvGraphicFramePr>
          <p:nvPr/>
        </p:nvGraphicFramePr>
        <p:xfrm>
          <a:off x="609600" y="4572000"/>
          <a:ext cx="4267200" cy="381000"/>
        </p:xfrm>
        <a:graphic>
          <a:graphicData uri="http://schemas.openxmlformats.org/presentationml/2006/ole">
            <p:oleObj spid="_x0000_s35843" name="Equation" r:id="rId4" imgW="495000" imgH="11412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this formula</a:t>
            </a:r>
            <a:endParaRPr lang="en-US" dirty="0"/>
          </a:p>
        </p:txBody>
      </p:sp>
      <p:graphicFrame>
        <p:nvGraphicFramePr>
          <p:cNvPr id="94210" name="Object 2"/>
          <p:cNvGraphicFramePr>
            <a:graphicFrameLocks noChangeAspect="1"/>
          </p:cNvGraphicFramePr>
          <p:nvPr>
            <p:ph idx="1"/>
          </p:nvPr>
        </p:nvGraphicFramePr>
        <p:xfrm>
          <a:off x="762000" y="3505201"/>
          <a:ext cx="7620000" cy="1066800"/>
        </p:xfrm>
        <a:graphic>
          <a:graphicData uri="http://schemas.openxmlformats.org/presentationml/2006/ole">
            <p:oleObj spid="_x0000_s94210" name="Equation" r:id="rId3" imgW="1955520" imgH="2538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r>
              <a:rPr lang="en-US" dirty="0" smtClean="0"/>
              <a:t>So </a:t>
            </a:r>
            <a:endParaRPr lang="en-US" dirty="0"/>
          </a:p>
        </p:txBody>
      </p:sp>
      <p:graphicFrame>
        <p:nvGraphicFramePr>
          <p:cNvPr id="4" name="Object 3"/>
          <p:cNvGraphicFramePr>
            <a:graphicFrameLocks noChangeAspect="1"/>
          </p:cNvGraphicFramePr>
          <p:nvPr/>
        </p:nvGraphicFramePr>
        <p:xfrm>
          <a:off x="304800" y="2514600"/>
          <a:ext cx="5791200" cy="457200"/>
        </p:xfrm>
        <a:graphic>
          <a:graphicData uri="http://schemas.openxmlformats.org/presentationml/2006/ole">
            <p:oleObj spid="_x0000_s36866" name="Equation" r:id="rId3" imgW="1244520" imgH="139680" progId="Equation.3">
              <p:embed/>
            </p:oleObj>
          </a:graphicData>
        </a:graphic>
      </p:graphicFrame>
      <p:graphicFrame>
        <p:nvGraphicFramePr>
          <p:cNvPr id="36867" name="Object 3"/>
          <p:cNvGraphicFramePr>
            <a:graphicFrameLocks noChangeAspect="1"/>
          </p:cNvGraphicFramePr>
          <p:nvPr/>
        </p:nvGraphicFramePr>
        <p:xfrm>
          <a:off x="304800" y="3276600"/>
          <a:ext cx="6172200" cy="1143000"/>
        </p:xfrm>
        <a:graphic>
          <a:graphicData uri="http://schemas.openxmlformats.org/presentationml/2006/ole">
            <p:oleObj spid="_x0000_s36867" name="Equation" r:id="rId4" imgW="1346040" imgH="380880" progId="Equation.3">
              <p:embed/>
            </p:oleObj>
          </a:graphicData>
        </a:graphic>
      </p:graphicFrame>
      <p:graphicFrame>
        <p:nvGraphicFramePr>
          <p:cNvPr id="36868" name="Object 4"/>
          <p:cNvGraphicFramePr>
            <a:graphicFrameLocks noChangeAspect="1"/>
          </p:cNvGraphicFramePr>
          <p:nvPr/>
        </p:nvGraphicFramePr>
        <p:xfrm>
          <a:off x="304800" y="4724400"/>
          <a:ext cx="5715000" cy="457200"/>
        </p:xfrm>
        <a:graphic>
          <a:graphicData uri="http://schemas.openxmlformats.org/presentationml/2006/ole">
            <p:oleObj spid="_x0000_s36868" name="Equation" r:id="rId5" imgW="1320480" imgH="13968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Improving </a:t>
            </a:r>
            <a:r>
              <a:rPr lang="en-US" sz="2000" dirty="0" smtClean="0">
                <a:latin typeface="Times New Roman" pitchFamily="18" charset="0"/>
                <a:cs typeface="Times New Roman" pitchFamily="18" charset="0"/>
              </a:rPr>
              <a:t>the ability of farmers to predict crop efficiency in under various climatic situations like rainfall,temperature,cloud cover,vapour pressure and so on can help ranchers and different partners in settling on critical choices regarding agronomy and harvest </a:t>
            </a:r>
            <a:r>
              <a:rPr lang="en-US" sz="2000" dirty="0" smtClean="0">
                <a:latin typeface="Times New Roman" pitchFamily="18" charset="0"/>
                <a:cs typeface="Times New Roman" pitchFamily="18" charset="0"/>
              </a:rPr>
              <a:t>decision.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prediction of agricultural yield is a difficult and desirable task for every nation.There are many classification techniques like Support Vector Machine(SVM),Naïve </a:t>
            </a:r>
            <a:r>
              <a:rPr lang="en-US" sz="2000" dirty="0" smtClean="0">
                <a:latin typeface="Times New Roman" pitchFamily="18" charset="0"/>
                <a:cs typeface="Times New Roman" pitchFamily="18" charset="0"/>
              </a:rPr>
              <a:t>Bayes, BayesNet,K </a:t>
            </a:r>
            <a:r>
              <a:rPr lang="en-US" sz="2000" dirty="0" smtClean="0">
                <a:latin typeface="Times New Roman" pitchFamily="18" charset="0"/>
                <a:cs typeface="Times New Roman" pitchFamily="18" charset="0"/>
              </a:rPr>
              <a:t>Nearest </a:t>
            </a:r>
            <a:r>
              <a:rPr lang="en-US" sz="2000" dirty="0" err="1" smtClean="0">
                <a:latin typeface="Times New Roman" pitchFamily="18" charset="0"/>
                <a:cs typeface="Times New Roman" pitchFamily="18" charset="0"/>
              </a:rPr>
              <a:t>Neighbour</a:t>
            </a:r>
            <a:r>
              <a:rPr lang="en-US" sz="2000" dirty="0" smtClean="0">
                <a:latin typeface="Times New Roman" pitchFamily="18" charset="0"/>
                <a:cs typeface="Times New Roman" pitchFamily="18" charset="0"/>
              </a:rPr>
              <a:t>(KNN</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 current research use most rice producing</a:t>
            </a:r>
          </a:p>
          <a:p>
            <a:pPr algn="just">
              <a:buNone/>
            </a:pPr>
            <a:r>
              <a:rPr lang="en-US" sz="2000" dirty="0" smtClean="0">
                <a:latin typeface="Times New Roman" pitchFamily="18" charset="0"/>
                <a:cs typeface="Times New Roman" pitchFamily="18" charset="0"/>
              </a:rPr>
              <a:t>    states(</a:t>
            </a:r>
            <a:r>
              <a:rPr lang="en-US" sz="2000" dirty="0" err="1" smtClean="0">
                <a:latin typeface="Times New Roman" pitchFamily="18" charset="0"/>
                <a:cs typeface="Times New Roman" pitchFamily="18" charset="0"/>
              </a:rPr>
              <a:t>Haryana,Punjab,Tamilnadu,AndhraPradesh,Bihar</a:t>
            </a:r>
            <a:r>
              <a:rPr lang="en-US" sz="2000" dirty="0" smtClean="0">
                <a:latin typeface="Times New Roman" pitchFamily="18" charset="0"/>
                <a:cs typeface="Times New Roman" pitchFamily="18" charset="0"/>
              </a:rPr>
              <a:t>).The dataset parameters are state name,district name, Rainfall, maximum temperature,minimum temperature, average temperature,reference crop </a:t>
            </a:r>
            <a:r>
              <a:rPr lang="en-US" sz="2000" dirty="0" err="1" smtClean="0">
                <a:latin typeface="Times New Roman" pitchFamily="18" charset="0"/>
                <a:cs typeface="Times New Roman" pitchFamily="18" charset="0"/>
              </a:rPr>
              <a:t>evapotranspiration,vapour</a:t>
            </a:r>
            <a:r>
              <a:rPr lang="en-US" sz="2000" dirty="0" smtClean="0">
                <a:latin typeface="Times New Roman" pitchFamily="18" charset="0"/>
                <a:cs typeface="Times New Roman" pitchFamily="18" charset="0"/>
              </a:rPr>
              <a:t> pressure,potproential </a:t>
            </a:r>
            <a:r>
              <a:rPr lang="en-US" sz="2000" dirty="0" err="1" smtClean="0">
                <a:latin typeface="Times New Roman" pitchFamily="18" charset="0"/>
                <a:cs typeface="Times New Roman" pitchFamily="18" charset="0"/>
              </a:rPr>
              <a:t>evapotranspiration,diurnal</a:t>
            </a:r>
            <a:r>
              <a:rPr lang="en-US" sz="2000" dirty="0" smtClean="0">
                <a:latin typeface="Times New Roman" pitchFamily="18" charset="0"/>
                <a:cs typeface="Times New Roman" pitchFamily="18" charset="0"/>
              </a:rPr>
              <a:t> temperature </a:t>
            </a:r>
            <a:r>
              <a:rPr lang="en-US" sz="2000" dirty="0" err="1" smtClean="0">
                <a:latin typeface="Times New Roman" pitchFamily="18" charset="0"/>
                <a:cs typeface="Times New Roman" pitchFamily="18" charset="0"/>
              </a:rPr>
              <a:t>range,area,production,yield,class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37890" name="Object 2"/>
          <p:cNvGraphicFramePr>
            <a:graphicFrameLocks noChangeAspect="1"/>
          </p:cNvGraphicFramePr>
          <p:nvPr>
            <p:ph idx="1"/>
          </p:nvPr>
        </p:nvGraphicFramePr>
        <p:xfrm>
          <a:off x="1066800" y="2209800"/>
          <a:ext cx="6553200" cy="3962400"/>
        </p:xfrm>
        <a:graphic>
          <a:graphicData uri="http://schemas.openxmlformats.org/presentationml/2006/ole">
            <p:oleObj spid="_x0000_s37890" name="Equation" r:id="rId3" imgW="1358640" imgH="129528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r>
              <a:rPr lang="en-US" dirty="0" smtClean="0"/>
              <a:t>Now again apply </a:t>
            </a:r>
            <a:r>
              <a:rPr lang="en-US" dirty="0" smtClean="0"/>
              <a:t>bayesnet classifier </a:t>
            </a:r>
            <a:r>
              <a:rPr lang="en-US" dirty="0" smtClean="0"/>
              <a:t>on weighted data : </a:t>
            </a:r>
          </a:p>
          <a:p>
            <a:pPr>
              <a:buNone/>
            </a:pPr>
            <a:r>
              <a:rPr lang="en-US" dirty="0" smtClean="0"/>
              <a:t>    2,4,5,7 are misclassified.</a:t>
            </a:r>
          </a:p>
          <a:p>
            <a:pPr>
              <a:buNone/>
            </a:pPr>
            <a:r>
              <a:rPr lang="en-US" dirty="0" smtClean="0"/>
              <a:t>     </a:t>
            </a:r>
            <a:endParaRPr lang="en-US" dirty="0"/>
          </a:p>
        </p:txBody>
      </p:sp>
      <p:graphicFrame>
        <p:nvGraphicFramePr>
          <p:cNvPr id="4" name="Object 3"/>
          <p:cNvGraphicFramePr>
            <a:graphicFrameLocks noChangeAspect="1"/>
          </p:cNvGraphicFramePr>
          <p:nvPr/>
        </p:nvGraphicFramePr>
        <p:xfrm>
          <a:off x="0" y="3505200"/>
          <a:ext cx="9144000" cy="990600"/>
        </p:xfrm>
        <a:graphic>
          <a:graphicData uri="http://schemas.openxmlformats.org/presentationml/2006/ole">
            <p:oleObj spid="_x0000_s9218" name="Equation" r:id="rId3" imgW="2603160" imgH="279360" progId="Equation.3">
              <p:embed/>
            </p:oleObj>
          </a:graphicData>
        </a:graphic>
      </p:graphicFrame>
      <p:graphicFrame>
        <p:nvGraphicFramePr>
          <p:cNvPr id="9219" name="Object 3"/>
          <p:cNvGraphicFramePr>
            <a:graphicFrameLocks noChangeAspect="1"/>
          </p:cNvGraphicFramePr>
          <p:nvPr/>
        </p:nvGraphicFramePr>
        <p:xfrm>
          <a:off x="1143000" y="5105400"/>
          <a:ext cx="6880225" cy="1338262"/>
        </p:xfrm>
        <a:graphic>
          <a:graphicData uri="http://schemas.openxmlformats.org/presentationml/2006/ole">
            <p:oleObj spid="_x0000_s9219" name="Equation" r:id="rId4" imgW="1701720" imgH="44424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endParaRPr lang="en-US" dirty="0" smtClean="0"/>
          </a:p>
          <a:p>
            <a:r>
              <a:rPr lang="en-US" dirty="0" smtClean="0"/>
              <a:t>Set weight αt based on the error</a:t>
            </a:r>
          </a:p>
          <a:p>
            <a:pPr>
              <a:buNone/>
            </a:pPr>
            <a:endParaRPr lang="en-US" dirty="0" smtClean="0"/>
          </a:p>
          <a:p>
            <a:endParaRPr lang="en-US" dirty="0" smtClean="0"/>
          </a:p>
          <a:p>
            <a:endParaRPr lang="en-US" dirty="0" smtClean="0"/>
          </a:p>
          <a:p>
            <a:pPr>
              <a:buNone/>
            </a:pPr>
            <a:endParaRPr lang="en-US" dirty="0"/>
          </a:p>
        </p:txBody>
      </p:sp>
      <p:graphicFrame>
        <p:nvGraphicFramePr>
          <p:cNvPr id="6" name="Object 5"/>
          <p:cNvGraphicFramePr>
            <a:graphicFrameLocks/>
          </p:cNvGraphicFramePr>
          <p:nvPr/>
        </p:nvGraphicFramePr>
        <p:xfrm>
          <a:off x="1524000" y="1397000"/>
          <a:ext cx="6096000" cy="4064000"/>
        </p:xfrm>
        <a:graphic>
          <a:graphicData uri="http://schemas.openxmlformats.org/presentationml/2006/ole">
            <p:oleObj spid="_x0000_s44036" name="Equation" r:id="rId3" imgW="0" imgH="0" progId="Equation.3">
              <p:embed/>
            </p:oleObj>
          </a:graphicData>
        </a:graphic>
      </p:graphicFrame>
      <p:graphicFrame>
        <p:nvGraphicFramePr>
          <p:cNvPr id="7" name="Object 6"/>
          <p:cNvGraphicFramePr>
            <a:graphicFrameLocks noChangeAspect="1"/>
          </p:cNvGraphicFramePr>
          <p:nvPr/>
        </p:nvGraphicFramePr>
        <p:xfrm>
          <a:off x="2208213" y="3232150"/>
          <a:ext cx="4724400" cy="654050"/>
        </p:xfrm>
        <a:graphic>
          <a:graphicData uri="http://schemas.openxmlformats.org/presentationml/2006/ole">
            <p:oleObj spid="_x0000_s44037" name="Equation" r:id="rId4" imgW="1714320" imgH="39348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z</a:t>
            </a:r>
            <a:r>
              <a:rPr lang="en-US" baseline="-25000" dirty="0" smtClean="0"/>
              <a:t>t</a:t>
            </a:r>
            <a:endParaRPr lang="en-US" baseline="-25000" dirty="0"/>
          </a:p>
        </p:txBody>
      </p:sp>
      <p:graphicFrame>
        <p:nvGraphicFramePr>
          <p:cNvPr id="4" name="Content Placeholder 3"/>
          <p:cNvGraphicFramePr>
            <a:graphicFrameLocks noChangeAspect="1"/>
          </p:cNvGraphicFramePr>
          <p:nvPr>
            <p:ph idx="1"/>
          </p:nvPr>
        </p:nvGraphicFramePr>
        <p:xfrm>
          <a:off x="228600" y="3429000"/>
          <a:ext cx="8705850" cy="304799"/>
        </p:xfrm>
        <a:graphic>
          <a:graphicData uri="http://schemas.openxmlformats.org/presentationml/2006/ole">
            <p:oleObj spid="_x0000_s61442" name="Equation" r:id="rId3" imgW="5816520" imgH="203040" progId="Equation.3">
              <p:embed/>
            </p:oleObj>
          </a:graphicData>
        </a:graphic>
      </p:graphicFrame>
      <p:sp>
        <p:nvSpPr>
          <p:cNvPr id="6" name="TextBox 5"/>
          <p:cNvSpPr txBox="1"/>
          <p:nvPr/>
        </p:nvSpPr>
        <p:spPr>
          <a:xfrm>
            <a:off x="914400" y="5715000"/>
            <a:ext cx="2209800" cy="646331"/>
          </a:xfrm>
          <a:prstGeom prst="rect">
            <a:avLst/>
          </a:prstGeom>
          <a:noFill/>
        </p:spPr>
        <p:txBody>
          <a:bodyPr wrap="square" rtlCol="0">
            <a:spAutoFit/>
          </a:bodyPr>
          <a:lstStyle/>
          <a:p>
            <a:r>
              <a:rPr lang="en-US" dirty="0" smtClean="0"/>
              <a:t>Misclassified have probability 0.0833</a:t>
            </a:r>
            <a:endParaRPr lang="en-US" dirty="0"/>
          </a:p>
        </p:txBody>
      </p:sp>
      <p:sp>
        <p:nvSpPr>
          <p:cNvPr id="7" name="TextBox 6"/>
          <p:cNvSpPr txBox="1"/>
          <p:nvPr/>
        </p:nvSpPr>
        <p:spPr>
          <a:xfrm>
            <a:off x="4038600" y="5715000"/>
            <a:ext cx="2286000" cy="923330"/>
          </a:xfrm>
          <a:prstGeom prst="rect">
            <a:avLst/>
          </a:prstGeom>
          <a:noFill/>
        </p:spPr>
        <p:txBody>
          <a:bodyPr wrap="square" rtlCol="0">
            <a:spAutoFit/>
          </a:bodyPr>
          <a:lstStyle/>
          <a:p>
            <a:r>
              <a:rPr lang="en-US" dirty="0" smtClean="0"/>
              <a:t>Correctly classified having probability 0.125</a:t>
            </a:r>
            <a:endParaRPr lang="en-US" dirty="0"/>
          </a:p>
        </p:txBody>
      </p:sp>
      <p:sp>
        <p:nvSpPr>
          <p:cNvPr id="8" name="TextBox 7"/>
          <p:cNvSpPr txBox="1"/>
          <p:nvPr/>
        </p:nvSpPr>
        <p:spPr>
          <a:xfrm>
            <a:off x="6553200" y="5638800"/>
            <a:ext cx="2209800" cy="923330"/>
          </a:xfrm>
          <a:prstGeom prst="rect">
            <a:avLst/>
          </a:prstGeom>
          <a:noFill/>
        </p:spPr>
        <p:txBody>
          <a:bodyPr wrap="square" rtlCol="0">
            <a:spAutoFit/>
          </a:bodyPr>
          <a:lstStyle/>
          <a:p>
            <a:r>
              <a:rPr lang="en-US" dirty="0" err="1" smtClean="0"/>
              <a:t>Correctlyclassified</a:t>
            </a:r>
            <a:r>
              <a:rPr lang="en-US" dirty="0" smtClean="0"/>
              <a:t>  having probability 0.0833</a:t>
            </a:r>
            <a:endParaRPr lang="en-US" dirty="0"/>
          </a:p>
        </p:txBody>
      </p:sp>
      <p:cxnSp>
        <p:nvCxnSpPr>
          <p:cNvPr id="10" name="Straight Arrow Connector 9"/>
          <p:cNvCxnSpPr/>
          <p:nvPr/>
        </p:nvCxnSpPr>
        <p:spPr>
          <a:xfrm rot="5400000">
            <a:off x="1485900" y="4610100"/>
            <a:ext cx="1600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3962400" y="4572000"/>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6248400" y="4724400"/>
            <a:ext cx="1524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1443" name="Content Placeholder 3"/>
          <p:cNvGraphicFramePr>
            <a:graphicFrameLocks noChangeAspect="1"/>
          </p:cNvGraphicFramePr>
          <p:nvPr/>
        </p:nvGraphicFramePr>
        <p:xfrm>
          <a:off x="1905000" y="2133600"/>
          <a:ext cx="4953000" cy="914400"/>
        </p:xfrm>
        <a:graphic>
          <a:graphicData uri="http://schemas.openxmlformats.org/presentationml/2006/ole">
            <p:oleObj spid="_x0000_s61443" name="Equation" r:id="rId4" imgW="1041120" imgH="33012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34818" name="Object 2"/>
          <p:cNvGraphicFramePr>
            <a:graphicFrameLocks noChangeAspect="1"/>
          </p:cNvGraphicFramePr>
          <p:nvPr>
            <p:ph idx="1"/>
          </p:nvPr>
        </p:nvGraphicFramePr>
        <p:xfrm>
          <a:off x="990600" y="2105025"/>
          <a:ext cx="6553200" cy="403225"/>
        </p:xfrm>
        <a:graphic>
          <a:graphicData uri="http://schemas.openxmlformats.org/presentationml/2006/ole">
            <p:oleObj spid="_x0000_s11266" name="Equation" r:id="rId3" imgW="2590560" imgH="139680" progId="Equation.3">
              <p:embed/>
            </p:oleObj>
          </a:graphicData>
        </a:graphic>
      </p:graphicFrame>
      <p:graphicFrame>
        <p:nvGraphicFramePr>
          <p:cNvPr id="34819" name="Object 3"/>
          <p:cNvGraphicFramePr>
            <a:graphicFrameLocks noChangeAspect="1"/>
          </p:cNvGraphicFramePr>
          <p:nvPr/>
        </p:nvGraphicFramePr>
        <p:xfrm>
          <a:off x="990600" y="2667000"/>
          <a:ext cx="6248400" cy="407988"/>
        </p:xfrm>
        <a:graphic>
          <a:graphicData uri="http://schemas.openxmlformats.org/presentationml/2006/ole">
            <p:oleObj spid="_x0000_s11267" name="Equation" r:id="rId4" imgW="2234880" imgH="139680" progId="Equation.3">
              <p:embed/>
            </p:oleObj>
          </a:graphicData>
        </a:graphic>
      </p:graphicFrame>
      <p:graphicFrame>
        <p:nvGraphicFramePr>
          <p:cNvPr id="34820" name="Object 4"/>
          <p:cNvGraphicFramePr>
            <a:graphicFrameLocks noChangeAspect="1"/>
          </p:cNvGraphicFramePr>
          <p:nvPr/>
        </p:nvGraphicFramePr>
        <p:xfrm>
          <a:off x="914400" y="3276600"/>
          <a:ext cx="6400801" cy="407988"/>
        </p:xfrm>
        <a:graphic>
          <a:graphicData uri="http://schemas.openxmlformats.org/presentationml/2006/ole">
            <p:oleObj spid="_x0000_s11268" name="Equation" r:id="rId5" imgW="2070000" imgH="139680" progId="Equation.3">
              <p:embed/>
            </p:oleObj>
          </a:graphicData>
        </a:graphic>
      </p:graphicFrame>
      <p:graphicFrame>
        <p:nvGraphicFramePr>
          <p:cNvPr id="34821" name="Object 5"/>
          <p:cNvGraphicFramePr>
            <a:graphicFrameLocks noChangeAspect="1"/>
          </p:cNvGraphicFramePr>
          <p:nvPr/>
        </p:nvGraphicFramePr>
        <p:xfrm>
          <a:off x="914400" y="3886200"/>
          <a:ext cx="6400800" cy="381000"/>
        </p:xfrm>
        <a:graphic>
          <a:graphicData uri="http://schemas.openxmlformats.org/presentationml/2006/ole">
            <p:oleObj spid="_x0000_s11269" name="Equation" r:id="rId6" imgW="2082600" imgH="139680" progId="Equation.3">
              <p:embed/>
            </p:oleObj>
          </a:graphicData>
        </a:graphic>
      </p:graphicFrame>
      <p:graphicFrame>
        <p:nvGraphicFramePr>
          <p:cNvPr id="34822" name="Object 6"/>
          <p:cNvGraphicFramePr>
            <a:graphicFrameLocks noChangeAspect="1"/>
          </p:cNvGraphicFramePr>
          <p:nvPr/>
        </p:nvGraphicFramePr>
        <p:xfrm>
          <a:off x="990600" y="4495800"/>
          <a:ext cx="6248400" cy="381000"/>
        </p:xfrm>
        <a:graphic>
          <a:graphicData uri="http://schemas.openxmlformats.org/presentationml/2006/ole">
            <p:oleObj spid="_x0000_s11270" name="Equation" r:id="rId7" imgW="2070000" imgH="139680" progId="Equation.3">
              <p:embed/>
            </p:oleObj>
          </a:graphicData>
        </a:graphic>
      </p:graphicFrame>
      <p:graphicFrame>
        <p:nvGraphicFramePr>
          <p:cNvPr id="34823" name="Object 7"/>
          <p:cNvGraphicFramePr>
            <a:graphicFrameLocks noChangeAspect="1"/>
          </p:cNvGraphicFramePr>
          <p:nvPr/>
        </p:nvGraphicFramePr>
        <p:xfrm>
          <a:off x="946150" y="5105400"/>
          <a:ext cx="6376988" cy="381000"/>
        </p:xfrm>
        <a:graphic>
          <a:graphicData uri="http://schemas.openxmlformats.org/presentationml/2006/ole">
            <p:oleObj spid="_x0000_s11271" name="Equation" r:id="rId8" imgW="2082600" imgH="139680" progId="Equation.3">
              <p:embed/>
            </p:oleObj>
          </a:graphicData>
        </a:graphic>
      </p:graphicFrame>
      <p:graphicFrame>
        <p:nvGraphicFramePr>
          <p:cNvPr id="34824" name="Object 8"/>
          <p:cNvGraphicFramePr>
            <a:graphicFrameLocks noChangeAspect="1"/>
          </p:cNvGraphicFramePr>
          <p:nvPr/>
        </p:nvGraphicFramePr>
        <p:xfrm>
          <a:off x="887413" y="5715000"/>
          <a:ext cx="6351587" cy="381000"/>
        </p:xfrm>
        <a:graphic>
          <a:graphicData uri="http://schemas.openxmlformats.org/presentationml/2006/ole">
            <p:oleObj spid="_x0000_s11272" name="Equation" r:id="rId9" imgW="2082600" imgH="13968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graphicFrame>
        <p:nvGraphicFramePr>
          <p:cNvPr id="35842" name="Object 2"/>
          <p:cNvGraphicFramePr>
            <a:graphicFrameLocks noChangeAspect="1"/>
          </p:cNvGraphicFramePr>
          <p:nvPr>
            <p:ph idx="1"/>
          </p:nvPr>
        </p:nvGraphicFramePr>
        <p:xfrm>
          <a:off x="533400" y="2362200"/>
          <a:ext cx="6553200" cy="376237"/>
        </p:xfrm>
        <a:graphic>
          <a:graphicData uri="http://schemas.openxmlformats.org/presentationml/2006/ole">
            <p:oleObj spid="_x0000_s12290" name="Equation" r:id="rId3" imgW="2120760" imgH="139680" progId="Equation.3">
              <p:embed/>
            </p:oleObj>
          </a:graphicData>
        </a:graphic>
      </p:graphicFrame>
      <p:graphicFrame>
        <p:nvGraphicFramePr>
          <p:cNvPr id="35843" name="Object 3"/>
          <p:cNvGraphicFramePr>
            <a:graphicFrameLocks noChangeAspect="1"/>
          </p:cNvGraphicFramePr>
          <p:nvPr/>
        </p:nvGraphicFramePr>
        <p:xfrm>
          <a:off x="457200" y="3048000"/>
          <a:ext cx="6629400" cy="407988"/>
        </p:xfrm>
        <a:graphic>
          <a:graphicData uri="http://schemas.openxmlformats.org/presentationml/2006/ole">
            <p:oleObj spid="_x0000_s12291" name="Equation" r:id="rId4" imgW="2057400" imgH="139680" progId="Equation.3">
              <p:embed/>
            </p:oleObj>
          </a:graphicData>
        </a:graphic>
      </p:graphicFrame>
      <p:graphicFrame>
        <p:nvGraphicFramePr>
          <p:cNvPr id="35844" name="Object 4"/>
          <p:cNvGraphicFramePr>
            <a:graphicFrameLocks noChangeAspect="1"/>
          </p:cNvGraphicFramePr>
          <p:nvPr/>
        </p:nvGraphicFramePr>
        <p:xfrm>
          <a:off x="533400" y="3657600"/>
          <a:ext cx="6400800" cy="381000"/>
        </p:xfrm>
        <a:graphic>
          <a:graphicData uri="http://schemas.openxmlformats.org/presentationml/2006/ole">
            <p:oleObj spid="_x0000_s12292" name="Equation" r:id="rId5" imgW="2247840" imgH="13968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Weight comparision</a:t>
            </a:r>
            <a:br>
              <a:rPr lang="en-US" dirty="0" smtClean="0"/>
            </a:br>
            <a:r>
              <a:rPr lang="en-US" sz="2000" dirty="0" smtClean="0">
                <a:latin typeface="Times New Roman" pitchFamily="18" charset="0"/>
                <a:cs typeface="Times New Roman" pitchFamily="18" charset="0"/>
              </a:rPr>
              <a:t>2,4,5,7 instances are misclassified</a:t>
            </a:r>
            <a:endParaRPr lang="en-US" sz="2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935163"/>
          <a:ext cx="8305800" cy="4110037"/>
        </p:xfrm>
        <a:graphic>
          <a:graphicData uri="http://schemas.openxmlformats.org/drawingml/2006/table">
            <a:tbl>
              <a:tblPr firstRow="1" bandRow="1">
                <a:tableStyleId>{5940675A-B579-460E-94D1-54222C63F5DA}</a:tableStyleId>
              </a:tblPr>
              <a:tblGrid>
                <a:gridCol w="999772"/>
                <a:gridCol w="3496028"/>
                <a:gridCol w="3810000"/>
              </a:tblGrid>
              <a:tr h="370840">
                <a:tc>
                  <a:txBody>
                    <a:bodyPr/>
                    <a:lstStyle/>
                    <a:p>
                      <a:r>
                        <a:rPr lang="en-US" dirty="0" smtClean="0"/>
                        <a:t>No.</a:t>
                      </a:r>
                      <a:endParaRPr lang="en-US" dirty="0"/>
                    </a:p>
                  </a:txBody>
                  <a:tcPr/>
                </a:tc>
                <a:tc>
                  <a:txBody>
                    <a:bodyPr/>
                    <a:lstStyle/>
                    <a:p>
                      <a:r>
                        <a:rPr lang="en-US" dirty="0" smtClean="0"/>
                        <a:t>Distribution</a:t>
                      </a:r>
                      <a:r>
                        <a:rPr lang="en-US" baseline="0" dirty="0" smtClean="0"/>
                        <a:t> probability at t=1</a:t>
                      </a:r>
                      <a:endParaRPr lang="en-US" dirty="0"/>
                    </a:p>
                  </a:txBody>
                  <a:tcPr/>
                </a:tc>
                <a:tc>
                  <a:txBody>
                    <a:bodyPr/>
                    <a:lstStyle/>
                    <a:p>
                      <a:r>
                        <a:rPr lang="en-US" dirty="0" smtClean="0"/>
                        <a:t>Distribution probability</a:t>
                      </a:r>
                      <a:r>
                        <a:rPr lang="en-US" baseline="0" dirty="0" smtClean="0"/>
                        <a:t> at t=2</a:t>
                      </a:r>
                      <a:endParaRPr lang="en-US" dirty="0"/>
                    </a:p>
                  </a:txBody>
                  <a:tcPr/>
                </a:tc>
              </a:tr>
              <a:tr h="370840">
                <a:tc>
                  <a:txBody>
                    <a:bodyPr/>
                    <a:lstStyle/>
                    <a:p>
                      <a:r>
                        <a:rPr lang="en-US" dirty="0" smtClean="0"/>
                        <a:t>1</a:t>
                      </a:r>
                      <a:endParaRPr lang="en-US" dirty="0"/>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(1)  =  0.12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(1)  =  0.09      (decrease)</a:t>
                      </a:r>
                      <a:endParaRPr lang="en-US" dirty="0">
                        <a:latin typeface="Times New Roman" pitchFamily="18" charset="0"/>
                        <a:cs typeface="Times New Roman" pitchFamily="18" charset="0"/>
                      </a:endParaRPr>
                    </a:p>
                  </a:txBody>
                  <a:tcPr/>
                </a:tc>
              </a:tr>
              <a:tr h="370840">
                <a:tc>
                  <a:txBody>
                    <a:bodyPr/>
                    <a:lstStyle/>
                    <a:p>
                      <a:r>
                        <a:rPr lang="en-US" dirty="0" smtClean="0"/>
                        <a:t>2</a:t>
                      </a:r>
                      <a:endParaRPr lang="en-US" dirty="0"/>
                    </a:p>
                  </a:txBody>
                  <a:tcPr/>
                </a:tc>
                <a:tc>
                  <a:txBody>
                    <a:bodyPr/>
                    <a:lstStyle/>
                    <a:p>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2</a:t>
                      </a:r>
                      <a:r>
                        <a:rPr lang="en-US" b="1" dirty="0" smtClean="0">
                          <a:solidFill>
                            <a:srgbClr val="00B050"/>
                          </a:solidFill>
                          <a:latin typeface="Times New Roman" pitchFamily="18" charset="0"/>
                          <a:cs typeface="Times New Roman" pitchFamily="18" charset="0"/>
                        </a:rPr>
                        <a:t>(2)  =  0.08</a:t>
                      </a:r>
                      <a:endParaRPr lang="en-US" b="1" dirty="0">
                        <a:solidFill>
                          <a:srgbClr val="00B050"/>
                        </a:solidFill>
                        <a:latin typeface="Times New Roman" pitchFamily="18" charset="0"/>
                        <a:cs typeface="Times New Roman" pitchFamily="18" charset="0"/>
                      </a:endParaRPr>
                    </a:p>
                  </a:txBody>
                  <a:tcPr/>
                </a:tc>
                <a:tc>
                  <a:txBody>
                    <a:bodyPr/>
                    <a:lstStyle/>
                    <a:p>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3</a:t>
                      </a:r>
                      <a:r>
                        <a:rPr lang="en-US" b="1" dirty="0" smtClean="0">
                          <a:solidFill>
                            <a:srgbClr val="00B050"/>
                          </a:solidFill>
                          <a:latin typeface="Times New Roman" pitchFamily="18" charset="0"/>
                          <a:cs typeface="Times New Roman" pitchFamily="18" charset="0"/>
                        </a:rPr>
                        <a:t>(2)  =  0.12      (increase)</a:t>
                      </a:r>
                      <a:endParaRPr lang="en-US" b="1" dirty="0">
                        <a:solidFill>
                          <a:srgbClr val="00B050"/>
                        </a:solidFill>
                        <a:latin typeface="Times New Roman" pitchFamily="18" charset="0"/>
                        <a:cs typeface="Times New Roman" pitchFamily="18" charset="0"/>
                      </a:endParaRPr>
                    </a:p>
                  </a:txBody>
                  <a:tcPr/>
                </a:tc>
              </a:tr>
              <a:tr h="370840">
                <a:tc>
                  <a:txBody>
                    <a:bodyPr/>
                    <a:lstStyle/>
                    <a:p>
                      <a:r>
                        <a:rPr lang="en-US" dirty="0" smtClean="0"/>
                        <a:t>3</a:t>
                      </a:r>
                      <a:endParaRPr lang="en-US" dirty="0"/>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(3)  =  0.12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(3)  =  0.09      </a:t>
                      </a:r>
                      <a:r>
                        <a:rPr lang="en-US" dirty="0" smtClean="0">
                          <a:latin typeface="Times New Roman" pitchFamily="18" charset="0"/>
                          <a:cs typeface="Times New Roman" pitchFamily="18" charset="0"/>
                        </a:rPr>
                        <a:t>(decrease)</a:t>
                      </a:r>
                      <a:endParaRPr lang="en-US" dirty="0">
                        <a:latin typeface="Times New Roman" pitchFamily="18" charset="0"/>
                        <a:cs typeface="Times New Roman" pitchFamily="18" charset="0"/>
                      </a:endParaRPr>
                    </a:p>
                  </a:txBody>
                  <a:tcPr/>
                </a:tc>
              </a:tr>
              <a:tr h="370840">
                <a:tc>
                  <a:txBody>
                    <a:bodyPr/>
                    <a:lstStyle/>
                    <a:p>
                      <a:r>
                        <a:rPr lang="en-US" dirty="0" smtClean="0"/>
                        <a:t>4</a:t>
                      </a:r>
                      <a:endParaRPr lang="en-US" dirty="0"/>
                    </a:p>
                  </a:txBody>
                  <a:tcPr/>
                </a:tc>
                <a:tc>
                  <a:txBody>
                    <a:bodyPr/>
                    <a:lstStyle/>
                    <a:p>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2</a:t>
                      </a:r>
                      <a:r>
                        <a:rPr lang="en-US" b="1" dirty="0" smtClean="0">
                          <a:solidFill>
                            <a:srgbClr val="00B050"/>
                          </a:solidFill>
                          <a:latin typeface="Times New Roman" pitchFamily="18" charset="0"/>
                          <a:cs typeface="Times New Roman" pitchFamily="18" charset="0"/>
                        </a:rPr>
                        <a:t>(4)  =  0.08</a:t>
                      </a:r>
                      <a:endParaRPr lang="en-US" b="1" dirty="0">
                        <a:solidFill>
                          <a:srgbClr val="00B050"/>
                        </a:solidFill>
                        <a:latin typeface="Times New Roman" pitchFamily="18" charset="0"/>
                        <a:cs typeface="Times New Roman" pitchFamily="18" charset="0"/>
                      </a:endParaRPr>
                    </a:p>
                  </a:txBody>
                  <a:tcPr/>
                </a:tc>
                <a:tc>
                  <a:txBody>
                    <a:bodyPr/>
                    <a:lstStyle/>
                    <a:p>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3</a:t>
                      </a:r>
                      <a:r>
                        <a:rPr lang="en-US" b="1" dirty="0" smtClean="0">
                          <a:solidFill>
                            <a:srgbClr val="00B050"/>
                          </a:solidFill>
                          <a:latin typeface="Times New Roman" pitchFamily="18" charset="0"/>
                          <a:cs typeface="Times New Roman" pitchFamily="18" charset="0"/>
                        </a:rPr>
                        <a:t>(4)  =  0.12      (increase)</a:t>
                      </a:r>
                      <a:endParaRPr lang="en-US" b="1" dirty="0">
                        <a:solidFill>
                          <a:srgbClr val="00B050"/>
                        </a:solidFill>
                        <a:latin typeface="Times New Roman" pitchFamily="18" charset="0"/>
                        <a:cs typeface="Times New Roman" pitchFamily="18" charset="0"/>
                      </a:endParaRPr>
                    </a:p>
                  </a:txBody>
                  <a:tcPr/>
                </a:tc>
              </a:tr>
              <a:tr h="401637">
                <a:tc>
                  <a:txBody>
                    <a:bodyPr/>
                    <a:lstStyle/>
                    <a:p>
                      <a:r>
                        <a:rPr lang="en-US" dirty="0" smtClean="0"/>
                        <a:t>5</a:t>
                      </a:r>
                      <a:endParaRPr lang="en-US" dirty="0"/>
                    </a:p>
                  </a:txBody>
                  <a:tcPr/>
                </a:tc>
                <a:tc>
                  <a:txBody>
                    <a:bodyPr/>
                    <a:lstStyle/>
                    <a:p>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2</a:t>
                      </a:r>
                      <a:r>
                        <a:rPr lang="en-US" b="1" dirty="0" smtClean="0">
                          <a:solidFill>
                            <a:srgbClr val="00B050"/>
                          </a:solidFill>
                          <a:latin typeface="Times New Roman" pitchFamily="18" charset="0"/>
                          <a:cs typeface="Times New Roman" pitchFamily="18" charset="0"/>
                        </a:rPr>
                        <a:t>(5)  =  0.08</a:t>
                      </a:r>
                      <a:endParaRPr lang="en-US" b="1" dirty="0">
                        <a:solidFill>
                          <a:srgbClr val="00B05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3</a:t>
                      </a:r>
                      <a:r>
                        <a:rPr lang="en-US" b="1" dirty="0" smtClean="0">
                          <a:solidFill>
                            <a:srgbClr val="00B050"/>
                          </a:solidFill>
                          <a:latin typeface="Times New Roman" pitchFamily="18" charset="0"/>
                          <a:cs typeface="Times New Roman" pitchFamily="18" charset="0"/>
                        </a:rPr>
                        <a:t>(5)  =  0.12      </a:t>
                      </a:r>
                      <a:r>
                        <a:rPr lang="en-US" b="1" dirty="0" smtClean="0">
                          <a:solidFill>
                            <a:srgbClr val="00B050"/>
                          </a:solidFill>
                          <a:latin typeface="Times New Roman" pitchFamily="18" charset="0"/>
                          <a:cs typeface="Times New Roman" pitchFamily="18" charset="0"/>
                        </a:rPr>
                        <a:t>(increase)</a:t>
                      </a:r>
                    </a:p>
                  </a:txBody>
                  <a:tcPr/>
                </a:tc>
              </a:tr>
              <a:tr h="370840">
                <a:tc>
                  <a:txBody>
                    <a:bodyPr/>
                    <a:lstStyle/>
                    <a:p>
                      <a:r>
                        <a:rPr lang="en-US" dirty="0" smtClean="0"/>
                        <a:t>6</a:t>
                      </a:r>
                      <a:endParaRPr lang="en-US" dirty="0"/>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(6)  =  0.12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(6)  =  0.09      </a:t>
                      </a:r>
                      <a:r>
                        <a:rPr lang="en-US" dirty="0" smtClean="0">
                          <a:latin typeface="Times New Roman" pitchFamily="18" charset="0"/>
                          <a:cs typeface="Times New Roman" pitchFamily="18" charset="0"/>
                        </a:rPr>
                        <a:t>(decrease)</a:t>
                      </a:r>
                      <a:endParaRPr lang="en-US" dirty="0">
                        <a:latin typeface="Times New Roman" pitchFamily="18" charset="0"/>
                        <a:cs typeface="Times New Roman" pitchFamily="18" charset="0"/>
                      </a:endParaRPr>
                    </a:p>
                  </a:txBody>
                  <a:tcPr/>
                </a:tc>
              </a:tr>
              <a:tr h="370840">
                <a:tc>
                  <a:txBody>
                    <a:bodyPr/>
                    <a:lstStyle/>
                    <a:p>
                      <a:r>
                        <a:rPr lang="en-US" dirty="0" smtClean="0"/>
                        <a:t>7</a:t>
                      </a:r>
                      <a:endParaRPr lang="en-US" dirty="0"/>
                    </a:p>
                  </a:txBody>
                  <a:tcPr/>
                </a:tc>
                <a:tc>
                  <a:txBody>
                    <a:bodyPr/>
                    <a:lstStyle/>
                    <a:p>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2</a:t>
                      </a:r>
                      <a:r>
                        <a:rPr lang="en-US" b="1" dirty="0" smtClean="0">
                          <a:solidFill>
                            <a:srgbClr val="00B050"/>
                          </a:solidFill>
                          <a:latin typeface="Times New Roman" pitchFamily="18" charset="0"/>
                          <a:cs typeface="Times New Roman" pitchFamily="18" charset="0"/>
                        </a:rPr>
                        <a:t>(7)  =  0.08</a:t>
                      </a:r>
                      <a:endParaRPr lang="en-US" b="1" dirty="0">
                        <a:solidFill>
                          <a:srgbClr val="00B05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latin typeface="Times New Roman" pitchFamily="18" charset="0"/>
                          <a:cs typeface="Times New Roman" pitchFamily="18" charset="0"/>
                        </a:rPr>
                        <a:t>D</a:t>
                      </a:r>
                      <a:r>
                        <a:rPr lang="en-US" b="1" baseline="-25000" dirty="0" smtClean="0">
                          <a:solidFill>
                            <a:srgbClr val="00B050"/>
                          </a:solidFill>
                          <a:latin typeface="Times New Roman" pitchFamily="18" charset="0"/>
                          <a:cs typeface="Times New Roman" pitchFamily="18" charset="0"/>
                        </a:rPr>
                        <a:t>3</a:t>
                      </a:r>
                      <a:r>
                        <a:rPr lang="en-US" b="1" dirty="0" smtClean="0">
                          <a:solidFill>
                            <a:srgbClr val="00B050"/>
                          </a:solidFill>
                          <a:latin typeface="Times New Roman" pitchFamily="18" charset="0"/>
                          <a:cs typeface="Times New Roman" pitchFamily="18" charset="0"/>
                        </a:rPr>
                        <a:t>(7)  =  0.12      </a:t>
                      </a:r>
                      <a:r>
                        <a:rPr lang="en-US" b="1" dirty="0" smtClean="0">
                          <a:solidFill>
                            <a:srgbClr val="00B050"/>
                          </a:solidFill>
                          <a:latin typeface="Times New Roman" pitchFamily="18" charset="0"/>
                          <a:cs typeface="Times New Roman" pitchFamily="18" charset="0"/>
                        </a:rPr>
                        <a:t>(increase)</a:t>
                      </a:r>
                    </a:p>
                  </a:txBody>
                  <a:tcPr/>
                </a:tc>
              </a:tr>
              <a:tr h="370840">
                <a:tc>
                  <a:txBody>
                    <a:bodyPr/>
                    <a:lstStyle/>
                    <a:p>
                      <a:r>
                        <a:rPr lang="en-US" dirty="0" smtClean="0"/>
                        <a:t>8</a:t>
                      </a:r>
                      <a:endParaRPr lang="en-US" dirty="0"/>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(8)  =  0.08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(8)  =  0.06       </a:t>
                      </a:r>
                      <a:r>
                        <a:rPr lang="en-US" dirty="0" smtClean="0">
                          <a:latin typeface="Times New Roman" pitchFamily="18" charset="0"/>
                          <a:cs typeface="Times New Roman" pitchFamily="18" charset="0"/>
                        </a:rPr>
                        <a:t>(decrease)</a:t>
                      </a:r>
                      <a:endParaRPr lang="en-US" dirty="0">
                        <a:latin typeface="Times New Roman" pitchFamily="18" charset="0"/>
                        <a:cs typeface="Times New Roman" pitchFamily="18" charset="0"/>
                      </a:endParaRPr>
                    </a:p>
                  </a:txBody>
                  <a:tcPr/>
                </a:tc>
              </a:tr>
              <a:tr h="370840">
                <a:tc>
                  <a:txBody>
                    <a:bodyPr/>
                    <a:lstStyle/>
                    <a:p>
                      <a:r>
                        <a:rPr lang="en-US" dirty="0" smtClean="0"/>
                        <a:t>9</a:t>
                      </a:r>
                      <a:endParaRPr lang="en-US" dirty="0"/>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(9)  =  0.12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(9)  =  0.09       </a:t>
                      </a:r>
                      <a:r>
                        <a:rPr lang="en-US" dirty="0" smtClean="0">
                          <a:latin typeface="Times New Roman" pitchFamily="18" charset="0"/>
                          <a:cs typeface="Times New Roman" pitchFamily="18" charset="0"/>
                        </a:rPr>
                        <a:t>(decrease)</a:t>
                      </a:r>
                      <a:endParaRPr lang="en-US" dirty="0">
                        <a:latin typeface="Times New Roman" pitchFamily="18" charset="0"/>
                        <a:cs typeface="Times New Roman" pitchFamily="18" charset="0"/>
                      </a:endParaRPr>
                    </a:p>
                  </a:txBody>
                  <a:tcPr/>
                </a:tc>
              </a:tr>
              <a:tr h="370840">
                <a:tc>
                  <a:txBody>
                    <a:bodyPr/>
                    <a:lstStyle/>
                    <a:p>
                      <a:r>
                        <a:rPr lang="en-US" dirty="0" smtClean="0"/>
                        <a:t>10</a:t>
                      </a:r>
                      <a:endParaRPr lang="en-US" dirty="0"/>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(10)  =  0.08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(10)  =  0.06     </a:t>
                      </a:r>
                      <a:r>
                        <a:rPr lang="en-US" dirty="0" smtClean="0">
                          <a:latin typeface="Times New Roman" pitchFamily="18" charset="0"/>
                          <a:cs typeface="Times New Roman" pitchFamily="18" charset="0"/>
                        </a:rPr>
                        <a:t>(decrease)</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terms</a:t>
            </a:r>
            <a:endParaRPr lang="en-US" dirty="0"/>
          </a:p>
        </p:txBody>
      </p:sp>
      <p:sp>
        <p:nvSpPr>
          <p:cNvPr id="3" name="Content Placeholder 2"/>
          <p:cNvSpPr>
            <a:spLocks noGrp="1"/>
          </p:cNvSpPr>
          <p:nvPr>
            <p:ph idx="1"/>
          </p:nvPr>
        </p:nvSpPr>
        <p:spPr/>
        <p:txBody>
          <a:bodyPr/>
          <a:lstStyle/>
          <a:p>
            <a:r>
              <a:rPr lang="en-US" dirty="0" smtClean="0"/>
              <a:t>On this updated distribution apply </a:t>
            </a:r>
            <a:r>
              <a:rPr lang="en-US" dirty="0" smtClean="0"/>
              <a:t>bayesnet classifier </a:t>
            </a:r>
            <a:r>
              <a:rPr lang="en-US" dirty="0" smtClean="0"/>
              <a:t>and calculate error.</a:t>
            </a:r>
          </a:p>
          <a:p>
            <a:r>
              <a:rPr lang="en-US" dirty="0" smtClean="0"/>
              <a:t>Instances 2,3,4,5,7 are misclassified.</a:t>
            </a:r>
          </a:p>
          <a:p>
            <a:endParaRPr lang="en-US" dirty="0"/>
          </a:p>
        </p:txBody>
      </p:sp>
      <p:graphicFrame>
        <p:nvGraphicFramePr>
          <p:cNvPr id="4" name="Object 3"/>
          <p:cNvGraphicFramePr>
            <a:graphicFrameLocks noChangeAspect="1"/>
          </p:cNvGraphicFramePr>
          <p:nvPr/>
        </p:nvGraphicFramePr>
        <p:xfrm>
          <a:off x="914400" y="3505200"/>
          <a:ext cx="5908675" cy="431800"/>
        </p:xfrm>
        <a:graphic>
          <a:graphicData uri="http://schemas.openxmlformats.org/presentationml/2006/ole">
            <p:oleObj spid="_x0000_s13314" name="Equation" r:id="rId3" imgW="1193760" imgH="12672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the final classifier</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Object 3"/>
          <p:cNvGraphicFramePr>
            <a:graphicFrameLocks noChangeAspect="1"/>
          </p:cNvGraphicFramePr>
          <p:nvPr/>
        </p:nvGraphicFramePr>
        <p:xfrm>
          <a:off x="1143000" y="3276600"/>
          <a:ext cx="7086600" cy="914400"/>
        </p:xfrm>
        <a:graphic>
          <a:graphicData uri="http://schemas.openxmlformats.org/presentationml/2006/ole">
            <p:oleObj spid="_x0000_s62466" name="Equation" r:id="rId3" imgW="977760" imgH="304560" progId="Equation.3">
              <p:embed/>
            </p:oleObj>
          </a:graphicData>
        </a:graphic>
      </p:graphicFrame>
      <p:sp>
        <p:nvSpPr>
          <p:cNvPr id="5" name="TextBox 4"/>
          <p:cNvSpPr txBox="1"/>
          <p:nvPr/>
        </p:nvSpPr>
        <p:spPr>
          <a:xfrm>
            <a:off x="1" y="5410200"/>
            <a:ext cx="9144000" cy="1200329"/>
          </a:xfrm>
          <a:prstGeom prst="rect">
            <a:avLst/>
          </a:prstGeom>
          <a:noFill/>
        </p:spPr>
        <p:txBody>
          <a:bodyPr wrap="square" rtlCol="0">
            <a:spAutoFit/>
          </a:bodyPr>
          <a:lstStyle/>
          <a:p>
            <a:r>
              <a:rPr lang="en-US" dirty="0" smtClean="0"/>
              <a:t>Final classifier is linear combination of these different learning hypothesis.</a:t>
            </a:r>
          </a:p>
          <a:p>
            <a:r>
              <a:rPr lang="en-US" dirty="0" smtClean="0"/>
              <a:t>If the sum is positive, then the first class is predicted, if negative the second class is predicted.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Rice Crop Yield Prediction </a:t>
            </a:r>
            <a:r>
              <a:rPr lang="en-US" sz="4000" dirty="0" smtClean="0"/>
              <a:t>For most Rice </a:t>
            </a:r>
            <a:r>
              <a:rPr lang="en-US" sz="4000" dirty="0" smtClean="0"/>
              <a:t>Producing States </a:t>
            </a:r>
            <a:endParaRPr lang="en-US" sz="4000" dirty="0"/>
          </a:p>
        </p:txBody>
      </p:sp>
      <p:sp>
        <p:nvSpPr>
          <p:cNvPr id="3" name="Content Placeholder 2"/>
          <p:cNvSpPr>
            <a:spLocks noGrp="1"/>
          </p:cNvSpPr>
          <p:nvPr>
            <p:ph idx="1"/>
          </p:nvPr>
        </p:nvSpPr>
        <p:spPr/>
        <p:txBody>
          <a:bodyPr/>
          <a:lstStyle/>
          <a:p>
            <a:r>
              <a:rPr lang="en-US" dirty="0" smtClean="0"/>
              <a:t>Andhra Pradesh</a:t>
            </a:r>
          </a:p>
          <a:p>
            <a:r>
              <a:rPr lang="en-US" dirty="0" smtClean="0"/>
              <a:t>Bihar</a:t>
            </a:r>
          </a:p>
          <a:p>
            <a:r>
              <a:rPr lang="en-US" dirty="0" smtClean="0"/>
              <a:t>Haryana</a:t>
            </a:r>
          </a:p>
          <a:p>
            <a:r>
              <a:rPr lang="en-US" dirty="0" smtClean="0"/>
              <a:t>Punjab</a:t>
            </a:r>
          </a:p>
          <a:p>
            <a:r>
              <a:rPr lang="en-US" dirty="0" smtClean="0"/>
              <a:t>Tamilnadu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MSR Comment</a:t>
            </a:r>
            <a:endParaRPr lang="en-US" dirty="0"/>
          </a:p>
        </p:txBody>
      </p:sp>
      <p:sp>
        <p:nvSpPr>
          <p:cNvPr id="3" name="Content Placeholder 2"/>
          <p:cNvSpPr>
            <a:spLocks noGrp="1"/>
          </p:cNvSpPr>
          <p:nvPr>
            <p:ph idx="1"/>
          </p:nvPr>
        </p:nvSpPr>
        <p:spPr/>
        <p:txBody>
          <a:bodyPr/>
          <a:lstStyle/>
          <a:p>
            <a:r>
              <a:rPr lang="en-US" dirty="0" smtClean="0"/>
              <a:t>Good work done.yet explanation of mathematical terms and formula should be clear.-mathematical terms and formula are explained.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method </a:t>
            </a:r>
            <a:endParaRPr lang="en-US" dirty="0"/>
          </a:p>
        </p:txBody>
      </p:sp>
      <p:graphicFrame>
        <p:nvGraphicFramePr>
          <p:cNvPr id="4" name="Content Placeholder 3"/>
          <p:cNvGraphicFramePr>
            <a:graphicFrameLocks noGrp="1"/>
          </p:cNvGraphicFramePr>
          <p:nvPr>
            <p:ph idx="1"/>
          </p:nvPr>
        </p:nvGraphicFramePr>
        <p:xfrm>
          <a:off x="457200" y="2743200"/>
          <a:ext cx="8229600" cy="1854200"/>
        </p:xfrm>
        <a:graphic>
          <a:graphicData uri="http://schemas.openxmlformats.org/drawingml/2006/table">
            <a:tbl>
              <a:tblPr firstRow="1" bandRow="1">
                <a:tableStyleId>{5940675A-B579-460E-94D1-54222C63F5DA}</a:tableStyleId>
              </a:tblPr>
              <a:tblGrid>
                <a:gridCol w="685800"/>
                <a:gridCol w="4191000"/>
                <a:gridCol w="3352800"/>
              </a:tblGrid>
              <a:tr h="370840">
                <a:tc>
                  <a:txBody>
                    <a:bodyPr/>
                    <a:lstStyle/>
                    <a:p>
                      <a:pPr marL="90805" marR="0" algn="l">
                        <a:lnSpc>
                          <a:spcPct val="115000"/>
                        </a:lnSpc>
                        <a:spcBef>
                          <a:spcPts val="385"/>
                        </a:spcBef>
                        <a:spcAft>
                          <a:spcPts val="0"/>
                        </a:spcAft>
                      </a:pPr>
                      <a:r>
                        <a:rPr lang="en-US" sz="1200" dirty="0">
                          <a:latin typeface="Times New Roman"/>
                          <a:ea typeface="Arial"/>
                          <a:cs typeface="Shruti"/>
                        </a:rPr>
                        <a:t>No.</a:t>
                      </a:r>
                      <a:endParaRPr lang="en-US" sz="1100" dirty="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a:latin typeface="Times New Roman"/>
                          <a:ea typeface="Arial"/>
                          <a:cs typeface="Shruti"/>
                        </a:rPr>
                        <a:t>Classifier</a:t>
                      </a:r>
                      <a:endParaRPr lang="en-US" sz="110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dirty="0">
                          <a:latin typeface="Times New Roman"/>
                          <a:ea typeface="Arial"/>
                          <a:cs typeface="Shruti"/>
                        </a:rPr>
                        <a:t>Classification accuracy</a:t>
                      </a:r>
                      <a:endParaRPr lang="en-US" sz="1100" dirty="0">
                        <a:latin typeface="Arial"/>
                        <a:ea typeface="Arial"/>
                        <a:cs typeface="Shruti"/>
                      </a:endParaRPr>
                    </a:p>
                  </a:txBody>
                  <a:tcPr marL="0" marR="0" marT="0" marB="0"/>
                </a:tc>
              </a:tr>
              <a:tr h="370840">
                <a:tc>
                  <a:txBody>
                    <a:bodyPr/>
                    <a:lstStyle/>
                    <a:p>
                      <a:pPr marL="90805" marR="0" algn="l">
                        <a:lnSpc>
                          <a:spcPct val="115000"/>
                        </a:lnSpc>
                        <a:spcBef>
                          <a:spcPts val="385"/>
                        </a:spcBef>
                        <a:spcAft>
                          <a:spcPts val="0"/>
                        </a:spcAft>
                      </a:pPr>
                      <a:r>
                        <a:rPr lang="en-US" sz="1200" b="1" dirty="0">
                          <a:latin typeface="Times New Roman"/>
                          <a:ea typeface="Arial"/>
                          <a:cs typeface="Shruti"/>
                        </a:rPr>
                        <a:t>1</a:t>
                      </a:r>
                      <a:endParaRPr lang="en-US" sz="1100" dirty="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a:latin typeface="Times New Roman"/>
                          <a:ea typeface="Arial"/>
                          <a:cs typeface="Shruti"/>
                        </a:rPr>
                        <a:t>Support Vector Machine</a:t>
                      </a:r>
                      <a:endParaRPr lang="en-US" sz="1100">
                        <a:latin typeface="Arial"/>
                        <a:ea typeface="Arial"/>
                        <a:cs typeface="Shruti"/>
                      </a:endParaRPr>
                    </a:p>
                  </a:txBody>
                  <a:tcPr marL="0" marR="0" marT="0" marB="0"/>
                </a:tc>
                <a:tc>
                  <a:txBody>
                    <a:bodyPr/>
                    <a:lstStyle/>
                    <a:p>
                      <a:pPr marL="0" marR="0" algn="l">
                        <a:lnSpc>
                          <a:spcPct val="115000"/>
                        </a:lnSpc>
                        <a:spcBef>
                          <a:spcPts val="385"/>
                        </a:spcBef>
                        <a:spcAft>
                          <a:spcPts val="0"/>
                        </a:spcAft>
                      </a:pPr>
                      <a:r>
                        <a:rPr lang="en-US" sz="1200">
                          <a:latin typeface="Times New Roman"/>
                          <a:ea typeface="Arial"/>
                          <a:cs typeface="Shruti"/>
                        </a:rPr>
                        <a:t>  88.0392</a:t>
                      </a:r>
                      <a:endParaRPr lang="en-US" sz="1100">
                        <a:latin typeface="Arial"/>
                        <a:ea typeface="Arial"/>
                        <a:cs typeface="Shruti"/>
                      </a:endParaRPr>
                    </a:p>
                  </a:txBody>
                  <a:tcPr marL="0" marR="0" marT="0" marB="0"/>
                </a:tc>
              </a:tr>
              <a:tr h="370840">
                <a:tc>
                  <a:txBody>
                    <a:bodyPr/>
                    <a:lstStyle/>
                    <a:p>
                      <a:pPr marL="90805" marR="0" algn="l">
                        <a:lnSpc>
                          <a:spcPct val="115000"/>
                        </a:lnSpc>
                        <a:spcBef>
                          <a:spcPts val="385"/>
                        </a:spcBef>
                        <a:spcAft>
                          <a:spcPts val="0"/>
                        </a:spcAft>
                      </a:pPr>
                      <a:r>
                        <a:rPr lang="en-US" sz="1200">
                          <a:latin typeface="Times New Roman"/>
                          <a:ea typeface="Arial"/>
                          <a:cs typeface="Shruti"/>
                        </a:rPr>
                        <a:t>2</a:t>
                      </a:r>
                      <a:endParaRPr lang="en-US" sz="110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a:latin typeface="Times New Roman"/>
                          <a:ea typeface="Arial"/>
                          <a:cs typeface="Shruti"/>
                        </a:rPr>
                        <a:t>Kstar</a:t>
                      </a:r>
                      <a:endParaRPr lang="en-US" sz="110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a:latin typeface="Times New Roman"/>
                          <a:ea typeface="Arial"/>
                          <a:cs typeface="Shruti"/>
                        </a:rPr>
                        <a:t>66.6667</a:t>
                      </a:r>
                      <a:endParaRPr lang="en-US" sz="1100">
                        <a:latin typeface="Arial"/>
                        <a:ea typeface="Arial"/>
                        <a:cs typeface="Shruti"/>
                      </a:endParaRPr>
                    </a:p>
                  </a:txBody>
                  <a:tcPr marL="0" marR="0" marT="0" marB="0"/>
                </a:tc>
              </a:tr>
              <a:tr h="370840">
                <a:tc>
                  <a:txBody>
                    <a:bodyPr/>
                    <a:lstStyle/>
                    <a:p>
                      <a:pPr marL="90805" marR="0" algn="l">
                        <a:lnSpc>
                          <a:spcPct val="115000"/>
                        </a:lnSpc>
                        <a:spcBef>
                          <a:spcPts val="385"/>
                        </a:spcBef>
                        <a:spcAft>
                          <a:spcPts val="0"/>
                        </a:spcAft>
                      </a:pPr>
                      <a:r>
                        <a:rPr lang="en-US" sz="1200">
                          <a:latin typeface="Times New Roman"/>
                          <a:ea typeface="Arial"/>
                          <a:cs typeface="Shruti"/>
                        </a:rPr>
                        <a:t>3</a:t>
                      </a:r>
                      <a:endParaRPr lang="en-US" sz="110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a:latin typeface="Times New Roman"/>
                          <a:ea typeface="Arial"/>
                          <a:cs typeface="Shruti"/>
                        </a:rPr>
                        <a:t>KNN</a:t>
                      </a:r>
                      <a:endParaRPr lang="en-US" sz="110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a:latin typeface="Times New Roman"/>
                          <a:ea typeface="Arial"/>
                          <a:cs typeface="Shruti"/>
                        </a:rPr>
                        <a:t>88.0392</a:t>
                      </a:r>
                      <a:endParaRPr lang="en-US" sz="1100">
                        <a:latin typeface="Arial"/>
                        <a:ea typeface="Arial"/>
                        <a:cs typeface="Shruti"/>
                      </a:endParaRPr>
                    </a:p>
                  </a:txBody>
                  <a:tcPr marL="0" marR="0" marT="0" marB="0"/>
                </a:tc>
              </a:tr>
              <a:tr h="370840">
                <a:tc>
                  <a:txBody>
                    <a:bodyPr/>
                    <a:lstStyle/>
                    <a:p>
                      <a:pPr marL="90805" marR="0" algn="l">
                        <a:lnSpc>
                          <a:spcPct val="115000"/>
                        </a:lnSpc>
                        <a:spcBef>
                          <a:spcPts val="385"/>
                        </a:spcBef>
                        <a:spcAft>
                          <a:spcPts val="0"/>
                        </a:spcAft>
                      </a:pPr>
                      <a:r>
                        <a:rPr lang="en-US" sz="1200">
                          <a:latin typeface="Times New Roman"/>
                          <a:ea typeface="Arial"/>
                          <a:cs typeface="Shruti"/>
                        </a:rPr>
                        <a:t>4</a:t>
                      </a:r>
                      <a:endParaRPr lang="en-US" sz="110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dirty="0">
                          <a:latin typeface="Times New Roman"/>
                          <a:ea typeface="Arial"/>
                          <a:cs typeface="Shruti"/>
                        </a:rPr>
                        <a:t>Bayesnet</a:t>
                      </a:r>
                      <a:endParaRPr lang="en-US" sz="1100" dirty="0">
                        <a:latin typeface="Arial"/>
                        <a:ea typeface="Arial"/>
                        <a:cs typeface="Shruti"/>
                      </a:endParaRPr>
                    </a:p>
                  </a:txBody>
                  <a:tcPr marL="0" marR="0" marT="0" marB="0"/>
                </a:tc>
                <a:tc>
                  <a:txBody>
                    <a:bodyPr/>
                    <a:lstStyle/>
                    <a:p>
                      <a:pPr marL="90805" marR="0" algn="l">
                        <a:lnSpc>
                          <a:spcPct val="115000"/>
                        </a:lnSpc>
                        <a:spcBef>
                          <a:spcPts val="385"/>
                        </a:spcBef>
                        <a:spcAft>
                          <a:spcPts val="0"/>
                        </a:spcAft>
                      </a:pPr>
                      <a:r>
                        <a:rPr lang="en-US" sz="1200" dirty="0">
                          <a:latin typeface="Times New Roman"/>
                          <a:ea typeface="Arial"/>
                          <a:cs typeface="Shruti"/>
                        </a:rPr>
                        <a:t>94.5098</a:t>
                      </a:r>
                      <a:endParaRPr lang="en-US" sz="1100" dirty="0">
                        <a:latin typeface="Arial"/>
                        <a:ea typeface="Arial"/>
                        <a:cs typeface="Shruti"/>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Existing method </a:t>
            </a:r>
            <a:r>
              <a:rPr lang="en-US" dirty="0" smtClean="0"/>
              <a:t>implementation</a:t>
            </a:r>
            <a:br>
              <a:rPr lang="en-US" dirty="0" smtClean="0"/>
            </a:br>
            <a:r>
              <a:rPr lang="en-US" sz="1600" dirty="0" smtClean="0"/>
              <a:t>figure 1.1: existing method output</a:t>
            </a:r>
            <a:endParaRPr lang="en-US" sz="1600" dirty="0"/>
          </a:p>
        </p:txBody>
      </p:sp>
      <p:pic>
        <p:nvPicPr>
          <p:cNvPr id="94210" name="Picture 2"/>
          <p:cNvPicPr>
            <a:picLocks noGrp="1" noChangeAspect="1" noChangeArrowheads="1"/>
          </p:cNvPicPr>
          <p:nvPr>
            <p:ph idx="1"/>
          </p:nvPr>
        </p:nvPicPr>
        <p:blipFill>
          <a:blip r:embed="rId2"/>
          <a:srcRect/>
          <a:stretch>
            <a:fillRect/>
          </a:stretch>
        </p:blipFill>
        <p:spPr bwMode="auto">
          <a:xfrm>
            <a:off x="914400" y="1981200"/>
            <a:ext cx="70866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200" b="1" dirty="0" smtClean="0">
                <a:latin typeface="Times New Roman" pitchFamily="18" charset="0"/>
                <a:cs typeface="Times New Roman" pitchFamily="18" charset="0"/>
              </a:rPr>
              <a:t>PROPOSED METHOD IMPLEMENTATION</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figure </a:t>
            </a:r>
            <a:r>
              <a:rPr lang="en-US" sz="1400" dirty="0" smtClean="0">
                <a:latin typeface="Times New Roman" pitchFamily="18" charset="0"/>
                <a:cs typeface="Times New Roman" pitchFamily="18" charset="0"/>
              </a:rPr>
              <a:t>1.2 </a:t>
            </a:r>
            <a:r>
              <a:rPr lang="en-US" sz="1400" dirty="0" smtClean="0">
                <a:latin typeface="Times New Roman" pitchFamily="18" charset="0"/>
                <a:cs typeface="Times New Roman" pitchFamily="18" charset="0"/>
              </a:rPr>
              <a:t>: Proposed method output</a:t>
            </a:r>
            <a:endParaRPr lang="en-US" sz="1400"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rcRect/>
          <a:stretch>
            <a:fillRect/>
          </a:stretch>
        </p:blipFill>
        <p:spPr bwMode="auto">
          <a:xfrm>
            <a:off x="838200" y="1905001"/>
            <a:ext cx="7620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19200"/>
          </a:xfrm>
        </p:spPr>
        <p:txBody>
          <a:bodyPr>
            <a:normAutofit fontScale="90000"/>
          </a:bodyPr>
          <a:lstStyle/>
          <a:p>
            <a:pPr algn="ctr"/>
            <a:r>
              <a:rPr lang="en-US" sz="3200" b="1" dirty="0" smtClean="0">
                <a:latin typeface="Times New Roman" pitchFamily="18" charset="0"/>
                <a:cs typeface="Times New Roman" pitchFamily="18" charset="0"/>
              </a:rPr>
              <a:t>PROPOSED METHOD IMPLEMENTATION</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1.3 </a:t>
            </a:r>
            <a:r>
              <a:rPr lang="en-US" sz="2000" dirty="0" smtClean="0">
                <a:latin typeface="Times New Roman" pitchFamily="18" charset="0"/>
                <a:cs typeface="Times New Roman" pitchFamily="18" charset="0"/>
              </a:rPr>
              <a:t>: proposed method implementation</a:t>
            </a:r>
            <a:endParaRPr lang="en-US" sz="2000" dirty="0"/>
          </a:p>
        </p:txBody>
      </p:sp>
      <p:pic>
        <p:nvPicPr>
          <p:cNvPr id="4" name="Picture 2"/>
          <p:cNvPicPr>
            <a:picLocks noGrp="1" noChangeAspect="1" noChangeArrowheads="1"/>
          </p:cNvPicPr>
          <p:nvPr>
            <p:ph idx="1"/>
          </p:nvPr>
        </p:nvPicPr>
        <p:blipFill>
          <a:blip r:embed="rId2"/>
          <a:srcRect/>
          <a:stretch>
            <a:fillRect/>
          </a:stretch>
        </p:blipFill>
        <p:spPr bwMode="auto">
          <a:xfrm>
            <a:off x="457200" y="2205279"/>
            <a:ext cx="8305800" cy="42717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38200"/>
          </a:xfrm>
        </p:spPr>
        <p:txBody>
          <a:bodyPr>
            <a:normAutofit fontScale="90000"/>
          </a:bodyPr>
          <a:lstStyle/>
          <a:p>
            <a:pPr algn="ctr"/>
            <a:r>
              <a:rPr lang="en-US" sz="3200" b="1" dirty="0" smtClean="0">
                <a:latin typeface="Times New Roman" pitchFamily="18" charset="0"/>
                <a:cs typeface="Times New Roman" pitchFamily="18" charset="0"/>
              </a:rPr>
              <a:t>PROPOSED METHOD IMPLEMENTATION</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figure </a:t>
            </a:r>
            <a:r>
              <a:rPr lang="en-US" sz="1800" dirty="0" smtClean="0">
                <a:latin typeface="Times New Roman" pitchFamily="18" charset="0"/>
                <a:cs typeface="Times New Roman" pitchFamily="18" charset="0"/>
              </a:rPr>
              <a:t>1.4 </a:t>
            </a:r>
            <a:r>
              <a:rPr lang="en-US" sz="1800" dirty="0" smtClean="0">
                <a:latin typeface="Times New Roman" pitchFamily="18" charset="0"/>
                <a:cs typeface="Times New Roman" pitchFamily="18" charset="0"/>
              </a:rPr>
              <a:t>: proposed method implementation</a:t>
            </a:r>
            <a:endParaRPr lang="en-US" sz="1800" dirty="0"/>
          </a:p>
        </p:txBody>
      </p:sp>
      <p:pic>
        <p:nvPicPr>
          <p:cNvPr id="4" name="Picture 2"/>
          <p:cNvPicPr>
            <a:picLocks noGrp="1" noChangeAspect="1" noChangeArrowheads="1"/>
          </p:cNvPicPr>
          <p:nvPr>
            <p:ph idx="1"/>
          </p:nvPr>
        </p:nvPicPr>
        <p:blipFill>
          <a:blip r:embed="rId2"/>
          <a:srcRect/>
          <a:stretch>
            <a:fillRect/>
          </a:stretch>
        </p:blipFill>
        <p:spPr bwMode="auto">
          <a:xfrm>
            <a:off x="947838" y="1935163"/>
            <a:ext cx="7281762"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600" b="1" dirty="0" smtClean="0">
                <a:latin typeface="Times New Roman" pitchFamily="18" charset="0"/>
                <a:cs typeface="Times New Roman" pitchFamily="18" charset="0"/>
              </a:rPr>
              <a:t>PROPOSED METHOD IMPLEMENTATION</a:t>
            </a:r>
            <a:br>
              <a:rPr lang="en-US" sz="36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1.5 </a:t>
            </a:r>
            <a:r>
              <a:rPr lang="en-US" sz="2000" dirty="0" smtClean="0">
                <a:latin typeface="Times New Roman" pitchFamily="18" charset="0"/>
                <a:cs typeface="Times New Roman" pitchFamily="18" charset="0"/>
              </a:rPr>
              <a:t>: proposed method output</a:t>
            </a:r>
            <a:endParaRPr lang="en-US" sz="2000" dirty="0">
              <a:latin typeface="Times New Roman" pitchFamily="18" charset="0"/>
              <a:cs typeface="Times New Roman" pitchFamily="18" charset="0"/>
            </a:endParaRPr>
          </a:p>
        </p:txBody>
      </p:sp>
      <p:pic>
        <p:nvPicPr>
          <p:cNvPr id="30723" name="Picture 3"/>
          <p:cNvPicPr>
            <a:picLocks noGrp="1" noChangeAspect="1" noChangeArrowheads="1"/>
          </p:cNvPicPr>
          <p:nvPr>
            <p:ph idx="1"/>
          </p:nvPr>
        </p:nvPicPr>
        <p:blipFill>
          <a:blip r:embed="rId2"/>
          <a:srcRect/>
          <a:stretch>
            <a:fillRect/>
          </a:stretch>
        </p:blipFill>
        <p:spPr bwMode="auto">
          <a:xfrm>
            <a:off x="457200" y="1981200"/>
            <a:ext cx="8229600" cy="4343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fontScale="90000"/>
          </a:bodyPr>
          <a:lstStyle/>
          <a:p>
            <a:pPr algn="ctr"/>
            <a:r>
              <a:rPr lang="en-US" sz="3600" dirty="0" smtClean="0">
                <a:latin typeface="Times New Roman" pitchFamily="18" charset="0"/>
                <a:cs typeface="Times New Roman" pitchFamily="18" charset="0"/>
              </a:rPr>
              <a:t>Accuracy Comparision Graph</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figure </a:t>
            </a:r>
            <a:r>
              <a:rPr lang="en-US" sz="1600" dirty="0" smtClean="0">
                <a:latin typeface="Times New Roman" pitchFamily="18" charset="0"/>
                <a:cs typeface="Times New Roman" pitchFamily="18" charset="0"/>
              </a:rPr>
              <a:t>1.6 </a:t>
            </a:r>
            <a:r>
              <a:rPr lang="en-US" sz="1600" dirty="0" smtClean="0">
                <a:latin typeface="Times New Roman" pitchFamily="18" charset="0"/>
                <a:cs typeface="Times New Roman" pitchFamily="18" charset="0"/>
              </a:rPr>
              <a:t>: Accuracy Comparision Graph</a:t>
            </a:r>
            <a:endParaRPr lang="en-US" sz="1600"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Autofit/>
          </a:bodyPr>
          <a:lstStyle/>
          <a:p>
            <a:pPr algn="ctr"/>
            <a:r>
              <a:rPr lang="en-US" sz="3600" dirty="0" smtClean="0"/>
              <a:t>Performance measure : Accuracy Comparision </a:t>
            </a:r>
            <a:r>
              <a:rPr lang="en-US" sz="3600" dirty="0" smtClean="0"/>
              <a:t>Table</a:t>
            </a:r>
            <a:br>
              <a:rPr lang="en-US" sz="3600" dirty="0" smtClean="0"/>
            </a:br>
            <a:r>
              <a:rPr lang="en-US" sz="1600" dirty="0"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able 1.1: accuracy comparision table</a:t>
            </a:r>
            <a:endParaRPr lang="en-US" sz="1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2362200"/>
          <a:ext cx="8229600" cy="2743200"/>
        </p:xfrm>
        <a:graphic>
          <a:graphicData uri="http://schemas.openxmlformats.org/drawingml/2006/table">
            <a:tbl>
              <a:tblPr firstRow="1" bandRow="1">
                <a:tableStyleId>{5940675A-B579-460E-94D1-54222C63F5DA}</a:tableStyleId>
              </a:tblPr>
              <a:tblGrid>
                <a:gridCol w="1905000"/>
                <a:gridCol w="3124200"/>
                <a:gridCol w="3200400"/>
              </a:tblGrid>
              <a:tr h="1487970">
                <a:tc>
                  <a:txBody>
                    <a:bodyPr/>
                    <a:lstStyle/>
                    <a:p>
                      <a:endParaRPr lang="en-US" dirty="0"/>
                    </a:p>
                  </a:txBody>
                  <a:tcPr/>
                </a:tc>
                <a:tc>
                  <a:txBody>
                    <a:bodyPr/>
                    <a:lstStyle/>
                    <a:p>
                      <a:r>
                        <a:rPr lang="en-US" dirty="0" smtClean="0"/>
                        <a:t>Existing Method</a:t>
                      </a:r>
                      <a:endParaRPr lang="en-US" dirty="0"/>
                    </a:p>
                  </a:txBody>
                  <a:tcPr/>
                </a:tc>
                <a:tc>
                  <a:txBody>
                    <a:bodyPr/>
                    <a:lstStyle/>
                    <a:p>
                      <a:r>
                        <a:rPr lang="en-US" dirty="0" smtClean="0"/>
                        <a:t>Proposed Method</a:t>
                      </a:r>
                      <a:endParaRPr lang="en-US" dirty="0"/>
                    </a:p>
                  </a:txBody>
                  <a:tcPr/>
                </a:tc>
              </a:tr>
              <a:tr h="1255230">
                <a:tc>
                  <a:txBody>
                    <a:bodyPr/>
                    <a:lstStyle/>
                    <a:p>
                      <a:r>
                        <a:rPr lang="en-US" dirty="0" smtClean="0"/>
                        <a:t>Accuracy</a:t>
                      </a:r>
                      <a:endParaRPr lang="en-US" dirty="0"/>
                    </a:p>
                  </a:txBody>
                  <a:tcPr/>
                </a:tc>
                <a:tc>
                  <a:txBody>
                    <a:bodyPr/>
                    <a:lstStyle/>
                    <a:p>
                      <a:r>
                        <a:rPr lang="en-US" sz="2800" b="1" dirty="0" smtClean="0">
                          <a:latin typeface="Times New Roman" pitchFamily="18" charset="0"/>
                          <a:cs typeface="Times New Roman" pitchFamily="18" charset="0"/>
                        </a:rPr>
                        <a:t>94.5098</a:t>
                      </a:r>
                      <a:endParaRPr lang="en-US" sz="2800" b="1" dirty="0">
                        <a:latin typeface="Times New Roman" pitchFamily="18" charset="0"/>
                        <a:cs typeface="Times New Roman" pitchFamily="18" charset="0"/>
                      </a:endParaRPr>
                    </a:p>
                  </a:txBody>
                  <a:tcPr/>
                </a:tc>
                <a:tc>
                  <a:txBody>
                    <a:bodyPr/>
                    <a:lstStyle/>
                    <a:p>
                      <a:r>
                        <a:rPr lang="en-US" sz="2800" b="1" dirty="0" smtClean="0">
                          <a:latin typeface="Times New Roman" pitchFamily="18" charset="0"/>
                          <a:cs typeface="Times New Roman" pitchFamily="18" charset="0"/>
                        </a:rPr>
                        <a:t>98.2353</a:t>
                      </a:r>
                      <a:endParaRPr lang="en-US" sz="28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sz="4000" dirty="0" smtClean="0">
                <a:latin typeface="Times New Roman" pitchFamily="18" charset="0"/>
                <a:cs typeface="Times New Roman" pitchFamily="18" charset="0"/>
              </a:rPr>
              <a:t>Root Mean Square Error comparision graph</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figure </a:t>
            </a:r>
            <a:r>
              <a:rPr lang="en-US" sz="1800" dirty="0" smtClean="0">
                <a:latin typeface="Times New Roman" pitchFamily="18" charset="0"/>
                <a:cs typeface="Times New Roman" pitchFamily="18" charset="0"/>
              </a:rPr>
              <a:t>1.7 </a:t>
            </a:r>
            <a:r>
              <a:rPr lang="en-US" sz="1800" dirty="0" smtClean="0">
                <a:latin typeface="Times New Roman" pitchFamily="18" charset="0"/>
                <a:cs typeface="Times New Roman" pitchFamily="18" charset="0"/>
              </a:rPr>
              <a:t>: Root Mean Square Error comparision graph</a:t>
            </a:r>
            <a:endParaRPr lang="en-US" sz="1800" dirty="0"/>
          </a:p>
        </p:txBody>
      </p:sp>
      <p:graphicFrame>
        <p:nvGraphicFramePr>
          <p:cNvPr id="9" name="Content Placeholder 8"/>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Autofit/>
          </a:bodyPr>
          <a:lstStyle/>
          <a:p>
            <a:pPr algn="ctr"/>
            <a:r>
              <a:rPr lang="en-US" sz="2800" dirty="0" smtClean="0"/>
              <a:t>Performance measure : Root Mean Square Error Comparision </a:t>
            </a:r>
            <a:r>
              <a:rPr lang="en-US" sz="2800" dirty="0" smtClean="0"/>
              <a:t>Table</a:t>
            </a:r>
            <a:br>
              <a:rPr lang="en-US" sz="2800" dirty="0" smtClean="0"/>
            </a:br>
            <a:r>
              <a:rPr lang="en-US" sz="1600" dirty="0"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able 1.2 :  Root mean square error comparision table</a:t>
            </a:r>
            <a:endParaRPr lang="en-US" sz="1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2209800"/>
          <a:ext cx="7924800" cy="2734296"/>
        </p:xfrm>
        <a:graphic>
          <a:graphicData uri="http://schemas.openxmlformats.org/drawingml/2006/table">
            <a:tbl>
              <a:tblPr firstRow="1" bandRow="1">
                <a:tableStyleId>{5940675A-B579-460E-94D1-54222C63F5DA}</a:tableStyleId>
              </a:tblPr>
              <a:tblGrid>
                <a:gridCol w="2590800"/>
                <a:gridCol w="2743200"/>
                <a:gridCol w="2590800"/>
              </a:tblGrid>
              <a:tr h="1066800">
                <a:tc>
                  <a:txBody>
                    <a:bodyPr/>
                    <a:lstStyle/>
                    <a:p>
                      <a:endParaRPr lang="en-US" dirty="0"/>
                    </a:p>
                  </a:txBody>
                  <a:tcPr/>
                </a:tc>
                <a:tc>
                  <a:txBody>
                    <a:bodyPr/>
                    <a:lstStyle/>
                    <a:p>
                      <a:r>
                        <a:rPr lang="en-US" dirty="0" smtClean="0"/>
                        <a:t>Existing M</a:t>
                      </a:r>
                      <a:r>
                        <a:rPr lang="en-US" baseline="0" dirty="0" smtClean="0"/>
                        <a:t>ethod</a:t>
                      </a:r>
                      <a:endParaRPr lang="en-US" dirty="0"/>
                    </a:p>
                  </a:txBody>
                  <a:tcPr/>
                </a:tc>
                <a:tc>
                  <a:txBody>
                    <a:bodyPr/>
                    <a:lstStyle/>
                    <a:p>
                      <a:r>
                        <a:rPr lang="en-US" dirty="0" smtClean="0"/>
                        <a:t>Proposed</a:t>
                      </a:r>
                      <a:r>
                        <a:rPr lang="en-US" baseline="0" dirty="0" smtClean="0"/>
                        <a:t> Method</a:t>
                      </a:r>
                      <a:endParaRPr lang="en-US" dirty="0"/>
                    </a:p>
                  </a:txBody>
                  <a:tcPr/>
                </a:tc>
              </a:tr>
              <a:tr h="1667496">
                <a:tc>
                  <a:txBody>
                    <a:bodyPr/>
                    <a:lstStyle/>
                    <a:p>
                      <a:r>
                        <a:rPr lang="en-US" dirty="0" smtClean="0"/>
                        <a:t>Root Mean Square Error</a:t>
                      </a:r>
                      <a:endParaRPr lang="en-US" dirty="0"/>
                    </a:p>
                  </a:txBody>
                  <a:tcPr/>
                </a:tc>
                <a:tc>
                  <a:txBody>
                    <a:bodyPr/>
                    <a:lstStyle/>
                    <a:p>
                      <a:r>
                        <a:rPr lang="en-US" sz="3200" b="1" dirty="0" smtClean="0">
                          <a:latin typeface="Times New Roman" pitchFamily="18" charset="0"/>
                          <a:cs typeface="Times New Roman" pitchFamily="18" charset="0"/>
                        </a:rPr>
                        <a:t>0.2252</a:t>
                      </a:r>
                      <a:endParaRPr lang="en-US" sz="3200" b="1" dirty="0">
                        <a:latin typeface="Times New Roman" pitchFamily="18" charset="0"/>
                        <a:cs typeface="Times New Roman" pitchFamily="18" charset="0"/>
                      </a:endParaRPr>
                    </a:p>
                  </a:txBody>
                  <a:tcPr/>
                </a:tc>
                <a:tc>
                  <a:txBody>
                    <a:bodyPr/>
                    <a:lstStyle/>
                    <a:p>
                      <a:r>
                        <a:rPr lang="en-US" sz="2800" b="1" dirty="0" smtClean="0">
                          <a:latin typeface="Times New Roman" pitchFamily="18" charset="0"/>
                          <a:cs typeface="Times New Roman" pitchFamily="18" charset="0"/>
                        </a:rPr>
                        <a:t>0.1149</a:t>
                      </a:r>
                      <a:endParaRPr lang="en-US" sz="28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1676400" y="228600"/>
          <a:ext cx="6530975" cy="7627938"/>
        </p:xfrm>
        <a:graphic>
          <a:graphicData uri="http://schemas.openxmlformats.org/presentationml/2006/ole">
            <p:oleObj spid="_x0000_s63490" name="Document" r:id="rId3" imgW="6131200" imgH="9602347" progId="Word.Document.12">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09800"/>
          </a:xfrm>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Relative Absolute Error comparision graph</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figure </a:t>
            </a:r>
            <a:r>
              <a:rPr lang="en-US" sz="2200" dirty="0" smtClean="0">
                <a:latin typeface="Times New Roman" pitchFamily="18" charset="0"/>
                <a:cs typeface="Times New Roman" pitchFamily="18" charset="0"/>
              </a:rPr>
              <a:t>1.8 </a:t>
            </a:r>
            <a:r>
              <a:rPr lang="en-US" sz="2200" dirty="0" smtClean="0">
                <a:latin typeface="Times New Roman" pitchFamily="18" charset="0"/>
                <a:cs typeface="Times New Roman" pitchFamily="18" charset="0"/>
              </a:rPr>
              <a:t>: Relative Absolute Error comparision graph</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19200"/>
          </a:xfrm>
        </p:spPr>
        <p:txBody>
          <a:bodyPr>
            <a:noAutofit/>
          </a:bodyPr>
          <a:lstStyle/>
          <a:p>
            <a:pPr algn="ctr"/>
            <a:r>
              <a:rPr lang="en-US" sz="3200" dirty="0" smtClean="0">
                <a:latin typeface="Times New Roman" pitchFamily="18" charset="0"/>
                <a:cs typeface="Times New Roman" pitchFamily="18" charset="0"/>
              </a:rPr>
              <a:t>Performance measure : Relative Absolute Error comparision </a:t>
            </a:r>
            <a:r>
              <a:rPr lang="en-US" sz="3200" dirty="0" smtClean="0">
                <a:latin typeface="Times New Roman" pitchFamily="18" charset="0"/>
                <a:cs typeface="Times New Roman" pitchFamily="18" charset="0"/>
              </a:rPr>
              <a:t>Table</a:t>
            </a:r>
            <a:br>
              <a:rPr lang="en-US" sz="32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Table  1.3: Relative Absolute Error comparision table</a:t>
            </a:r>
            <a:endParaRPr lang="en-US" sz="1600" dirty="0"/>
          </a:p>
        </p:txBody>
      </p:sp>
      <p:graphicFrame>
        <p:nvGraphicFramePr>
          <p:cNvPr id="4" name="Content Placeholder 3"/>
          <p:cNvGraphicFramePr>
            <a:graphicFrameLocks noGrp="1"/>
          </p:cNvGraphicFramePr>
          <p:nvPr>
            <p:ph idx="1"/>
          </p:nvPr>
        </p:nvGraphicFramePr>
        <p:xfrm>
          <a:off x="533400" y="2438400"/>
          <a:ext cx="8229600" cy="2286000"/>
        </p:xfrm>
        <a:graphic>
          <a:graphicData uri="http://schemas.openxmlformats.org/drawingml/2006/table">
            <a:tbl>
              <a:tblPr firstRow="1" bandRow="1">
                <a:tableStyleId>{5940675A-B579-460E-94D1-54222C63F5DA}</a:tableStyleId>
              </a:tblPr>
              <a:tblGrid>
                <a:gridCol w="2743200"/>
                <a:gridCol w="2743200"/>
                <a:gridCol w="2743200"/>
              </a:tblGrid>
              <a:tr h="1152811">
                <a:tc>
                  <a:txBody>
                    <a:bodyPr/>
                    <a:lstStyle/>
                    <a:p>
                      <a:endParaRPr lang="en-US" dirty="0"/>
                    </a:p>
                  </a:txBody>
                  <a:tcPr/>
                </a:tc>
                <a:tc>
                  <a:txBody>
                    <a:bodyPr/>
                    <a:lstStyle/>
                    <a:p>
                      <a:r>
                        <a:rPr lang="en-US" dirty="0" smtClean="0"/>
                        <a:t>Existing Method</a:t>
                      </a:r>
                      <a:endParaRPr lang="en-US" dirty="0"/>
                    </a:p>
                  </a:txBody>
                  <a:tcPr/>
                </a:tc>
                <a:tc>
                  <a:txBody>
                    <a:bodyPr/>
                    <a:lstStyle/>
                    <a:p>
                      <a:r>
                        <a:rPr lang="en-US" dirty="0" smtClean="0"/>
                        <a:t>Proposed</a:t>
                      </a:r>
                      <a:r>
                        <a:rPr lang="en-US" baseline="0" dirty="0" smtClean="0"/>
                        <a:t> Method</a:t>
                      </a:r>
                      <a:endParaRPr lang="en-US" dirty="0"/>
                    </a:p>
                  </a:txBody>
                  <a:tcPr/>
                </a:tc>
              </a:tr>
              <a:tr h="1133189">
                <a:tc>
                  <a:txBody>
                    <a:bodyPr/>
                    <a:lstStyle/>
                    <a:p>
                      <a:r>
                        <a:rPr lang="en-US" sz="1800" dirty="0" smtClean="0">
                          <a:latin typeface="Times New Roman" pitchFamily="18" charset="0"/>
                          <a:cs typeface="Times New Roman" pitchFamily="18" charset="0"/>
                        </a:rPr>
                        <a:t>Relative Absolute Error </a:t>
                      </a:r>
                      <a:endParaRPr lang="en-US" dirty="0"/>
                    </a:p>
                  </a:txBody>
                  <a:tcPr/>
                </a:tc>
                <a:tc>
                  <a:txBody>
                    <a:bodyPr/>
                    <a:lstStyle/>
                    <a:p>
                      <a:r>
                        <a:rPr lang="en-US" sz="2800" b="1" dirty="0" smtClean="0">
                          <a:latin typeface="Times New Roman" pitchFamily="18" charset="0"/>
                          <a:cs typeface="Times New Roman" pitchFamily="18" charset="0"/>
                        </a:rPr>
                        <a:t>13.3797</a:t>
                      </a:r>
                      <a:endParaRPr lang="en-US" sz="2800" b="1" dirty="0">
                        <a:latin typeface="Times New Roman" pitchFamily="18" charset="0"/>
                        <a:cs typeface="Times New Roman" pitchFamily="18" charset="0"/>
                      </a:endParaRPr>
                    </a:p>
                  </a:txBody>
                  <a:tcPr/>
                </a:tc>
                <a:tc>
                  <a:txBody>
                    <a:bodyPr/>
                    <a:lstStyle/>
                    <a:p>
                      <a:r>
                        <a:rPr lang="en-US" sz="2800" b="1" dirty="0" smtClean="0">
                          <a:latin typeface="Times New Roman" pitchFamily="18" charset="0"/>
                          <a:cs typeface="Times New Roman" pitchFamily="18" charset="0"/>
                        </a:rPr>
                        <a:t>4.1347</a:t>
                      </a:r>
                      <a:endParaRPr lang="en-US" sz="28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524000"/>
          </a:xfrm>
        </p:spPr>
        <p:txBody>
          <a:bodyPr>
            <a:normAutofit fontScale="90000"/>
          </a:bodyPr>
          <a:lstStyle/>
          <a:p>
            <a:pPr algn="ctr"/>
            <a:r>
              <a:rPr lang="en-US" sz="3600" dirty="0" smtClean="0">
                <a:latin typeface="Times New Roman" pitchFamily="18" charset="0"/>
                <a:cs typeface="Times New Roman" pitchFamily="18" charset="0"/>
              </a:rPr>
              <a:t>Mean Absolute Error comparision graph</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figure </a:t>
            </a:r>
            <a:r>
              <a:rPr lang="en-US" sz="1800" dirty="0" smtClean="0">
                <a:latin typeface="Times New Roman" pitchFamily="18" charset="0"/>
                <a:cs typeface="Times New Roman" pitchFamily="18" charset="0"/>
              </a:rPr>
              <a:t>1.9 </a:t>
            </a:r>
            <a:r>
              <a:rPr lang="en-US" sz="1800" dirty="0" smtClean="0">
                <a:latin typeface="Times New Roman" pitchFamily="18" charset="0"/>
                <a:cs typeface="Times New Roman" pitchFamily="18" charset="0"/>
              </a:rPr>
              <a:t>: Mean Absolute Error comparision graph</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5" name="Chart 4"/>
          <p:cNvGraphicFramePr/>
          <p:nvPr/>
        </p:nvGraphicFramePr>
        <p:xfrm>
          <a:off x="1066800" y="2057400"/>
          <a:ext cx="6934200" cy="4191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15312"/>
          </a:xfrm>
        </p:spPr>
        <p:txBody>
          <a:bodyPr>
            <a:noAutofit/>
          </a:bodyPr>
          <a:lstStyle/>
          <a:p>
            <a:pPr algn="ctr"/>
            <a:r>
              <a:rPr lang="en-US" sz="3200" dirty="0" smtClean="0">
                <a:latin typeface="Times New Roman" pitchFamily="18" charset="0"/>
                <a:cs typeface="Times New Roman" pitchFamily="18" charset="0"/>
              </a:rPr>
              <a:t>Performance measure : Mean Absolute Error comparision </a:t>
            </a:r>
            <a:r>
              <a:rPr lang="en-US" sz="3200" dirty="0" smtClean="0">
                <a:latin typeface="Times New Roman" pitchFamily="18" charset="0"/>
                <a:cs typeface="Times New Roman" pitchFamily="18" charset="0"/>
              </a:rPr>
              <a:t>Table</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Table 1.4</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Mean Absolute Error comparision Table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p>
        </p:txBody>
      </p:sp>
      <p:graphicFrame>
        <p:nvGraphicFramePr>
          <p:cNvPr id="4" name="Content Placeholder 3"/>
          <p:cNvGraphicFramePr>
            <a:graphicFrameLocks noGrp="1"/>
          </p:cNvGraphicFramePr>
          <p:nvPr>
            <p:ph idx="1"/>
          </p:nvPr>
        </p:nvGraphicFramePr>
        <p:xfrm>
          <a:off x="457200" y="2895600"/>
          <a:ext cx="8229600" cy="2941638"/>
        </p:xfrm>
        <a:graphic>
          <a:graphicData uri="http://schemas.openxmlformats.org/drawingml/2006/table">
            <a:tbl>
              <a:tblPr firstRow="1" bandRow="1">
                <a:tableStyleId>{5940675A-B579-460E-94D1-54222C63F5DA}</a:tableStyleId>
              </a:tblPr>
              <a:tblGrid>
                <a:gridCol w="2743200"/>
                <a:gridCol w="2743200"/>
                <a:gridCol w="2743200"/>
              </a:tblGrid>
              <a:tr h="1642003">
                <a:tc>
                  <a:txBody>
                    <a:bodyPr/>
                    <a:lstStyle/>
                    <a:p>
                      <a:endParaRPr lang="en-US" dirty="0"/>
                    </a:p>
                  </a:txBody>
                  <a:tcPr/>
                </a:tc>
                <a:tc>
                  <a:txBody>
                    <a:bodyPr/>
                    <a:lstStyle/>
                    <a:p>
                      <a:r>
                        <a:rPr lang="en-US" dirty="0" smtClean="0"/>
                        <a:t>Existing Method</a:t>
                      </a:r>
                      <a:endParaRPr lang="en-US" dirty="0"/>
                    </a:p>
                  </a:txBody>
                  <a:tcPr/>
                </a:tc>
                <a:tc>
                  <a:txBody>
                    <a:bodyPr/>
                    <a:lstStyle/>
                    <a:p>
                      <a:r>
                        <a:rPr lang="en-US" dirty="0" smtClean="0"/>
                        <a:t>Proposed Method</a:t>
                      </a:r>
                      <a:endParaRPr lang="en-US" dirty="0"/>
                    </a:p>
                  </a:txBody>
                  <a:tcPr/>
                </a:tc>
              </a:tr>
              <a:tr h="1299635">
                <a:tc>
                  <a:txBody>
                    <a:bodyPr/>
                    <a:lstStyle/>
                    <a:p>
                      <a:r>
                        <a:rPr lang="en-US" sz="1800" dirty="0" smtClean="0">
                          <a:latin typeface="Times New Roman" pitchFamily="18" charset="0"/>
                          <a:cs typeface="Times New Roman" pitchFamily="18" charset="0"/>
                        </a:rPr>
                        <a:t>Mean Absolute Error</a:t>
                      </a:r>
                      <a:endParaRPr lang="en-US" dirty="0"/>
                    </a:p>
                  </a:txBody>
                  <a:tcPr/>
                </a:tc>
                <a:tc>
                  <a:txBody>
                    <a:bodyPr/>
                    <a:lstStyle/>
                    <a:p>
                      <a:r>
                        <a:rPr lang="en-US" sz="2800" b="1" dirty="0" smtClean="0">
                          <a:latin typeface="Times New Roman" pitchFamily="18" charset="0"/>
                          <a:cs typeface="Times New Roman" pitchFamily="18" charset="0"/>
                        </a:rPr>
                        <a:t>0.0595</a:t>
                      </a:r>
                      <a:endParaRPr lang="en-US" sz="2800" b="1" dirty="0">
                        <a:latin typeface="Times New Roman" pitchFamily="18" charset="0"/>
                        <a:cs typeface="Times New Roman" pitchFamily="18" charset="0"/>
                      </a:endParaRPr>
                    </a:p>
                  </a:txBody>
                  <a:tcPr/>
                </a:tc>
                <a:tc>
                  <a:txBody>
                    <a:bodyPr/>
                    <a:lstStyle/>
                    <a:p>
                      <a:r>
                        <a:rPr lang="en-US" sz="2800" b="1" dirty="0" smtClean="0">
                          <a:latin typeface="Times New Roman" pitchFamily="18" charset="0"/>
                          <a:cs typeface="Times New Roman" pitchFamily="18" charset="0"/>
                        </a:rPr>
                        <a:t>0.0184</a:t>
                      </a:r>
                      <a:endParaRPr lang="en-US" sz="2800"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Rice Crop Parameters</a:t>
            </a:r>
            <a:endParaRPr lang="en-US" dirty="0"/>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State name</a:t>
            </a:r>
          </a:p>
          <a:p>
            <a:r>
              <a:rPr lang="en-US" sz="2000" dirty="0" smtClean="0">
                <a:latin typeface="Times New Roman" pitchFamily="18" charset="0"/>
                <a:cs typeface="Times New Roman" pitchFamily="18" charset="0"/>
              </a:rPr>
              <a:t>District  name</a:t>
            </a:r>
          </a:p>
          <a:p>
            <a:r>
              <a:rPr lang="en-US" sz="2000" dirty="0" smtClean="0">
                <a:latin typeface="Times New Roman" pitchFamily="18" charset="0"/>
                <a:cs typeface="Times New Roman" pitchFamily="18" charset="0"/>
              </a:rPr>
              <a:t>Area </a:t>
            </a:r>
          </a:p>
          <a:p>
            <a:r>
              <a:rPr lang="en-US" sz="2000" dirty="0" smtClean="0">
                <a:latin typeface="Times New Roman" pitchFamily="18" charset="0"/>
                <a:cs typeface="Times New Roman" pitchFamily="18" charset="0"/>
              </a:rPr>
              <a:t>Production </a:t>
            </a:r>
          </a:p>
          <a:p>
            <a:r>
              <a:rPr lang="en-US" sz="2000" dirty="0" smtClean="0">
                <a:latin typeface="Times New Roman" pitchFamily="18" charset="0"/>
                <a:cs typeface="Times New Roman" pitchFamily="18" charset="0"/>
              </a:rPr>
              <a:t>Precipitation(Rainfall) </a:t>
            </a:r>
          </a:p>
          <a:p>
            <a:r>
              <a:rPr lang="en-US" sz="2000" dirty="0" smtClean="0">
                <a:latin typeface="Times New Roman" pitchFamily="18" charset="0"/>
                <a:cs typeface="Times New Roman" pitchFamily="18" charset="0"/>
              </a:rPr>
              <a:t>Maximum Temperature </a:t>
            </a:r>
          </a:p>
          <a:p>
            <a:r>
              <a:rPr lang="en-US" sz="2000" dirty="0" smtClean="0">
                <a:latin typeface="Times New Roman" pitchFamily="18" charset="0"/>
                <a:cs typeface="Times New Roman" pitchFamily="18" charset="0"/>
              </a:rPr>
              <a:t>Minimum Temperature </a:t>
            </a:r>
          </a:p>
          <a:p>
            <a:r>
              <a:rPr lang="en-US" sz="2000" dirty="0" smtClean="0">
                <a:latin typeface="Times New Roman" pitchFamily="18" charset="0"/>
                <a:cs typeface="Times New Roman" pitchFamily="18" charset="0"/>
              </a:rPr>
              <a:t>Average Temperature</a:t>
            </a:r>
          </a:p>
          <a:p>
            <a:r>
              <a:rPr lang="en-US" sz="2000" dirty="0" smtClean="0"/>
              <a:t>Vapour pressure</a:t>
            </a:r>
          </a:p>
          <a:p>
            <a:r>
              <a:rPr lang="en-US" sz="2000" dirty="0" smtClean="0"/>
              <a:t>Potential Evapotranspiration</a:t>
            </a:r>
          </a:p>
          <a:p>
            <a:r>
              <a:rPr lang="en-US" sz="2000" dirty="0" smtClean="0">
                <a:latin typeface="Times New Roman" pitchFamily="18" charset="0"/>
                <a:cs typeface="Times New Roman" pitchFamily="18" charset="0"/>
              </a:rPr>
              <a:t>Yield </a:t>
            </a:r>
          </a:p>
          <a:p>
            <a:r>
              <a:rPr lang="en-US" sz="2000" dirty="0" smtClean="0">
                <a:latin typeface="Times New Roman" pitchFamily="18" charset="0"/>
                <a:cs typeface="Times New Roman" pitchFamily="18" charset="0"/>
              </a:rPr>
              <a:t>Class(low , high)</a:t>
            </a:r>
          </a:p>
          <a:p>
            <a:endParaRPr 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Rice Crop Parameters</a:t>
            </a:r>
            <a:br>
              <a:rPr lang="en-US" dirty="0" smtClean="0"/>
            </a:br>
            <a:r>
              <a:rPr lang="en-US" sz="2000" dirty="0" smtClean="0"/>
              <a:t>figure </a:t>
            </a:r>
            <a:r>
              <a:rPr lang="en-US" sz="2000" dirty="0" smtClean="0"/>
              <a:t>1.10 </a:t>
            </a:r>
            <a:r>
              <a:rPr lang="en-US" sz="2000" dirty="0" smtClean="0"/>
              <a:t>: proposed method output </a:t>
            </a:r>
            <a:endParaRPr lang="en-US" sz="2000" dirty="0"/>
          </a:p>
        </p:txBody>
      </p:sp>
      <p:pic>
        <p:nvPicPr>
          <p:cNvPr id="98306" name="Picture 2"/>
          <p:cNvPicPr>
            <a:picLocks noGrp="1" noChangeAspect="1" noChangeArrowheads="1"/>
          </p:cNvPicPr>
          <p:nvPr>
            <p:ph idx="1"/>
          </p:nvPr>
        </p:nvPicPr>
        <p:blipFill>
          <a:blip r:embed="rId2"/>
          <a:srcRect/>
          <a:stretch>
            <a:fillRect/>
          </a:stretch>
        </p:blipFill>
        <p:spPr bwMode="auto">
          <a:xfrm>
            <a:off x="685800" y="2971800"/>
            <a:ext cx="78486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667000"/>
          </a:xfrm>
        </p:spPr>
        <p:txBody>
          <a:bodyPr>
            <a:normAutofit fontScale="90000"/>
          </a:bodyPr>
          <a:lstStyle/>
          <a:p>
            <a:pPr algn="ctr"/>
            <a:r>
              <a:rPr lang="en-US" sz="4000" dirty="0" smtClean="0">
                <a:latin typeface="Times New Roman" pitchFamily="18" charset="0"/>
                <a:cs typeface="Times New Roman" pitchFamily="18" charset="0"/>
              </a:rPr>
              <a:t>Add one more parameter(diurnal temperature range) in rice crop dataset</a:t>
            </a:r>
            <a:br>
              <a:rPr lang="en-US" sz="4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1.11 </a:t>
            </a:r>
            <a:r>
              <a:rPr lang="en-US" sz="2000" dirty="0" smtClean="0">
                <a:latin typeface="Times New Roman" pitchFamily="18" charset="0"/>
                <a:cs typeface="Times New Roman" pitchFamily="18" charset="0"/>
              </a:rPr>
              <a:t>: proposed method output after adding diurnal temperature range parameter</a:t>
            </a:r>
            <a:r>
              <a:rPr lang="en-US" sz="4000" dirty="0" smtClean="0">
                <a:latin typeface="Times New Roman" pitchFamily="18" charset="0"/>
                <a:cs typeface="Times New Roman" pitchFamily="18" charset="0"/>
              </a:rPr>
              <a:t>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pic>
        <p:nvPicPr>
          <p:cNvPr id="97282" name="Picture 2"/>
          <p:cNvPicPr>
            <a:picLocks noGrp="1" noChangeAspect="1" noChangeArrowheads="1"/>
          </p:cNvPicPr>
          <p:nvPr>
            <p:ph idx="1"/>
          </p:nvPr>
        </p:nvPicPr>
        <p:blipFill>
          <a:blip r:embed="rId2"/>
          <a:srcRect/>
          <a:stretch>
            <a:fillRect/>
          </a:stretch>
        </p:blipFill>
        <p:spPr bwMode="auto">
          <a:xfrm>
            <a:off x="533400" y="2514600"/>
            <a:ext cx="8001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200400"/>
          </a:xfrm>
        </p:spPr>
        <p:txBody>
          <a:bodyPr>
            <a:normAutofit fontScale="90000"/>
          </a:bodyPr>
          <a:lstStyle/>
          <a:p>
            <a:r>
              <a:rPr lang="en-US" sz="4000" dirty="0" smtClean="0">
                <a:latin typeface="Times New Roman" pitchFamily="18" charset="0"/>
                <a:cs typeface="Times New Roman" pitchFamily="18" charset="0"/>
              </a:rPr>
              <a:t>Add one more parameter (Reference crop </a:t>
            </a:r>
            <a:r>
              <a:rPr lang="en-US" sz="4000" dirty="0" err="1" smtClean="0">
                <a:latin typeface="Times New Roman" pitchFamily="18" charset="0"/>
                <a:cs typeface="Times New Roman" pitchFamily="18" charset="0"/>
              </a:rPr>
              <a:t>evapotranspiration</a:t>
            </a:r>
            <a:r>
              <a:rPr lang="en-US" sz="4000" dirty="0" smtClean="0">
                <a:latin typeface="Times New Roman" pitchFamily="18" charset="0"/>
                <a:cs typeface="Times New Roman" pitchFamily="18" charset="0"/>
              </a:rPr>
              <a:t>) in rice crop dataset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figure  1. </a:t>
            </a:r>
            <a:r>
              <a:rPr lang="en-US" sz="1800" dirty="0" smtClean="0">
                <a:latin typeface="Times New Roman" pitchFamily="18" charset="0"/>
                <a:cs typeface="Times New Roman" pitchFamily="18" charset="0"/>
              </a:rPr>
              <a:t>12 </a:t>
            </a: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proposed method output after adding reference crop </a:t>
            </a:r>
            <a:r>
              <a:rPr lang="en-US" sz="2000" dirty="0" err="1" smtClean="0">
                <a:latin typeface="Times New Roman" pitchFamily="18" charset="0"/>
                <a:cs typeface="Times New Roman" pitchFamily="18" charset="0"/>
              </a:rPr>
              <a:t>evapotranspiration</a:t>
            </a:r>
            <a:r>
              <a:rPr lang="en-US" sz="2000" dirty="0" smtClean="0">
                <a:latin typeface="Times New Roman" pitchFamily="18" charset="0"/>
                <a:cs typeface="Times New Roman" pitchFamily="18" charset="0"/>
              </a:rPr>
              <a:t> parameter </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pic>
        <p:nvPicPr>
          <p:cNvPr id="99330" name="Picture 2"/>
          <p:cNvPicPr>
            <a:picLocks noGrp="1" noChangeAspect="1" noChangeArrowheads="1"/>
          </p:cNvPicPr>
          <p:nvPr>
            <p:ph idx="1"/>
          </p:nvPr>
        </p:nvPicPr>
        <p:blipFill>
          <a:blip r:embed="rId2"/>
          <a:srcRect/>
          <a:stretch>
            <a:fillRect/>
          </a:stretch>
        </p:blipFill>
        <p:spPr bwMode="auto">
          <a:xfrm>
            <a:off x="1295400" y="3429000"/>
            <a:ext cx="63246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Times New Roman" pitchFamily="18" charset="0"/>
                <a:cs typeface="Times New Roman" pitchFamily="18" charset="0"/>
              </a:rPr>
              <a:t>Comparision </a:t>
            </a:r>
            <a:r>
              <a:rPr lang="en-US" sz="3200" dirty="0" smtClean="0">
                <a:latin typeface="Times New Roman" pitchFamily="18" charset="0"/>
                <a:cs typeface="Times New Roman" pitchFamily="18" charset="0"/>
              </a:rPr>
              <a:t>table</a:t>
            </a:r>
            <a:br>
              <a:rPr lang="en-US" sz="32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Table 1.5: comparision table</a:t>
            </a:r>
            <a:endParaRPr lang="en-US" sz="1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28600" y="2209800"/>
          <a:ext cx="8610600" cy="4450505"/>
        </p:xfrm>
        <a:graphic>
          <a:graphicData uri="http://schemas.openxmlformats.org/drawingml/2006/table">
            <a:tbl>
              <a:tblPr firstRow="1" bandRow="1">
                <a:tableStyleId>{5940675A-B579-460E-94D1-54222C63F5DA}</a:tableStyleId>
              </a:tblPr>
              <a:tblGrid>
                <a:gridCol w="2286000"/>
                <a:gridCol w="1981200"/>
                <a:gridCol w="2209800"/>
                <a:gridCol w="2133600"/>
              </a:tblGrid>
              <a:tr h="1794047">
                <a:tc>
                  <a:txBody>
                    <a:bodyPr/>
                    <a:lstStyle/>
                    <a:p>
                      <a:r>
                        <a:rPr lang="en-US" dirty="0" smtClean="0"/>
                        <a:t>Performance measure</a:t>
                      </a:r>
                      <a:endParaRPr lang="en-US" dirty="0"/>
                    </a:p>
                  </a:txBody>
                  <a:tcPr/>
                </a:tc>
                <a:tc>
                  <a:txBody>
                    <a:bodyPr/>
                    <a:lstStyle/>
                    <a:p>
                      <a:r>
                        <a:rPr lang="en-US" dirty="0" smtClean="0"/>
                        <a:t>Proposed method</a:t>
                      </a:r>
                      <a:r>
                        <a:rPr lang="en-US" baseline="0" dirty="0" smtClean="0"/>
                        <a:t> output </a:t>
                      </a:r>
                      <a:endParaRPr lang="en-US" dirty="0"/>
                    </a:p>
                  </a:txBody>
                  <a:tcPr/>
                </a:tc>
                <a:tc>
                  <a:txBody>
                    <a:bodyPr/>
                    <a:lstStyle/>
                    <a:p>
                      <a:pPr algn="just"/>
                      <a:r>
                        <a:rPr lang="en-US" dirty="0" smtClean="0"/>
                        <a:t>Proposed method output after adding diurnal temperature range parameter</a:t>
                      </a:r>
                      <a:endParaRPr lang="en-US" dirty="0"/>
                    </a:p>
                  </a:txBody>
                  <a:tcPr/>
                </a:tc>
                <a:tc>
                  <a:txBody>
                    <a:bodyPr/>
                    <a:lstStyle/>
                    <a:p>
                      <a:r>
                        <a:rPr lang="en-US" dirty="0" smtClean="0"/>
                        <a:t>Proposed method output after</a:t>
                      </a:r>
                      <a:r>
                        <a:rPr lang="en-US" baseline="0" dirty="0" smtClean="0"/>
                        <a:t> </a:t>
                      </a:r>
                      <a:r>
                        <a:rPr lang="en-US" dirty="0" smtClean="0"/>
                        <a:t>adding </a:t>
                      </a:r>
                    </a:p>
                    <a:p>
                      <a:r>
                        <a:rPr lang="en-US" dirty="0" smtClean="0"/>
                        <a:t>One more parameter reference crop </a:t>
                      </a:r>
                      <a:r>
                        <a:rPr lang="en-US" dirty="0" err="1" smtClean="0"/>
                        <a:t>evapotranspiration</a:t>
                      </a:r>
                      <a:endParaRPr lang="en-US" dirty="0"/>
                    </a:p>
                  </a:txBody>
                  <a:tcPr/>
                </a:tc>
              </a:tr>
              <a:tr h="670092">
                <a:tc>
                  <a:txBody>
                    <a:bodyPr/>
                    <a:lstStyle/>
                    <a:p>
                      <a:r>
                        <a:rPr lang="en-US" dirty="0" smtClean="0"/>
                        <a:t>accuracy</a:t>
                      </a:r>
                      <a:endParaRPr lang="en-US" dirty="0"/>
                    </a:p>
                  </a:txBody>
                  <a:tcPr/>
                </a:tc>
                <a:tc>
                  <a:txBody>
                    <a:bodyPr/>
                    <a:lstStyle/>
                    <a:p>
                      <a:r>
                        <a:rPr lang="en-US" dirty="0" smtClean="0">
                          <a:latin typeface="Times New Roman" pitchFamily="18" charset="0"/>
                          <a:cs typeface="Times New Roman" pitchFamily="18" charset="0"/>
                        </a:rPr>
                        <a:t>96.8627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98.0392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98.2353</a:t>
                      </a:r>
                      <a:endParaRPr lang="en-US" dirty="0">
                        <a:latin typeface="Times New Roman" pitchFamily="18" charset="0"/>
                        <a:cs typeface="Times New Roman" pitchFamily="18" charset="0"/>
                      </a:endParaRPr>
                    </a:p>
                  </a:txBody>
                  <a:tcPr/>
                </a:tc>
              </a:tr>
              <a:tr h="660965">
                <a:tc>
                  <a:txBody>
                    <a:bodyPr/>
                    <a:lstStyle/>
                    <a:p>
                      <a:r>
                        <a:rPr lang="en-US" dirty="0" smtClean="0"/>
                        <a:t>MAE(Mean Absolute</a:t>
                      </a:r>
                      <a:r>
                        <a:rPr lang="en-US" baseline="0" dirty="0" smtClean="0"/>
                        <a:t> Error</a:t>
                      </a:r>
                      <a:r>
                        <a:rPr lang="en-US" dirty="0" smtClean="0"/>
                        <a:t>)</a:t>
                      </a:r>
                      <a:endParaRPr lang="en-US" dirty="0"/>
                    </a:p>
                  </a:txBody>
                  <a:tcPr/>
                </a:tc>
                <a:tc>
                  <a:txBody>
                    <a:bodyPr/>
                    <a:lstStyle/>
                    <a:p>
                      <a:r>
                        <a:rPr lang="en-US" dirty="0" smtClean="0">
                          <a:latin typeface="Times New Roman" pitchFamily="18" charset="0"/>
                          <a:cs typeface="Times New Roman" pitchFamily="18" charset="0"/>
                        </a:rPr>
                        <a:t>0.0318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0.0202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0.0183</a:t>
                      </a:r>
                      <a:endParaRPr lang="en-US" dirty="0">
                        <a:latin typeface="Times New Roman" pitchFamily="18" charset="0"/>
                        <a:cs typeface="Times New Roman" pitchFamily="18" charset="0"/>
                      </a:endParaRPr>
                    </a:p>
                  </a:txBody>
                  <a:tcPr/>
                </a:tc>
              </a:tr>
              <a:tr h="685321">
                <a:tc>
                  <a:txBody>
                    <a:bodyPr/>
                    <a:lstStyle/>
                    <a:p>
                      <a:r>
                        <a:rPr lang="en-US" dirty="0" smtClean="0"/>
                        <a:t>RMSE(Root Mean Square Error)</a:t>
                      </a:r>
                      <a:endParaRPr lang="en-US" dirty="0"/>
                    </a:p>
                  </a:txBody>
                  <a:tcPr/>
                </a:tc>
                <a:tc>
                  <a:txBody>
                    <a:bodyPr/>
                    <a:lstStyle/>
                    <a:p>
                      <a:r>
                        <a:rPr lang="en-US" dirty="0" smtClean="0">
                          <a:latin typeface="Times New Roman" pitchFamily="18" charset="0"/>
                          <a:cs typeface="Times New Roman" pitchFamily="18" charset="0"/>
                        </a:rPr>
                        <a:t>0.1741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0.1357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0.1149</a:t>
                      </a:r>
                      <a:endParaRPr lang="en-US" dirty="0">
                        <a:latin typeface="Times New Roman" pitchFamily="18" charset="0"/>
                        <a:cs typeface="Times New Roman" pitchFamily="18" charset="0"/>
                      </a:endParaRPr>
                    </a:p>
                  </a:txBody>
                  <a:tcPr/>
                </a:tc>
              </a:tr>
              <a:tr h="609174">
                <a:tc>
                  <a:txBody>
                    <a:bodyPr/>
                    <a:lstStyle/>
                    <a:p>
                      <a:r>
                        <a:rPr lang="en-US" dirty="0" smtClean="0"/>
                        <a:t>RAE(Relative</a:t>
                      </a:r>
                      <a:r>
                        <a:rPr lang="en-US" baseline="0" dirty="0" smtClean="0"/>
                        <a:t> Absolute Error</a:t>
                      </a:r>
                      <a:r>
                        <a:rPr lang="en-US" dirty="0" smtClean="0"/>
                        <a:t>)</a:t>
                      </a:r>
                      <a:endParaRPr lang="en-US" dirty="0"/>
                    </a:p>
                  </a:txBody>
                  <a:tcPr/>
                </a:tc>
                <a:tc>
                  <a:txBody>
                    <a:bodyPr/>
                    <a:lstStyle/>
                    <a:p>
                      <a:r>
                        <a:rPr lang="en-US" dirty="0" smtClean="0">
                          <a:latin typeface="Times New Roman" pitchFamily="18" charset="0"/>
                          <a:cs typeface="Times New Roman" pitchFamily="18" charset="0"/>
                        </a:rPr>
                        <a:t>7.1519</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4.5476</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4.1347</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State Wise Rice Crop Yield Prediction</a:t>
            </a:r>
            <a:endParaRPr lang="en-US" sz="4000"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State : Maharastra</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Districts : Ahmednagar ,Amravati ,Aurangabad Beed/Bid Bhandara Bhandara ,Buldhana ,Chandrapur, Dhule ,Gadchiroli, Gondia ,Hingoli ,Jalana ,Jalgaon ,Kolhapur,Latur ,Nagpur ,Nanded ,Nasik,Osmanabad ,Parbhani ,Pune ,Sangli ,Satara Solapur,Wardha</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457200" y="1524000"/>
            <a:ext cx="8153400" cy="5334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State Wise Rice Crop Yield Prediction using existing method</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914401" y="2057400"/>
            <a:ext cx="7162799"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State Wise Rice Crop Yield Prediction using existing method</a:t>
            </a:r>
            <a:endParaRPr lang="en-US" sz="3200" dirty="0"/>
          </a:p>
        </p:txBody>
      </p:sp>
      <p:sp>
        <p:nvSpPr>
          <p:cNvPr id="3" name="Content Placeholder 2"/>
          <p:cNvSpPr>
            <a:spLocks noGrp="1"/>
          </p:cNvSpPr>
          <p:nvPr>
            <p:ph idx="1"/>
          </p:nvPr>
        </p:nvSpPr>
        <p:spPr/>
        <p:txBody>
          <a:bodyPr/>
          <a:lstStyle/>
          <a:p>
            <a:r>
              <a:rPr lang="en-US" dirty="0" smtClean="0"/>
              <a:t>Accuracy = </a:t>
            </a:r>
            <a:r>
              <a:rPr lang="en-US" dirty="0" smtClean="0">
                <a:latin typeface="Times New Roman" pitchFamily="18" charset="0"/>
                <a:cs typeface="Times New Roman" pitchFamily="18" charset="0"/>
              </a:rPr>
              <a:t>95.2</a:t>
            </a:r>
          </a:p>
          <a:p>
            <a:r>
              <a:rPr lang="en-US" dirty="0" smtClean="0"/>
              <a:t>Root Mean Square Error = </a:t>
            </a:r>
            <a:r>
              <a:rPr lang="en-US" dirty="0" smtClean="0">
                <a:latin typeface="Times New Roman" pitchFamily="18" charset="0"/>
                <a:cs typeface="Times New Roman" pitchFamily="18" charset="0"/>
              </a:rPr>
              <a:t>0.179</a:t>
            </a:r>
          </a:p>
          <a:p>
            <a:r>
              <a:rPr lang="en-US" dirty="0" smtClean="0"/>
              <a:t>Relative Absolute Error = </a:t>
            </a:r>
            <a:r>
              <a:rPr lang="en-US" dirty="0" smtClean="0">
                <a:latin typeface="Times New Roman" pitchFamily="18" charset="0"/>
                <a:cs typeface="Times New Roman" pitchFamily="18" charset="0"/>
              </a:rPr>
              <a:t>9.7081</a:t>
            </a:r>
          </a:p>
          <a:p>
            <a:r>
              <a:rPr lang="en-US" dirty="0" smtClean="0"/>
              <a:t>Mean Absolute Error = </a:t>
            </a:r>
            <a:r>
              <a:rPr lang="en-US" dirty="0" smtClean="0">
                <a:latin typeface="Times New Roman" pitchFamily="18" charset="0"/>
                <a:cs typeface="Times New Roman" pitchFamily="18" charset="0"/>
              </a:rPr>
              <a:t>0.0475</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latin typeface="Times New Roman" pitchFamily="18" charset="0"/>
                <a:cs typeface="Times New Roman" pitchFamily="18" charset="0"/>
              </a:rPr>
              <a:t>State Wise Rice Crop Yield Prediction using proposed method</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914399" y="1935163"/>
            <a:ext cx="7391401" cy="4541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State Wise Rice Crop Yield Prediction using proposed method</a:t>
            </a:r>
            <a:endParaRPr lang="en-US" sz="3200"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Accuracy = 96</a:t>
            </a:r>
          </a:p>
          <a:p>
            <a:r>
              <a:rPr lang="en-US" sz="2400" dirty="0" smtClean="0">
                <a:latin typeface="Times New Roman" pitchFamily="18" charset="0"/>
                <a:cs typeface="Times New Roman" pitchFamily="18" charset="0"/>
              </a:rPr>
              <a:t>Root Mean Square Error = 0.1782</a:t>
            </a:r>
          </a:p>
          <a:p>
            <a:r>
              <a:rPr lang="en-US" sz="2400" dirty="0" smtClean="0">
                <a:latin typeface="Times New Roman" pitchFamily="18" charset="0"/>
                <a:cs typeface="Times New Roman" pitchFamily="18" charset="0"/>
              </a:rPr>
              <a:t>Relative Absolute Error = 7.787</a:t>
            </a:r>
          </a:p>
          <a:p>
            <a:r>
              <a:rPr lang="en-US" sz="2400" dirty="0" smtClean="0">
                <a:latin typeface="Times New Roman" pitchFamily="18" charset="0"/>
                <a:cs typeface="Times New Roman" pitchFamily="18" charset="0"/>
              </a:rPr>
              <a:t>Mean Absolute Error = 0.0381</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524000"/>
          </a:xfrm>
        </p:spPr>
        <p:txBody>
          <a:bodyPr>
            <a:normAutofit fontScale="90000"/>
          </a:bodyPr>
          <a:lstStyle/>
          <a:p>
            <a:pPr algn="ctr"/>
            <a:r>
              <a:rPr lang="en-US" sz="3200" dirty="0" smtClean="0">
                <a:latin typeface="Times New Roman" pitchFamily="18" charset="0"/>
                <a:cs typeface="Times New Roman" pitchFamily="18" charset="0"/>
              </a:rPr>
              <a:t>State Wise Rice Crop Yield Prediction accuracy,errors comparision </a:t>
            </a:r>
            <a:r>
              <a:rPr lang="en-US" sz="3200" dirty="0" smtClean="0">
                <a:latin typeface="Times New Roman" pitchFamily="18" charset="0"/>
                <a:cs typeface="Times New Roman" pitchFamily="18" charset="0"/>
              </a:rPr>
              <a:t>table</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Table 1.6: </a:t>
            </a:r>
            <a:r>
              <a:rPr lang="en-US" sz="1800" dirty="0" err="1" smtClean="0">
                <a:latin typeface="Times New Roman" pitchFamily="18" charset="0"/>
                <a:cs typeface="Times New Roman" pitchFamily="18" charset="0"/>
              </a:rPr>
              <a:t>Statewise</a:t>
            </a:r>
            <a:r>
              <a:rPr lang="en-US" sz="1800" dirty="0" smtClean="0">
                <a:latin typeface="Times New Roman" pitchFamily="18" charset="0"/>
                <a:cs typeface="Times New Roman" pitchFamily="18" charset="0"/>
              </a:rPr>
              <a:t> rice crop yield prediction performance measure comparision table</a:t>
            </a:r>
            <a:endParaRPr lang="en-US" sz="1800" dirty="0"/>
          </a:p>
        </p:txBody>
      </p:sp>
      <p:graphicFrame>
        <p:nvGraphicFramePr>
          <p:cNvPr id="6" name="Content Placeholder 5"/>
          <p:cNvGraphicFramePr>
            <a:graphicFrameLocks noGrp="1"/>
          </p:cNvGraphicFramePr>
          <p:nvPr>
            <p:ph idx="1"/>
          </p:nvPr>
        </p:nvGraphicFramePr>
        <p:xfrm>
          <a:off x="457200" y="2286000"/>
          <a:ext cx="8229600" cy="2971800"/>
        </p:xfrm>
        <a:graphic>
          <a:graphicData uri="http://schemas.openxmlformats.org/drawingml/2006/table">
            <a:tbl>
              <a:tblPr firstRow="1" bandRow="1">
                <a:tableStyleId>{5940675A-B579-460E-94D1-54222C63F5DA}</a:tableStyleId>
              </a:tblPr>
              <a:tblGrid>
                <a:gridCol w="2667000"/>
                <a:gridCol w="2819400"/>
                <a:gridCol w="2743200"/>
              </a:tblGrid>
              <a:tr h="594360">
                <a:tc>
                  <a:txBody>
                    <a:bodyPr/>
                    <a:lstStyle/>
                    <a:p>
                      <a:r>
                        <a:rPr lang="en-US" dirty="0" smtClean="0"/>
                        <a:t>Performance measure</a:t>
                      </a:r>
                      <a:endParaRPr lang="en-US" dirty="0"/>
                    </a:p>
                  </a:txBody>
                  <a:tcPr/>
                </a:tc>
                <a:tc>
                  <a:txBody>
                    <a:bodyPr/>
                    <a:lstStyle/>
                    <a:p>
                      <a:r>
                        <a:rPr lang="en-US" dirty="0" smtClean="0"/>
                        <a:t>Existing Method</a:t>
                      </a:r>
                      <a:endParaRPr lang="en-US" dirty="0"/>
                    </a:p>
                  </a:txBody>
                  <a:tcPr/>
                </a:tc>
                <a:tc>
                  <a:txBody>
                    <a:bodyPr/>
                    <a:lstStyle/>
                    <a:p>
                      <a:r>
                        <a:rPr lang="en-US" dirty="0" smtClean="0"/>
                        <a:t>Proposed Method</a:t>
                      </a:r>
                      <a:endParaRPr lang="en-US" dirty="0"/>
                    </a:p>
                  </a:txBody>
                  <a:tcPr/>
                </a:tc>
              </a:tr>
              <a:tr h="594360">
                <a:tc>
                  <a:txBody>
                    <a:bodyPr/>
                    <a:lstStyle/>
                    <a:p>
                      <a:r>
                        <a:rPr lang="en-US" dirty="0" smtClean="0"/>
                        <a:t>Accuracy</a:t>
                      </a:r>
                      <a:endParaRPr lang="en-US" dirty="0"/>
                    </a:p>
                  </a:txBody>
                  <a:tcPr/>
                </a:tc>
                <a:tc>
                  <a:txBody>
                    <a:bodyPr/>
                    <a:lstStyle/>
                    <a:p>
                      <a:r>
                        <a:rPr lang="en-US" b="1" dirty="0" smtClean="0">
                          <a:latin typeface="Times New Roman" pitchFamily="18" charset="0"/>
                          <a:cs typeface="Times New Roman" pitchFamily="18" charset="0"/>
                        </a:rPr>
                        <a:t>95.2</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96</a:t>
                      </a:r>
                      <a:endParaRPr lang="en-US" b="1" dirty="0">
                        <a:latin typeface="Times New Roman" pitchFamily="18" charset="0"/>
                        <a:cs typeface="Times New Roman" pitchFamily="18" charset="0"/>
                      </a:endParaRPr>
                    </a:p>
                  </a:txBody>
                  <a:tcPr/>
                </a:tc>
              </a:tr>
              <a:tr h="594360">
                <a:tc>
                  <a:txBody>
                    <a:bodyPr/>
                    <a:lstStyle/>
                    <a:p>
                      <a:r>
                        <a:rPr lang="en-US" dirty="0" smtClean="0"/>
                        <a:t>Root Mean Square</a:t>
                      </a:r>
                      <a:r>
                        <a:rPr lang="en-US" baseline="0" dirty="0" smtClean="0"/>
                        <a:t> Error</a:t>
                      </a:r>
                      <a:endParaRPr lang="en-US" dirty="0"/>
                    </a:p>
                  </a:txBody>
                  <a:tcPr/>
                </a:tc>
                <a:tc>
                  <a:txBody>
                    <a:bodyPr/>
                    <a:lstStyle/>
                    <a:p>
                      <a:r>
                        <a:rPr lang="en-US" b="1" dirty="0" smtClean="0">
                          <a:latin typeface="Times New Roman" pitchFamily="18" charset="0"/>
                          <a:cs typeface="Times New Roman" pitchFamily="18" charset="0"/>
                        </a:rPr>
                        <a:t>0.179</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0.1782</a:t>
                      </a:r>
                      <a:endParaRPr lang="en-US" b="1" dirty="0">
                        <a:latin typeface="Times New Roman" pitchFamily="18" charset="0"/>
                        <a:cs typeface="Times New Roman" pitchFamily="18" charset="0"/>
                      </a:endParaRPr>
                    </a:p>
                  </a:txBody>
                  <a:tcPr/>
                </a:tc>
              </a:tr>
              <a:tr h="594360">
                <a:tc>
                  <a:txBody>
                    <a:bodyPr/>
                    <a:lstStyle/>
                    <a:p>
                      <a:r>
                        <a:rPr lang="en-US" dirty="0" smtClean="0"/>
                        <a:t>Relative Absolute</a:t>
                      </a:r>
                      <a:r>
                        <a:rPr lang="en-US" baseline="0" dirty="0" smtClean="0"/>
                        <a:t> Error</a:t>
                      </a:r>
                      <a:endParaRPr lang="en-US" dirty="0"/>
                    </a:p>
                  </a:txBody>
                  <a:tcPr/>
                </a:tc>
                <a:tc>
                  <a:txBody>
                    <a:bodyPr/>
                    <a:lstStyle/>
                    <a:p>
                      <a:r>
                        <a:rPr lang="en-US" b="1" dirty="0" smtClean="0">
                          <a:latin typeface="Times New Roman" pitchFamily="18" charset="0"/>
                          <a:cs typeface="Times New Roman" pitchFamily="18" charset="0"/>
                        </a:rPr>
                        <a:t>9.7081</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7.787</a:t>
                      </a:r>
                      <a:endParaRPr lang="en-US" b="1" dirty="0">
                        <a:latin typeface="Times New Roman" pitchFamily="18" charset="0"/>
                        <a:cs typeface="Times New Roman" pitchFamily="18" charset="0"/>
                      </a:endParaRPr>
                    </a:p>
                  </a:txBody>
                  <a:tcPr/>
                </a:tc>
              </a:tr>
              <a:tr h="594360">
                <a:tc>
                  <a:txBody>
                    <a:bodyPr/>
                    <a:lstStyle/>
                    <a:p>
                      <a:r>
                        <a:rPr lang="en-US" dirty="0" smtClean="0"/>
                        <a:t>Mean</a:t>
                      </a:r>
                      <a:r>
                        <a:rPr lang="en-US" baseline="0" dirty="0" smtClean="0"/>
                        <a:t> Absolute Error</a:t>
                      </a:r>
                      <a:endParaRPr lang="en-US" dirty="0"/>
                    </a:p>
                  </a:txBody>
                  <a:tcPr/>
                </a:tc>
                <a:tc>
                  <a:txBody>
                    <a:bodyPr/>
                    <a:lstStyle/>
                    <a:p>
                      <a:r>
                        <a:rPr lang="en-US" b="1" dirty="0" smtClean="0">
                          <a:latin typeface="Times New Roman" pitchFamily="18" charset="0"/>
                          <a:cs typeface="Times New Roman" pitchFamily="18" charset="0"/>
                        </a:rPr>
                        <a:t>0.0475</a:t>
                      </a:r>
                      <a:endParaRPr lang="en-US" b="1" dirty="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0.0381</a:t>
                      </a:r>
                      <a:endParaRPr lang="en-US" b="1"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latin typeface="Times New Roman" pitchFamily="18" charset="0"/>
                <a:cs typeface="Times New Roman" pitchFamily="18" charset="0"/>
              </a:rPr>
              <a:t>State Wise Rice Crop Yield Prediction accuracy,errors comparision </a:t>
            </a:r>
            <a:r>
              <a:rPr lang="en-US" sz="2400" dirty="0" smtClean="0">
                <a:latin typeface="Times New Roman" pitchFamily="18" charset="0"/>
                <a:cs typeface="Times New Roman" pitchFamily="18" charset="0"/>
              </a:rPr>
              <a:t>graph</a:t>
            </a:r>
            <a:br>
              <a:rPr lang="en-US" sz="24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figure 1.13: State Wise Rice Crop Yield Prediction accuracy,errors comparision graph</a:t>
            </a:r>
            <a:endParaRPr lang="en-US" sz="1800" dirty="0"/>
          </a:p>
        </p:txBody>
      </p:sp>
      <p:graphicFrame>
        <p:nvGraphicFramePr>
          <p:cNvPr id="5" name="Content Placeholder 4"/>
          <p:cNvGraphicFramePr>
            <a:graphicFrameLocks noGrp="1"/>
          </p:cNvGraphicFramePr>
          <p:nvPr>
            <p:ph sz="half" idx="2"/>
          </p:nvPr>
        </p:nvGraphicFramePr>
        <p:xfrm>
          <a:off x="4648200" y="2362200"/>
          <a:ext cx="4114800"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half" idx="1"/>
          </p:nvPr>
        </p:nvGraphicFramePr>
        <p:xfrm>
          <a:off x="457200" y="2362200"/>
          <a:ext cx="3581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latin typeface="Times New Roman" pitchFamily="18" charset="0"/>
                <a:cs typeface="Times New Roman" pitchFamily="18" charset="0"/>
              </a:rPr>
              <a:t>State Wise Rice Crop Yield Prediction accuracy,errors comparision </a:t>
            </a:r>
            <a:r>
              <a:rPr lang="en-US" sz="2400" dirty="0" smtClean="0">
                <a:latin typeface="Times New Roman" pitchFamily="18" charset="0"/>
                <a:cs typeface="Times New Roman" pitchFamily="18" charset="0"/>
              </a:rPr>
              <a:t>graph</a:t>
            </a:r>
            <a:br>
              <a:rPr lang="en-US" sz="24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figure </a:t>
            </a:r>
            <a:r>
              <a:rPr lang="en-US" sz="1800" dirty="0" smtClean="0">
                <a:latin typeface="Times New Roman" pitchFamily="18" charset="0"/>
                <a:cs typeface="Times New Roman" pitchFamily="18" charset="0"/>
              </a:rPr>
              <a:t>1.14: </a:t>
            </a:r>
            <a:r>
              <a:rPr lang="en-US" sz="1800" dirty="0" smtClean="0">
                <a:latin typeface="Times New Roman" pitchFamily="18" charset="0"/>
                <a:cs typeface="Times New Roman" pitchFamily="18" charset="0"/>
              </a:rPr>
              <a:t>State Wise Rice Crop Yield Prediction accuracy,errors comparision graph</a:t>
            </a:r>
            <a:endParaRPr lang="en-US" sz="1800" dirty="0"/>
          </a:p>
        </p:txBody>
      </p:sp>
      <p:graphicFrame>
        <p:nvGraphicFramePr>
          <p:cNvPr id="5" name="Content Placeholder 4"/>
          <p:cNvGraphicFramePr>
            <a:graphicFrameLocks noGrp="1"/>
          </p:cNvGraphicFramePr>
          <p:nvPr>
            <p:ph sz="half" idx="1"/>
          </p:nvPr>
        </p:nvGraphicFramePr>
        <p:xfrm>
          <a:off x="457200" y="2209799"/>
          <a:ext cx="3886200" cy="3886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nvPr>
        </p:nvGraphicFramePr>
        <p:xfrm>
          <a:off x="4648200" y="2285999"/>
          <a:ext cx="3886200" cy="38100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lstStyle/>
          <a:p>
            <a:pPr lvl="1" algn="ctr" rtl="0">
              <a:spcBef>
                <a:spcPct val="0"/>
              </a:spcBef>
            </a:pPr>
            <a:r>
              <a:rPr lang="en-US" sz="2800" b="1" dirty="0">
                <a:latin typeface="Times New Roman" pitchFamily="18" charset="0"/>
                <a:cs typeface="Times New Roman" pitchFamily="18" charset="0"/>
              </a:rPr>
              <a:t>Performance Evaluation Metrics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lvl="0" algn="just"/>
            <a:r>
              <a:rPr lang="en-US" sz="2400" b="1" dirty="0" smtClean="0">
                <a:latin typeface="Times New Roman" pitchFamily="18" charset="0"/>
                <a:cs typeface="Times New Roman" pitchFamily="18" charset="0"/>
              </a:rPr>
              <a:t>Accuracy</a:t>
            </a:r>
            <a:r>
              <a:rPr lang="en-US" sz="2400" dirty="0" smtClean="0">
                <a:latin typeface="Times New Roman" pitchFamily="18" charset="0"/>
                <a:cs typeface="Times New Roman" pitchFamily="18" charset="0"/>
              </a:rPr>
              <a:t>: It is defined as the overall success rate of the classifier[1]. </a:t>
            </a:r>
          </a:p>
          <a:p>
            <a:pPr lvl="0" algn="just"/>
            <a:r>
              <a:rPr lang="en-US" sz="2400" dirty="0" smtClean="0">
                <a:latin typeface="Times New Roman" pitchFamily="18" charset="0"/>
                <a:cs typeface="Times New Roman" pitchFamily="18" charset="0"/>
              </a:rPr>
              <a:t>Accuracy = (TP + TN) / (TP + FP + FN + TN)[1]</a:t>
            </a:r>
          </a:p>
          <a:p>
            <a:pPr algn="just">
              <a:buNone/>
            </a:pP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Where , </a:t>
            </a:r>
            <a:r>
              <a:rPr lang="en-US" sz="2400" b="1" dirty="0" smtClean="0">
                <a:latin typeface="Times New Roman" pitchFamily="18" charset="0"/>
                <a:cs typeface="Times New Roman" pitchFamily="18" charset="0"/>
              </a:rPr>
              <a:t>True Positive (TP) </a:t>
            </a:r>
            <a:r>
              <a:rPr lang="en-US" sz="2400" dirty="0" smtClean="0">
                <a:latin typeface="Times New Roman" pitchFamily="18" charset="0"/>
                <a:cs typeface="Times New Roman" pitchFamily="18" charset="0"/>
              </a:rPr>
              <a:t>depicts the number of instances where system detects for a condition when it is really present[1].</a:t>
            </a:r>
          </a:p>
          <a:p>
            <a:pPr algn="just"/>
            <a:endParaRPr lang="en-US"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True Negative (TN) </a:t>
            </a:r>
            <a:r>
              <a:rPr lang="en-US" sz="2400" dirty="0" smtClean="0">
                <a:latin typeface="Times New Roman" pitchFamily="18" charset="0"/>
                <a:cs typeface="Times New Roman" pitchFamily="18" charset="0"/>
              </a:rPr>
              <a:t>depicts the number of instances where system does not detect a condition when it is absent[1].</a:t>
            </a:r>
          </a:p>
          <a:p>
            <a:pPr lvl="0" algn="just"/>
            <a:endParaRPr lang="en-US"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False Negative (FN) </a:t>
            </a:r>
            <a:r>
              <a:rPr lang="en-US" sz="2400" dirty="0" smtClean="0">
                <a:latin typeface="Times New Roman" pitchFamily="18" charset="0"/>
                <a:cs typeface="Times New Roman" pitchFamily="18" charset="0"/>
              </a:rPr>
              <a:t>depicts the number of instances where system does not detect a condition when actually it is present[1].</a:t>
            </a:r>
          </a:p>
          <a:p>
            <a:pPr lvl="0" algn="just"/>
            <a:endParaRPr lang="en-US"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False Positive (FP) </a:t>
            </a:r>
            <a:r>
              <a:rPr lang="en-US" sz="2400" dirty="0" smtClean="0">
                <a:latin typeface="Times New Roman" pitchFamily="18" charset="0"/>
                <a:cs typeface="Times New Roman" pitchFamily="18" charset="0"/>
              </a:rPr>
              <a:t>depicts the number of instances where system detects a condition when it is really absent[1].</a:t>
            </a:r>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3200" b="1" dirty="0" smtClean="0">
                <a:solidFill>
                  <a:schemeClr val="tx1"/>
                </a:solidFill>
                <a:latin typeface="Times New Roman" pitchFamily="18" charset="0"/>
                <a:cs typeface="Times New Roman" pitchFamily="18" charset="0"/>
              </a:rPr>
              <a:t>Performance Evaluation Metrics</a:t>
            </a:r>
            <a:endParaRPr lang="en-US" sz="3200" dirty="0">
              <a:solidFill>
                <a:schemeClr val="tx1"/>
              </a:solidFill>
            </a:endParaRPr>
          </a:p>
        </p:txBody>
      </p:sp>
      <p:sp>
        <p:nvSpPr>
          <p:cNvPr id="3" name="Content Placeholder 2"/>
          <p:cNvSpPr>
            <a:spLocks noGrp="1"/>
          </p:cNvSpPr>
          <p:nvPr>
            <p:ph idx="1"/>
          </p:nvPr>
        </p:nvSpPr>
        <p:spPr/>
        <p:txBody>
          <a:bodyPr/>
          <a:lstStyle/>
          <a:p>
            <a:pPr lvl="0"/>
            <a:r>
              <a:rPr lang="en-US" sz="2000" b="1" dirty="0" smtClean="0">
                <a:latin typeface="Times New Roman" pitchFamily="18" charset="0"/>
                <a:cs typeface="Times New Roman" pitchFamily="18" charset="0"/>
              </a:rPr>
              <a:t>RMSE(Root Mean Square Error): </a:t>
            </a:r>
            <a:r>
              <a:rPr lang="en-US" sz="2000" dirty="0" smtClean="0">
                <a:latin typeface="Times New Roman" pitchFamily="18" charset="0"/>
                <a:cs typeface="Times New Roman" pitchFamily="18" charset="0"/>
              </a:rPr>
              <a:t>It is defined as the difference between the values predicted by the model and the actual values noted[1].</a:t>
            </a:r>
          </a:p>
          <a:p>
            <a:pPr lvl="0"/>
            <a:endParaRPr lang="en-US"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MAE(Mean Absolute Error): </a:t>
            </a:r>
            <a:r>
              <a:rPr lang="en-US" sz="2000" dirty="0" smtClean="0">
                <a:latin typeface="Times New Roman" pitchFamily="18" charset="0"/>
                <a:cs typeface="Times New Roman" pitchFamily="18" charset="0"/>
              </a:rPr>
              <a:t>It is another factor in statistics which measures the difference between two continuous variables[1].</a:t>
            </a:r>
          </a:p>
          <a:p>
            <a:pPr lvl="0">
              <a:buNone/>
            </a:pPr>
            <a:endParaRPr lang="en-US"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RAE(Relative Absolute Error): </a:t>
            </a:r>
            <a:r>
              <a:rPr lang="en-US" sz="2000" dirty="0" smtClean="0">
                <a:latin typeface="Times New Roman" pitchFamily="18" charset="0"/>
                <a:cs typeface="Times New Roman" pitchFamily="18" charset="0"/>
              </a:rPr>
              <a:t>This measure gives the total absolute error between the variables[1].</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In rice crop yield prediction,various classification techniques are applied like bayesnet,support vector machine,naïve bayes,locally weighted learning etc.they all have some drawbacks like low accuracy and high classification errors like RMSE(Root Mean Square Error),MAE(Mean Absolute Error),RAE(Relative Absolute Error) on rice crop production datasets.To get more significant result and to get better classification accuracy,boosting technique Adaptive boosting technique is used with classification method bayesnet and that helps us to determine better accuracy of prediction of rice yield</a:t>
            </a:r>
            <a:r>
              <a:rPr lang="en-US" sz="2000" b="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2"/>
          <a:srcRect/>
          <a:stretch>
            <a:fillRect/>
          </a:stretch>
        </p:blipFill>
        <p:spPr bwMode="auto">
          <a:xfrm>
            <a:off x="0" y="152400"/>
            <a:ext cx="8763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References</a:t>
            </a:r>
            <a:endParaRPr lang="en-US" sz="4000" b="1" dirty="0"/>
          </a:p>
        </p:txBody>
      </p:sp>
      <p:sp>
        <p:nvSpPr>
          <p:cNvPr id="3" name="Content Placeholder 2"/>
          <p:cNvSpPr>
            <a:spLocks noGrp="1"/>
          </p:cNvSpPr>
          <p:nvPr>
            <p:ph idx="1"/>
          </p:nvPr>
        </p:nvSpPr>
        <p:spPr/>
        <p:txBody>
          <a:bodyPr>
            <a:normAutofit fontScale="92500" lnSpcReduction="20000"/>
          </a:bodyPr>
          <a:lstStyle/>
          <a:p>
            <a:pPr marL="342900" indent="-342900" algn="just">
              <a:lnSpc>
                <a:spcPct val="110000"/>
              </a:lnSpc>
              <a:buFont typeface="+mj-lt"/>
              <a:buAutoNum type="arabicPeriod"/>
            </a:pPr>
            <a:r>
              <a:rPr lang="en-US" sz="1800" dirty="0" smtClean="0">
                <a:latin typeface="Times New Roman" pitchFamily="18" charset="0"/>
                <a:cs typeface="Times New Roman" pitchFamily="18" charset="0"/>
              </a:rPr>
              <a:t>Shruti Mishra,Priyanka Paygude,Snehal Chaudhary,Sonali Idate"Use of Data Mining in Crop Yield Prediction", Proceedings of the Second International Conference on Inventive Systems and Control (ICISC 2018),pp. 796-802,2018</a:t>
            </a:r>
          </a:p>
          <a:p>
            <a:pPr marL="342900" indent="-342900" algn="just">
              <a:lnSpc>
                <a:spcPct val="110000"/>
              </a:lnSpc>
              <a:buFont typeface="+mj-lt"/>
              <a:buAutoNum type="arabicPeriod"/>
            </a:pPr>
            <a:r>
              <a:rPr lang="en-US" sz="1800" dirty="0" smtClean="0">
                <a:latin typeface="Times New Roman" pitchFamily="18" charset="0"/>
                <a:cs typeface="Times New Roman" pitchFamily="18" charset="0"/>
              </a:rPr>
              <a:t>Umid Kumar Dey,Abdullah Hasan Masud,Mohammed Nazim Uddin,"Rice Yield Prediction Model Using Data Mining",International Conference on Electrical, Computer and Communication Engineering (ECCE),pp. 321-326,2017</a:t>
            </a:r>
          </a:p>
          <a:p>
            <a:pPr marL="342900" indent="-342900" algn="just">
              <a:lnSpc>
                <a:spcPct val="110000"/>
              </a:lnSpc>
              <a:buFont typeface="+mj-lt"/>
              <a:buAutoNum type="arabicPeriod"/>
            </a:pPr>
            <a:r>
              <a:rPr lang="en-US" sz="1800" dirty="0" smtClean="0">
                <a:latin typeface="Times New Roman" pitchFamily="18" charset="0"/>
                <a:cs typeface="Times New Roman" pitchFamily="18" charset="0"/>
              </a:rPr>
              <a:t>Niketa Gandhi,Leisa J. Armstrong,Manisha Nandawadekar,"Application Of Data mining Techniques For  Predicting Rice Crop Yield Semi-Arid Climate Zone Of India",2017 IEEE International Conference on Technological Innovations in ICT for agriculture and Rural Development,pp. 116-120,2017</a:t>
            </a:r>
          </a:p>
          <a:p>
            <a:pPr marL="342900" indent="-342900" algn="just">
              <a:lnSpc>
                <a:spcPct val="110000"/>
              </a:lnSpc>
              <a:buFont typeface="+mj-lt"/>
              <a:buAutoNum type="arabicPeriod"/>
            </a:pPr>
            <a:r>
              <a:rPr lang="en-US" sz="1800" dirty="0" smtClean="0">
                <a:latin typeface="Times New Roman" pitchFamily="18" charset="0"/>
                <a:cs typeface="Times New Roman" pitchFamily="18" charset="0"/>
              </a:rPr>
              <a:t>Ayush Shah, Akash Dubey, Vishesh Hemnani, Divye Gala,D. R. Kalbande,"Smart Farming System: Crop Yield Prediction Using Regression Techniques",Proceedings of International Conference on Wireless Communication,pp. 49-56,2018</a:t>
            </a:r>
          </a:p>
          <a:p>
            <a:pPr marL="342900" indent="-342900" algn="just">
              <a:lnSpc>
                <a:spcPct val="110000"/>
              </a:lnSpc>
              <a:buFont typeface="+mj-lt"/>
              <a:buAutoNum type="arabicPeriod"/>
            </a:pPr>
            <a:r>
              <a:rPr lang="en-US" sz="1800" dirty="0" smtClean="0">
                <a:latin typeface="Times New Roman" pitchFamily="18" charset="0"/>
                <a:cs typeface="Times New Roman" pitchFamily="18" charset="0"/>
              </a:rPr>
              <a:t>Niketa Gandhi, Leisa J. Armstrong, Owaiz Petkar, Amiya Kumar Tripathy,"Rice Crop Yield Prediction in India using Support Vector Machines",2016 International Joint Conference on Computer Science and Software Engineering (JCSSE)</a:t>
            </a:r>
          </a:p>
          <a:p>
            <a:pPr marL="342900" indent="-342900" algn="just">
              <a:buFont typeface="+mj-lt"/>
              <a:buAutoNum type="arabicPeriod"/>
            </a:pPr>
            <a:endParaRPr lang="en-US" sz="1800" dirty="0" smtClean="0">
              <a:latin typeface="+mj-lt"/>
            </a:endParaRPr>
          </a:p>
          <a:p>
            <a:pPr marL="342900" indent="-342900" algn="just">
              <a:buFont typeface="+mj-lt"/>
              <a:buAutoNum type="arabicPeriod"/>
            </a:pPr>
            <a:endParaRPr lang="en-US" sz="1800" dirty="0" smtClean="0">
              <a:latin typeface="+mj-lt"/>
            </a:endParaRPr>
          </a:p>
          <a:p>
            <a:pPr marL="342900" indent="-342900" algn="just">
              <a:buFont typeface="+mj-lt"/>
              <a:buAutoNum type="arabicPeriod"/>
            </a:pPr>
            <a:endParaRPr lang="en-US" sz="1800" dirty="0" smtClean="0">
              <a:latin typeface="+mj-lt"/>
            </a:endParaRPr>
          </a:p>
          <a:p>
            <a:pPr marL="342900" indent="-342900" algn="just">
              <a:buFont typeface="+mj-lt"/>
              <a:buAutoNum type="arabicPeriod"/>
            </a:pPr>
            <a:endParaRPr lang="en-US" sz="1800" dirty="0" smtClean="0">
              <a:latin typeface="+mj-lt"/>
            </a:endParaRPr>
          </a:p>
          <a:p>
            <a:pPr marL="342900" indent="-342900" algn="just">
              <a:buFont typeface="+mj-lt"/>
              <a:buAutoNum type="arabicPeriod"/>
            </a:pPr>
            <a:endParaRPr lang="en-US" sz="1800" dirty="0" smtClean="0">
              <a:latin typeface="+mj-lt"/>
            </a:endParaRPr>
          </a:p>
          <a:p>
            <a:pPr marL="342900" indent="-342900" algn="just">
              <a:buFont typeface="+mj-lt"/>
              <a:buAutoNum type="arabicPeriod"/>
            </a:pPr>
            <a:endParaRPr lang="en-US" sz="1800" dirty="0" smtClean="0">
              <a:latin typeface="+mj-lt"/>
            </a:endParaRPr>
          </a:p>
          <a:p>
            <a:pPr marL="342900" indent="-342900">
              <a:buFont typeface="+mj-lt"/>
              <a:buAutoNum type="arabicPeriod"/>
            </a:pPr>
            <a:endParaRPr lang="en-US" sz="1800" dirty="0" smtClean="0">
              <a:latin typeface="+mj-lt"/>
            </a:endParaRPr>
          </a:p>
          <a:p>
            <a:pPr marL="342900" indent="-342900">
              <a:buFont typeface="+mj-lt"/>
              <a:buAutoNum type="arabicPeriod"/>
            </a:pPr>
            <a:endParaRPr lang="en-US" sz="1800" dirty="0" smtClean="0">
              <a:latin typeface="+mj-lt"/>
            </a:endParaRPr>
          </a:p>
          <a:p>
            <a:pPr marL="342900" indent="-342900">
              <a:buNone/>
            </a:pPr>
            <a:endParaRPr lang="en-US" sz="1800" dirty="0" smtClean="0">
              <a:latin typeface="+mj-lt"/>
            </a:endParaRPr>
          </a:p>
          <a:p>
            <a:pPr marL="342900" indent="-342900">
              <a:buFont typeface="+mj-lt"/>
              <a:buAutoNum type="arabicPeriod"/>
            </a:pPr>
            <a:endParaRPr lang="en-US" sz="1800" dirty="0" smtClean="0">
              <a:latin typeface="+mj-lt"/>
            </a:endParaRPr>
          </a:p>
          <a:p>
            <a:pPr>
              <a:buNone/>
            </a:pPr>
            <a:endParaRPr lang="en-US" sz="1800" dirty="0" smtClean="0">
              <a:solidFill>
                <a:schemeClr val="dk1"/>
              </a:solidFill>
            </a:endParaRPr>
          </a:p>
          <a:p>
            <a:pPr>
              <a:buNone/>
            </a:pPr>
            <a:endParaRPr lang="en-US" sz="1800" dirty="0" smtClean="0">
              <a:solidFill>
                <a:schemeClr val="dk1"/>
              </a:solidFill>
            </a:endParaRPr>
          </a:p>
          <a:p>
            <a:pPr>
              <a:buNone/>
            </a:pPr>
            <a:endParaRPr lang="en-US" sz="1800" dirty="0" smtClean="0">
              <a:solidFill>
                <a:schemeClr val="dk1"/>
              </a:solidFill>
            </a:endParaRPr>
          </a:p>
          <a:p>
            <a:pPr>
              <a:buNone/>
            </a:pPr>
            <a:endParaRPr lang="en-US" sz="1800" dirty="0" smtClean="0">
              <a:solidFill>
                <a:schemeClr val="dk1"/>
              </a:solidFill>
            </a:endParaRPr>
          </a:p>
          <a:p>
            <a:pPr>
              <a:buNone/>
            </a:pPr>
            <a:endParaRPr lang="en-US" sz="1800" dirty="0" smtClean="0">
              <a:solidFill>
                <a:schemeClr val="dk1"/>
              </a:solidFill>
            </a:endParaRPr>
          </a:p>
          <a:p>
            <a:pPr>
              <a:buNone/>
            </a:pPr>
            <a:endParaRPr lang="en-US" sz="1800" dirty="0" smtClean="0">
              <a:solidFill>
                <a:schemeClr val="dk1"/>
              </a:solidFill>
            </a:endParaRPr>
          </a:p>
          <a:p>
            <a:pPr>
              <a:buNone/>
            </a:pPr>
            <a:endParaRPr lang="en-US" sz="1800" dirty="0" smtClean="0">
              <a:solidFill>
                <a:schemeClr val="dk1"/>
              </a:solidFill>
            </a:endParaRPr>
          </a:p>
          <a:p>
            <a:pPr>
              <a:buNone/>
            </a:pPr>
            <a:endParaRPr lang="en-US" sz="1800" dirty="0" smtClean="0"/>
          </a:p>
          <a:p>
            <a:pPr marL="514350" indent="-514350">
              <a:buFont typeface="+mj-lt"/>
              <a:buAutoNum type="arabicPeriod"/>
            </a:pPr>
            <a:endParaRPr lang="en-US" sz="1800" dirty="0" smtClean="0"/>
          </a:p>
          <a:p>
            <a:pPr marL="514350" indent="-514350">
              <a:buFont typeface="+mj-lt"/>
              <a:buAutoNum type="arabicPeriod"/>
            </a:pPr>
            <a:endParaRPr lang="en-US" sz="1800" dirty="0" smtClean="0"/>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References</a:t>
            </a:r>
            <a:endParaRPr lang="en-US" sz="3600" dirty="0"/>
          </a:p>
        </p:txBody>
      </p:sp>
      <p:sp>
        <p:nvSpPr>
          <p:cNvPr id="3" name="Content Placeholder 2"/>
          <p:cNvSpPr>
            <a:spLocks noGrp="1"/>
          </p:cNvSpPr>
          <p:nvPr>
            <p:ph idx="1"/>
          </p:nvPr>
        </p:nvSpPr>
        <p:spPr>
          <a:xfrm>
            <a:off x="457200" y="1905000"/>
            <a:ext cx="8229600" cy="4389120"/>
          </a:xfrm>
        </p:spPr>
        <p:txBody>
          <a:bodyPr/>
          <a:lstStyle/>
          <a:p>
            <a:pPr marL="342900" indent="-342900" algn="just">
              <a:buAutoNum type="arabicPeriod" startAt="6"/>
            </a:pPr>
            <a:r>
              <a:rPr lang="en-US" sz="1800" dirty="0" smtClean="0">
                <a:latin typeface="Times New Roman" pitchFamily="18" charset="0"/>
                <a:cs typeface="Times New Roman" pitchFamily="18" charset="0"/>
              </a:rPr>
              <a:t>Niketa Gandhi, Leisa J. Armstrong, Owaiz Petkar,"Predicting Rice Crop Yield Using Bayesian Networks",2016 Intl. Conference on Advances in Computing, Communications and Informatics (ICACCI),pp. 795-799,2016</a:t>
            </a:r>
          </a:p>
          <a:p>
            <a:pPr marL="342900" indent="-342900" algn="just">
              <a:buAutoNum type="arabicPeriod" startAt="6"/>
            </a:pPr>
            <a:r>
              <a:rPr lang="en-US" sz="1800" dirty="0" smtClean="0">
                <a:latin typeface="Times New Roman" pitchFamily="18" charset="0"/>
                <a:cs typeface="Times New Roman" pitchFamily="18" charset="0"/>
              </a:rPr>
              <a:t>Akter Hossain,Mohammed Nazim Uddin,Mohammad Arif Hossain,Yeong Min Jang,"Predicting Rice Yield For Bangladesh By Exploiting Weather  Condition",2017 International Conference on Information and Communication Technology Convergence (ICTC),pp.589-594,2017</a:t>
            </a:r>
          </a:p>
          <a:p>
            <a:pPr marL="342900" indent="-342900" algn="just">
              <a:buAutoNum type="arabicPeriod" startAt="6"/>
            </a:pPr>
            <a:r>
              <a:rPr lang="en-US" sz="1800" dirty="0" smtClean="0">
                <a:latin typeface="Times New Roman" pitchFamily="18" charset="0"/>
                <a:cs typeface="Times New Roman" pitchFamily="18" charset="0"/>
              </a:rPr>
              <a:t>Niketa Gandhi, Owaiz Petkar, Leisa J. Armstrong,"Rice Crop Yield Prediction Using Artificial Neural Networks",2016 IEEE International Conference on Technological Innovations in ICT For Agriculture and Rural Development (TIAR 2016),pp.105-110,2016</a:t>
            </a:r>
          </a:p>
          <a:p>
            <a:pPr marL="342900" indent="-342900" algn="just">
              <a:buAutoNum type="arabicPeriod" startAt="6"/>
            </a:pPr>
            <a:r>
              <a:rPr lang="en-US" sz="1800" dirty="0" smtClean="0">
                <a:latin typeface="Times New Roman" pitchFamily="18" charset="0"/>
                <a:cs typeface="Times New Roman" pitchFamily="18" charset="0"/>
              </a:rPr>
              <a:t>Niketa Gandhi, Leisa J. Armstrong,"Applying Data Mining Techniques to Predict Yield Of Rice in Humid Subtropical Climatic Zone Of India",2016 International Conference on Computing for Sustainable Global Development,pp.1901-1906,2016</a:t>
            </a:r>
          </a:p>
          <a:p>
            <a:pPr marL="342900" indent="-342900" algn="just">
              <a:buAutoNum type="arabicPeriod" startAt="6"/>
            </a:pPr>
            <a:endParaRPr lang="en-US" sz="1800" dirty="0" smtClean="0"/>
          </a:p>
          <a:p>
            <a:pPr marL="342900" indent="-342900" algn="just">
              <a:buAutoNum type="arabicPeriod" startAt="6"/>
            </a:pPr>
            <a:endParaRPr lang="en-US" sz="1800" dirty="0" smtClean="0"/>
          </a:p>
          <a:p>
            <a:pPr marL="342900" indent="-342900" algn="just">
              <a:buAutoNum type="arabicPeriod" startAt="6"/>
            </a:pPr>
            <a:endParaRPr lang="en-US" sz="1800" dirty="0" smtClean="0"/>
          </a:p>
          <a:p>
            <a:pPr marL="342900" indent="-342900">
              <a:buAutoNum type="arabicPeriod" startAt="6"/>
            </a:pPr>
            <a:endParaRPr lang="en-US" sz="1800" dirty="0" smtClean="0"/>
          </a:p>
          <a:p>
            <a:pPr marL="342900" indent="-342900">
              <a:buAutoNum type="arabicPeriod" startAt="6"/>
            </a:pPr>
            <a:endParaRPr lang="en-US" sz="1600" dirty="0" smtClean="0"/>
          </a:p>
          <a:p>
            <a:pPr marL="342900" indent="-342900">
              <a:buFont typeface="Wingdings 2"/>
              <a:buAutoNum type="arabicPeriod" startAt="8"/>
            </a:pPr>
            <a:endParaRPr lang="en-US" sz="1600" dirty="0" smtClean="0"/>
          </a:p>
          <a:p>
            <a:pPr marL="342900" indent="-342900">
              <a:buFont typeface="Wingdings 2"/>
              <a:buAutoNum type="arabicPeriod" startAt="8"/>
            </a:pPr>
            <a:endParaRPr lang="en-US" sz="1600" dirty="0" smtClean="0"/>
          </a:p>
          <a:p>
            <a:pPr marL="342900" indent="-342900">
              <a:buAutoNum type="arabicPeriod" startAt="8"/>
            </a:pPr>
            <a:endParaRPr lang="en-US" sz="1600" dirty="0" smtClean="0"/>
          </a:p>
          <a:p>
            <a:pPr>
              <a:buNone/>
            </a:pPr>
            <a:endParaRPr lang="en-US" sz="1600" dirty="0" smtClean="0"/>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References</a:t>
            </a:r>
            <a:endParaRPr lang="en-US" sz="4000" dirty="0"/>
          </a:p>
        </p:txBody>
      </p:sp>
      <p:sp>
        <p:nvSpPr>
          <p:cNvPr id="3" name="Content Placeholder 2"/>
          <p:cNvSpPr>
            <a:spLocks noGrp="1"/>
          </p:cNvSpPr>
          <p:nvPr>
            <p:ph idx="1"/>
          </p:nvPr>
        </p:nvSpPr>
        <p:spPr/>
        <p:txBody>
          <a:bodyPr>
            <a:normAutofit lnSpcReduction="10000"/>
          </a:bodyPr>
          <a:lstStyle/>
          <a:p>
            <a:pPr marL="457200" indent="-457200" algn="just">
              <a:buAutoNum type="arabicPeriod" startAt="10"/>
            </a:pPr>
            <a:r>
              <a:rPr lang="en-US" sz="2000" dirty="0" smtClean="0">
                <a:latin typeface="Times New Roman" pitchFamily="18" charset="0"/>
                <a:cs typeface="Times New Roman" pitchFamily="18" charset="0"/>
              </a:rPr>
              <a:t>https://www.youtube.com/watch?v=PNglugooJUQ</a:t>
            </a:r>
          </a:p>
          <a:p>
            <a:pPr marL="457200" indent="-457200" algn="just">
              <a:buAutoNum type="arabicPeriod" startAt="10"/>
            </a:pPr>
            <a:r>
              <a:rPr lang="en-US" sz="2000" dirty="0" smtClean="0">
                <a:latin typeface="Times New Roman" pitchFamily="18" charset="0"/>
                <a:cs typeface="Times New Roman" pitchFamily="18" charset="0"/>
              </a:rPr>
              <a:t>Olugbenga Wilson Adejo,Thomas Connolly,"Predicting student academic performance using multi-model heterogeneous ensemble approach",Journal of Applied Research in Higher Education,Vol. 10 Issue: 1, pp.61-75</a:t>
            </a:r>
          </a:p>
          <a:p>
            <a:pPr marL="457200" indent="-457200" algn="just">
              <a:buFont typeface="Wingdings 2"/>
              <a:buAutoNum type="arabicPeriod" startAt="10"/>
            </a:pPr>
            <a:r>
              <a:rPr lang="en-US" sz="2000" dirty="0" smtClean="0">
                <a:latin typeface="Times New Roman" pitchFamily="18" charset="0"/>
                <a:cs typeface="Times New Roman" pitchFamily="18" charset="0"/>
              </a:rPr>
              <a:t>Sagar S. Nikam ,”A Comparative Study of Classification Techniques in Data Mining  Algorithms”</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ISSN April 2015.</a:t>
            </a:r>
          </a:p>
          <a:p>
            <a:pPr marL="457200" indent="-457200" algn="just">
              <a:buFont typeface="Wingdings 2"/>
              <a:buAutoNum type="arabicPeriod" startAt="10"/>
            </a:pPr>
            <a:r>
              <a:rPr lang="en-US" sz="2000" dirty="0" smtClean="0">
                <a:latin typeface="Times New Roman" pitchFamily="18" charset="0"/>
                <a:cs typeface="Times New Roman" pitchFamily="18" charset="0"/>
              </a:rPr>
              <a:t>Data Mining Algorithms: An Overview</a:t>
            </a:r>
          </a:p>
          <a:p>
            <a:pPr marL="457200" indent="-457200" algn="just">
              <a:buFont typeface="Wingdings 2"/>
              <a:buAutoNum type="arabicPeriod" startAt="10"/>
            </a:pPr>
            <a:r>
              <a:rPr lang="en-US" sz="2000" dirty="0" smtClean="0">
                <a:latin typeface="Times New Roman" pitchFamily="18" charset="0"/>
                <a:cs typeface="Times New Roman" pitchFamily="18" charset="0"/>
              </a:rPr>
              <a:t>Mrinal Pandey, S. Taruna,” A Comparative Study of Ensemble Methods for Students’ Performance Modeling”, International Journal of Computer Applications, Volume 103 – No.8, October 2014,pp.26-32.</a:t>
            </a:r>
          </a:p>
          <a:p>
            <a:pPr marL="457200" indent="-457200" algn="just">
              <a:buFont typeface="Wingdings 2"/>
              <a:buAutoNum type="arabicPeriod" startAt="10"/>
            </a:pPr>
            <a:r>
              <a:rPr lang="en-US" sz="2000" dirty="0" smtClean="0">
                <a:latin typeface="Times New Roman" pitchFamily="18" charset="0"/>
                <a:cs typeface="Times New Roman" pitchFamily="18" charset="0"/>
              </a:rPr>
              <a:t>https://www.youtube.com/watch?v=MRD67WgWonA</a:t>
            </a:r>
          </a:p>
          <a:p>
            <a:pPr marL="457200" lvl="0" indent="-457200" algn="just">
              <a:buFont typeface="Wingdings 2"/>
              <a:buAutoNum type="arabicPeriod" startAt="10"/>
            </a:pPr>
            <a:r>
              <a:rPr lang="en-US" sz="2000" dirty="0" smtClean="0">
                <a:latin typeface="Times New Roman" pitchFamily="18" charset="0"/>
                <a:cs typeface="Times New Roman" pitchFamily="18" charset="0"/>
              </a:rPr>
              <a:t>ADNAN MASOOD,"Bayesian Networks",A BRIEF INTRODUCTION</a:t>
            </a:r>
          </a:p>
          <a:p>
            <a:pPr marL="457200" indent="-457200">
              <a:buAutoNum type="arabicPeriod" startAt="10"/>
            </a:pPr>
            <a:endParaRPr lang="en-US" sz="2000" dirty="0" smtClean="0"/>
          </a:p>
          <a:p>
            <a:pPr marL="457200" indent="-457200">
              <a:buAutoNum type="arabicPeriod" startAt="10"/>
            </a:pPr>
            <a:endParaRPr lang="en-US" sz="2000" dirty="0" smtClean="0"/>
          </a:p>
          <a:p>
            <a:pPr marL="457200" indent="-457200">
              <a:buAutoNum type="arabicPeriod" startAt="10"/>
            </a:pPr>
            <a:endParaRPr lang="en-US" sz="2000" dirty="0" smtClean="0">
              <a:solidFill>
                <a:schemeClr val="tx2"/>
              </a:solidFill>
            </a:endParaRPr>
          </a:p>
          <a:p>
            <a:pPr>
              <a:buNone/>
            </a:pPr>
            <a:endParaRPr lang="en-US" sz="2000" dirty="0" smtClean="0">
              <a:solidFill>
                <a:schemeClr val="tx2"/>
              </a:solidFill>
            </a:endParaRPr>
          </a:p>
          <a:p>
            <a:pPr>
              <a:buNone/>
            </a:pPr>
            <a:endParaRPr 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References</a:t>
            </a:r>
            <a:endParaRPr lang="en-US" sz="4000" dirty="0"/>
          </a:p>
        </p:txBody>
      </p:sp>
      <p:sp>
        <p:nvSpPr>
          <p:cNvPr id="3" name="Content Placeholder 2"/>
          <p:cNvSpPr>
            <a:spLocks noGrp="1"/>
          </p:cNvSpPr>
          <p:nvPr>
            <p:ph idx="1"/>
          </p:nvPr>
        </p:nvSpPr>
        <p:spPr/>
        <p:txBody>
          <a:bodyPr>
            <a:normAutofit fontScale="62500" lnSpcReduction="20000"/>
          </a:bodyPr>
          <a:lstStyle/>
          <a:p>
            <a:pPr lvl="0">
              <a:buNone/>
            </a:pPr>
            <a:r>
              <a:rPr lang="en-US" dirty="0" smtClean="0">
                <a:solidFill>
                  <a:srgbClr val="00B0F0"/>
                </a:solidFill>
              </a:rPr>
              <a:t>17.</a:t>
            </a:r>
            <a:r>
              <a:rPr lang="en-US" dirty="0" smtClean="0"/>
              <a:t> </a:t>
            </a:r>
            <a:r>
              <a:rPr lang="en-US" sz="2900" dirty="0" smtClean="0">
                <a:latin typeface="Times New Roman" pitchFamily="18" charset="0"/>
                <a:cs typeface="Times New Roman" pitchFamily="18" charset="0"/>
              </a:rPr>
              <a:t>Friedman, N., Geiger, D. and Goldszmidt M. (1997),” Bayesian network classifiers”, Machine Learning 29, 139–164.</a:t>
            </a:r>
          </a:p>
          <a:p>
            <a:pPr>
              <a:buNone/>
            </a:pPr>
            <a:r>
              <a:rPr lang="en-US" sz="2900" dirty="0" smtClean="0">
                <a:latin typeface="Times New Roman" pitchFamily="18" charset="0"/>
                <a:cs typeface="Times New Roman" pitchFamily="18" charset="0"/>
              </a:rPr>
              <a:t> </a:t>
            </a:r>
          </a:p>
          <a:p>
            <a:pPr>
              <a:buNone/>
            </a:pPr>
            <a:r>
              <a:rPr lang="en-US" sz="2900" dirty="0" smtClean="0">
                <a:solidFill>
                  <a:srgbClr val="00B0F0"/>
                </a:solidFill>
                <a:latin typeface="Times New Roman" pitchFamily="18" charset="0"/>
                <a:cs typeface="Times New Roman" pitchFamily="18" charset="0"/>
              </a:rPr>
              <a:t>18.</a:t>
            </a:r>
            <a:r>
              <a:rPr lang="en-US" sz="2900" dirty="0" smtClean="0">
                <a:latin typeface="Times New Roman" pitchFamily="18" charset="0"/>
                <a:cs typeface="Times New Roman" pitchFamily="18" charset="0"/>
              </a:rPr>
              <a:t> Castillo, G. (2006) ,”Adaptive Learning Algorithms for Bayesian Network Classifiers”, PhD Thesis, Chapter 3. </a:t>
            </a:r>
          </a:p>
          <a:p>
            <a:pPr>
              <a:buNone/>
            </a:pPr>
            <a:r>
              <a:rPr lang="en-US" sz="2900" dirty="0" smtClean="0">
                <a:latin typeface="Times New Roman" pitchFamily="18" charset="0"/>
                <a:cs typeface="Times New Roman" pitchFamily="18" charset="0"/>
              </a:rPr>
              <a:t> </a:t>
            </a:r>
            <a:endParaRPr lang="en-US" sz="2900" dirty="0" smtClean="0">
              <a:solidFill>
                <a:srgbClr val="00B0F0"/>
              </a:solidFill>
              <a:latin typeface="Times New Roman" pitchFamily="18" charset="0"/>
              <a:cs typeface="Times New Roman" pitchFamily="18" charset="0"/>
            </a:endParaRPr>
          </a:p>
          <a:p>
            <a:pPr lvl="0">
              <a:buNone/>
            </a:pPr>
            <a:r>
              <a:rPr lang="en-US" sz="2900" dirty="0" smtClean="0">
                <a:solidFill>
                  <a:srgbClr val="00B0F0"/>
                </a:solidFill>
                <a:latin typeface="Times New Roman" pitchFamily="18" charset="0"/>
                <a:cs typeface="Times New Roman" pitchFamily="18" charset="0"/>
              </a:rPr>
              <a:t>19.</a:t>
            </a:r>
            <a:r>
              <a:rPr lang="en-US" sz="2900" dirty="0" smtClean="0">
                <a:latin typeface="Times New Roman" pitchFamily="18" charset="0"/>
                <a:cs typeface="Times New Roman" pitchFamily="18" charset="0"/>
              </a:rPr>
              <a:t> Bouckaert, R. (2007),” Bayesian Network Classifiers in Weka”,Technical Report </a:t>
            </a:r>
          </a:p>
          <a:p>
            <a:pPr>
              <a:buNone/>
            </a:pPr>
            <a:r>
              <a:rPr lang="en-US" sz="2900" dirty="0" smtClean="0">
                <a:latin typeface="Times New Roman" pitchFamily="18" charset="0"/>
                <a:cs typeface="Times New Roman" pitchFamily="18" charset="0"/>
              </a:rPr>
              <a:t> </a:t>
            </a:r>
          </a:p>
          <a:p>
            <a:pPr lvl="0">
              <a:buNone/>
            </a:pPr>
            <a:r>
              <a:rPr lang="en-US" sz="2900" dirty="0" smtClean="0">
                <a:solidFill>
                  <a:srgbClr val="00B0F0"/>
                </a:solidFill>
                <a:latin typeface="Times New Roman" pitchFamily="18" charset="0"/>
                <a:cs typeface="Times New Roman" pitchFamily="18" charset="0"/>
              </a:rPr>
              <a:t>20.</a:t>
            </a:r>
            <a:r>
              <a:rPr lang="en-US" sz="2900" dirty="0" smtClean="0">
                <a:latin typeface="Times New Roman" pitchFamily="18" charset="0"/>
                <a:cs typeface="Times New Roman" pitchFamily="18" charset="0"/>
              </a:rPr>
              <a:t> Heckerman, D. (1996),” A Tutorial on Learning with Bayesian Networks”, Microsoft Technical Report MSR-TR-95-06.</a:t>
            </a:r>
          </a:p>
          <a:p>
            <a:pPr>
              <a:buNone/>
            </a:pPr>
            <a:r>
              <a:rPr lang="en-US" sz="2900" dirty="0" smtClean="0">
                <a:latin typeface="Times New Roman" pitchFamily="18" charset="0"/>
                <a:cs typeface="Times New Roman" pitchFamily="18" charset="0"/>
              </a:rPr>
              <a:t> </a:t>
            </a:r>
          </a:p>
          <a:p>
            <a:pPr lvl="0">
              <a:buNone/>
            </a:pPr>
            <a:r>
              <a:rPr lang="en-US" sz="2900" dirty="0" smtClean="0">
                <a:solidFill>
                  <a:srgbClr val="00B0F0"/>
                </a:solidFill>
                <a:latin typeface="Times New Roman" pitchFamily="18" charset="0"/>
                <a:cs typeface="Times New Roman" pitchFamily="18" charset="0"/>
              </a:rPr>
              <a:t>21.</a:t>
            </a:r>
            <a:r>
              <a:rPr lang="en-US" sz="2900" dirty="0" smtClean="0">
                <a:latin typeface="Times New Roman" pitchFamily="18" charset="0"/>
                <a:cs typeface="Times New Roman" pitchFamily="18" charset="0"/>
              </a:rPr>
              <a:t> G. Cooper, E. Herskovits (1992),”A Bayesian method for the induction of probabilistic networks from data,”Machine Learning. 9(4):309-347</a:t>
            </a:r>
            <a:r>
              <a:rPr lang="en-US" dirty="0" smtClean="0"/>
              <a:t>.</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References</a:t>
            </a:r>
            <a:endParaRPr lang="en-US" dirty="0"/>
          </a:p>
        </p:txBody>
      </p:sp>
      <p:sp>
        <p:nvSpPr>
          <p:cNvPr id="3" name="Content Placeholder 2"/>
          <p:cNvSpPr>
            <a:spLocks noGrp="1"/>
          </p:cNvSpPr>
          <p:nvPr>
            <p:ph idx="1"/>
          </p:nvPr>
        </p:nvSpPr>
        <p:spPr>
          <a:xfrm>
            <a:off x="457200" y="1981200"/>
            <a:ext cx="8229600" cy="4389120"/>
          </a:xfrm>
        </p:spPr>
        <p:txBody>
          <a:bodyPr>
            <a:normAutofit/>
          </a:bodyPr>
          <a:lstStyle/>
          <a:p>
            <a:pPr lvl="1">
              <a:buNone/>
            </a:pPr>
            <a:endParaRPr lang="en-US" sz="2000" dirty="0" smtClean="0"/>
          </a:p>
          <a:p>
            <a:pPr algn="just">
              <a:buNone/>
            </a:pPr>
            <a:r>
              <a:rPr lang="en-US" sz="1900" dirty="0" smtClean="0">
                <a:solidFill>
                  <a:schemeClr val="accent2">
                    <a:lumMod val="60000"/>
                    <a:lumOff val="40000"/>
                  </a:schemeClr>
                </a:solidFill>
                <a:latin typeface="Times New Roman" pitchFamily="18" charset="0"/>
                <a:cs typeface="Times New Roman" pitchFamily="18" charset="0"/>
              </a:rPr>
              <a:t>22.</a:t>
            </a:r>
            <a:r>
              <a:rPr lang="en-US" sz="1900" dirty="0" smtClean="0">
                <a:latin typeface="Times New Roman" pitchFamily="18" charset="0"/>
                <a:cs typeface="Times New Roman" pitchFamily="18" charset="0"/>
              </a:rPr>
              <a:t>Friedman, N., Geiger, D. and Goldszmidt M. (1997),” Bayesian network    classifiers”, Machine Learning 29, 139–164.</a:t>
            </a:r>
          </a:p>
          <a:p>
            <a:pPr algn="just">
              <a:buNone/>
            </a:pPr>
            <a:r>
              <a:rPr lang="en-US" sz="1900" dirty="0" smtClean="0">
                <a:solidFill>
                  <a:schemeClr val="accent2">
                    <a:lumMod val="60000"/>
                    <a:lumOff val="40000"/>
                  </a:schemeClr>
                </a:solidFill>
                <a:latin typeface="Times New Roman" pitchFamily="18" charset="0"/>
                <a:cs typeface="Times New Roman" pitchFamily="18" charset="0"/>
              </a:rPr>
              <a:t>23.</a:t>
            </a:r>
            <a:r>
              <a:rPr lang="en-US" sz="1900" dirty="0" smtClean="0">
                <a:latin typeface="Times New Roman" pitchFamily="18" charset="0"/>
                <a:cs typeface="Times New Roman" pitchFamily="18" charset="0"/>
              </a:rPr>
              <a:t>Castillo, G. (2006) ,”Adaptive Learning Algorithms for Bayesian Network Classifiers”, PhD Thesis, Chapter 3.</a:t>
            </a:r>
          </a:p>
          <a:p>
            <a:pPr algn="just">
              <a:buNone/>
            </a:pPr>
            <a:r>
              <a:rPr lang="en-US" sz="1900" dirty="0" smtClean="0">
                <a:solidFill>
                  <a:schemeClr val="accent2">
                    <a:lumMod val="60000"/>
                    <a:lumOff val="40000"/>
                  </a:schemeClr>
                </a:solidFill>
                <a:latin typeface="Times New Roman" pitchFamily="18" charset="0"/>
                <a:cs typeface="Times New Roman" pitchFamily="18" charset="0"/>
              </a:rPr>
              <a:t>24.</a:t>
            </a:r>
            <a:r>
              <a:rPr lang="en-US" sz="1900" dirty="0" smtClean="0">
                <a:latin typeface="Times New Roman" pitchFamily="18" charset="0"/>
                <a:cs typeface="Times New Roman" pitchFamily="18" charset="0"/>
              </a:rPr>
              <a:t>Bouckaert, R. (2007),” Bayesian Network Classifiers in </a:t>
            </a:r>
            <a:r>
              <a:rPr lang="en-US" sz="1900" dirty="0" err="1" smtClean="0">
                <a:latin typeface="Times New Roman" pitchFamily="18" charset="0"/>
                <a:cs typeface="Times New Roman" pitchFamily="18" charset="0"/>
              </a:rPr>
              <a:t>Weka”,Technical</a:t>
            </a:r>
            <a:r>
              <a:rPr lang="en-US" sz="1900" dirty="0" smtClean="0">
                <a:latin typeface="Times New Roman" pitchFamily="18" charset="0"/>
                <a:cs typeface="Times New Roman" pitchFamily="18" charset="0"/>
              </a:rPr>
              <a:t> Report</a:t>
            </a:r>
          </a:p>
          <a:p>
            <a:pPr algn="just">
              <a:buNone/>
            </a:pPr>
            <a:r>
              <a:rPr lang="en-US" sz="1900" dirty="0" smtClean="0">
                <a:solidFill>
                  <a:schemeClr val="accent2">
                    <a:lumMod val="60000"/>
                    <a:lumOff val="40000"/>
                  </a:schemeClr>
                </a:solidFill>
                <a:latin typeface="Times New Roman" pitchFamily="18" charset="0"/>
                <a:cs typeface="Times New Roman" pitchFamily="18" charset="0"/>
              </a:rPr>
              <a:t>25.</a:t>
            </a:r>
            <a:r>
              <a:rPr lang="en-US" sz="1900" dirty="0" smtClean="0">
                <a:latin typeface="Times New Roman" pitchFamily="18" charset="0"/>
                <a:cs typeface="Times New Roman" pitchFamily="18" charset="0"/>
              </a:rPr>
              <a:t>Heckerman, D. (1996),” A Tutorial on Learning with Bayesian Networks”, Microsoft Technical Report MSR-TR-95-06.</a:t>
            </a:r>
          </a:p>
          <a:p>
            <a:pPr algn="just">
              <a:buNone/>
            </a:pPr>
            <a:r>
              <a:rPr lang="en-US" sz="1900" dirty="0" smtClean="0">
                <a:solidFill>
                  <a:schemeClr val="accent2">
                    <a:lumMod val="60000"/>
                    <a:lumOff val="40000"/>
                  </a:schemeClr>
                </a:solidFill>
                <a:latin typeface="Times New Roman" pitchFamily="18" charset="0"/>
                <a:cs typeface="Times New Roman" pitchFamily="18" charset="0"/>
              </a:rPr>
              <a:t>26.</a:t>
            </a:r>
            <a:r>
              <a:rPr lang="en-US" sz="1900" dirty="0" smtClean="0">
                <a:latin typeface="Times New Roman" pitchFamily="18" charset="0"/>
                <a:cs typeface="Times New Roman" pitchFamily="18" charset="0"/>
              </a:rPr>
              <a:t>https://en.wikipedia.org/wiki/Naive_Bayes_classifier</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References</a:t>
            </a:r>
            <a:endParaRPr lang="en-US" dirty="0"/>
          </a:p>
        </p:txBody>
      </p:sp>
      <p:sp>
        <p:nvSpPr>
          <p:cNvPr id="3" name="Content Placeholder 2"/>
          <p:cNvSpPr>
            <a:spLocks noGrp="1"/>
          </p:cNvSpPr>
          <p:nvPr>
            <p:ph idx="1"/>
          </p:nvPr>
        </p:nvSpPr>
        <p:spPr/>
        <p:txBody>
          <a:bodyPr>
            <a:normAutofit/>
          </a:bodyPr>
          <a:lstStyle/>
          <a:p>
            <a:pPr lvl="1">
              <a:buNone/>
            </a:pPr>
            <a:r>
              <a:rPr lang="en-US" dirty="0" smtClean="0"/>
              <a:t>    </a:t>
            </a:r>
          </a:p>
          <a:p>
            <a:pPr lvl="1" algn="just">
              <a:buNone/>
            </a:pPr>
            <a:r>
              <a:rPr lang="en-US" sz="1800" dirty="0" smtClean="0">
                <a:solidFill>
                  <a:schemeClr val="accent2">
                    <a:lumMod val="60000"/>
                    <a:lumOff val="40000"/>
                  </a:schemeClr>
                </a:solidFill>
                <a:latin typeface="Times New Roman" pitchFamily="18" charset="0"/>
                <a:cs typeface="Times New Roman" pitchFamily="18" charset="0"/>
              </a:rPr>
              <a:t>27.</a:t>
            </a:r>
            <a:r>
              <a:rPr lang="en-US" sz="1800" dirty="0" smtClean="0">
                <a:latin typeface="Times New Roman" pitchFamily="18" charset="0"/>
                <a:cs typeface="Times New Roman" pitchFamily="18" charset="0"/>
              </a:rPr>
              <a:t>V. B. Nikam and B. B. </a:t>
            </a:r>
            <a:r>
              <a:rPr lang="en-US" sz="1800" dirty="0" err="1" smtClean="0">
                <a:latin typeface="Times New Roman" pitchFamily="18" charset="0"/>
                <a:cs typeface="Times New Roman" pitchFamily="18" charset="0"/>
              </a:rPr>
              <a:t>Meshram</a:t>
            </a:r>
            <a:r>
              <a:rPr lang="en-US" sz="1800" dirty="0" smtClean="0">
                <a:latin typeface="Times New Roman" pitchFamily="18" charset="0"/>
                <a:cs typeface="Times New Roman" pitchFamily="18" charset="0"/>
              </a:rPr>
              <a:t>, "Modeling Rainfall Prediction Using Data Mining Method: A Bayesian Approach", Fifth International Conference on Computational Intelligence, </a:t>
            </a:r>
            <a:r>
              <a:rPr lang="en-US" sz="1800" dirty="0" err="1" smtClean="0">
                <a:latin typeface="Times New Roman" pitchFamily="18" charset="0"/>
                <a:cs typeface="Times New Roman" pitchFamily="18" charset="0"/>
              </a:rPr>
              <a:t>Modelling</a:t>
            </a:r>
            <a:r>
              <a:rPr lang="en-US" sz="1800" dirty="0" smtClean="0">
                <a:latin typeface="Times New Roman" pitchFamily="18" charset="0"/>
                <a:cs typeface="Times New Roman" pitchFamily="18" charset="0"/>
              </a:rPr>
              <a:t> and Simulation, Seoul, 2013, pp. 132-136.</a:t>
            </a:r>
          </a:p>
          <a:p>
            <a:pPr lvl="1" algn="just">
              <a:buNone/>
            </a:pPr>
            <a:r>
              <a:rPr lang="en-US" sz="1800" dirty="0" smtClean="0">
                <a:solidFill>
                  <a:schemeClr val="accent2">
                    <a:lumMod val="60000"/>
                    <a:lumOff val="40000"/>
                  </a:schemeClr>
                </a:solidFill>
                <a:latin typeface="Times New Roman" pitchFamily="18" charset="0"/>
                <a:cs typeface="Times New Roman" pitchFamily="18" charset="0"/>
              </a:rPr>
              <a:t>28.</a:t>
            </a:r>
            <a:r>
              <a:rPr lang="en-US" sz="1800" dirty="0" smtClean="0">
                <a:latin typeface="Times New Roman" pitchFamily="18" charset="0"/>
                <a:cs typeface="Times New Roman" pitchFamily="18" charset="0"/>
              </a:rPr>
              <a:t>Niketa Gandhi, Leisa J. Armstrong, “Rice Crop Yield   Forecasting of Tropical Wet and Dry Climatic Zone of India using data mining Techniques”, 2016 IEEE International Conference on Advances in Computer Applications (ICACA)</a:t>
            </a:r>
          </a:p>
          <a:p>
            <a:pPr lvl="1" algn="just">
              <a:buNone/>
            </a:pPr>
            <a:r>
              <a:rPr lang="en-US" sz="1800" dirty="0" smtClean="0">
                <a:solidFill>
                  <a:schemeClr val="accent2">
                    <a:lumMod val="60000"/>
                    <a:lumOff val="40000"/>
                  </a:schemeClr>
                </a:solidFill>
                <a:latin typeface="Times New Roman" pitchFamily="18" charset="0"/>
                <a:cs typeface="Times New Roman" pitchFamily="18" charset="0"/>
              </a:rPr>
              <a:t>29.</a:t>
            </a:r>
            <a:r>
              <a:rPr lang="en-US" sz="1800" dirty="0" smtClean="0">
                <a:latin typeface="Times New Roman" pitchFamily="18" charset="0"/>
                <a:cs typeface="Times New Roman" pitchFamily="18" charset="0"/>
              </a:rPr>
              <a:t>Rupanjali D. </a:t>
            </a:r>
            <a:r>
              <a:rPr lang="en-US" sz="1800" dirty="0" err="1" smtClean="0">
                <a:latin typeface="Times New Roman" pitchFamily="18" charset="0"/>
                <a:cs typeface="Times New Roman" pitchFamily="18" charset="0"/>
              </a:rPr>
              <a:t>Baruah</a:t>
            </a:r>
            <a:r>
              <a:rPr lang="en-US" sz="1800" dirty="0" smtClean="0">
                <a:latin typeface="Times New Roman" pitchFamily="18" charset="0"/>
                <a:cs typeface="Times New Roman" pitchFamily="18" charset="0"/>
              </a:rPr>
              <a:t>, R.M. </a:t>
            </a:r>
            <a:r>
              <a:rPr lang="en-US" sz="1800" dirty="0" err="1" smtClean="0">
                <a:latin typeface="Times New Roman" pitchFamily="18" charset="0"/>
                <a:cs typeface="Times New Roman" pitchFamily="18" charset="0"/>
              </a:rPr>
              <a:t>Bhagat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Sudipta</a:t>
            </a:r>
            <a:r>
              <a:rPr lang="en-US" sz="1800" dirty="0" smtClean="0">
                <a:latin typeface="Times New Roman" pitchFamily="18" charset="0"/>
                <a:cs typeface="Times New Roman" pitchFamily="18" charset="0"/>
              </a:rPr>
              <a:t> Roy, L.N. </a:t>
            </a:r>
            <a:r>
              <a:rPr lang="en-US" sz="1800" dirty="0" err="1" smtClean="0">
                <a:latin typeface="Times New Roman" pitchFamily="18" charset="0"/>
                <a:cs typeface="Times New Roman" pitchFamily="18" charset="0"/>
              </a:rPr>
              <a:t>Sethi</a:t>
            </a:r>
            <a:r>
              <a:rPr lang="en-US" sz="1800" dirty="0" smtClean="0">
                <a:latin typeface="Times New Roman" pitchFamily="18" charset="0"/>
                <a:cs typeface="Times New Roman" pitchFamily="18" charset="0"/>
              </a:rPr>
              <a:t>, ”Use of Data Mining Technique for Prediction of Tea Yield in the Face of Climate Change of Assam, India”, 2016 International Conference on Information Technology, pp. 265-269.</a:t>
            </a:r>
          </a:p>
          <a:p>
            <a:pPr lvl="1" algn="just">
              <a:buNone/>
            </a:pPr>
            <a:r>
              <a:rPr lang="en-US" sz="1800" dirty="0" smtClean="0">
                <a:solidFill>
                  <a:schemeClr val="tx2">
                    <a:lumMod val="40000"/>
                    <a:lumOff val="60000"/>
                  </a:schemeClr>
                </a:solidFill>
                <a:latin typeface="Times New Roman" pitchFamily="18" charset="0"/>
                <a:cs typeface="Times New Roman" pitchFamily="18" charset="0"/>
              </a:rPr>
              <a:t>30.</a:t>
            </a:r>
            <a:r>
              <a:rPr lang="en-US" sz="1800" dirty="0" smtClean="0"/>
              <a:t> Robert E. </a:t>
            </a:r>
            <a:r>
              <a:rPr lang="en-US" sz="1800" dirty="0" err="1" smtClean="0"/>
              <a:t>Schapire</a:t>
            </a:r>
            <a:r>
              <a:rPr lang="en-US" sz="1800" dirty="0" smtClean="0"/>
              <a:t>,” Explaining </a:t>
            </a:r>
            <a:r>
              <a:rPr lang="en-US" sz="1800" dirty="0" err="1" smtClean="0"/>
              <a:t>AdaBoost”,pp</a:t>
            </a:r>
            <a:r>
              <a:rPr lang="en-US" sz="1800" dirty="0" smtClean="0"/>
              <a:t>. 1-16.</a:t>
            </a:r>
            <a:endParaRPr lang="en-US" sz="1800" dirty="0" smtClean="0">
              <a:solidFill>
                <a:schemeClr val="tx2">
                  <a:lumMod val="40000"/>
                  <a:lumOff val="60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a:t>
            </a:r>
            <a:endParaRPr lang="en-US" b="1"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You</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p:cNvPicPr>
            <a:picLocks noChangeAspect="1" noChangeArrowheads="1"/>
          </p:cNvPicPr>
          <p:nvPr/>
        </p:nvPicPr>
        <p:blipFill>
          <a:blip r:embed="rId2"/>
          <a:srcRect/>
          <a:stretch>
            <a:fillRect/>
          </a:stretch>
        </p:blipFill>
        <p:spPr bwMode="auto">
          <a:xfrm>
            <a:off x="0" y="1981200"/>
            <a:ext cx="91440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Proposed method steps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Given : (x1,y1),(x2,y2)….(xm,ym)</a:t>
            </a:r>
          </a:p>
          <a:p>
            <a:r>
              <a:rPr lang="en-US" sz="2000" dirty="0">
                <a:latin typeface="Times New Roman" pitchFamily="18" charset="0"/>
                <a:cs typeface="Times New Roman" pitchFamily="18" charset="0"/>
              </a:rPr>
              <a:t>Initialize weights </a:t>
            </a:r>
            <a:r>
              <a:rPr lang="en-US" sz="2000" dirty="0" smtClean="0">
                <a:latin typeface="Times New Roman" pitchFamily="18" charset="0"/>
                <a:cs typeface="Times New Roman" pitchFamily="18" charset="0"/>
              </a:rPr>
              <a:t>D</a:t>
            </a:r>
            <a:r>
              <a:rPr lang="en-US" sz="2000" baseline="-25000" dirty="0">
                <a:latin typeface="Times New Roman" pitchFamily="18" charset="0"/>
                <a:cs typeface="Times New Roman" pitchFamily="18" charset="0"/>
              </a:rPr>
              <a:t>0</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a:latin typeface="Times New Roman" pitchFamily="18" charset="0"/>
                <a:cs typeface="Times New Roman" pitchFamily="18" charset="0"/>
              </a:rPr>
              <a:t>)=1/m For t=1….T</a:t>
            </a:r>
          </a:p>
          <a:p>
            <a:r>
              <a:rPr lang="en-US" sz="2000" dirty="0" smtClean="0">
                <a:latin typeface="Times New Roman" pitchFamily="18" charset="0"/>
                <a:cs typeface="Times New Roman" pitchFamily="18" charset="0"/>
              </a:rPr>
              <a:t>Train </a:t>
            </a:r>
            <a:r>
              <a:rPr lang="en-US" sz="2000" dirty="0" smtClean="0">
                <a:latin typeface="Times New Roman" pitchFamily="18" charset="0"/>
                <a:cs typeface="Times New Roman" pitchFamily="18" charset="0"/>
              </a:rPr>
              <a:t>bayesnet learner </a:t>
            </a:r>
            <a:r>
              <a:rPr lang="en-US" sz="2000" dirty="0">
                <a:latin typeface="Times New Roman" pitchFamily="18" charset="0"/>
                <a:cs typeface="Times New Roman" pitchFamily="18" charset="0"/>
              </a:rPr>
              <a:t>using distribution </a:t>
            </a:r>
            <a:r>
              <a:rPr lang="en-US" sz="2000" dirty="0" smtClean="0">
                <a:latin typeface="Times New Roman" pitchFamily="18" charset="0"/>
                <a:cs typeface="Times New Roman" pitchFamily="18" charset="0"/>
              </a:rPr>
              <a:t>D</a:t>
            </a:r>
            <a:r>
              <a:rPr lang="en-US" sz="2000" baseline="-25000" dirty="0" smtClean="0">
                <a:latin typeface="Times New Roman" pitchFamily="18" charset="0"/>
                <a:cs typeface="Times New Roman" pitchFamily="18" charset="0"/>
              </a:rPr>
              <a:t>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Apply Bayesnet base learner,which return base classifier ht with low weighted </a:t>
            </a:r>
            <a:r>
              <a:rPr lang="en-US" sz="2000" dirty="0" smtClean="0">
                <a:latin typeface="Times New Roman" pitchFamily="18" charset="0"/>
                <a:cs typeface="Times New Roman" pitchFamily="18" charset="0"/>
              </a:rPr>
              <a:t>error</a:t>
            </a:r>
          </a:p>
          <a:p>
            <a:r>
              <a:rPr lang="en-US" sz="2000" dirty="0"/>
              <a:t> Calculate </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t>Where     is </a:t>
            </a:r>
            <a:r>
              <a:rPr lang="en-US" sz="2000" dirty="0"/>
              <a:t>misclassification error for the model</a:t>
            </a:r>
            <a:r>
              <a:rPr lang="en-US" sz="2000" dirty="0" smtClean="0"/>
              <a:t>.  </a:t>
            </a:r>
          </a:p>
          <a:p>
            <a:r>
              <a:rPr lang="en-US" sz="2000" dirty="0"/>
              <a:t>D is weights of </a:t>
            </a:r>
            <a:r>
              <a:rPr lang="en-US" sz="2000" dirty="0" smtClean="0"/>
              <a:t>samples</a:t>
            </a:r>
          </a:p>
          <a:p>
            <a:endParaRPr lang="en-US" sz="2000" dirty="0">
              <a:latin typeface="Times New Roman" pitchFamily="18" charset="0"/>
              <a:cs typeface="Times New Roman" pitchFamily="18" charset="0"/>
            </a:endParaRP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1" y="3733800"/>
            <a:ext cx="4267199" cy="838200"/>
          </a:xfrm>
          <a:prstGeom prst="rect">
            <a:avLst/>
          </a:prstGeom>
          <a:noFill/>
        </p:spPr>
      </p:pic>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76400" y="5181600"/>
            <a:ext cx="207263" cy="304799"/>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4880</TotalTime>
  <Words>2111</Words>
  <Application>Microsoft Office PowerPoint</Application>
  <PresentationFormat>On-screen Show (4:3)</PresentationFormat>
  <Paragraphs>454</Paragraphs>
  <Slides>76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76</vt:i4>
      </vt:variant>
    </vt:vector>
  </HeadingPairs>
  <TitlesOfParts>
    <vt:vector size="80" baseType="lpstr">
      <vt:lpstr>Flow</vt:lpstr>
      <vt:lpstr>Microsoft Office Word Document</vt:lpstr>
      <vt:lpstr>Equation</vt:lpstr>
      <vt:lpstr>Microsoft Equation 3.0</vt:lpstr>
      <vt:lpstr>Rice Crop Yield Prediction In India Using Improved Classification Technique </vt:lpstr>
      <vt:lpstr>Topic Outline</vt:lpstr>
      <vt:lpstr>Introduction</vt:lpstr>
      <vt:lpstr>MSR Comment</vt:lpstr>
      <vt:lpstr>Slide 5</vt:lpstr>
      <vt:lpstr>Slide 6</vt:lpstr>
      <vt:lpstr>Slide 7</vt:lpstr>
      <vt:lpstr>Slide 8</vt:lpstr>
      <vt:lpstr>Proposed method steps</vt:lpstr>
      <vt:lpstr>Proposed method steps</vt:lpstr>
      <vt:lpstr>Proposed method steps</vt:lpstr>
      <vt:lpstr>Proposed method steps</vt:lpstr>
      <vt:lpstr>Proposed method steps</vt:lpstr>
      <vt:lpstr>Rice Crop Dataset Attributes</vt:lpstr>
      <vt:lpstr>Rice Crop Dataset Attributes</vt:lpstr>
      <vt:lpstr>10 samples of dataset</vt:lpstr>
      <vt:lpstr>Mathematical Terms and Formula</vt:lpstr>
      <vt:lpstr>Mathematical Terms and formula</vt:lpstr>
      <vt:lpstr>Mathematical terms </vt:lpstr>
      <vt:lpstr>Mathematical terms</vt:lpstr>
      <vt:lpstr>Mathematical terms</vt:lpstr>
      <vt:lpstr>Mathematical terms</vt:lpstr>
      <vt:lpstr>Mathematical terms</vt:lpstr>
      <vt:lpstr>Mathematical terms</vt:lpstr>
      <vt:lpstr>Mathematical terms</vt:lpstr>
      <vt:lpstr>Zt is normalization factor</vt:lpstr>
      <vt:lpstr>Mathematical terms</vt:lpstr>
      <vt:lpstr>According to this formula</vt:lpstr>
      <vt:lpstr>Mathematical terms</vt:lpstr>
      <vt:lpstr>Mathematical terms</vt:lpstr>
      <vt:lpstr>Mathematical terms</vt:lpstr>
      <vt:lpstr>Mathematical terms</vt:lpstr>
      <vt:lpstr>Calculating zt</vt:lpstr>
      <vt:lpstr>Mathematical terms</vt:lpstr>
      <vt:lpstr>Mathematical terms</vt:lpstr>
      <vt:lpstr>Weight comparision 2,4,5,7 instances are misclassified</vt:lpstr>
      <vt:lpstr>Mathematical terms</vt:lpstr>
      <vt:lpstr>Output the final classifier</vt:lpstr>
      <vt:lpstr>Rice Crop Yield Prediction For most Rice Producing States </vt:lpstr>
      <vt:lpstr>Existing method </vt:lpstr>
      <vt:lpstr>Existing method implementation figure 1.1: existing method output</vt:lpstr>
      <vt:lpstr>PROPOSED METHOD IMPLEMENTATION  figure 1.2 : Proposed method output</vt:lpstr>
      <vt:lpstr>PROPOSED METHOD IMPLEMENTATION  figure 1.3 : proposed method implementation</vt:lpstr>
      <vt:lpstr>PROPOSED METHOD IMPLEMENTATION  figure 1.4 : proposed method implementation</vt:lpstr>
      <vt:lpstr>PROPOSED METHOD IMPLEMENTATION  figure 1.5 : proposed method output</vt:lpstr>
      <vt:lpstr>Accuracy Comparision Graph  figure 1.6 : Accuracy Comparision Graph</vt:lpstr>
      <vt:lpstr>Performance measure : Accuracy Comparision Table Table 1.1: accuracy comparision table</vt:lpstr>
      <vt:lpstr>Root Mean Square Error comparision graph  figure 1.7 : Root Mean Square Error comparision graph</vt:lpstr>
      <vt:lpstr>Performance measure : Root Mean Square Error Comparision Table Table 1.2 :  Root mean square error comparision table</vt:lpstr>
      <vt:lpstr>        Relative Absolute Error comparision graph          figure 1.8 : Relative Absolute Error comparision graph   </vt:lpstr>
      <vt:lpstr>Performance measure : Relative Absolute Error comparision Table Table  1.3: Relative Absolute Error comparision table</vt:lpstr>
      <vt:lpstr>Mean Absolute Error comparision graph  figure 1.9 : Mean Absolute Error comparision graph </vt:lpstr>
      <vt:lpstr>Performance measure : Mean Absolute Error comparision Table  Table 1.4: Mean Absolute Error comparision Table  </vt:lpstr>
      <vt:lpstr>Rice Crop Parameters</vt:lpstr>
      <vt:lpstr>Rice Crop Parameters figure 1.10 : proposed method output </vt:lpstr>
      <vt:lpstr>Add one more parameter(diurnal temperature range) in rice crop dataset figure 1.11 : proposed method output after adding diurnal temperature range parameter   </vt:lpstr>
      <vt:lpstr>Add one more parameter (Reference crop evapotranspiration) in rice crop dataset  figure  1. 12 : proposed method output after adding reference crop evapotranspiration parameter   </vt:lpstr>
      <vt:lpstr>Comparision table Table 1.5: comparision table</vt:lpstr>
      <vt:lpstr>State Wise Rice Crop Yield Prediction</vt:lpstr>
      <vt:lpstr>State Wise Rice Crop Yield Prediction using existing method</vt:lpstr>
      <vt:lpstr>State Wise Rice Crop Yield Prediction using existing method</vt:lpstr>
      <vt:lpstr>State Wise Rice Crop Yield Prediction using proposed method</vt:lpstr>
      <vt:lpstr>State Wise Rice Crop Yield Prediction using proposed method</vt:lpstr>
      <vt:lpstr>State Wise Rice Crop Yield Prediction accuracy,errors comparision table  Table 1.6: Statewise rice crop yield prediction performance measure comparision table</vt:lpstr>
      <vt:lpstr>State Wise Rice Crop Yield Prediction accuracy,errors comparision graph figure 1.13: State Wise Rice Crop Yield Prediction accuracy,errors comparision graph</vt:lpstr>
      <vt:lpstr>State Wise Rice Crop Yield Prediction accuracy,errors comparision graph  figure 1.14: State Wise Rice Crop Yield Prediction accuracy,errors comparision graph</vt:lpstr>
      <vt:lpstr>Performance Evaluation Metrics </vt:lpstr>
      <vt:lpstr>Performance Evaluation Metrics</vt:lpstr>
      <vt:lpstr>conclusion</vt:lpstr>
      <vt:lpstr>References</vt:lpstr>
      <vt:lpstr>References</vt:lpstr>
      <vt:lpstr>References</vt:lpstr>
      <vt:lpstr>References</vt:lpstr>
      <vt:lpstr>References</vt:lpstr>
      <vt:lpstr>References</vt:lpstr>
      <vt:lpstr>Thank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Crop Yield Prediction In India Using Improved Classification Technique</dc:title>
  <dc:creator>LENOVO</dc:creator>
  <cp:lastModifiedBy>LENOVO</cp:lastModifiedBy>
  <cp:revision>188</cp:revision>
  <dcterms:created xsi:type="dcterms:W3CDTF">2019-05-23T18:53:01Z</dcterms:created>
  <dcterms:modified xsi:type="dcterms:W3CDTF">2019-06-10T18:01:13Z</dcterms:modified>
</cp:coreProperties>
</file>