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ssistant" pitchFamily="2" charset="-79"/>
      <p:regular r:id="rId14"/>
    </p:embeddedFont>
    <p:embeddedFont>
      <p:font typeface="Assistant Bold" pitchFamily="2" charset="-79"/>
      <p:regular r:id="rId15"/>
      <p:bold r:id="rId16"/>
    </p:embeddedFont>
    <p:embeddedFont>
      <p:font typeface="Lexend Deca" pitchFamily="2" charset="77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72" autoAdjust="0"/>
  </p:normalViewPr>
  <p:slideViewPr>
    <p:cSldViewPr>
      <p:cViewPr varScale="1">
        <p:scale>
          <a:sx n="89" d="100"/>
          <a:sy n="89" d="100"/>
        </p:scale>
        <p:origin x="2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039350" y="6010620"/>
            <a:ext cx="5967109" cy="1141210"/>
          </a:xfrm>
          <a:custGeom>
            <a:avLst/>
            <a:gdLst/>
            <a:ahLst/>
            <a:cxnLst/>
            <a:rect l="l" t="t" r="r" b="b"/>
            <a:pathLst>
              <a:path w="5967109" h="1141210">
                <a:moveTo>
                  <a:pt x="0" y="0"/>
                </a:moveTo>
                <a:lnTo>
                  <a:pt x="5967109" y="0"/>
                </a:lnTo>
                <a:lnTo>
                  <a:pt x="5967109" y="1141210"/>
                </a:lnTo>
                <a:lnTo>
                  <a:pt x="0" y="1141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039350" y="3132313"/>
            <a:ext cx="9796800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identiPay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1028700"/>
            <a:ext cx="9767622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FFFFFF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За напред</a:t>
            </a:r>
          </a:p>
        </p:txBody>
      </p:sp>
      <p:sp>
        <p:nvSpPr>
          <p:cNvPr id="4" name="Freeform 4"/>
          <p:cNvSpPr/>
          <p:nvPr/>
        </p:nvSpPr>
        <p:spPr>
          <a:xfrm>
            <a:off x="13643386" y="8878088"/>
            <a:ext cx="3976074" cy="760424"/>
          </a:xfrm>
          <a:custGeom>
            <a:avLst/>
            <a:gdLst/>
            <a:ahLst/>
            <a:cxnLst/>
            <a:rect l="l" t="t" r="r" b="b"/>
            <a:pathLst>
              <a:path w="3976074" h="760424">
                <a:moveTo>
                  <a:pt x="0" y="0"/>
                </a:moveTo>
                <a:lnTo>
                  <a:pt x="3976075" y="0"/>
                </a:lnTo>
                <a:lnTo>
                  <a:pt x="3976075" y="760424"/>
                </a:lnTo>
                <a:lnTo>
                  <a:pt x="0" y="7604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4404792" y="4105275"/>
            <a:ext cx="9478417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2" lvl="1" indent="-485776" algn="l">
              <a:lnSpc>
                <a:spcPts val="5400"/>
              </a:lnSpc>
              <a:buFont typeface="Arial"/>
              <a:buChar char="•"/>
            </a:pPr>
            <a:r>
              <a:rPr lang="en-US" sz="45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KYC </a:t>
            </a:r>
            <a:r>
              <a:rPr lang="en-US" sz="45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интеграция</a:t>
            </a:r>
            <a:endParaRPr lang="en-US" sz="4500" dirty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971552" lvl="1" indent="-485776" algn="l">
              <a:lnSpc>
                <a:spcPts val="5400"/>
              </a:lnSpc>
              <a:buFont typeface="Arial"/>
              <a:buChar char="•"/>
            </a:pPr>
            <a:r>
              <a:rPr lang="en-US" sz="45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Междумрежови</a:t>
            </a:r>
            <a:r>
              <a:rPr lang="en-US" sz="45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операции</a:t>
            </a:r>
            <a:endParaRPr lang="en-US" sz="4500" dirty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971552" lvl="1" indent="-485776" algn="l">
              <a:lnSpc>
                <a:spcPts val="5400"/>
              </a:lnSpc>
              <a:buFont typeface="Arial"/>
              <a:buChar char="•"/>
            </a:pPr>
            <a:r>
              <a:rPr lang="en-US" sz="45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Имплементация</a:t>
            </a:r>
            <a:r>
              <a:rPr lang="en-US" sz="45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на</a:t>
            </a:r>
            <a:r>
              <a:rPr lang="en-US" sz="45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POS </a:t>
            </a:r>
            <a:r>
              <a:rPr lang="en-US" sz="45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мрежа</a:t>
            </a:r>
            <a:endParaRPr lang="en-US" sz="4500" dirty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571688" y="4274626"/>
            <a:ext cx="9144624" cy="175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sz="5791" b="1">
                <a:solidFill>
                  <a:srgbClr val="FFFFFF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Благодарим за вниманието Ви!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167062"/>
            <a:ext cx="13616627" cy="3952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39"/>
              </a:lnSpc>
            </a:pPr>
            <a:r>
              <a:rPr lang="en-US" sz="5199" b="1">
                <a:solidFill>
                  <a:srgbClr val="FFFFFF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Крум Султов </a:t>
            </a:r>
            <a:r>
              <a:rPr lang="en-US" sz="5199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- Backend, architecture</a:t>
            </a:r>
          </a:p>
          <a:p>
            <a:pPr algn="l">
              <a:lnSpc>
                <a:spcPts val="6239"/>
              </a:lnSpc>
            </a:pPr>
            <a:r>
              <a:rPr lang="en-US" sz="5199" b="1">
                <a:solidFill>
                  <a:srgbClr val="FFFFFF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Борислав Бойдев</a:t>
            </a:r>
            <a:r>
              <a:rPr lang="en-US" sz="5199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- Backend</a:t>
            </a:r>
          </a:p>
          <a:p>
            <a:pPr algn="l">
              <a:lnSpc>
                <a:spcPts val="6239"/>
              </a:lnSpc>
            </a:pPr>
            <a:r>
              <a:rPr lang="en-US" sz="5199" b="1">
                <a:solidFill>
                  <a:srgbClr val="FFFFFF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Серафим Ковачевич</a:t>
            </a:r>
            <a:r>
              <a:rPr lang="en-US" sz="5199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- Frontend</a:t>
            </a:r>
          </a:p>
          <a:p>
            <a:pPr algn="l">
              <a:lnSpc>
                <a:spcPts val="6239"/>
              </a:lnSpc>
            </a:pPr>
            <a:r>
              <a:rPr lang="en-US" sz="5199" b="1">
                <a:solidFill>
                  <a:srgbClr val="FFFFFF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Николай Грозев</a:t>
            </a:r>
            <a:r>
              <a:rPr lang="en-US" sz="5199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- Frontend</a:t>
            </a:r>
          </a:p>
          <a:p>
            <a:pPr algn="l">
              <a:lnSpc>
                <a:spcPts val="6239"/>
              </a:lnSpc>
            </a:pPr>
            <a:r>
              <a:rPr lang="en-US" sz="5199" b="1">
                <a:solidFill>
                  <a:srgbClr val="FFFFFF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Виктор Ботев</a:t>
            </a:r>
            <a:r>
              <a:rPr lang="en-US" sz="5199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-  Presentation, Frontend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028700"/>
            <a:ext cx="6149488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FFFFFF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Кои сме ние</a:t>
            </a:r>
          </a:p>
        </p:txBody>
      </p:sp>
      <p:sp>
        <p:nvSpPr>
          <p:cNvPr id="5" name="Freeform 5"/>
          <p:cNvSpPr/>
          <p:nvPr/>
        </p:nvSpPr>
        <p:spPr>
          <a:xfrm>
            <a:off x="13643386" y="8878088"/>
            <a:ext cx="3976074" cy="760424"/>
          </a:xfrm>
          <a:custGeom>
            <a:avLst/>
            <a:gdLst/>
            <a:ahLst/>
            <a:cxnLst/>
            <a:rect l="l" t="t" r="r" b="b"/>
            <a:pathLst>
              <a:path w="3976074" h="760424">
                <a:moveTo>
                  <a:pt x="0" y="0"/>
                </a:moveTo>
                <a:lnTo>
                  <a:pt x="3976075" y="0"/>
                </a:lnTo>
                <a:lnTo>
                  <a:pt x="3976075" y="760424"/>
                </a:lnTo>
                <a:lnTo>
                  <a:pt x="0" y="7604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2948076" y="3433196"/>
            <a:ext cx="12401400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40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$14.3 tn.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85400" y="5630226"/>
            <a:ext cx="8317200" cy="528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6"/>
              </a:lnSpc>
            </a:pPr>
            <a:r>
              <a:rPr lang="bg-BG" sz="3200" dirty="0">
                <a:solidFill>
                  <a:srgbClr val="20C8C8"/>
                </a:solidFill>
                <a:latin typeface="Assistant"/>
                <a:ea typeface="Assistant"/>
                <a:cs typeface="Assistant"/>
                <a:sym typeface="Assistant"/>
              </a:rPr>
              <a:t>Само за </a:t>
            </a:r>
            <a:r>
              <a:rPr lang="en-US" sz="3200" dirty="0">
                <a:solidFill>
                  <a:srgbClr val="20C8C8"/>
                </a:solidFill>
                <a:latin typeface="Assistant"/>
                <a:ea typeface="Assistant"/>
                <a:cs typeface="Assistant"/>
                <a:sym typeface="Assistant"/>
              </a:rPr>
              <a:t>Visa </a:t>
            </a:r>
            <a:r>
              <a:rPr lang="bg-BG" sz="3200" dirty="0">
                <a:solidFill>
                  <a:srgbClr val="20C8C8"/>
                </a:solidFill>
                <a:latin typeface="Assistant"/>
                <a:ea typeface="Assistant"/>
                <a:cs typeface="Assistant"/>
                <a:sym typeface="Assistant"/>
              </a:rPr>
              <a:t>и </a:t>
            </a:r>
            <a:r>
              <a:rPr lang="en-US" sz="3200" dirty="0">
                <a:solidFill>
                  <a:srgbClr val="20C8C8"/>
                </a:solidFill>
                <a:latin typeface="Assistant"/>
                <a:ea typeface="Assistant"/>
                <a:cs typeface="Assistant"/>
                <a:sym typeface="Assistant"/>
              </a:rPr>
              <a:t>Mastercard </a:t>
            </a:r>
            <a:r>
              <a:rPr lang="bg-BG" sz="3200" dirty="0">
                <a:solidFill>
                  <a:srgbClr val="20C8C8"/>
                </a:solidFill>
                <a:latin typeface="Assistant"/>
                <a:ea typeface="Assistant"/>
                <a:cs typeface="Assistant"/>
                <a:sym typeface="Assistant"/>
              </a:rPr>
              <a:t>през 2024</a:t>
            </a:r>
            <a:endParaRPr lang="en-US" sz="3200" dirty="0">
              <a:solidFill>
                <a:srgbClr val="20C8C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3643386" y="8878088"/>
            <a:ext cx="3976074" cy="760424"/>
          </a:xfrm>
          <a:custGeom>
            <a:avLst/>
            <a:gdLst/>
            <a:ahLst/>
            <a:cxnLst/>
            <a:rect l="l" t="t" r="r" b="b"/>
            <a:pathLst>
              <a:path w="3976074" h="760424">
                <a:moveTo>
                  <a:pt x="0" y="0"/>
                </a:moveTo>
                <a:lnTo>
                  <a:pt x="3976075" y="0"/>
                </a:lnTo>
                <a:lnTo>
                  <a:pt x="3976075" y="760424"/>
                </a:lnTo>
                <a:lnTo>
                  <a:pt x="0" y="7604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962400"/>
            <a:ext cx="15677851" cy="236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7578" lvl="1" indent="-418789" algn="l">
              <a:lnSpc>
                <a:spcPts val="4655"/>
              </a:lnSpc>
              <a:buFont typeface="Arial"/>
              <a:buChar char="•"/>
            </a:pPr>
            <a:r>
              <a:rPr lang="en-US" sz="3879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Платежните мрежи изостават в сравнение с нуждите на потребителите</a:t>
            </a:r>
          </a:p>
          <a:p>
            <a:pPr marL="837578" lvl="1" indent="-418789" algn="l">
              <a:lnSpc>
                <a:spcPts val="4655"/>
              </a:lnSpc>
              <a:buFont typeface="Arial"/>
              <a:buChar char="•"/>
            </a:pPr>
            <a:r>
              <a:rPr lang="en-US" sz="3879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Нарастваща необходимост от по-удобни, сигурни платежни решения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028700"/>
            <a:ext cx="6328547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FFFFFF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Проблемите</a:t>
            </a:r>
          </a:p>
        </p:txBody>
      </p:sp>
      <p:sp>
        <p:nvSpPr>
          <p:cNvPr id="5" name="Freeform 5"/>
          <p:cNvSpPr/>
          <p:nvPr/>
        </p:nvSpPr>
        <p:spPr>
          <a:xfrm>
            <a:off x="13643386" y="8878088"/>
            <a:ext cx="3976074" cy="760424"/>
          </a:xfrm>
          <a:custGeom>
            <a:avLst/>
            <a:gdLst/>
            <a:ahLst/>
            <a:cxnLst/>
            <a:rect l="l" t="t" r="r" b="b"/>
            <a:pathLst>
              <a:path w="3976074" h="760424">
                <a:moveTo>
                  <a:pt x="0" y="0"/>
                </a:moveTo>
                <a:lnTo>
                  <a:pt x="3976075" y="0"/>
                </a:lnTo>
                <a:lnTo>
                  <a:pt x="3976075" y="760424"/>
                </a:lnTo>
                <a:lnTo>
                  <a:pt x="0" y="7604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1028700"/>
            <a:ext cx="5580754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FFFFFF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Решението</a:t>
            </a:r>
          </a:p>
        </p:txBody>
      </p:sp>
      <p:sp>
        <p:nvSpPr>
          <p:cNvPr id="4" name="Freeform 4"/>
          <p:cNvSpPr/>
          <p:nvPr/>
        </p:nvSpPr>
        <p:spPr>
          <a:xfrm>
            <a:off x="13643386" y="8878088"/>
            <a:ext cx="3976074" cy="760424"/>
          </a:xfrm>
          <a:custGeom>
            <a:avLst/>
            <a:gdLst/>
            <a:ahLst/>
            <a:cxnLst/>
            <a:rect l="l" t="t" r="r" b="b"/>
            <a:pathLst>
              <a:path w="3976074" h="760424">
                <a:moveTo>
                  <a:pt x="0" y="0"/>
                </a:moveTo>
                <a:lnTo>
                  <a:pt x="3976075" y="0"/>
                </a:lnTo>
                <a:lnTo>
                  <a:pt x="3976075" y="760424"/>
                </a:lnTo>
                <a:lnTo>
                  <a:pt x="0" y="7604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6841331" y="4524375"/>
            <a:ext cx="4605338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FFFFFF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identiPay!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643386" y="8878088"/>
            <a:ext cx="3976074" cy="760424"/>
          </a:xfrm>
          <a:custGeom>
            <a:avLst/>
            <a:gdLst/>
            <a:ahLst/>
            <a:cxnLst/>
            <a:rect l="l" t="t" r="r" b="b"/>
            <a:pathLst>
              <a:path w="3976074" h="760424">
                <a:moveTo>
                  <a:pt x="0" y="0"/>
                </a:moveTo>
                <a:lnTo>
                  <a:pt x="3976075" y="0"/>
                </a:lnTo>
                <a:lnTo>
                  <a:pt x="3976075" y="760424"/>
                </a:lnTo>
                <a:lnTo>
                  <a:pt x="0" y="7604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678793" y="3318913"/>
            <a:ext cx="3649175" cy="3649175"/>
          </a:xfrm>
          <a:custGeom>
            <a:avLst/>
            <a:gdLst/>
            <a:ahLst/>
            <a:cxnLst/>
            <a:rect l="l" t="t" r="r" b="b"/>
            <a:pathLst>
              <a:path w="3649175" h="3649175">
                <a:moveTo>
                  <a:pt x="0" y="0"/>
                </a:moveTo>
                <a:lnTo>
                  <a:pt x="3649175" y="0"/>
                </a:lnTo>
                <a:lnTo>
                  <a:pt x="3649175" y="3649174"/>
                </a:lnTo>
                <a:lnTo>
                  <a:pt x="0" y="36491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5957037" y="2810064"/>
            <a:ext cx="6564391" cy="4666872"/>
          </a:xfrm>
          <a:custGeom>
            <a:avLst/>
            <a:gdLst/>
            <a:ahLst/>
            <a:cxnLst/>
            <a:rect l="l" t="t" r="r" b="b"/>
            <a:pathLst>
              <a:path w="6564391" h="4666872">
                <a:moveTo>
                  <a:pt x="0" y="0"/>
                </a:moveTo>
                <a:lnTo>
                  <a:pt x="6564392" y="0"/>
                </a:lnTo>
                <a:lnTo>
                  <a:pt x="6564392" y="4666872"/>
                </a:lnTo>
                <a:lnTo>
                  <a:pt x="0" y="46668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835977" y="3256885"/>
            <a:ext cx="3773230" cy="3773230"/>
          </a:xfrm>
          <a:custGeom>
            <a:avLst/>
            <a:gdLst/>
            <a:ahLst/>
            <a:cxnLst/>
            <a:rect l="l" t="t" r="r" b="b"/>
            <a:pathLst>
              <a:path w="3773230" h="3773230">
                <a:moveTo>
                  <a:pt x="0" y="0"/>
                </a:moveTo>
                <a:lnTo>
                  <a:pt x="3773230" y="0"/>
                </a:lnTo>
                <a:lnTo>
                  <a:pt x="3773230" y="3773230"/>
                </a:lnTo>
                <a:lnTo>
                  <a:pt x="0" y="37732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1028700"/>
            <a:ext cx="5580754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FFFFFF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Технологии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293788" y="3219896"/>
            <a:ext cx="14886764" cy="3847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6000"/>
              </a:lnSpc>
              <a:buFont typeface="Arial"/>
              <a:buChar char="•"/>
            </a:pPr>
            <a:r>
              <a:rPr lang="en-US" sz="50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не</a:t>
            </a:r>
            <a:r>
              <a:rPr lang="en-US" sz="50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бяхме</a:t>
            </a:r>
            <a:r>
              <a:rPr lang="en-US" sz="50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запознати</a:t>
            </a:r>
            <a:r>
              <a:rPr lang="en-US" sz="50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с</a:t>
            </a:r>
            <a:r>
              <a:rPr lang="en-US" sz="50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dID-та</a:t>
            </a:r>
            <a:r>
              <a:rPr lang="en-US" sz="50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, SSI, </a:t>
            </a:r>
            <a:r>
              <a:rPr lang="en-US" sz="50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криптография</a:t>
            </a:r>
            <a:r>
              <a:rPr lang="en-US" sz="50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и</a:t>
            </a:r>
            <a:r>
              <a:rPr lang="en-US" sz="50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децентрализирани</a:t>
            </a:r>
            <a:r>
              <a:rPr lang="en-US" sz="50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системи</a:t>
            </a:r>
            <a:endParaRPr lang="en-US" sz="5000" dirty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1079501" lvl="1" indent="-539750" algn="l">
              <a:lnSpc>
                <a:spcPts val="6000"/>
              </a:lnSpc>
              <a:buFont typeface="Arial"/>
              <a:buChar char="•"/>
            </a:pPr>
            <a:r>
              <a:rPr lang="en-US" sz="50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наложи</a:t>
            </a:r>
            <a:r>
              <a:rPr lang="en-US" sz="50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ни</a:t>
            </a:r>
            <a:r>
              <a:rPr lang="en-US" sz="50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се</a:t>
            </a:r>
            <a:r>
              <a:rPr lang="en-US" sz="50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да</a:t>
            </a:r>
            <a:r>
              <a:rPr lang="en-US" sz="50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научим</a:t>
            </a:r>
            <a:r>
              <a:rPr lang="en-US" sz="50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всичко</a:t>
            </a:r>
            <a:r>
              <a:rPr lang="en-US" sz="50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това</a:t>
            </a:r>
            <a:r>
              <a:rPr lang="en-US" sz="50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в</a:t>
            </a:r>
            <a:r>
              <a:rPr lang="en-US" sz="50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хода</a:t>
            </a:r>
            <a:r>
              <a:rPr lang="en-US" sz="50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на</a:t>
            </a:r>
            <a:r>
              <a:rPr lang="en-US" sz="50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хакатона</a:t>
            </a:r>
            <a:endParaRPr lang="bg-BG" sz="5000" dirty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1079501" lvl="1" indent="-539750" algn="l">
              <a:lnSpc>
                <a:spcPts val="6000"/>
              </a:lnSpc>
              <a:buFont typeface="Arial"/>
              <a:buChar char="•"/>
            </a:pPr>
            <a:r>
              <a:rPr lang="bg-BG" sz="50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малкото време</a:t>
            </a:r>
            <a:endParaRPr lang="en-US" sz="5000" dirty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028700"/>
            <a:ext cx="7708470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FFFFFF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Какво ни затрудни</a:t>
            </a:r>
          </a:p>
        </p:txBody>
      </p:sp>
      <p:sp>
        <p:nvSpPr>
          <p:cNvPr id="5" name="Freeform 5"/>
          <p:cNvSpPr/>
          <p:nvPr/>
        </p:nvSpPr>
        <p:spPr>
          <a:xfrm>
            <a:off x="13643386" y="8878088"/>
            <a:ext cx="3976074" cy="760424"/>
          </a:xfrm>
          <a:custGeom>
            <a:avLst/>
            <a:gdLst/>
            <a:ahLst/>
            <a:cxnLst/>
            <a:rect l="l" t="t" r="r" b="b"/>
            <a:pathLst>
              <a:path w="3976074" h="760424">
                <a:moveTo>
                  <a:pt x="0" y="0"/>
                </a:moveTo>
                <a:lnTo>
                  <a:pt x="3976075" y="0"/>
                </a:lnTo>
                <a:lnTo>
                  <a:pt x="3976075" y="760424"/>
                </a:lnTo>
                <a:lnTo>
                  <a:pt x="0" y="7604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448074" y="3419475"/>
            <a:ext cx="13391851" cy="343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Ден 1(20.03):</a:t>
            </a:r>
          </a:p>
          <a:p>
            <a:pPr marL="971550" lvl="1" indent="-485775" algn="l">
              <a:lnSpc>
                <a:spcPts val="5400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Избор на тема и дефиниране на основните компоненти</a:t>
            </a:r>
          </a:p>
          <a:p>
            <a:pPr marL="971550" lvl="1" indent="-485775" algn="l">
              <a:lnSpc>
                <a:spcPts val="5400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Избор на технологии</a:t>
            </a:r>
          </a:p>
          <a:p>
            <a:pPr marL="971550" lvl="1" indent="-485775" algn="l">
              <a:lnSpc>
                <a:spcPts val="5400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Проучване на DID, SSI, KYC &amp; POS интеграция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028700"/>
            <a:ext cx="1270677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FFFFFF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Разпределение на времето</a:t>
            </a:r>
          </a:p>
        </p:txBody>
      </p:sp>
      <p:sp>
        <p:nvSpPr>
          <p:cNvPr id="5" name="Freeform 5"/>
          <p:cNvSpPr/>
          <p:nvPr/>
        </p:nvSpPr>
        <p:spPr>
          <a:xfrm>
            <a:off x="13643386" y="8878088"/>
            <a:ext cx="3976074" cy="760424"/>
          </a:xfrm>
          <a:custGeom>
            <a:avLst/>
            <a:gdLst/>
            <a:ahLst/>
            <a:cxnLst/>
            <a:rect l="l" t="t" r="r" b="b"/>
            <a:pathLst>
              <a:path w="3976074" h="760424">
                <a:moveTo>
                  <a:pt x="0" y="0"/>
                </a:moveTo>
                <a:lnTo>
                  <a:pt x="3976075" y="0"/>
                </a:lnTo>
                <a:lnTo>
                  <a:pt x="3976075" y="760424"/>
                </a:lnTo>
                <a:lnTo>
                  <a:pt x="0" y="7604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1028700"/>
            <a:ext cx="1270677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FFFFFF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Разпределение на времето</a:t>
            </a:r>
          </a:p>
        </p:txBody>
      </p:sp>
      <p:sp>
        <p:nvSpPr>
          <p:cNvPr id="4" name="Freeform 4"/>
          <p:cNvSpPr/>
          <p:nvPr/>
        </p:nvSpPr>
        <p:spPr>
          <a:xfrm>
            <a:off x="13643386" y="8878088"/>
            <a:ext cx="3976074" cy="760424"/>
          </a:xfrm>
          <a:custGeom>
            <a:avLst/>
            <a:gdLst/>
            <a:ahLst/>
            <a:cxnLst/>
            <a:rect l="l" t="t" r="r" b="b"/>
            <a:pathLst>
              <a:path w="3976074" h="760424">
                <a:moveTo>
                  <a:pt x="0" y="0"/>
                </a:moveTo>
                <a:lnTo>
                  <a:pt x="3976075" y="0"/>
                </a:lnTo>
                <a:lnTo>
                  <a:pt x="3976075" y="760424"/>
                </a:lnTo>
                <a:lnTo>
                  <a:pt x="0" y="7604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131070" y="3419475"/>
            <a:ext cx="14025860" cy="343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Ден 2(21.03)</a:t>
            </a:r>
          </a:p>
          <a:p>
            <a:pPr marL="971552" lvl="1" indent="-485776" algn="l">
              <a:lnSpc>
                <a:spcPts val="5400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Цялостна имплементация на backend service</a:t>
            </a:r>
          </a:p>
          <a:p>
            <a:pPr marL="971552" lvl="1" indent="-485776" algn="l">
              <a:lnSpc>
                <a:spcPts val="5400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Създаване на WebApp frontend</a:t>
            </a:r>
          </a:p>
          <a:p>
            <a:pPr marL="971552" lvl="1" indent="-485776" algn="l">
              <a:lnSpc>
                <a:spcPts val="5400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Имплементация на системи за верификация</a:t>
            </a:r>
          </a:p>
          <a:p>
            <a:pPr marL="971552" lvl="1" indent="-485776" algn="l">
              <a:lnSpc>
                <a:spcPts val="5400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Започване на работа по мобилни приложения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179</Words>
  <Application>Microsoft Macintosh PowerPoint</Application>
  <PresentationFormat>Custom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Assistant</vt:lpstr>
      <vt:lpstr>Calibri</vt:lpstr>
      <vt:lpstr>Arial</vt:lpstr>
      <vt:lpstr>Lexend Deca</vt:lpstr>
      <vt:lpstr>Assistant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ctrl-alt-defeat-ht11</dc:title>
  <cp:lastModifiedBy>Krum Sultov</cp:lastModifiedBy>
  <cp:revision>2</cp:revision>
  <dcterms:created xsi:type="dcterms:W3CDTF">2006-08-16T00:00:00Z</dcterms:created>
  <dcterms:modified xsi:type="dcterms:W3CDTF">2025-03-22T04:54:26Z</dcterms:modified>
  <dc:identifier>DAGiSThlXiI</dc:identifier>
</cp:coreProperties>
</file>