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Old Standard TT"/>
      <p:regular r:id="rId42"/>
      <p:bold r:id="rId43"/>
      <p: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OldStandardTT-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ldStandardTT-italic.fntdata"/><Relationship Id="rId21" Type="http://schemas.openxmlformats.org/officeDocument/2006/relationships/slide" Target="slides/slide16.xml"/><Relationship Id="rId43" Type="http://schemas.openxmlformats.org/officeDocument/2006/relationships/font" Target="fonts/OldStandardTT-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c41bcf07e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c41bcf0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c41bcf07e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c41bcf07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c41bcf07e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c41bcf0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c4e41bb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c4e41bb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c4e41bb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c4e41bb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c4e41bb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c4e41bb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c4e41bbd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c4e41bb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c4e41bbd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c4e41bbd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c4e41bbd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c4e41bbd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c4e41bbd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c4e41bbd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c4e41bbd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c4e41bb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c4e41bb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c4e41bb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c4e41bbd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c4e41bbd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c4e41bbd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c4e41bbd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c4e41bbd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c4e41bb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c4e41bbd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c4e41bbd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c4e41bbd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c4e41bbd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ac4e41bbd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ac4e41bbd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ac4e41bbd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ac4e41bbd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ac4e41bbd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ac4e41bbd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ac4e41bbd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ac4e41bbd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ac4e41bbd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ac4e41bbd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c4e41bbd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ac4e41bbd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ac4e41bbd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ac4e41bbd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c41bcf07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c41bcf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c41bcf07e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c41bcf0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c41bcf07e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c41bcf0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docs.google.com/document/d/1zKvza8FhlFgPxTqDBkfJzFoeHOmsNWZ5lLyU_AZdVKY/edit?usp=sharing" TargetMode="External"/><Relationship Id="rId4" Type="http://schemas.openxmlformats.org/officeDocument/2006/relationships/image" Target="../media/image25.png"/><Relationship Id="rId5"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hyperlink" Target="https://docs.google.com/document/d/1JQe76qRsSgPcjMv-Mn7gr8IoE8uCurem-1duE282CEo/edit?usp=sharing" TargetMode="External"/><Relationship Id="rId4" Type="http://schemas.openxmlformats.org/officeDocument/2006/relationships/image" Target="../media/image24.png"/><Relationship Id="rId5"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BTP-2</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Plagiarism Detector Tool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265500" y="16109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Spell Checker</a:t>
            </a:r>
            <a:endParaRPr/>
          </a:p>
        </p:txBody>
      </p:sp>
      <p:sp>
        <p:nvSpPr>
          <p:cNvPr id="115" name="Google Shape;115;p22"/>
          <p:cNvSpPr txBox="1"/>
          <p:nvPr>
            <p:ph idx="2" type="body"/>
          </p:nvPr>
        </p:nvSpPr>
        <p:spPr>
          <a:xfrm>
            <a:off x="4649075" y="172525"/>
            <a:ext cx="4317900" cy="30192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lt1"/>
              </a:buClr>
              <a:buSzPts val="2000"/>
              <a:buAutoNum type="arabicPeriod"/>
            </a:pPr>
            <a:r>
              <a:rPr lang="en" sz="2000">
                <a:solidFill>
                  <a:schemeClr val="lt1"/>
                </a:solidFill>
              </a:rPr>
              <a:t>But before getting the root words it is possible that there has been a typing error or perhaps an error has been made intentionally to surpass the plagiarism detectors.</a:t>
            </a:r>
            <a:endParaRPr sz="2000">
              <a:solidFill>
                <a:schemeClr val="lt1"/>
              </a:solidFill>
            </a:endParaRPr>
          </a:p>
          <a:p>
            <a:pPr indent="-355600" lvl="0" marL="457200" rtl="0" algn="just">
              <a:spcBef>
                <a:spcPts val="0"/>
              </a:spcBef>
              <a:spcAft>
                <a:spcPts val="0"/>
              </a:spcAft>
              <a:buClr>
                <a:schemeClr val="lt1"/>
              </a:buClr>
              <a:buSzPts val="2000"/>
              <a:buAutoNum type="arabicPeriod"/>
            </a:pPr>
            <a:r>
              <a:rPr lang="en" sz="2000">
                <a:solidFill>
                  <a:schemeClr val="lt1"/>
                </a:solidFill>
              </a:rPr>
              <a:t>So, we use spell checker module so as to check the spellings.</a:t>
            </a:r>
            <a:endParaRPr sz="2000">
              <a:solidFill>
                <a:schemeClr val="lt1"/>
              </a:solidFill>
            </a:endParaRPr>
          </a:p>
        </p:txBody>
      </p:sp>
      <p:pic>
        <p:nvPicPr>
          <p:cNvPr id="116" name="Google Shape;116;p22"/>
          <p:cNvPicPr preferRelativeResize="0"/>
          <p:nvPr/>
        </p:nvPicPr>
        <p:blipFill>
          <a:blip r:embed="rId3">
            <a:alphaModFix/>
          </a:blip>
          <a:stretch>
            <a:fillRect/>
          </a:stretch>
        </p:blipFill>
        <p:spPr>
          <a:xfrm>
            <a:off x="2111038" y="3357825"/>
            <a:ext cx="5324475" cy="156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65500" y="16109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Stop Word Removal</a:t>
            </a:r>
            <a:endParaRPr/>
          </a:p>
        </p:txBody>
      </p:sp>
      <p:sp>
        <p:nvSpPr>
          <p:cNvPr id="122" name="Google Shape;122;p23"/>
          <p:cNvSpPr txBox="1"/>
          <p:nvPr>
            <p:ph idx="2" type="body"/>
          </p:nvPr>
        </p:nvSpPr>
        <p:spPr>
          <a:xfrm>
            <a:off x="4677825" y="201300"/>
            <a:ext cx="4317900" cy="29043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lt1"/>
              </a:buClr>
              <a:buSzPts val="2000"/>
              <a:buAutoNum type="arabicPeriod"/>
            </a:pPr>
            <a:r>
              <a:rPr lang="en" sz="2000">
                <a:solidFill>
                  <a:schemeClr val="lt1"/>
                </a:solidFill>
              </a:rPr>
              <a:t>There are words in english which are the most common words and these are the words which do not carry any weight in the information supplied by that sentence. </a:t>
            </a:r>
            <a:endParaRPr sz="2000">
              <a:solidFill>
                <a:schemeClr val="lt1"/>
              </a:solidFill>
            </a:endParaRPr>
          </a:p>
          <a:p>
            <a:pPr indent="-355600" lvl="0" marL="457200" rtl="0" algn="just">
              <a:spcBef>
                <a:spcPts val="0"/>
              </a:spcBef>
              <a:spcAft>
                <a:spcPts val="0"/>
              </a:spcAft>
              <a:buClr>
                <a:schemeClr val="lt1"/>
              </a:buClr>
              <a:buSzPts val="2000"/>
              <a:buAutoNum type="arabicPeriod"/>
            </a:pPr>
            <a:r>
              <a:rPr lang="en" sz="2000">
                <a:solidFill>
                  <a:schemeClr val="lt1"/>
                </a:solidFill>
              </a:rPr>
              <a:t>For instance, the words like “The”, “an” or “a” do not add semantic value to a sentence</a:t>
            </a:r>
            <a:endParaRPr sz="2000">
              <a:solidFill>
                <a:schemeClr val="lt1"/>
              </a:solidFill>
            </a:endParaRPr>
          </a:p>
        </p:txBody>
      </p:sp>
      <p:pic>
        <p:nvPicPr>
          <p:cNvPr id="123" name="Google Shape;123;p23"/>
          <p:cNvPicPr preferRelativeResize="0"/>
          <p:nvPr/>
        </p:nvPicPr>
        <p:blipFill>
          <a:blip r:embed="rId3">
            <a:alphaModFix/>
          </a:blip>
          <a:stretch>
            <a:fillRect/>
          </a:stretch>
        </p:blipFill>
        <p:spPr>
          <a:xfrm>
            <a:off x="2152650" y="3382075"/>
            <a:ext cx="4838700" cy="165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265500" y="16109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Remove Punctuation</a:t>
            </a:r>
            <a:endParaRPr/>
          </a:p>
        </p:txBody>
      </p:sp>
      <p:sp>
        <p:nvSpPr>
          <p:cNvPr id="129" name="Google Shape;129;p24"/>
          <p:cNvSpPr txBox="1"/>
          <p:nvPr>
            <p:ph idx="2" type="body"/>
          </p:nvPr>
        </p:nvSpPr>
        <p:spPr>
          <a:xfrm>
            <a:off x="4677825" y="162275"/>
            <a:ext cx="4317900" cy="33315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Clr>
                <a:schemeClr val="lt1"/>
              </a:buClr>
              <a:buSzPts val="1800"/>
              <a:buAutoNum type="arabicPeriod"/>
            </a:pPr>
            <a:r>
              <a:rPr lang="en">
                <a:solidFill>
                  <a:schemeClr val="lt1"/>
                </a:solidFill>
              </a:rPr>
              <a:t>Punctuation marks are important so as to get the right meaning from a sentence </a:t>
            </a:r>
            <a:endParaRPr>
              <a:solidFill>
                <a:schemeClr val="lt1"/>
              </a:solidFill>
            </a:endParaRPr>
          </a:p>
          <a:p>
            <a:pPr indent="-342900" lvl="0" marL="457200" rtl="0" algn="just">
              <a:spcBef>
                <a:spcPts val="0"/>
              </a:spcBef>
              <a:spcAft>
                <a:spcPts val="0"/>
              </a:spcAft>
              <a:buClr>
                <a:schemeClr val="lt1"/>
              </a:buClr>
              <a:buSzPts val="1800"/>
              <a:buAutoNum type="arabicPeriod"/>
            </a:pPr>
            <a:r>
              <a:rPr lang="en">
                <a:solidFill>
                  <a:schemeClr val="lt1"/>
                </a:solidFill>
              </a:rPr>
              <a:t>But as far as our analysis is concerned we do not really need punctuation marks. A sentence without punctuation marks if matches with another sentence. It is still plagiarism for which we can reason intuitively.</a:t>
            </a:r>
            <a:endParaRPr>
              <a:solidFill>
                <a:schemeClr val="lt1"/>
              </a:solidFill>
            </a:endParaRPr>
          </a:p>
        </p:txBody>
      </p:sp>
      <p:pic>
        <p:nvPicPr>
          <p:cNvPr id="130" name="Google Shape;130;p24"/>
          <p:cNvPicPr preferRelativeResize="0"/>
          <p:nvPr/>
        </p:nvPicPr>
        <p:blipFill>
          <a:blip r:embed="rId3">
            <a:alphaModFix/>
          </a:blip>
          <a:stretch>
            <a:fillRect/>
          </a:stretch>
        </p:blipFill>
        <p:spPr>
          <a:xfrm>
            <a:off x="636963" y="3493763"/>
            <a:ext cx="8105775" cy="92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 Search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Google API</a:t>
            </a:r>
            <a:endParaRPr/>
          </a:p>
        </p:txBody>
      </p:sp>
      <p:sp>
        <p:nvSpPr>
          <p:cNvPr id="141" name="Google Shape;141;p26"/>
          <p:cNvSpPr txBox="1"/>
          <p:nvPr>
            <p:ph idx="2" type="body"/>
          </p:nvPr>
        </p:nvSpPr>
        <p:spPr>
          <a:xfrm>
            <a:off x="4658275" y="724200"/>
            <a:ext cx="43263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Once we have the preprocessing done, we now have </a:t>
            </a:r>
            <a:endParaRPr/>
          </a:p>
          <a:p>
            <a:pPr indent="-317500" lvl="1" marL="914400" rtl="0" algn="l">
              <a:spcBef>
                <a:spcPts val="0"/>
              </a:spcBef>
              <a:spcAft>
                <a:spcPts val="0"/>
              </a:spcAft>
              <a:buSzPts val="1400"/>
              <a:buAutoNum type="alphaLcPeriod"/>
            </a:pPr>
            <a:r>
              <a:rPr lang="en"/>
              <a:t>The sentences in the input document</a:t>
            </a:r>
            <a:endParaRPr/>
          </a:p>
          <a:p>
            <a:pPr indent="-317500" lvl="1" marL="914400" rtl="0" algn="l">
              <a:spcBef>
                <a:spcPts val="0"/>
              </a:spcBef>
              <a:spcAft>
                <a:spcPts val="0"/>
              </a:spcAft>
              <a:buSzPts val="1400"/>
              <a:buAutoNum type="alphaLcPeriod"/>
            </a:pPr>
            <a:r>
              <a:rPr lang="en"/>
              <a:t>The Relevant words in those documents</a:t>
            </a:r>
            <a:endParaRPr/>
          </a:p>
          <a:p>
            <a:pPr indent="-342900" lvl="0" marL="457200" rtl="0" algn="l">
              <a:spcBef>
                <a:spcPts val="0"/>
              </a:spcBef>
              <a:spcAft>
                <a:spcPts val="0"/>
              </a:spcAft>
              <a:buSzPts val="1800"/>
              <a:buAutoNum type="arabicPeriod"/>
            </a:pPr>
            <a:r>
              <a:rPr lang="en"/>
              <a:t>Now we search each sentence using the google API and we pick the first “N” Hits which the search API returns</a:t>
            </a:r>
            <a:endParaRPr/>
          </a:p>
          <a:p>
            <a:pPr indent="-342900" lvl="0" marL="457200" rtl="0" algn="l">
              <a:spcBef>
                <a:spcPts val="0"/>
              </a:spcBef>
              <a:spcAft>
                <a:spcPts val="0"/>
              </a:spcAft>
              <a:buSzPts val="1800"/>
              <a:buAutoNum type="arabicPeriod"/>
            </a:pPr>
            <a:r>
              <a:rPr lang="en"/>
              <a:t>We do this for all sentences and we collect all such returned URLs</a:t>
            </a:r>
            <a:endParaRPr/>
          </a:p>
          <a:p>
            <a:pPr indent="-342900" lvl="0" marL="457200" rtl="0" algn="l">
              <a:spcBef>
                <a:spcPts val="0"/>
              </a:spcBef>
              <a:spcAft>
                <a:spcPts val="0"/>
              </a:spcAft>
              <a:buSzPts val="1800"/>
              <a:buAutoNum type="arabicPeriod"/>
            </a:pPr>
            <a:r>
              <a:rPr lang="en"/>
              <a:t>We then remove the duplicate URLs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a:blip r:embed="rId3">
            <a:alphaModFix/>
          </a:blip>
          <a:stretch>
            <a:fillRect/>
          </a:stretch>
        </p:blipFill>
        <p:spPr>
          <a:xfrm>
            <a:off x="152400" y="685800"/>
            <a:ext cx="3959525" cy="2034400"/>
          </a:xfrm>
          <a:prstGeom prst="rect">
            <a:avLst/>
          </a:prstGeom>
          <a:noFill/>
          <a:ln>
            <a:noFill/>
          </a:ln>
        </p:spPr>
      </p:pic>
      <p:pic>
        <p:nvPicPr>
          <p:cNvPr id="147" name="Google Shape;147;p27"/>
          <p:cNvPicPr preferRelativeResize="0"/>
          <p:nvPr/>
        </p:nvPicPr>
        <p:blipFill>
          <a:blip r:embed="rId4">
            <a:alphaModFix/>
          </a:blip>
          <a:stretch>
            <a:fillRect/>
          </a:stretch>
        </p:blipFill>
        <p:spPr>
          <a:xfrm>
            <a:off x="4340525" y="381000"/>
            <a:ext cx="4727274" cy="4374151"/>
          </a:xfrm>
          <a:prstGeom prst="rect">
            <a:avLst/>
          </a:prstGeom>
          <a:noFill/>
          <a:ln>
            <a:noFill/>
          </a:ln>
        </p:spPr>
      </p:pic>
      <p:pic>
        <p:nvPicPr>
          <p:cNvPr id="148" name="Google Shape;148;p27"/>
          <p:cNvPicPr preferRelativeResize="0"/>
          <p:nvPr/>
        </p:nvPicPr>
        <p:blipFill>
          <a:blip r:embed="rId5">
            <a:alphaModFix/>
          </a:blip>
          <a:stretch>
            <a:fillRect/>
          </a:stretch>
        </p:blipFill>
        <p:spPr>
          <a:xfrm>
            <a:off x="114300" y="3347075"/>
            <a:ext cx="4035725" cy="926382"/>
          </a:xfrm>
          <a:prstGeom prst="rect">
            <a:avLst/>
          </a:prstGeom>
          <a:noFill/>
          <a:ln>
            <a:noFill/>
          </a:ln>
        </p:spPr>
      </p:pic>
      <p:sp>
        <p:nvSpPr>
          <p:cNvPr id="149" name="Google Shape;149;p27"/>
          <p:cNvSpPr txBox="1"/>
          <p:nvPr/>
        </p:nvSpPr>
        <p:spPr>
          <a:xfrm>
            <a:off x="726050" y="4584950"/>
            <a:ext cx="31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Text Extraction From URLs</a:t>
            </a:r>
            <a:endParaRPr>
              <a:latin typeface="Old Standard TT"/>
              <a:ea typeface="Old Standard TT"/>
              <a:cs typeface="Old Standard TT"/>
              <a:sym typeface="Old Standard TT"/>
            </a:endParaRPr>
          </a:p>
        </p:txBody>
      </p:sp>
      <p:sp>
        <p:nvSpPr>
          <p:cNvPr id="150" name="Google Shape;150;p27"/>
          <p:cNvSpPr/>
          <p:nvPr/>
        </p:nvSpPr>
        <p:spPr>
          <a:xfrm>
            <a:off x="1808675" y="4442600"/>
            <a:ext cx="301800" cy="244500"/>
          </a:xfrm>
          <a:prstGeom prst="up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512700" y="7911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Similarity Module</a:t>
            </a:r>
            <a:endParaRPr/>
          </a:p>
        </p:txBody>
      </p:sp>
      <p:sp>
        <p:nvSpPr>
          <p:cNvPr id="156" name="Google Shape;156;p28"/>
          <p:cNvSpPr txBox="1"/>
          <p:nvPr/>
        </p:nvSpPr>
        <p:spPr>
          <a:xfrm>
            <a:off x="5365325" y="2592550"/>
            <a:ext cx="307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To Find similarity between two documents we need to represent them. So we use embeddings to represent them.</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Approaches</a:t>
            </a:r>
            <a:endParaRPr/>
          </a:p>
        </p:txBody>
      </p:sp>
      <p:sp>
        <p:nvSpPr>
          <p:cNvPr id="162" name="Google Shape;162;p29"/>
          <p:cNvSpPr txBox="1"/>
          <p:nvPr>
            <p:ph idx="2" type="body"/>
          </p:nvPr>
        </p:nvSpPr>
        <p:spPr>
          <a:xfrm>
            <a:off x="4939500" y="724200"/>
            <a:ext cx="41457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Bag Of Words Representation</a:t>
            </a:r>
            <a:endParaRPr/>
          </a:p>
          <a:p>
            <a:pPr indent="-342900" lvl="0" marL="457200" rtl="0" algn="l">
              <a:spcBef>
                <a:spcPts val="0"/>
              </a:spcBef>
              <a:spcAft>
                <a:spcPts val="0"/>
              </a:spcAft>
              <a:buSzPts val="1800"/>
              <a:buAutoNum type="arabicPeriod"/>
            </a:pPr>
            <a:r>
              <a:rPr lang="en"/>
              <a:t>Finding Embeddings using SVD and CBOW</a:t>
            </a:r>
            <a:endParaRPr/>
          </a:p>
          <a:p>
            <a:pPr indent="-342900" lvl="0" marL="457200" rtl="0" algn="l">
              <a:spcBef>
                <a:spcPts val="0"/>
              </a:spcBef>
              <a:spcAft>
                <a:spcPts val="0"/>
              </a:spcAft>
              <a:buSzPts val="1800"/>
              <a:buAutoNum type="arabicPeriod"/>
            </a:pPr>
            <a:r>
              <a:rPr lang="en"/>
              <a:t>Using Glove Embeddings</a:t>
            </a:r>
            <a:endParaRPr/>
          </a:p>
          <a:p>
            <a:pPr indent="-342900" lvl="0" marL="457200" rtl="0" algn="l">
              <a:spcBef>
                <a:spcPts val="0"/>
              </a:spcBef>
              <a:spcAft>
                <a:spcPts val="0"/>
              </a:spcAft>
              <a:buSzPts val="1800"/>
              <a:buAutoNum type="arabicPeriod"/>
            </a:pPr>
            <a:r>
              <a:rPr lang="en"/>
              <a:t>Using BERT Model</a:t>
            </a:r>
            <a:endParaRPr/>
          </a:p>
          <a:p>
            <a:pPr indent="-342900" lvl="0" marL="457200" rtl="0" algn="l">
              <a:spcBef>
                <a:spcPts val="0"/>
              </a:spcBef>
              <a:spcAft>
                <a:spcPts val="0"/>
              </a:spcAft>
              <a:buSzPts val="1800"/>
              <a:buAutoNum type="arabicPeriod"/>
            </a:pPr>
            <a:r>
              <a:rPr lang="en"/>
              <a:t>Using Auto Encoder to Generate Embeddings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BOW</a:t>
            </a:r>
            <a:endParaRPr/>
          </a:p>
        </p:txBody>
      </p:sp>
      <p:sp>
        <p:nvSpPr>
          <p:cNvPr id="168" name="Google Shape;168;p30"/>
          <p:cNvSpPr txBox="1"/>
          <p:nvPr>
            <p:ph idx="2" type="body"/>
          </p:nvPr>
        </p:nvSpPr>
        <p:spPr>
          <a:xfrm>
            <a:off x="4602800" y="724200"/>
            <a:ext cx="45891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It is the simplest Model of embeddings</a:t>
            </a:r>
            <a:endParaRPr sz="1600"/>
          </a:p>
          <a:p>
            <a:pPr indent="-330200" lvl="0" marL="457200" rtl="0" algn="l">
              <a:spcBef>
                <a:spcPts val="0"/>
              </a:spcBef>
              <a:spcAft>
                <a:spcPts val="0"/>
              </a:spcAft>
              <a:buSzPts val="1600"/>
              <a:buAutoNum type="arabicPeriod"/>
            </a:pPr>
            <a:r>
              <a:rPr lang="en" sz="1600"/>
              <a:t>Here we encode(to integer value) every different Word Occuring in the Input Text and the Text Retrieved from Online Sources</a:t>
            </a:r>
            <a:endParaRPr sz="1600"/>
          </a:p>
          <a:p>
            <a:pPr indent="-330200" lvl="0" marL="457200" rtl="0" algn="l">
              <a:spcBef>
                <a:spcPts val="0"/>
              </a:spcBef>
              <a:spcAft>
                <a:spcPts val="0"/>
              </a:spcAft>
              <a:buSzPts val="1600"/>
              <a:buAutoNum type="arabicPeriod"/>
            </a:pPr>
            <a:r>
              <a:rPr lang="en" sz="1600"/>
              <a:t>Then we use these encodings to generate vector representation of sentences.</a:t>
            </a:r>
            <a:endParaRPr sz="1600"/>
          </a:p>
          <a:p>
            <a:pPr indent="-330200" lvl="0" marL="457200" rtl="0" algn="l">
              <a:spcBef>
                <a:spcPts val="0"/>
              </a:spcBef>
              <a:spcAft>
                <a:spcPts val="0"/>
              </a:spcAft>
              <a:buSzPts val="1600"/>
              <a:buAutoNum type="arabicPeriod"/>
            </a:pPr>
            <a:r>
              <a:rPr lang="en" sz="1600"/>
              <a:t>Then we take average of the representations of all sentences in a document to get the document vector</a:t>
            </a:r>
            <a:endParaRPr sz="1600"/>
          </a:p>
          <a:p>
            <a:pPr indent="-330200" lvl="0" marL="457200" rtl="0" algn="l">
              <a:spcBef>
                <a:spcPts val="0"/>
              </a:spcBef>
              <a:spcAft>
                <a:spcPts val="0"/>
              </a:spcAft>
              <a:buSzPts val="1600"/>
              <a:buAutoNum type="arabicPeriod"/>
            </a:pPr>
            <a:r>
              <a:rPr lang="en" sz="1600"/>
              <a:t>Then we take distance between the input document vector and the Online Source Document Vector</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90250" y="75775"/>
            <a:ext cx="5604000" cy="8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 Explanation</a:t>
            </a:r>
            <a:endParaRPr/>
          </a:p>
        </p:txBody>
      </p:sp>
      <p:sp>
        <p:nvSpPr>
          <p:cNvPr id="174" name="Google Shape;174;p31"/>
          <p:cNvSpPr txBox="1"/>
          <p:nvPr/>
        </p:nvSpPr>
        <p:spPr>
          <a:xfrm>
            <a:off x="797175" y="1823100"/>
            <a:ext cx="37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75" name="Google Shape;175;p31"/>
          <p:cNvPicPr preferRelativeResize="0"/>
          <p:nvPr/>
        </p:nvPicPr>
        <p:blipFill>
          <a:blip r:embed="rId3">
            <a:alphaModFix/>
          </a:blip>
          <a:stretch>
            <a:fillRect/>
          </a:stretch>
        </p:blipFill>
        <p:spPr>
          <a:xfrm>
            <a:off x="3322100" y="1019625"/>
            <a:ext cx="1933575" cy="2095500"/>
          </a:xfrm>
          <a:prstGeom prst="rect">
            <a:avLst/>
          </a:prstGeom>
          <a:noFill/>
          <a:ln>
            <a:noFill/>
          </a:ln>
        </p:spPr>
      </p:pic>
      <p:pic>
        <p:nvPicPr>
          <p:cNvPr id="176" name="Google Shape;176;p31"/>
          <p:cNvPicPr preferRelativeResize="0"/>
          <p:nvPr/>
        </p:nvPicPr>
        <p:blipFill>
          <a:blip r:embed="rId4">
            <a:alphaModFix/>
          </a:blip>
          <a:stretch>
            <a:fillRect/>
          </a:stretch>
        </p:blipFill>
        <p:spPr>
          <a:xfrm>
            <a:off x="509575" y="3226350"/>
            <a:ext cx="8124825" cy="150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 Apologies</a:t>
            </a:r>
            <a:endParaRPr/>
          </a:p>
        </p:txBody>
      </p:sp>
      <p:pic>
        <p:nvPicPr>
          <p:cNvPr id="66" name="Google Shape;66;p14"/>
          <p:cNvPicPr preferRelativeResize="0"/>
          <p:nvPr/>
        </p:nvPicPr>
        <p:blipFill>
          <a:blip r:embed="rId3">
            <a:alphaModFix/>
          </a:blip>
          <a:stretch>
            <a:fillRect/>
          </a:stretch>
        </p:blipFill>
        <p:spPr>
          <a:xfrm>
            <a:off x="6246650" y="152400"/>
            <a:ext cx="2744950" cy="2744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0" y="1382350"/>
            <a:ext cx="43107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SVD and CBOW</a:t>
            </a:r>
            <a:endParaRPr/>
          </a:p>
        </p:txBody>
      </p:sp>
      <p:sp>
        <p:nvSpPr>
          <p:cNvPr id="182" name="Google Shape;182;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SVD and CBOW are both Techniques to reduce dimensionality</a:t>
            </a:r>
            <a:endParaRPr/>
          </a:p>
          <a:p>
            <a:pPr indent="-342900" lvl="0" marL="457200" rtl="0" algn="l">
              <a:spcBef>
                <a:spcPts val="0"/>
              </a:spcBef>
              <a:spcAft>
                <a:spcPts val="0"/>
              </a:spcAft>
              <a:buSzPts val="1800"/>
              <a:buAutoNum type="arabicPeriod"/>
            </a:pPr>
            <a:r>
              <a:rPr lang="en"/>
              <a:t>SVD is Singular Value Decomposition.</a:t>
            </a:r>
            <a:endParaRPr/>
          </a:p>
          <a:p>
            <a:pPr indent="-342900" lvl="0" marL="457200" rtl="0" algn="l">
              <a:spcBef>
                <a:spcPts val="0"/>
              </a:spcBef>
              <a:spcAft>
                <a:spcPts val="0"/>
              </a:spcAft>
              <a:buSzPts val="1800"/>
              <a:buAutoNum type="arabicPeriod"/>
            </a:pPr>
            <a:r>
              <a:rPr lang="en"/>
              <a:t>Why no try PCA(?)</a:t>
            </a:r>
            <a:endParaRPr/>
          </a:p>
          <a:p>
            <a:pPr indent="-342900" lvl="0" marL="457200" rtl="0" algn="l">
              <a:spcBef>
                <a:spcPts val="0"/>
              </a:spcBef>
              <a:spcAft>
                <a:spcPts val="0"/>
              </a:spcAft>
              <a:buSzPts val="1800"/>
              <a:buAutoNum type="arabicPeriod"/>
            </a:pPr>
            <a:r>
              <a:rPr lang="en"/>
              <a:t>SVD is same as PCA (</a:t>
            </a:r>
            <a:r>
              <a:rPr lang="en"/>
              <a:t>Eigen Value</a:t>
            </a:r>
            <a:r>
              <a:rPr lang="en"/>
              <a:t> Based)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3"/>
          <p:cNvPicPr preferRelativeResize="0"/>
          <p:nvPr/>
        </p:nvPicPr>
        <p:blipFill>
          <a:blip r:embed="rId3">
            <a:alphaModFix/>
          </a:blip>
          <a:stretch>
            <a:fillRect/>
          </a:stretch>
        </p:blipFill>
        <p:spPr>
          <a:xfrm>
            <a:off x="5115675" y="207850"/>
            <a:ext cx="3757174" cy="4838700"/>
          </a:xfrm>
          <a:prstGeom prst="rect">
            <a:avLst/>
          </a:prstGeom>
          <a:noFill/>
          <a:ln>
            <a:noFill/>
          </a:ln>
        </p:spPr>
      </p:pic>
      <p:sp>
        <p:nvSpPr>
          <p:cNvPr id="188" name="Google Shape;188;p33"/>
          <p:cNvSpPr txBox="1"/>
          <p:nvPr/>
        </p:nvSpPr>
        <p:spPr>
          <a:xfrm>
            <a:off x="1122975" y="2343000"/>
            <a:ext cx="29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SVD Demonstration</a:t>
            </a:r>
            <a:endParaRPr>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90250" y="2391525"/>
            <a:ext cx="3918600" cy="3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CBOW Demonstration</a:t>
            </a:r>
            <a:endParaRPr sz="1800"/>
          </a:p>
          <a:p>
            <a:pPr indent="0" lvl="0" marL="0" rtl="0" algn="l">
              <a:spcBef>
                <a:spcPts val="0"/>
              </a:spcBef>
              <a:spcAft>
                <a:spcPts val="0"/>
              </a:spcAft>
              <a:buNone/>
            </a:pPr>
            <a:r>
              <a:rPr lang="en" sz="1800"/>
              <a:t>Taking Context of a Word in Account</a:t>
            </a:r>
            <a:endParaRPr sz="1800"/>
          </a:p>
          <a:p>
            <a:pPr indent="0" lvl="0" marL="0" rtl="0" algn="l">
              <a:spcBef>
                <a:spcPts val="0"/>
              </a:spcBef>
              <a:spcAft>
                <a:spcPts val="0"/>
              </a:spcAft>
              <a:buNone/>
            </a:pPr>
            <a:r>
              <a:rPr lang="en" sz="1800"/>
              <a:t>(Non Neural Network Approach)</a:t>
            </a:r>
            <a:endParaRPr sz="1800"/>
          </a:p>
        </p:txBody>
      </p:sp>
      <p:pic>
        <p:nvPicPr>
          <p:cNvPr id="194" name="Google Shape;194;p34"/>
          <p:cNvPicPr preferRelativeResize="0"/>
          <p:nvPr/>
        </p:nvPicPr>
        <p:blipFill>
          <a:blip r:embed="rId3">
            <a:alphaModFix/>
          </a:blip>
          <a:stretch>
            <a:fillRect/>
          </a:stretch>
        </p:blipFill>
        <p:spPr>
          <a:xfrm>
            <a:off x="5018700" y="1081275"/>
            <a:ext cx="2952750" cy="3133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Glove Embeddings</a:t>
            </a:r>
            <a:endParaRPr/>
          </a:p>
        </p:txBody>
      </p:sp>
      <p:sp>
        <p:nvSpPr>
          <p:cNvPr id="200" name="Google Shape;200;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Clr>
                <a:schemeClr val="lt1"/>
              </a:buClr>
              <a:buSzPts val="1800"/>
              <a:buAutoNum type="arabicPeriod"/>
            </a:pPr>
            <a:r>
              <a:rPr lang="en" sz="1200">
                <a:solidFill>
                  <a:schemeClr val="lt1"/>
                </a:solidFill>
              </a:rPr>
              <a:t>GloVe Embeddings are </a:t>
            </a:r>
            <a:r>
              <a:rPr b="1" lang="en" sz="1200">
                <a:solidFill>
                  <a:schemeClr val="lt1"/>
                </a:solidFill>
              </a:rPr>
              <a:t>a type of word embedding that encode the co-occurrence probability ratio between two words as vector differences</a:t>
            </a:r>
            <a:r>
              <a:rPr lang="en" sz="1200">
                <a:solidFill>
                  <a:schemeClr val="lt1"/>
                </a:solidFill>
              </a:rPr>
              <a:t>.</a:t>
            </a:r>
            <a:endParaRPr sz="1200">
              <a:solidFill>
                <a:schemeClr val="lt1"/>
              </a:solidFill>
            </a:endParaRPr>
          </a:p>
          <a:p>
            <a:pPr indent="-304800" lvl="0" marL="457200" rtl="0" algn="just">
              <a:spcBef>
                <a:spcPts val="0"/>
              </a:spcBef>
              <a:spcAft>
                <a:spcPts val="0"/>
              </a:spcAft>
              <a:buClr>
                <a:schemeClr val="lt1"/>
              </a:buClr>
              <a:buSzPts val="1200"/>
              <a:buAutoNum type="arabicPeriod"/>
            </a:pPr>
            <a:r>
              <a:rPr lang="en" sz="1200">
                <a:solidFill>
                  <a:schemeClr val="lt1"/>
                </a:solidFill>
              </a:rPr>
              <a:t>GloVe Embedding are Different from Word2Vec that is CBOW approach because Word2Vec is based on “taking context into account” whereas the crux of GloVe Embeddings is co-occurence</a:t>
            </a:r>
            <a:endParaRPr sz="12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BERT Embeddings</a:t>
            </a:r>
            <a:endParaRPr/>
          </a:p>
        </p:txBody>
      </p:sp>
      <p:sp>
        <p:nvSpPr>
          <p:cNvPr id="206" name="Google Shape;206;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AutoNum type="arabicPeriod"/>
            </a:pPr>
            <a:r>
              <a:rPr lang="en" sz="1200">
                <a:solidFill>
                  <a:schemeClr val="lt1"/>
                </a:solidFill>
                <a:latin typeface="Arial"/>
                <a:ea typeface="Arial"/>
                <a:cs typeface="Arial"/>
                <a:sym typeface="Arial"/>
              </a:rPr>
              <a:t>Bidirectional Encoder Representations from Transformers is a transformer-based machine learning technique for natural language processing pre-training developed by Google.</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en" sz="1200">
                <a:solidFill>
                  <a:schemeClr val="lt1"/>
                </a:solidFill>
                <a:latin typeface="Arial"/>
                <a:ea typeface="Arial"/>
                <a:cs typeface="Arial"/>
                <a:sym typeface="Arial"/>
              </a:rPr>
              <a:t>A DNN Comprising of 24 Neural Network Layers</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en" sz="1200">
                <a:solidFill>
                  <a:schemeClr val="lt1"/>
                </a:solidFill>
                <a:latin typeface="Arial"/>
                <a:ea typeface="Arial"/>
                <a:cs typeface="Arial"/>
                <a:sym typeface="Arial"/>
              </a:rPr>
              <a:t>State of the Art Model  designed by Google</a:t>
            </a:r>
            <a:endParaRPr sz="12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7"/>
          <p:cNvPicPr preferRelativeResize="0"/>
          <p:nvPr/>
        </p:nvPicPr>
        <p:blipFill>
          <a:blip r:embed="rId3">
            <a:alphaModFix/>
          </a:blip>
          <a:stretch>
            <a:fillRect/>
          </a:stretch>
        </p:blipFill>
        <p:spPr>
          <a:xfrm>
            <a:off x="152400" y="152400"/>
            <a:ext cx="8839198" cy="3462557"/>
          </a:xfrm>
          <a:prstGeom prst="rect">
            <a:avLst/>
          </a:prstGeom>
          <a:noFill/>
          <a:ln>
            <a:noFill/>
          </a:ln>
        </p:spPr>
      </p:pic>
      <p:sp>
        <p:nvSpPr>
          <p:cNvPr id="212" name="Google Shape;212;p37"/>
          <p:cNvSpPr txBox="1"/>
          <p:nvPr/>
        </p:nvSpPr>
        <p:spPr>
          <a:xfrm>
            <a:off x="2456950" y="4071950"/>
            <a:ext cx="22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BERT Embeddings</a:t>
            </a:r>
            <a:endParaRPr>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490250" y="69150"/>
            <a:ext cx="2823900" cy="95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AutoEncoder</a:t>
            </a:r>
            <a:endParaRPr sz="3600"/>
          </a:p>
        </p:txBody>
      </p:sp>
      <p:pic>
        <p:nvPicPr>
          <p:cNvPr id="218" name="Google Shape;218;p38"/>
          <p:cNvPicPr preferRelativeResize="0"/>
          <p:nvPr/>
        </p:nvPicPr>
        <p:blipFill>
          <a:blip r:embed="rId3">
            <a:alphaModFix/>
          </a:blip>
          <a:stretch>
            <a:fillRect/>
          </a:stretch>
        </p:blipFill>
        <p:spPr>
          <a:xfrm>
            <a:off x="3466550" y="152400"/>
            <a:ext cx="5525051" cy="3942500"/>
          </a:xfrm>
          <a:prstGeom prst="rect">
            <a:avLst/>
          </a:prstGeom>
          <a:noFill/>
          <a:ln>
            <a:noFill/>
          </a:ln>
        </p:spPr>
      </p:pic>
      <p:sp>
        <p:nvSpPr>
          <p:cNvPr id="219" name="Google Shape;219;p38"/>
          <p:cNvSpPr txBox="1"/>
          <p:nvPr/>
        </p:nvSpPr>
        <p:spPr>
          <a:xfrm>
            <a:off x="45925" y="685975"/>
            <a:ext cx="3138000" cy="4494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Old Standard TT"/>
              <a:buAutoNum type="arabicPeriod"/>
            </a:pPr>
            <a:r>
              <a:rPr lang="en">
                <a:latin typeface="Old Standard TT"/>
                <a:ea typeface="Old Standard TT"/>
                <a:cs typeface="Old Standard TT"/>
                <a:sym typeface="Old Standard TT"/>
              </a:rPr>
              <a:t>Training Neural Network Layers on some input x which results in an output x (Same as input).</a:t>
            </a:r>
            <a:endParaRPr>
              <a:latin typeface="Old Standard TT"/>
              <a:ea typeface="Old Standard TT"/>
              <a:cs typeface="Old Standard TT"/>
              <a:sym typeface="Old Standard TT"/>
            </a:endParaRPr>
          </a:p>
          <a:p>
            <a:pPr indent="-317500" lvl="0" marL="457200" rtl="0" algn="just">
              <a:spcBef>
                <a:spcPts val="0"/>
              </a:spcBef>
              <a:spcAft>
                <a:spcPts val="0"/>
              </a:spcAft>
              <a:buSzPts val="1400"/>
              <a:buFont typeface="Old Standard TT"/>
              <a:buAutoNum type="arabicPeriod"/>
            </a:pPr>
            <a:r>
              <a:rPr lang="en">
                <a:latin typeface="Old Standard TT"/>
                <a:ea typeface="Old Standard TT"/>
                <a:cs typeface="Old Standard TT"/>
                <a:sym typeface="Old Standard TT"/>
              </a:rPr>
              <a:t>So </a:t>
            </a:r>
            <a:r>
              <a:rPr lang="en">
                <a:latin typeface="Old Standard TT"/>
                <a:ea typeface="Old Standard TT"/>
                <a:cs typeface="Old Standard TT"/>
                <a:sym typeface="Old Standard TT"/>
              </a:rPr>
              <a:t>let's</a:t>
            </a:r>
            <a:r>
              <a:rPr lang="en">
                <a:latin typeface="Old Standard TT"/>
                <a:ea typeface="Old Standard TT"/>
                <a:cs typeface="Old Standard TT"/>
                <a:sym typeface="Old Standard TT"/>
              </a:rPr>
              <a:t> say we train our model as</a:t>
            </a:r>
            <a:endParaRPr>
              <a:latin typeface="Old Standard TT"/>
              <a:ea typeface="Old Standard TT"/>
              <a:cs typeface="Old Standard TT"/>
              <a:sym typeface="Old Standard TT"/>
            </a:endParaRPr>
          </a:p>
          <a:p>
            <a:pPr indent="-317500" lvl="0" marL="457200" rtl="0" algn="just">
              <a:spcBef>
                <a:spcPts val="0"/>
              </a:spcBef>
              <a:spcAft>
                <a:spcPts val="0"/>
              </a:spcAft>
              <a:buSzPts val="1400"/>
              <a:buFont typeface="Old Standard TT"/>
              <a:buAutoNum type="arabicPeriod"/>
            </a:pPr>
            <a:r>
              <a:rPr lang="en">
                <a:latin typeface="Old Standard TT"/>
                <a:ea typeface="Old Standard TT"/>
                <a:cs typeface="Old Standard TT"/>
                <a:sym typeface="Old Standard TT"/>
              </a:rPr>
              <a:t>10000 =&gt; 1000 =&gt; 400 =&gt; 100 =&gt; 400 =&gt; 1000 =&gt; 1000</a:t>
            </a:r>
            <a:endParaRPr>
              <a:latin typeface="Old Standard TT"/>
              <a:ea typeface="Old Standard TT"/>
              <a:cs typeface="Old Standard TT"/>
              <a:sym typeface="Old Standard TT"/>
            </a:endParaRPr>
          </a:p>
          <a:p>
            <a:pPr indent="-317500" lvl="0" marL="457200" rtl="0" algn="just">
              <a:spcBef>
                <a:spcPts val="0"/>
              </a:spcBef>
              <a:spcAft>
                <a:spcPts val="0"/>
              </a:spcAft>
              <a:buSzPts val="1400"/>
              <a:buFont typeface="Old Standard TT"/>
              <a:buAutoNum type="arabicPeriod"/>
            </a:pPr>
            <a:r>
              <a:rPr lang="en">
                <a:latin typeface="Old Standard TT"/>
                <a:ea typeface="Old Standard TT"/>
                <a:cs typeface="Old Standard TT"/>
                <a:sym typeface="Old Standard TT"/>
              </a:rPr>
              <a:t>Here the First Part that is 10000 =&gt; 1000 =&gt; 400 =&gt; 100 is the encodes and encodes the input of 10000 dimension to a vector of 100 dimension</a:t>
            </a:r>
            <a:endParaRPr>
              <a:latin typeface="Old Standard TT"/>
              <a:ea typeface="Old Standard TT"/>
              <a:cs typeface="Old Standard TT"/>
              <a:sym typeface="Old Standard TT"/>
            </a:endParaRPr>
          </a:p>
          <a:p>
            <a:pPr indent="-317500" lvl="0" marL="457200" rtl="0" algn="just">
              <a:spcBef>
                <a:spcPts val="0"/>
              </a:spcBef>
              <a:spcAft>
                <a:spcPts val="0"/>
              </a:spcAft>
              <a:buSzPts val="1400"/>
              <a:buFont typeface="Old Standard TT"/>
              <a:buAutoNum type="arabicPeriod"/>
            </a:pPr>
            <a:r>
              <a:rPr lang="en">
                <a:latin typeface="Old Standard TT"/>
                <a:ea typeface="Old Standard TT"/>
                <a:cs typeface="Old Standard TT"/>
                <a:sym typeface="Old Standard TT"/>
              </a:rPr>
              <a:t>Remaining Part is called Decoder</a:t>
            </a:r>
            <a:endParaRPr>
              <a:latin typeface="Old Standard TT"/>
              <a:ea typeface="Old Standard TT"/>
              <a:cs typeface="Old Standard TT"/>
              <a:sym typeface="Old Standard TT"/>
            </a:endParaRPr>
          </a:p>
          <a:p>
            <a:pPr indent="-317500" lvl="0" marL="457200" rtl="0" algn="just">
              <a:spcBef>
                <a:spcPts val="0"/>
              </a:spcBef>
              <a:spcAft>
                <a:spcPts val="0"/>
              </a:spcAft>
              <a:buSzPts val="1400"/>
              <a:buFont typeface="Old Standard TT"/>
              <a:buAutoNum type="arabicPeriod"/>
            </a:pPr>
            <a:r>
              <a:rPr lang="en">
                <a:latin typeface="Old Standard TT"/>
                <a:ea typeface="Old Standard TT"/>
                <a:cs typeface="Old Standard TT"/>
                <a:sym typeface="Old Standard TT"/>
              </a:rPr>
              <a:t>We Use encoder to encode our input large dimension sentences to get a shorted encoded </a:t>
            </a:r>
            <a:r>
              <a:rPr lang="en">
                <a:latin typeface="Old Standard TT"/>
                <a:ea typeface="Old Standard TT"/>
                <a:cs typeface="Old Standard TT"/>
                <a:sym typeface="Old Standard TT"/>
              </a:rPr>
              <a:t>handleable</a:t>
            </a:r>
            <a:r>
              <a:rPr lang="en">
                <a:latin typeface="Old Standard TT"/>
                <a:ea typeface="Old Standard TT"/>
                <a:cs typeface="Old Standard TT"/>
                <a:sym typeface="Old Standard TT"/>
              </a:rPr>
              <a:t> version</a:t>
            </a:r>
            <a:endParaRPr>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9"/>
          <p:cNvPicPr preferRelativeResize="0"/>
          <p:nvPr/>
        </p:nvPicPr>
        <p:blipFill>
          <a:blip r:embed="rId3">
            <a:alphaModFix/>
          </a:blip>
          <a:stretch>
            <a:fillRect/>
          </a:stretch>
        </p:blipFill>
        <p:spPr>
          <a:xfrm>
            <a:off x="1676400" y="152400"/>
            <a:ext cx="5565150"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Looking through a cardboard paper-towel roll towards light at the end of it" id="229" name="Google Shape;229;p40"/>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230" name="Google Shape;230;p40"/>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231" name="Google Shape;231;p40"/>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400"/>
              <a:t>The Goal of all the previous Neural Network and Other Classical Model was to get an Embedding/ Representation of a Document</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Once we have the document vectors, the </a:t>
            </a:r>
            <a:r>
              <a:rPr lang="en" sz="1600"/>
              <a:t>next</a:t>
            </a:r>
            <a:r>
              <a:rPr lang="en" sz="1600"/>
              <a:t> thing we need is to check the similarity between the two. There are 2 approaches</a:t>
            </a:r>
            <a:endParaRPr sz="1600"/>
          </a:p>
          <a:p>
            <a:pPr indent="-330200" lvl="0" marL="457200" rtl="0" algn="l">
              <a:spcBef>
                <a:spcPts val="1600"/>
              </a:spcBef>
              <a:spcAft>
                <a:spcPts val="0"/>
              </a:spcAft>
              <a:buSzPts val="1600"/>
              <a:buAutoNum type="arabicPeriod"/>
            </a:pPr>
            <a:r>
              <a:rPr lang="en" sz="1600"/>
              <a:t>First is to use a Similarity Index</a:t>
            </a:r>
            <a:endParaRPr sz="1600"/>
          </a:p>
          <a:p>
            <a:pPr indent="-304800" lvl="1" marL="914400" rtl="0" algn="l">
              <a:spcBef>
                <a:spcPts val="0"/>
              </a:spcBef>
              <a:spcAft>
                <a:spcPts val="0"/>
              </a:spcAft>
              <a:buSzPts val="1200"/>
              <a:buAutoNum type="alphaLcPeriod"/>
            </a:pPr>
            <a:r>
              <a:rPr lang="en" sz="1200"/>
              <a:t>Jaccard Index</a:t>
            </a:r>
            <a:endParaRPr sz="1200"/>
          </a:p>
          <a:p>
            <a:pPr indent="-304800" lvl="1" marL="914400" rtl="0" algn="l">
              <a:spcBef>
                <a:spcPts val="0"/>
              </a:spcBef>
              <a:spcAft>
                <a:spcPts val="0"/>
              </a:spcAft>
              <a:buSzPts val="1200"/>
              <a:buAutoNum type="alphaLcPeriod"/>
            </a:pPr>
            <a:r>
              <a:rPr lang="en" sz="1200"/>
              <a:t>Cosine Similarity</a:t>
            </a:r>
            <a:endParaRPr sz="1200"/>
          </a:p>
          <a:p>
            <a:pPr indent="-330200" lvl="0" marL="457200" rtl="0" algn="l">
              <a:spcBef>
                <a:spcPts val="0"/>
              </a:spcBef>
              <a:spcAft>
                <a:spcPts val="0"/>
              </a:spcAft>
              <a:buSzPts val="1600"/>
              <a:buAutoNum type="arabicPeriod"/>
            </a:pPr>
            <a:r>
              <a:rPr lang="en" sz="1600"/>
              <a:t>Second is to use a Distance Metric</a:t>
            </a:r>
            <a:endParaRPr sz="1600"/>
          </a:p>
          <a:p>
            <a:pPr indent="-304800" lvl="1" marL="914400" rtl="0" algn="l">
              <a:spcBef>
                <a:spcPts val="0"/>
              </a:spcBef>
              <a:spcAft>
                <a:spcPts val="0"/>
              </a:spcAft>
              <a:buSzPts val="1200"/>
              <a:buAutoNum type="alphaLcPeriod"/>
            </a:pPr>
            <a:r>
              <a:rPr lang="en" sz="1200"/>
              <a:t>Euclidean Distance</a:t>
            </a:r>
            <a:endParaRPr sz="1200"/>
          </a:p>
          <a:p>
            <a:pPr indent="-304800" lvl="1" marL="914400" rtl="0" algn="l">
              <a:spcBef>
                <a:spcPts val="0"/>
              </a:spcBef>
              <a:spcAft>
                <a:spcPts val="0"/>
              </a:spcAft>
              <a:buSzPts val="1200"/>
              <a:buAutoNum type="alphaLcPeriod"/>
            </a:pPr>
            <a:r>
              <a:rPr lang="en" sz="1200"/>
              <a:t>Manhattan Distance</a:t>
            </a:r>
            <a:endParaRPr sz="1200"/>
          </a:p>
          <a:p>
            <a:pPr indent="-304800" lvl="1" marL="914400" rtl="0" algn="l">
              <a:spcBef>
                <a:spcPts val="0"/>
              </a:spcBef>
              <a:spcAft>
                <a:spcPts val="0"/>
              </a:spcAft>
              <a:buSzPts val="1200"/>
              <a:buAutoNum type="alphaLcPeriod"/>
            </a:pPr>
            <a:r>
              <a:rPr lang="en" sz="1200"/>
              <a:t>Minkowski Distance (General)</a:t>
            </a:r>
            <a:endParaRPr sz="1200"/>
          </a:p>
          <a:p>
            <a:pPr indent="-330200" lvl="0" marL="457200" rtl="0" algn="l">
              <a:spcBef>
                <a:spcPts val="0"/>
              </a:spcBef>
              <a:spcAft>
                <a:spcPts val="0"/>
              </a:spcAft>
              <a:buSzPts val="1600"/>
              <a:buAutoNum type="arabicPeriod"/>
            </a:pPr>
            <a:r>
              <a:rPr lang="en" sz="1600"/>
              <a:t>With Similarity, larger </a:t>
            </a:r>
            <a:r>
              <a:rPr lang="en" sz="1600"/>
              <a:t>the value the more similar they are</a:t>
            </a:r>
            <a:endParaRPr sz="1600"/>
          </a:p>
          <a:p>
            <a:pPr indent="-330200" lvl="0" marL="457200" rtl="0" algn="l">
              <a:spcBef>
                <a:spcPts val="0"/>
              </a:spcBef>
              <a:spcAft>
                <a:spcPts val="0"/>
              </a:spcAft>
              <a:buSzPts val="1600"/>
              <a:buAutoNum type="arabicPeriod"/>
            </a:pPr>
            <a:r>
              <a:rPr lang="en" sz="1600"/>
              <a:t>With Distance, Larger the Distance the less similar they are.</a:t>
            </a:r>
            <a:endParaRPr sz="1600"/>
          </a:p>
        </p:txBody>
      </p:sp>
      <p:sp>
        <p:nvSpPr>
          <p:cNvPr id="237" name="Google Shape;237;p4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Similarity Module</a:t>
            </a:r>
            <a:endParaRPr/>
          </a:p>
        </p:txBody>
      </p:sp>
      <p:pic>
        <p:nvPicPr>
          <p:cNvPr id="238" name="Google Shape;238;p41"/>
          <p:cNvPicPr preferRelativeResize="0"/>
          <p:nvPr/>
        </p:nvPicPr>
        <p:blipFill>
          <a:blip r:embed="rId3">
            <a:alphaModFix/>
          </a:blip>
          <a:stretch>
            <a:fillRect/>
          </a:stretch>
        </p:blipFill>
        <p:spPr>
          <a:xfrm>
            <a:off x="718800" y="3449650"/>
            <a:ext cx="3438525" cy="155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7108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Plagiarism?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2"/>
          <p:cNvPicPr preferRelativeResize="0"/>
          <p:nvPr/>
        </p:nvPicPr>
        <p:blipFill>
          <a:blip r:embed="rId3">
            <a:alphaModFix/>
          </a:blip>
          <a:stretch>
            <a:fillRect/>
          </a:stretch>
        </p:blipFill>
        <p:spPr>
          <a:xfrm>
            <a:off x="1371600" y="152400"/>
            <a:ext cx="6296025" cy="1543050"/>
          </a:xfrm>
          <a:prstGeom prst="rect">
            <a:avLst/>
          </a:prstGeom>
          <a:noFill/>
          <a:ln>
            <a:noFill/>
          </a:ln>
        </p:spPr>
      </p:pic>
      <p:pic>
        <p:nvPicPr>
          <p:cNvPr id="244" name="Google Shape;244;p42"/>
          <p:cNvPicPr preferRelativeResize="0"/>
          <p:nvPr/>
        </p:nvPicPr>
        <p:blipFill>
          <a:blip r:embed="rId4">
            <a:alphaModFix/>
          </a:blip>
          <a:stretch>
            <a:fillRect/>
          </a:stretch>
        </p:blipFill>
        <p:spPr>
          <a:xfrm>
            <a:off x="533400" y="1847850"/>
            <a:ext cx="3933825" cy="2371725"/>
          </a:xfrm>
          <a:prstGeom prst="rect">
            <a:avLst/>
          </a:prstGeom>
          <a:noFill/>
          <a:ln>
            <a:noFill/>
          </a:ln>
        </p:spPr>
      </p:pic>
      <p:pic>
        <p:nvPicPr>
          <p:cNvPr id="245" name="Google Shape;245;p42"/>
          <p:cNvPicPr preferRelativeResize="0"/>
          <p:nvPr/>
        </p:nvPicPr>
        <p:blipFill>
          <a:blip r:embed="rId5">
            <a:alphaModFix/>
          </a:blip>
          <a:stretch>
            <a:fillRect/>
          </a:stretch>
        </p:blipFill>
        <p:spPr>
          <a:xfrm>
            <a:off x="4619625" y="1847850"/>
            <a:ext cx="3762375" cy="1428750"/>
          </a:xfrm>
          <a:prstGeom prst="rect">
            <a:avLst/>
          </a:prstGeom>
          <a:noFill/>
          <a:ln>
            <a:noFill/>
          </a:ln>
        </p:spPr>
      </p:pic>
      <p:pic>
        <p:nvPicPr>
          <p:cNvPr id="246" name="Google Shape;246;p42"/>
          <p:cNvPicPr preferRelativeResize="0"/>
          <p:nvPr/>
        </p:nvPicPr>
        <p:blipFill>
          <a:blip r:embed="rId6">
            <a:alphaModFix/>
          </a:blip>
          <a:stretch>
            <a:fillRect/>
          </a:stretch>
        </p:blipFill>
        <p:spPr>
          <a:xfrm>
            <a:off x="4619625" y="3429000"/>
            <a:ext cx="3981450" cy="628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2" name="Google Shape;252;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we have seen the architecture of how out plagiarism detector works. We tried testing a whole variety of methods but we ultimately found the classical methods work the best. With Neural Networks we ran into these issues</a:t>
            </a:r>
            <a:endParaRPr/>
          </a:p>
          <a:p>
            <a:pPr indent="-342900" lvl="0" marL="457200" rtl="0" algn="l">
              <a:spcBef>
                <a:spcPts val="1600"/>
              </a:spcBef>
              <a:spcAft>
                <a:spcPts val="0"/>
              </a:spcAft>
              <a:buSzPts val="1800"/>
              <a:buAutoNum type="arabicPeriod"/>
            </a:pPr>
            <a:r>
              <a:rPr lang="en"/>
              <a:t>Lack of Data, For instance we trained our AutoEncoder and other models using a corpus containing thousands of sentences. But when we consider matching things with Online Sources our search space shoots up and things start to behave abnormally</a:t>
            </a:r>
            <a:endParaRPr/>
          </a:p>
          <a:p>
            <a:pPr indent="-342900" lvl="0" marL="457200" rtl="0" algn="l">
              <a:spcBef>
                <a:spcPts val="0"/>
              </a:spcBef>
              <a:spcAft>
                <a:spcPts val="0"/>
              </a:spcAft>
              <a:buSzPts val="1800"/>
              <a:buAutoNum type="arabicPeriod"/>
            </a:pPr>
            <a:r>
              <a:rPr lang="en"/>
              <a:t>One other issue might be the fact that good Neural Models do not get trained overnight. It takes time to train good ones, using more number of epochs or perhaps tweaking models here and there. Personalizing them for our Use Case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58" name="Google Shape;258;p44"/>
          <p:cNvSpPr txBox="1"/>
          <p:nvPr>
            <p:ph idx="1" type="body"/>
          </p:nvPr>
        </p:nvSpPr>
        <p:spPr>
          <a:xfrm>
            <a:off x="311700" y="1171600"/>
            <a:ext cx="7464900" cy="33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a:t>For a text which is </a:t>
            </a:r>
            <a:r>
              <a:rPr lang="en"/>
              <a:t>nothing but a summary of the Movie “Lipstick Under My Burkha”</a:t>
            </a:r>
            <a:endParaRPr/>
          </a:p>
          <a:p>
            <a:pPr indent="-342900" lvl="0" marL="457200" rtl="0" algn="just">
              <a:spcBef>
                <a:spcPts val="0"/>
              </a:spcBef>
              <a:spcAft>
                <a:spcPts val="0"/>
              </a:spcAft>
              <a:buSzPts val="1800"/>
              <a:buAutoNum type="arabicPeriod"/>
            </a:pPr>
            <a:r>
              <a:rPr lang="en"/>
              <a:t>Similarity Threshold is to be kept low as the text retrieved from the web contains a lot of extra things which contribute towards.</a:t>
            </a:r>
            <a:endParaRPr/>
          </a:p>
          <a:p>
            <a:pPr indent="-342900" lvl="0" marL="457200" rtl="0" algn="just">
              <a:spcBef>
                <a:spcPts val="0"/>
              </a:spcBef>
              <a:spcAft>
                <a:spcPts val="0"/>
              </a:spcAft>
              <a:buSzPts val="1800"/>
              <a:buAutoNum type="arabicPeriod"/>
            </a:pPr>
            <a:r>
              <a:rPr lang="en"/>
              <a:t>We got the following Links (Top Hits By Our Code)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5"/>
          <p:cNvPicPr preferRelativeResize="0"/>
          <p:nvPr/>
        </p:nvPicPr>
        <p:blipFill>
          <a:blip r:embed="rId3">
            <a:alphaModFix/>
          </a:blip>
          <a:stretch>
            <a:fillRect/>
          </a:stretch>
        </p:blipFill>
        <p:spPr>
          <a:xfrm>
            <a:off x="271463" y="942975"/>
            <a:ext cx="8601075" cy="3257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490250" y="526350"/>
            <a:ext cx="8135700" cy="5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https://docs.google.com/document/d/1zKvza8FhlFgPxTqDBkfJzFoeHOmsNWZ5lLyU_AZdVKY/edit?usp=sharing</a:t>
            </a:r>
            <a:endParaRPr sz="1200"/>
          </a:p>
          <a:p>
            <a:pPr indent="0" lvl="0" marL="0" rtl="0" algn="l">
              <a:spcBef>
                <a:spcPts val="0"/>
              </a:spcBef>
              <a:spcAft>
                <a:spcPts val="0"/>
              </a:spcAft>
              <a:buNone/>
            </a:pPr>
            <a:r>
              <a:rPr lang="en" sz="1200"/>
              <a:t>Top hits below(WikiPedia Copy):</a:t>
            </a:r>
            <a:endParaRPr sz="1200"/>
          </a:p>
        </p:txBody>
      </p:sp>
      <p:pic>
        <p:nvPicPr>
          <p:cNvPr id="269" name="Google Shape;269;p46"/>
          <p:cNvPicPr preferRelativeResize="0"/>
          <p:nvPr/>
        </p:nvPicPr>
        <p:blipFill>
          <a:blip r:embed="rId4">
            <a:alphaModFix/>
          </a:blip>
          <a:stretch>
            <a:fillRect/>
          </a:stretch>
        </p:blipFill>
        <p:spPr>
          <a:xfrm>
            <a:off x="535100" y="1048650"/>
            <a:ext cx="7753350" cy="1523100"/>
          </a:xfrm>
          <a:prstGeom prst="rect">
            <a:avLst/>
          </a:prstGeom>
          <a:noFill/>
          <a:ln>
            <a:noFill/>
          </a:ln>
        </p:spPr>
      </p:pic>
      <p:pic>
        <p:nvPicPr>
          <p:cNvPr id="270" name="Google Shape;270;p46"/>
          <p:cNvPicPr preferRelativeResize="0"/>
          <p:nvPr/>
        </p:nvPicPr>
        <p:blipFill>
          <a:blip r:embed="rId5">
            <a:alphaModFix/>
          </a:blip>
          <a:stretch>
            <a:fillRect/>
          </a:stretch>
        </p:blipFill>
        <p:spPr>
          <a:xfrm>
            <a:off x="138500" y="2884875"/>
            <a:ext cx="8839200" cy="138820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490250" y="526350"/>
            <a:ext cx="8135700" cy="5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https://docs.google.com/document/d/1JQe76qRsSgPcjMv-Mn7gr8IoE8uCurem-1duE282CEo/edit?usp=sharing</a:t>
            </a:r>
            <a:endParaRPr sz="1200"/>
          </a:p>
          <a:p>
            <a:pPr indent="0" lvl="0" marL="0" rtl="0" algn="l">
              <a:spcBef>
                <a:spcPts val="0"/>
              </a:spcBef>
              <a:spcAft>
                <a:spcPts val="0"/>
              </a:spcAft>
              <a:buNone/>
            </a:pPr>
            <a:r>
              <a:rPr lang="en" sz="1200"/>
              <a:t>Top Hits  =&gt;</a:t>
            </a:r>
            <a:endParaRPr sz="1200"/>
          </a:p>
        </p:txBody>
      </p:sp>
      <p:pic>
        <p:nvPicPr>
          <p:cNvPr id="276" name="Google Shape;276;p47"/>
          <p:cNvPicPr preferRelativeResize="0"/>
          <p:nvPr/>
        </p:nvPicPr>
        <p:blipFill>
          <a:blip r:embed="rId4">
            <a:alphaModFix/>
          </a:blip>
          <a:stretch>
            <a:fillRect/>
          </a:stretch>
        </p:blipFill>
        <p:spPr>
          <a:xfrm>
            <a:off x="152400" y="1201050"/>
            <a:ext cx="8839200" cy="1685647"/>
          </a:xfrm>
          <a:prstGeom prst="rect">
            <a:avLst/>
          </a:prstGeom>
          <a:noFill/>
          <a:ln>
            <a:noFill/>
          </a:ln>
        </p:spPr>
      </p:pic>
      <p:pic>
        <p:nvPicPr>
          <p:cNvPr id="277" name="Google Shape;277;p47"/>
          <p:cNvPicPr preferRelativeResize="0"/>
          <p:nvPr/>
        </p:nvPicPr>
        <p:blipFill>
          <a:blip r:embed="rId5">
            <a:alphaModFix/>
          </a:blip>
          <a:stretch>
            <a:fillRect/>
          </a:stretch>
        </p:blipFill>
        <p:spPr>
          <a:xfrm>
            <a:off x="152400" y="3039097"/>
            <a:ext cx="8839198" cy="127581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490250" y="526350"/>
            <a:ext cx="865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r">
              <a:spcBef>
                <a:spcPts val="0"/>
              </a:spcBef>
              <a:spcAft>
                <a:spcPts val="0"/>
              </a:spcAft>
              <a:buNone/>
            </a:pPr>
            <a:r>
              <a:rPr lang="en" sz="2100"/>
              <a:t>Kartik Garg (2019101060)</a:t>
            </a:r>
            <a:endParaRPr sz="2100"/>
          </a:p>
          <a:p>
            <a:pPr indent="0" lvl="0" marL="0" rtl="0" algn="r">
              <a:spcBef>
                <a:spcPts val="0"/>
              </a:spcBef>
              <a:spcAft>
                <a:spcPts val="0"/>
              </a:spcAft>
              <a:buNone/>
            </a:pPr>
            <a:r>
              <a:rPr lang="en" sz="2100"/>
              <a:t>Shreyash Rai (2019101096)</a:t>
            </a:r>
            <a:endParaRPr sz="2100"/>
          </a:p>
          <a:p>
            <a:pPr indent="0" lvl="0" marL="0" rtl="0" algn="r">
              <a:spcBef>
                <a:spcPts val="0"/>
              </a:spcBef>
              <a:spcAft>
                <a:spcPts val="0"/>
              </a:spcAft>
              <a:buNone/>
            </a:pPr>
            <a:r>
              <a:rPr lang="en" sz="2100"/>
              <a:t>Harshit Sharma (2019101083)</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 How to Detect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Plagiarism</a:t>
            </a:r>
            <a:endParaRPr/>
          </a:p>
        </p:txBody>
      </p:sp>
      <p:sp>
        <p:nvSpPr>
          <p:cNvPr id="82" name="Google Shape;82;p1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Art of Copying</a:t>
            </a:r>
            <a:endParaRPr/>
          </a:p>
        </p:txBody>
      </p:sp>
      <p:sp>
        <p:nvSpPr>
          <p:cNvPr id="83" name="Google Shape;83;p17"/>
          <p:cNvSpPr txBox="1"/>
          <p:nvPr>
            <p:ph idx="2" type="body"/>
          </p:nvPr>
        </p:nvSpPr>
        <p:spPr>
          <a:xfrm>
            <a:off x="4677825" y="303400"/>
            <a:ext cx="4317900" cy="4882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lt1"/>
                </a:solidFill>
                <a:latin typeface="Arial"/>
                <a:ea typeface="Arial"/>
                <a:cs typeface="Arial"/>
                <a:sym typeface="Arial"/>
              </a:rPr>
              <a:t>Plagiarism has been identified as theft of intellectual property by Lancaster and Culwin. It can further be defined as turning of someone else’s work as your own without reference to the original source. Commonly observed plagiarism methods are listed below </a:t>
            </a:r>
            <a:endParaRPr sz="1400">
              <a:solidFill>
                <a:schemeClr val="lt1"/>
              </a:solidFill>
              <a:latin typeface="Arial"/>
              <a:ea typeface="Arial"/>
              <a:cs typeface="Arial"/>
              <a:sym typeface="Arial"/>
            </a:endParaRPr>
          </a:p>
          <a:p>
            <a:pPr indent="-317500" lvl="0" marL="457200" rtl="0" algn="just">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Copy - Paste Plagiarism (Directly copying word to word)</a:t>
            </a:r>
            <a:endParaRPr sz="1400">
              <a:solidFill>
                <a:schemeClr val="lt1"/>
              </a:solidFill>
              <a:latin typeface="Arial"/>
              <a:ea typeface="Arial"/>
              <a:cs typeface="Arial"/>
              <a:sym typeface="Arial"/>
            </a:endParaRPr>
          </a:p>
          <a:p>
            <a:pPr indent="-317500" lvl="0" marL="457200" rtl="0" algn="just">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Paraphrasing (Restating same content in different words)</a:t>
            </a:r>
            <a:endParaRPr sz="1400">
              <a:solidFill>
                <a:schemeClr val="lt1"/>
              </a:solidFill>
              <a:latin typeface="Arial"/>
              <a:ea typeface="Arial"/>
              <a:cs typeface="Arial"/>
              <a:sym typeface="Arial"/>
            </a:endParaRPr>
          </a:p>
          <a:p>
            <a:pPr indent="-317500" lvl="0" marL="457200" rtl="0" algn="just">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Artistic Plagiarism (Presenting same Content but with different media)</a:t>
            </a:r>
            <a:endParaRPr sz="1400">
              <a:solidFill>
                <a:schemeClr val="lt1"/>
              </a:solidFill>
              <a:latin typeface="Arial"/>
              <a:ea typeface="Arial"/>
              <a:cs typeface="Arial"/>
              <a:sym typeface="Arial"/>
            </a:endParaRPr>
          </a:p>
          <a:p>
            <a:pPr indent="-317500" lvl="0" marL="457200" rtl="0" algn="just">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Idea Plagiarism (Using similar kind of ideas)</a:t>
            </a:r>
            <a:endParaRPr sz="1400">
              <a:solidFill>
                <a:schemeClr val="lt1"/>
              </a:solidFill>
              <a:latin typeface="Arial"/>
              <a:ea typeface="Arial"/>
              <a:cs typeface="Arial"/>
              <a:sym typeface="Arial"/>
            </a:endParaRPr>
          </a:p>
          <a:p>
            <a:pPr indent="-317500" lvl="0" marL="457200" rtl="0" algn="just">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Code Plagiarism (Using directly available code snippets with permission)</a:t>
            </a:r>
            <a:endParaRPr sz="1400">
              <a:solidFill>
                <a:schemeClr val="lt1"/>
              </a:solidFill>
              <a:latin typeface="Arial"/>
              <a:ea typeface="Arial"/>
              <a:cs typeface="Arial"/>
              <a:sym typeface="Arial"/>
            </a:endParaRPr>
          </a:p>
          <a:p>
            <a:pPr indent="0" lvl="0" marL="0" rtl="0" algn="l">
              <a:spcBef>
                <a:spcPts val="0"/>
              </a:spcBef>
              <a:spcAft>
                <a:spcPts val="1600"/>
              </a:spcAft>
              <a:buNone/>
            </a:pPr>
            <a:r>
              <a:t/>
            </a:r>
            <a:endParaRPr sz="2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65500" y="16109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Detection</a:t>
            </a:r>
            <a:endParaRPr/>
          </a:p>
        </p:txBody>
      </p:sp>
      <p:sp>
        <p:nvSpPr>
          <p:cNvPr id="89" name="Google Shape;89;p18"/>
          <p:cNvSpPr txBox="1"/>
          <p:nvPr>
            <p:ph idx="2" type="body"/>
          </p:nvPr>
        </p:nvSpPr>
        <p:spPr>
          <a:xfrm>
            <a:off x="4677825" y="162275"/>
            <a:ext cx="4317900" cy="48825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lt1"/>
              </a:buClr>
              <a:buSzPts val="2000"/>
              <a:buAutoNum type="arabicPeriod"/>
            </a:pPr>
            <a:r>
              <a:rPr lang="en" sz="2000">
                <a:solidFill>
                  <a:schemeClr val="lt1"/>
                </a:solidFill>
              </a:rPr>
              <a:t>Read TEXT from document.</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NLP Preprocessing</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 sz="2000">
                <a:solidFill>
                  <a:schemeClr val="lt1"/>
                </a:solidFill>
              </a:rPr>
              <a:t>Tokenize</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 sz="2000">
                <a:solidFill>
                  <a:schemeClr val="lt1"/>
                </a:solidFill>
              </a:rPr>
              <a:t>Stemming</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 sz="2000">
                <a:solidFill>
                  <a:schemeClr val="lt1"/>
                </a:solidFill>
              </a:rPr>
              <a:t>Lemmatization</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 sz="2000">
                <a:solidFill>
                  <a:schemeClr val="lt1"/>
                </a:solidFill>
              </a:rPr>
              <a:t>Spell Checker</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 sz="2000">
                <a:solidFill>
                  <a:schemeClr val="lt1"/>
                </a:solidFill>
              </a:rPr>
              <a:t>Remove Stop Words</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 sz="2000">
                <a:solidFill>
                  <a:schemeClr val="lt1"/>
                </a:solidFill>
              </a:rPr>
              <a:t>Removing Punctuation</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Google API Search </a:t>
            </a:r>
            <a:endParaRPr sz="2000">
              <a:solidFill>
                <a:schemeClr val="lt1"/>
              </a:solidFill>
            </a:endParaRPr>
          </a:p>
          <a:p>
            <a:pPr indent="-355600" lvl="1" marL="914400" rtl="0" algn="l">
              <a:spcBef>
                <a:spcPts val="0"/>
              </a:spcBef>
              <a:spcAft>
                <a:spcPts val="0"/>
              </a:spcAft>
              <a:buClr>
                <a:schemeClr val="lt1"/>
              </a:buClr>
              <a:buSzPts val="2000"/>
              <a:buAutoNum type="alphaLcPeriod"/>
            </a:pPr>
            <a:r>
              <a:rPr lang="en" sz="2000">
                <a:solidFill>
                  <a:schemeClr val="lt1"/>
                </a:solidFill>
              </a:rPr>
              <a:t>Collect Relevant Links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Retrieve Text From the Selected Links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Check Similarity and Report</a:t>
            </a:r>
            <a:endParaRPr sz="2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95" name="Google Shape;95;p19"/>
          <p:cNvSpPr txBox="1"/>
          <p:nvPr>
            <p:ph idx="1" type="body"/>
          </p:nvPr>
        </p:nvSpPr>
        <p:spPr>
          <a:xfrm>
            <a:off x="311700" y="1580450"/>
            <a:ext cx="7809300" cy="173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It is necessary because the text contains a lot of information</a:t>
            </a:r>
            <a:endParaRPr sz="1600"/>
          </a:p>
          <a:p>
            <a:pPr indent="-330200" lvl="1" marL="1371600" rtl="0" algn="l">
              <a:spcBef>
                <a:spcPts val="0"/>
              </a:spcBef>
              <a:spcAft>
                <a:spcPts val="0"/>
              </a:spcAft>
              <a:buSzPts val="1600"/>
              <a:buAutoNum type="alphaLcPeriod"/>
            </a:pPr>
            <a:r>
              <a:rPr lang="en" sz="1600"/>
              <a:t>Some of this information is irrelevant and needs to be removed before we proceed</a:t>
            </a:r>
            <a:endParaRPr sz="1600"/>
          </a:p>
          <a:p>
            <a:pPr indent="-330200" lvl="1" marL="1371600" rtl="0" algn="l">
              <a:spcBef>
                <a:spcPts val="0"/>
              </a:spcBef>
              <a:spcAft>
                <a:spcPts val="0"/>
              </a:spcAft>
              <a:buSzPts val="1600"/>
              <a:buAutoNum type="alphaLcPeriod"/>
            </a:pPr>
            <a:r>
              <a:rPr lang="en" sz="1600"/>
              <a:t>So to improve the quality of our analysis it is necessary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265500" y="16109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Tokenization</a:t>
            </a:r>
            <a:endParaRPr/>
          </a:p>
        </p:txBody>
      </p:sp>
      <p:sp>
        <p:nvSpPr>
          <p:cNvPr id="101" name="Google Shape;101;p20"/>
          <p:cNvSpPr txBox="1"/>
          <p:nvPr>
            <p:ph idx="2" type="body"/>
          </p:nvPr>
        </p:nvSpPr>
        <p:spPr>
          <a:xfrm>
            <a:off x="4677825" y="162275"/>
            <a:ext cx="4317900" cy="3428400"/>
          </a:xfrm>
          <a:prstGeom prst="rect">
            <a:avLst/>
          </a:prstGeom>
        </p:spPr>
        <p:txBody>
          <a:bodyPr anchorCtr="0" anchor="ctr" bIns="91425" lIns="91425" spcFirstLastPara="1" rIns="91425" wrap="square" tIns="91425">
            <a:noAutofit/>
          </a:bodyPr>
          <a:lstStyle/>
          <a:p>
            <a:pPr indent="-336550" lvl="0" marL="457200" rtl="0" algn="just">
              <a:spcBef>
                <a:spcPts val="0"/>
              </a:spcBef>
              <a:spcAft>
                <a:spcPts val="0"/>
              </a:spcAft>
              <a:buClr>
                <a:schemeClr val="lt1"/>
              </a:buClr>
              <a:buSzPts val="1700"/>
              <a:buAutoNum type="arabicPeriod"/>
            </a:pPr>
            <a:r>
              <a:rPr lang="en" sz="1700">
                <a:solidFill>
                  <a:schemeClr val="lt1"/>
                </a:solidFill>
              </a:rPr>
              <a:t>To get to the similarity module, we first need a mathematical representation of the input document.</a:t>
            </a:r>
            <a:endParaRPr sz="1700">
              <a:solidFill>
                <a:schemeClr val="lt1"/>
              </a:solidFill>
            </a:endParaRPr>
          </a:p>
          <a:p>
            <a:pPr indent="-336550" lvl="0" marL="457200" rtl="0" algn="just">
              <a:spcBef>
                <a:spcPts val="0"/>
              </a:spcBef>
              <a:spcAft>
                <a:spcPts val="0"/>
              </a:spcAft>
              <a:buClr>
                <a:schemeClr val="lt1"/>
              </a:buClr>
              <a:buSzPts val="1700"/>
              <a:buAutoNum type="arabicPeriod"/>
            </a:pPr>
            <a:r>
              <a:rPr lang="en" sz="1700">
                <a:solidFill>
                  <a:schemeClr val="lt1"/>
                </a:solidFill>
              </a:rPr>
              <a:t>To do so there are several techniques, most of them involve finding vectorial representation of words in a document.</a:t>
            </a:r>
            <a:endParaRPr sz="1700">
              <a:solidFill>
                <a:schemeClr val="lt1"/>
              </a:solidFill>
            </a:endParaRPr>
          </a:p>
          <a:p>
            <a:pPr indent="-336550" lvl="0" marL="457200" rtl="0" algn="just">
              <a:spcBef>
                <a:spcPts val="0"/>
              </a:spcBef>
              <a:spcAft>
                <a:spcPts val="0"/>
              </a:spcAft>
              <a:buClr>
                <a:schemeClr val="lt1"/>
              </a:buClr>
              <a:buSzPts val="1700"/>
              <a:buAutoNum type="arabicPeriod"/>
            </a:pPr>
            <a:r>
              <a:rPr lang="en" sz="1700">
                <a:solidFill>
                  <a:schemeClr val="lt1"/>
                </a:solidFill>
              </a:rPr>
              <a:t>So, to get words from a sentence this tokenization step is important.</a:t>
            </a:r>
            <a:endParaRPr sz="1700">
              <a:solidFill>
                <a:schemeClr val="lt1"/>
              </a:solidFill>
            </a:endParaRPr>
          </a:p>
        </p:txBody>
      </p:sp>
      <p:pic>
        <p:nvPicPr>
          <p:cNvPr id="102" name="Google Shape;102;p20"/>
          <p:cNvPicPr preferRelativeResize="0"/>
          <p:nvPr/>
        </p:nvPicPr>
        <p:blipFill>
          <a:blip r:embed="rId3">
            <a:alphaModFix/>
          </a:blip>
          <a:stretch>
            <a:fillRect/>
          </a:stretch>
        </p:blipFill>
        <p:spPr>
          <a:xfrm>
            <a:off x="0" y="3277565"/>
            <a:ext cx="9143999" cy="14067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27875" y="1968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Stemming and Lemmatization</a:t>
            </a:r>
            <a:endParaRPr/>
          </a:p>
        </p:txBody>
      </p:sp>
      <p:sp>
        <p:nvSpPr>
          <p:cNvPr id="108" name="Google Shape;108;p21"/>
          <p:cNvSpPr txBox="1"/>
          <p:nvPr>
            <p:ph idx="2" type="body"/>
          </p:nvPr>
        </p:nvSpPr>
        <p:spPr>
          <a:xfrm>
            <a:off x="4677825" y="162275"/>
            <a:ext cx="4317900" cy="48825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lt1"/>
              </a:buClr>
              <a:buSzPts val="2000"/>
              <a:buAutoNum type="arabicPeriod"/>
            </a:pPr>
            <a:r>
              <a:rPr lang="en" sz="2000">
                <a:solidFill>
                  <a:schemeClr val="lt1"/>
                </a:solidFill>
              </a:rPr>
              <a:t>But we cannot just proceed to analysis after breaking the sentences into words.</a:t>
            </a:r>
            <a:endParaRPr sz="2000">
              <a:solidFill>
                <a:schemeClr val="lt1"/>
              </a:solidFill>
            </a:endParaRPr>
          </a:p>
          <a:p>
            <a:pPr indent="-355600" lvl="0" marL="457200" rtl="0" algn="just">
              <a:spcBef>
                <a:spcPts val="0"/>
              </a:spcBef>
              <a:spcAft>
                <a:spcPts val="0"/>
              </a:spcAft>
              <a:buClr>
                <a:schemeClr val="lt1"/>
              </a:buClr>
              <a:buSzPts val="2000"/>
              <a:buAutoNum type="arabicPeriod"/>
            </a:pPr>
            <a:r>
              <a:rPr lang="en" sz="2000">
                <a:solidFill>
                  <a:schemeClr val="lt1"/>
                </a:solidFill>
              </a:rPr>
              <a:t>Words like dance, dancing; sing or singing carry the same weight it does not matter in what form they come</a:t>
            </a:r>
            <a:endParaRPr sz="2000">
              <a:solidFill>
                <a:schemeClr val="lt1"/>
              </a:solidFill>
            </a:endParaRPr>
          </a:p>
          <a:p>
            <a:pPr indent="-355600" lvl="0" marL="457200" rtl="0" algn="just">
              <a:spcBef>
                <a:spcPts val="0"/>
              </a:spcBef>
              <a:spcAft>
                <a:spcPts val="0"/>
              </a:spcAft>
              <a:buClr>
                <a:schemeClr val="lt1"/>
              </a:buClr>
              <a:buSzPts val="2000"/>
              <a:buAutoNum type="arabicPeriod"/>
            </a:pPr>
            <a:r>
              <a:rPr lang="en" sz="2000">
                <a:solidFill>
                  <a:schemeClr val="lt1"/>
                </a:solidFill>
              </a:rPr>
              <a:t>So, to handle such case we deploy stemming and lemmatization to get the root word.</a:t>
            </a:r>
            <a:endParaRPr sz="2000">
              <a:solidFill>
                <a:schemeClr val="lt1"/>
              </a:solidFill>
            </a:endParaRPr>
          </a:p>
        </p:txBody>
      </p:sp>
      <p:pic>
        <p:nvPicPr>
          <p:cNvPr id="109" name="Google Shape;109;p21"/>
          <p:cNvPicPr preferRelativeResize="0"/>
          <p:nvPr/>
        </p:nvPicPr>
        <p:blipFill>
          <a:blip r:embed="rId3">
            <a:alphaModFix/>
          </a:blip>
          <a:stretch>
            <a:fillRect/>
          </a:stretch>
        </p:blipFill>
        <p:spPr>
          <a:xfrm>
            <a:off x="152400" y="1682450"/>
            <a:ext cx="4373025" cy="298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