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16" r:id="rId7"/>
    <p:sldId id="317" r:id="rId8"/>
    <p:sldId id="319" r:id="rId9"/>
    <p:sldId id="320" r:id="rId10"/>
    <p:sldId id="322" r:id="rId11"/>
    <p:sldId id="323" r:id="rId12"/>
    <p:sldId id="324" r:id="rId13"/>
    <p:sldId id="318" r:id="rId14"/>
    <p:sldId id="325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Sub-Saharan Africa</c:v>
                </c:pt>
                <c:pt idx="1">
                  <c:v>Europe</c:v>
                </c:pt>
                <c:pt idx="2">
                  <c:v>Asia</c:v>
                </c:pt>
                <c:pt idx="3">
                  <c:v>Australia and Oceania</c:v>
                </c:pt>
                <c:pt idx="4">
                  <c:v>Middle East and North Africa</c:v>
                </c:pt>
                <c:pt idx="5">
                  <c:v>Central America and the Caribbean</c:v>
                </c:pt>
                <c:pt idx="6">
                  <c:v>North America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39672031.43</c:v>
                </c:pt>
                <c:pt idx="1">
                  <c:v>33368932.109999999</c:v>
                </c:pt>
                <c:pt idx="2">
                  <c:v>21347091.02</c:v>
                </c:pt>
                <c:pt idx="3">
                  <c:v>14094265.130000001</c:v>
                </c:pt>
                <c:pt idx="4">
                  <c:v>14052706.58</c:v>
                </c:pt>
                <c:pt idx="5">
                  <c:v>9170385.4900000002</c:v>
                </c:pt>
                <c:pt idx="6">
                  <c:v>5643356.5499999998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2C-4DC3-BD48-11C8D305A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92240288"/>
        <c:axId val="1692229728"/>
      </c:barChart>
      <c:catAx>
        <c:axId val="169224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229728"/>
        <c:crosses val="autoZero"/>
        <c:auto val="1"/>
        <c:lblAlgn val="ctr"/>
        <c:lblOffset val="100"/>
        <c:noMultiLvlLbl val="0"/>
      </c:catAx>
      <c:valAx>
        <c:axId val="169222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224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Share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CF-4C75-91F3-2C1A573AA0D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4.2754811898512686E-3"/>
                  <c:y val="4.19172256245747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CF-4C75-91F3-2C1A573AA0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Cosmetics</c:v>
                </c:pt>
                <c:pt idx="1">
                  <c:v>Office Supplies</c:v>
                </c:pt>
                <c:pt idx="2">
                  <c:v>Household</c:v>
                </c:pt>
                <c:pt idx="3">
                  <c:v>Baby Food</c:v>
                </c:pt>
                <c:pt idx="4">
                  <c:v>Clothes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36601509.600000001</c:v>
                </c:pt>
                <c:pt idx="1">
                  <c:v>30585380.07</c:v>
                </c:pt>
                <c:pt idx="2">
                  <c:v>29889712.289999999</c:v>
                </c:pt>
                <c:pt idx="3">
                  <c:v>10350327.6</c:v>
                </c:pt>
                <c:pt idx="4">
                  <c:v>7787292.7999999998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CF-4C75-91F3-2C1A573AA0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Offline</c:v>
                </c:pt>
                <c:pt idx="1">
                  <c:v>Online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79094809.200000003</c:v>
                </c:pt>
                <c:pt idx="1">
                  <c:v>58253959.109999999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F-4FD4-80AE-609B8F3B4F5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02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Profit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1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Sub-Saharan Africa</c:v>
                </c:pt>
                <c:pt idx="1">
                  <c:v>Europe</c:v>
                </c:pt>
                <c:pt idx="2">
                  <c:v>Asia</c:v>
                </c:pt>
                <c:pt idx="3">
                  <c:v>Middle East and North Africa</c:v>
                </c:pt>
                <c:pt idx="4">
                  <c:v>Australia and Oceania</c:v>
                </c:pt>
                <c:pt idx="5">
                  <c:v>Central America and the Caribbean</c:v>
                </c:pt>
                <c:pt idx="6">
                  <c:v>North America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12183211.4</c:v>
                </c:pt>
                <c:pt idx="1">
                  <c:v>11082938.630000001</c:v>
                </c:pt>
                <c:pt idx="2">
                  <c:v>6113845.8700000001</c:v>
                </c:pt>
                <c:pt idx="3">
                  <c:v>5761191.8599999994</c:v>
                </c:pt>
                <c:pt idx="4">
                  <c:v>4722160.03</c:v>
                </c:pt>
                <c:pt idx="5">
                  <c:v>2846907.85</c:v>
                </c:pt>
                <c:pt idx="6">
                  <c:v>1457942.76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1-4FEF-8FA1-24C798ADEB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02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Sheet1!$A$2:$A$65</c:f>
              <c:strCache>
                <c:ptCount val="64"/>
                <c:pt idx="0">
                  <c:v>2010-02</c:v>
                </c:pt>
                <c:pt idx="1">
                  <c:v>2010-05</c:v>
                </c:pt>
                <c:pt idx="2">
                  <c:v>2010-06</c:v>
                </c:pt>
                <c:pt idx="3">
                  <c:v>2010-07</c:v>
                </c:pt>
                <c:pt idx="4">
                  <c:v>2010-10</c:v>
                </c:pt>
                <c:pt idx="5">
                  <c:v>2010-11</c:v>
                </c:pt>
                <c:pt idx="6">
                  <c:v>2010-12</c:v>
                </c:pt>
                <c:pt idx="7">
                  <c:v>2011-01</c:v>
                </c:pt>
                <c:pt idx="8">
                  <c:v>2011-04</c:v>
                </c:pt>
                <c:pt idx="9">
                  <c:v>2011-05</c:v>
                </c:pt>
                <c:pt idx="10">
                  <c:v>2011-06</c:v>
                </c:pt>
                <c:pt idx="11">
                  <c:v>2011-07</c:v>
                </c:pt>
                <c:pt idx="12">
                  <c:v>2011-08</c:v>
                </c:pt>
                <c:pt idx="13">
                  <c:v>2011-09</c:v>
                </c:pt>
                <c:pt idx="14">
                  <c:v>2011-11</c:v>
                </c:pt>
                <c:pt idx="15">
                  <c:v>2012-01</c:v>
                </c:pt>
                <c:pt idx="16">
                  <c:v>2012-02</c:v>
                </c:pt>
                <c:pt idx="17">
                  <c:v>2012-03</c:v>
                </c:pt>
                <c:pt idx="18">
                  <c:v>2012-04</c:v>
                </c:pt>
                <c:pt idx="19">
                  <c:v>2012-05</c:v>
                </c:pt>
                <c:pt idx="20">
                  <c:v>2012-06</c:v>
                </c:pt>
                <c:pt idx="21">
                  <c:v>2012-07</c:v>
                </c:pt>
                <c:pt idx="22">
                  <c:v>2012-08</c:v>
                </c:pt>
                <c:pt idx="23">
                  <c:v>2012-09</c:v>
                </c:pt>
                <c:pt idx="24">
                  <c:v>2012-10</c:v>
                </c:pt>
                <c:pt idx="25">
                  <c:v>2012-11</c:v>
                </c:pt>
                <c:pt idx="26">
                  <c:v>2013-01</c:v>
                </c:pt>
                <c:pt idx="27">
                  <c:v>2013-03</c:v>
                </c:pt>
                <c:pt idx="28">
                  <c:v>2013-04</c:v>
                </c:pt>
                <c:pt idx="29">
                  <c:v>2013-05</c:v>
                </c:pt>
                <c:pt idx="30">
                  <c:v>2013-06</c:v>
                </c:pt>
                <c:pt idx="31">
                  <c:v>2013-07</c:v>
                </c:pt>
                <c:pt idx="32">
                  <c:v>2013-08</c:v>
                </c:pt>
                <c:pt idx="33">
                  <c:v>2013-09</c:v>
                </c:pt>
                <c:pt idx="34">
                  <c:v>2013-10</c:v>
                </c:pt>
                <c:pt idx="35">
                  <c:v>2013-11</c:v>
                </c:pt>
                <c:pt idx="36">
                  <c:v>2013-12</c:v>
                </c:pt>
                <c:pt idx="37">
                  <c:v>2014-02</c:v>
                </c:pt>
                <c:pt idx="38">
                  <c:v>2014-03</c:v>
                </c:pt>
                <c:pt idx="39">
                  <c:v>2014-04</c:v>
                </c:pt>
                <c:pt idx="40">
                  <c:v>2014-05</c:v>
                </c:pt>
                <c:pt idx="41">
                  <c:v>2014-06</c:v>
                </c:pt>
                <c:pt idx="42">
                  <c:v>2014-07</c:v>
                </c:pt>
                <c:pt idx="43">
                  <c:v>2014-08</c:v>
                </c:pt>
                <c:pt idx="44">
                  <c:v>2014-10</c:v>
                </c:pt>
                <c:pt idx="45">
                  <c:v>2015-01</c:v>
                </c:pt>
                <c:pt idx="46">
                  <c:v>2015-02</c:v>
                </c:pt>
                <c:pt idx="47">
                  <c:v>2015-04</c:v>
                </c:pt>
                <c:pt idx="48">
                  <c:v>2015-07</c:v>
                </c:pt>
                <c:pt idx="49">
                  <c:v>2015-08</c:v>
                </c:pt>
                <c:pt idx="50">
                  <c:v>2015-10</c:v>
                </c:pt>
                <c:pt idx="51">
                  <c:v>2015-11</c:v>
                </c:pt>
                <c:pt idx="52">
                  <c:v>2016-01</c:v>
                </c:pt>
                <c:pt idx="53">
                  <c:v>2016-03</c:v>
                </c:pt>
                <c:pt idx="54">
                  <c:v>2016-06</c:v>
                </c:pt>
                <c:pt idx="55">
                  <c:v>2016-07</c:v>
                </c:pt>
                <c:pt idx="56">
                  <c:v>2016-10</c:v>
                </c:pt>
                <c:pt idx="57">
                  <c:v>2016-11</c:v>
                </c:pt>
                <c:pt idx="58">
                  <c:v>2016-12</c:v>
                </c:pt>
                <c:pt idx="59">
                  <c:v>2017-01</c:v>
                </c:pt>
                <c:pt idx="60">
                  <c:v>2017-02</c:v>
                </c:pt>
                <c:pt idx="61">
                  <c:v>2017-05</c:v>
                </c:pt>
                <c:pt idx="62">
                  <c:v>2017-08</c:v>
                </c:pt>
                <c:pt idx="63">
                  <c:v>2017-11</c:v>
                </c:pt>
              </c:strCache>
            </c:strRef>
          </c:cat>
          <c:val>
            <c:numRef>
              <c:f>Sheet1!$B$2:$B$65</c:f>
              <c:numCache>
                <c:formatCode>0,\ "K"</c:formatCode>
                <c:ptCount val="64"/>
                <c:pt idx="0">
                  <c:v>247956.32</c:v>
                </c:pt>
                <c:pt idx="1">
                  <c:v>2533654</c:v>
                </c:pt>
                <c:pt idx="2">
                  <c:v>4245123.1999999993</c:v>
                </c:pt>
                <c:pt idx="3">
                  <c:v>54319.26</c:v>
                </c:pt>
                <c:pt idx="4">
                  <c:v>6064933.75</c:v>
                </c:pt>
                <c:pt idx="5">
                  <c:v>3458252</c:v>
                </c:pt>
                <c:pt idx="6">
                  <c:v>2581786.39</c:v>
                </c:pt>
                <c:pt idx="7">
                  <c:v>418936.05</c:v>
                </c:pt>
                <c:pt idx="8">
                  <c:v>3421335.79</c:v>
                </c:pt>
                <c:pt idx="9">
                  <c:v>272410.45</c:v>
                </c:pt>
                <c:pt idx="10">
                  <c:v>19103.439999999999</c:v>
                </c:pt>
                <c:pt idx="11">
                  <c:v>3690417.42</c:v>
                </c:pt>
                <c:pt idx="12">
                  <c:v>387002.2</c:v>
                </c:pt>
                <c:pt idx="13">
                  <c:v>574951.92000000004</c:v>
                </c:pt>
                <c:pt idx="14">
                  <c:v>2345008.7999999998</c:v>
                </c:pt>
                <c:pt idx="15">
                  <c:v>4368316.68</c:v>
                </c:pt>
                <c:pt idx="16">
                  <c:v>3121244.33</c:v>
                </c:pt>
                <c:pt idx="17">
                  <c:v>994765.42</c:v>
                </c:pt>
                <c:pt idx="18">
                  <c:v>187695.7</c:v>
                </c:pt>
                <c:pt idx="19">
                  <c:v>3971233.96</c:v>
                </c:pt>
                <c:pt idx="20">
                  <c:v>1342439.67</c:v>
                </c:pt>
                <c:pt idx="21">
                  <c:v>4173105.94</c:v>
                </c:pt>
                <c:pt idx="22">
                  <c:v>1664750.64</c:v>
                </c:pt>
                <c:pt idx="23">
                  <c:v>4648152.7200000007</c:v>
                </c:pt>
                <c:pt idx="24">
                  <c:v>6602507.5999999996</c:v>
                </c:pt>
                <c:pt idx="25">
                  <c:v>824431.86</c:v>
                </c:pt>
                <c:pt idx="26">
                  <c:v>3296425.02</c:v>
                </c:pt>
                <c:pt idx="27">
                  <c:v>835759.1</c:v>
                </c:pt>
                <c:pt idx="28">
                  <c:v>3262562.1</c:v>
                </c:pt>
                <c:pt idx="29">
                  <c:v>4324782.4000000004</c:v>
                </c:pt>
                <c:pt idx="30">
                  <c:v>1212580</c:v>
                </c:pt>
                <c:pt idx="31">
                  <c:v>4220728.8</c:v>
                </c:pt>
                <c:pt idx="32">
                  <c:v>89623.98</c:v>
                </c:pt>
                <c:pt idx="33">
                  <c:v>211540.61</c:v>
                </c:pt>
                <c:pt idx="34">
                  <c:v>745426</c:v>
                </c:pt>
                <c:pt idx="35">
                  <c:v>1957344.4</c:v>
                </c:pt>
                <c:pt idx="36">
                  <c:v>173676.25</c:v>
                </c:pt>
                <c:pt idx="37">
                  <c:v>2014540.36</c:v>
                </c:pt>
                <c:pt idx="38">
                  <c:v>1419101.52</c:v>
                </c:pt>
                <c:pt idx="39">
                  <c:v>1356180.1</c:v>
                </c:pt>
                <c:pt idx="40">
                  <c:v>1901836</c:v>
                </c:pt>
                <c:pt idx="41">
                  <c:v>4722741.24</c:v>
                </c:pt>
                <c:pt idx="42">
                  <c:v>3843039.85</c:v>
                </c:pt>
                <c:pt idx="43">
                  <c:v>20404.71</c:v>
                </c:pt>
                <c:pt idx="44">
                  <c:v>1352370.65</c:v>
                </c:pt>
                <c:pt idx="45">
                  <c:v>5770881</c:v>
                </c:pt>
                <c:pt idx="46">
                  <c:v>1244708.3999999999</c:v>
                </c:pt>
                <c:pt idx="47">
                  <c:v>1561536.48</c:v>
                </c:pt>
                <c:pt idx="48">
                  <c:v>1292409.45</c:v>
                </c:pt>
                <c:pt idx="49">
                  <c:v>6279.09</c:v>
                </c:pt>
                <c:pt idx="50">
                  <c:v>1904138.04</c:v>
                </c:pt>
                <c:pt idx="51">
                  <c:v>648030.4</c:v>
                </c:pt>
                <c:pt idx="52">
                  <c:v>228779.1</c:v>
                </c:pt>
                <c:pt idx="53">
                  <c:v>197883.4</c:v>
                </c:pt>
                <c:pt idx="54">
                  <c:v>956837.58</c:v>
                </c:pt>
                <c:pt idx="55">
                  <c:v>1015192.54</c:v>
                </c:pt>
                <c:pt idx="56">
                  <c:v>221117</c:v>
                </c:pt>
                <c:pt idx="57">
                  <c:v>5876405.1999999993</c:v>
                </c:pt>
                <c:pt idx="58">
                  <c:v>3876652.4</c:v>
                </c:pt>
                <c:pt idx="59">
                  <c:v>2914130.27</c:v>
                </c:pt>
                <c:pt idx="60">
                  <c:v>1117953.6599999999</c:v>
                </c:pt>
                <c:pt idx="61">
                  <c:v>2574057.2000000002</c:v>
                </c:pt>
                <c:pt idx="62">
                  <c:v>6520862.5500000007</c:v>
                </c:pt>
                <c:pt idx="63">
                  <c:v>246415.95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3C-4E74-A859-4C763B44F0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79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336" y="2660559"/>
            <a:ext cx="5602664" cy="3200400"/>
          </a:xfrm>
        </p:spPr>
        <p:txBody>
          <a:bodyPr/>
          <a:lstStyle/>
          <a:p>
            <a:r>
              <a:rPr lang="en-IN" dirty="0"/>
              <a:t>Amazon Sales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for Future Strategy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520410"/>
            <a:ext cx="7273638" cy="4155757"/>
          </a:xfrm>
        </p:spPr>
        <p:txBody>
          <a:bodyPr>
            <a:normAutofit/>
          </a:bodyPr>
          <a:lstStyle/>
          <a:p>
            <a:r>
              <a:rPr lang="en-US" dirty="0"/>
              <a:t>Expand Online Presence : Continue investing in online sales channels, especially in regions showing strong growth.</a:t>
            </a:r>
          </a:p>
          <a:p>
            <a:r>
              <a:rPr lang="en-US" dirty="0"/>
              <a:t>Optimize Product Mix : Focus on top-performing item types and consider reducing or discontinuing low-performing products.</a:t>
            </a:r>
          </a:p>
          <a:p>
            <a:r>
              <a:rPr lang="en-US" dirty="0"/>
              <a:t>Enhance Regional Strategies : Tailor marketing and sales strategies to regional preferences and trends.</a:t>
            </a:r>
          </a:p>
          <a:p>
            <a:r>
              <a:rPr lang="en-US" dirty="0"/>
              <a:t>Monitor Sales Trends : Use sales trend data to forecast demand and adjust inventory levels accordingly.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ABEF-649D-732F-B382-89A2D90E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4" y="735177"/>
            <a:ext cx="7273637" cy="164655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4467-526E-B5CD-E1D2-9AEF3975BC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768442"/>
            <a:ext cx="7273638" cy="4155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analysis highlights the critical factors driving Amazon's sales performance. Significant revenue is generated from specific regions and channels, with top-selling item types contributing heavily to overall revenue. By focusing on expanding profitable regions, optimizing the product mix, and leveraging sales trends, Amazon can continue to grow its market share.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09B70-D932-95CF-47D7-E4C19692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5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Kartik Meena</a:t>
            </a:r>
          </a:p>
          <a:p>
            <a:r>
              <a:rPr lang="en-US" dirty="0"/>
              <a:t>9968217216	</a:t>
            </a:r>
          </a:p>
          <a:p>
            <a:r>
              <a:rPr lang="en-US" dirty="0"/>
              <a:t>kartik2580@gmail.com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IN" dirty="0"/>
              <a:t>Data Collection Overview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3117291"/>
            <a:ext cx="5181600" cy="3128963"/>
          </a:xfrm>
        </p:spPr>
        <p:txBody>
          <a:bodyPr/>
          <a:lstStyle/>
          <a:p>
            <a:r>
              <a:rPr lang="en-US" dirty="0"/>
              <a:t>The dataset includes sales data across various regions and product categories. It captures key metrics such as total revenue, profit, and sales volume. The data spans a specific time period, covering online and offline sales channels.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Overview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B8DE7-A025-C01B-2C38-A13CF4A10F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Total Revenue : The total income generated from sales before any expenses are deducted.</a:t>
            </a:r>
          </a:p>
          <a:p>
            <a:endParaRPr lang="en-US" dirty="0"/>
          </a:p>
          <a:p>
            <a:r>
              <a:rPr lang="en-US" dirty="0"/>
              <a:t>Total Profit : The net income after all costs and expenses are subtracted from total revenue.</a:t>
            </a:r>
          </a:p>
          <a:p>
            <a:endParaRPr lang="en-US" dirty="0"/>
          </a:p>
          <a:p>
            <a:r>
              <a:rPr lang="en-US" dirty="0"/>
              <a:t>Sales Volume : The number of units sold across different product categories and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50" y="0"/>
            <a:ext cx="7233501" cy="1274406"/>
          </a:xfrm>
        </p:spPr>
        <p:txBody>
          <a:bodyPr>
            <a:normAutofit fontScale="90000"/>
          </a:bodyPr>
          <a:lstStyle/>
          <a:p>
            <a:r>
              <a:rPr lang="en-IN" dirty="0"/>
              <a:t>Total Revenue by Region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1789498-F21E-30A8-8835-386481B6AF0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91903312"/>
              </p:ext>
            </p:extLst>
          </p:nvPr>
        </p:nvGraphicFramePr>
        <p:xfrm>
          <a:off x="556179" y="2064468"/>
          <a:ext cx="7164372" cy="4289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Small Business Revenue Statistics | altLINE">
            <a:extLst>
              <a:ext uri="{FF2B5EF4-FFF2-40B4-BE49-F238E27FC236}">
                <a16:creationId xmlns:a16="http://schemas.microsoft.com/office/drawing/2014/main" id="{C200709E-1D3B-8980-13CB-C78A23AB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34" y="4389549"/>
            <a:ext cx="2958006" cy="196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8" y="4366967"/>
            <a:ext cx="5628590" cy="1587007"/>
          </a:xfrm>
        </p:spPr>
        <p:txBody>
          <a:bodyPr>
            <a:normAutofit fontScale="90000"/>
          </a:bodyPr>
          <a:lstStyle/>
          <a:p>
            <a:r>
              <a:rPr lang="en-US" dirty="0"/>
              <a:t>Top 5 Item Types by Revenue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1. Cosmetics</a:t>
            </a:r>
            <a:br>
              <a:rPr lang="en-US" dirty="0"/>
            </a:br>
            <a:r>
              <a:rPr lang="en-US" dirty="0"/>
              <a:t>2. office supplies</a:t>
            </a:r>
            <a:br>
              <a:rPr lang="en-US" dirty="0"/>
            </a:br>
            <a:r>
              <a:rPr lang="en-US" dirty="0"/>
              <a:t>3. household</a:t>
            </a:r>
            <a:br>
              <a:rPr lang="en-US" dirty="0"/>
            </a:br>
            <a:r>
              <a:rPr lang="en-US" dirty="0"/>
              <a:t>4. Baby food</a:t>
            </a:r>
            <a:br>
              <a:rPr lang="en-US" dirty="0"/>
            </a:br>
            <a:r>
              <a:rPr lang="en-US" dirty="0"/>
              <a:t>5. cloths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966D707-4CBC-3609-12D6-3B5014FDE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4998"/>
              </p:ext>
            </p:extLst>
          </p:nvPr>
        </p:nvGraphicFramePr>
        <p:xfrm>
          <a:off x="5709501" y="2422688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AutoShape 2" descr="Best Products to Sell on Amazon: 14+ Hot Selling Items [Aug 2024 ]">
            <a:extLst>
              <a:ext uri="{FF2B5EF4-FFF2-40B4-BE49-F238E27FC236}">
                <a16:creationId xmlns:a16="http://schemas.microsoft.com/office/drawing/2014/main" id="{E6B5598B-DD00-1F85-586A-DFF994406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 descr="Best Products to Sell on Amazon: 14+ Hot Selling Items [Aug 2024 ]">
            <a:extLst>
              <a:ext uri="{FF2B5EF4-FFF2-40B4-BE49-F238E27FC236}">
                <a16:creationId xmlns:a16="http://schemas.microsoft.com/office/drawing/2014/main" id="{FB5E8A40-3004-7406-A6AE-39310AE05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0" y="186016"/>
            <a:ext cx="10363201" cy="1629601"/>
          </a:xfrm>
        </p:spPr>
        <p:txBody>
          <a:bodyPr>
            <a:normAutofit/>
          </a:bodyPr>
          <a:lstStyle/>
          <a:p>
            <a:r>
              <a:rPr lang="en-IN" sz="4400" dirty="0"/>
              <a:t>Insights on Sales Channels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558" y="2499074"/>
            <a:ext cx="7428322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Sales data is split between online and offline channels. The data shows a significant shift towards online sales, reflecting broader industry trends. Offline sales still play a crucial role in certain regions and for specific product categories.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AutoShape 2" descr="Channel Sales | Pros &amp; Cons">
            <a:extLst>
              <a:ext uri="{FF2B5EF4-FFF2-40B4-BE49-F238E27FC236}">
                <a16:creationId xmlns:a16="http://schemas.microsoft.com/office/drawing/2014/main" id="{D20182C6-C7DC-7736-41B1-552A58EF13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671740" cy="367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730B29-BB34-767C-AEA8-737376CC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51" y="4089891"/>
            <a:ext cx="4753377" cy="2507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48" y="201216"/>
            <a:ext cx="5179615" cy="1448747"/>
          </a:xfrm>
        </p:spPr>
        <p:txBody>
          <a:bodyPr/>
          <a:lstStyle/>
          <a:p>
            <a:r>
              <a:rPr lang="en-US" dirty="0"/>
              <a:t>Total Revenue by Sales Channel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02AFFE-2987-A473-B5B8-6609FE4FE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9782"/>
              </p:ext>
            </p:extLst>
          </p:nvPr>
        </p:nvGraphicFramePr>
        <p:xfrm>
          <a:off x="1024380" y="2050530"/>
          <a:ext cx="649821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68" y="0"/>
            <a:ext cx="10363202" cy="1653055"/>
          </a:xfrm>
        </p:spPr>
        <p:txBody>
          <a:bodyPr/>
          <a:lstStyle/>
          <a:p>
            <a:r>
              <a:rPr lang="en-IN" dirty="0"/>
              <a:t>Total Profit by Region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0A8DBA7-733E-652E-929D-FF9E2217970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93133672"/>
              </p:ext>
            </p:extLst>
          </p:nvPr>
        </p:nvGraphicFramePr>
        <p:xfrm>
          <a:off x="1008668" y="1480009"/>
          <a:ext cx="9200562" cy="4643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IN" dirty="0"/>
              <a:t>Sales Trends Over Time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43ECB21-996B-41E3-8111-52CAD15E813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50137961"/>
              </p:ext>
            </p:extLst>
          </p:nvPr>
        </p:nvGraphicFramePr>
        <p:xfrm>
          <a:off x="575035" y="2022475"/>
          <a:ext cx="11010507" cy="391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51</TotalTime>
  <Words>360</Words>
  <Application>Microsoft Office PowerPoint</Application>
  <PresentationFormat>Widescreen</PresentationFormat>
  <Paragraphs>51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Amazon Sales Data Analysis</vt:lpstr>
      <vt:lpstr>Data Collection Overview</vt:lpstr>
      <vt:lpstr>Key Metrics Overview</vt:lpstr>
      <vt:lpstr>Total Revenue by Region</vt:lpstr>
      <vt:lpstr>Top 5 Item Types by Revenue   1. Cosmetics 2. office supplies 3. household 4. Baby food 5. cloths</vt:lpstr>
      <vt:lpstr>Insights on Sales Channels</vt:lpstr>
      <vt:lpstr>Total Revenue by Sales Channel</vt:lpstr>
      <vt:lpstr>Total Profit by Region</vt:lpstr>
      <vt:lpstr>Sales Trends Over Time</vt:lpstr>
      <vt:lpstr>Recommendations for Future Strategy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Meena</dc:creator>
  <cp:lastModifiedBy>Kartik Meena</cp:lastModifiedBy>
  <cp:revision>1</cp:revision>
  <dcterms:created xsi:type="dcterms:W3CDTF">2024-08-12T03:22:38Z</dcterms:created>
  <dcterms:modified xsi:type="dcterms:W3CDTF">2024-08-12T04:13:44Z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