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7" r:id="rId4"/>
    <p:sldId id="262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C"/>
    <a:srgbClr val="1B587C"/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1" autoAdjust="0"/>
    <p:restoredTop sz="94652" autoAdjust="0"/>
  </p:normalViewPr>
  <p:slideViewPr>
    <p:cSldViewPr snapToGrid="0">
      <p:cViewPr>
        <p:scale>
          <a:sx n="66" d="100"/>
          <a:sy n="66" d="100"/>
        </p:scale>
        <p:origin x="53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Cap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Reliance Inds.</c:v>
                </c:pt>
                <c:pt idx="1">
                  <c:v>TCS</c:v>
                </c:pt>
                <c:pt idx="2">
                  <c:v>HDFC Bank</c:v>
                </c:pt>
                <c:pt idx="3">
                  <c:v>ITC</c:v>
                </c:pt>
                <c:pt idx="4">
                  <c:v>H D F C</c:v>
                </c:pt>
                <c:pt idx="5">
                  <c:v>Hind. Unilever</c:v>
                </c:pt>
                <c:pt idx="6">
                  <c:v>Maruti Suzuki</c:v>
                </c:pt>
                <c:pt idx="7">
                  <c:v>Infosys</c:v>
                </c:pt>
                <c:pt idx="8">
                  <c:v>O N G C</c:v>
                </c:pt>
                <c:pt idx="9">
                  <c:v>St Bk of India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583436.72</c:v>
                </c:pt>
                <c:pt idx="1">
                  <c:v>563709.84</c:v>
                </c:pt>
                <c:pt idx="2">
                  <c:v>482953.59</c:v>
                </c:pt>
                <c:pt idx="3">
                  <c:v>320985.27</c:v>
                </c:pt>
                <c:pt idx="4">
                  <c:v>289497.37</c:v>
                </c:pt>
                <c:pt idx="5">
                  <c:v>288265.26</c:v>
                </c:pt>
                <c:pt idx="6">
                  <c:v>263493.81</c:v>
                </c:pt>
                <c:pt idx="7">
                  <c:v>248320.35</c:v>
                </c:pt>
                <c:pt idx="8">
                  <c:v>239981.5</c:v>
                </c:pt>
                <c:pt idx="9">
                  <c:v>232763.33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9-4154-A7A0-CC781D5F27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1848288"/>
        <c:axId val="51849248"/>
      </c:barChart>
      <c:catAx>
        <c:axId val="5184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49248"/>
        <c:crosses val="autoZero"/>
        <c:auto val="1"/>
        <c:lblAlgn val="ctr"/>
        <c:lblOffset val="100"/>
        <c:noMultiLvlLbl val="0"/>
      </c:catAx>
      <c:valAx>
        <c:axId val="5184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4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D9458-973C-493C-983B-860855231E1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58E6A7F-457C-4CFD-9D1A-BF2BC80052E5}">
      <dgm:prSet phldrT="[Text]"/>
      <dgm:spPr/>
      <dgm:t>
        <a:bodyPr/>
        <a:lstStyle/>
        <a:p>
          <a:r>
            <a:rPr lang="en-IN" dirty="0"/>
            <a:t>25</a:t>
          </a:r>
          <a:r>
            <a:rPr lang="en-IN" baseline="30000" dirty="0"/>
            <a:t>th</a:t>
          </a:r>
          <a:r>
            <a:rPr lang="en-IN" dirty="0"/>
            <a:t> Percentile: ₹5,322.38 </a:t>
          </a:r>
        </a:p>
      </dgm:t>
    </dgm:pt>
    <dgm:pt modelId="{EDE1F1CD-C7C6-42A6-9124-FBDA7ECC4CC6}" type="parTrans" cxnId="{D5DF107C-3390-46B3-88E1-DCBC0BF1FE8C}">
      <dgm:prSet/>
      <dgm:spPr/>
      <dgm:t>
        <a:bodyPr/>
        <a:lstStyle/>
        <a:p>
          <a:endParaRPr lang="en-IN"/>
        </a:p>
      </dgm:t>
    </dgm:pt>
    <dgm:pt modelId="{1B5D7E4F-141A-45DF-A4A6-2EE9BA4234E1}" type="sibTrans" cxnId="{D5DF107C-3390-46B3-88E1-DCBC0BF1FE8C}">
      <dgm:prSet/>
      <dgm:spPr/>
      <dgm:t>
        <a:bodyPr/>
        <a:lstStyle/>
        <a:p>
          <a:endParaRPr lang="en-IN"/>
        </a:p>
      </dgm:t>
    </dgm:pt>
    <dgm:pt modelId="{A2389546-8623-4AFB-9D08-48589FD6384D}">
      <dgm:prSet phldrT="[Text]"/>
      <dgm:spPr/>
      <dgm:t>
        <a:bodyPr/>
        <a:lstStyle/>
        <a:p>
          <a:r>
            <a:rPr lang="en-IN" dirty="0"/>
            <a:t>Median: ₹9,885.05</a:t>
          </a:r>
        </a:p>
      </dgm:t>
    </dgm:pt>
    <dgm:pt modelId="{F767C3D4-6001-4831-BB7B-20F2A6AD64DC}" type="parTrans" cxnId="{EB980462-0E40-4187-842E-2FCC6858132D}">
      <dgm:prSet/>
      <dgm:spPr/>
      <dgm:t>
        <a:bodyPr/>
        <a:lstStyle/>
        <a:p>
          <a:endParaRPr lang="en-IN"/>
        </a:p>
      </dgm:t>
    </dgm:pt>
    <dgm:pt modelId="{A36AEE90-EB1E-400A-83A6-BA20876C4F3E}" type="sibTrans" cxnId="{EB980462-0E40-4187-842E-2FCC6858132D}">
      <dgm:prSet/>
      <dgm:spPr/>
      <dgm:t>
        <a:bodyPr/>
        <a:lstStyle/>
        <a:p>
          <a:endParaRPr lang="en-IN"/>
        </a:p>
      </dgm:t>
    </dgm:pt>
    <dgm:pt modelId="{B867FF83-9ECB-48B6-9B1A-AB6292F7D313}">
      <dgm:prSet phldrT="[Text]"/>
      <dgm:spPr/>
      <dgm:t>
        <a:bodyPr/>
        <a:lstStyle/>
        <a:p>
          <a:r>
            <a:rPr lang="en-IN" dirty="0"/>
            <a:t>75th Percentile: ₹25,624.07</a:t>
          </a:r>
        </a:p>
      </dgm:t>
    </dgm:pt>
    <dgm:pt modelId="{F063AFA6-04D9-4113-8356-2287B999B89C}" type="parTrans" cxnId="{EDC8E215-5B87-4AC2-8583-5BFE122B4A38}">
      <dgm:prSet/>
      <dgm:spPr/>
      <dgm:t>
        <a:bodyPr/>
        <a:lstStyle/>
        <a:p>
          <a:endParaRPr lang="en-IN"/>
        </a:p>
      </dgm:t>
    </dgm:pt>
    <dgm:pt modelId="{96CFFC91-704B-4E75-9284-FA01CF1FD7E3}" type="sibTrans" cxnId="{EDC8E215-5B87-4AC2-8583-5BFE122B4A38}">
      <dgm:prSet/>
      <dgm:spPr/>
      <dgm:t>
        <a:bodyPr/>
        <a:lstStyle/>
        <a:p>
          <a:endParaRPr lang="en-IN"/>
        </a:p>
      </dgm:t>
    </dgm:pt>
    <dgm:pt modelId="{83E4A62F-BB03-4EF6-9D51-04C0F23D7FED}" type="pres">
      <dgm:prSet presAssocID="{69DD9458-973C-493C-983B-860855231E1E}" presName="compositeShape" presStyleCnt="0">
        <dgm:presLayoutVars>
          <dgm:dir/>
          <dgm:resizeHandles/>
        </dgm:presLayoutVars>
      </dgm:prSet>
      <dgm:spPr/>
    </dgm:pt>
    <dgm:pt modelId="{D6BFF331-1E3B-4C0C-A78C-F6DA1FA2EEBB}" type="pres">
      <dgm:prSet presAssocID="{69DD9458-973C-493C-983B-860855231E1E}" presName="pyramid" presStyleLbl="node1" presStyleIdx="0" presStyleCnt="1"/>
      <dgm:spPr/>
    </dgm:pt>
    <dgm:pt modelId="{EFF95DE4-5296-44A2-ACF3-76B08A245DCE}" type="pres">
      <dgm:prSet presAssocID="{69DD9458-973C-493C-983B-860855231E1E}" presName="theList" presStyleCnt="0"/>
      <dgm:spPr/>
    </dgm:pt>
    <dgm:pt modelId="{FD5FC66C-D2F0-4B96-9AF1-6738F7C0EF5E}" type="pres">
      <dgm:prSet presAssocID="{758E6A7F-457C-4CFD-9D1A-BF2BC80052E5}" presName="aNode" presStyleLbl="fgAcc1" presStyleIdx="0" presStyleCnt="3">
        <dgm:presLayoutVars>
          <dgm:bulletEnabled val="1"/>
        </dgm:presLayoutVars>
      </dgm:prSet>
      <dgm:spPr/>
    </dgm:pt>
    <dgm:pt modelId="{3FBC9B66-92A4-4369-89DC-65F532AF85F2}" type="pres">
      <dgm:prSet presAssocID="{758E6A7F-457C-4CFD-9D1A-BF2BC80052E5}" presName="aSpace" presStyleCnt="0"/>
      <dgm:spPr/>
    </dgm:pt>
    <dgm:pt modelId="{93A3CB83-9F1A-4059-B376-AFC92662F63D}" type="pres">
      <dgm:prSet presAssocID="{A2389546-8623-4AFB-9D08-48589FD6384D}" presName="aNode" presStyleLbl="fgAcc1" presStyleIdx="1" presStyleCnt="3">
        <dgm:presLayoutVars>
          <dgm:bulletEnabled val="1"/>
        </dgm:presLayoutVars>
      </dgm:prSet>
      <dgm:spPr/>
    </dgm:pt>
    <dgm:pt modelId="{93B1E7D7-B605-403C-BCC3-12839A17481F}" type="pres">
      <dgm:prSet presAssocID="{A2389546-8623-4AFB-9D08-48589FD6384D}" presName="aSpace" presStyleCnt="0"/>
      <dgm:spPr/>
    </dgm:pt>
    <dgm:pt modelId="{A245AD8A-B9D7-49D9-8977-6F0C17D40F48}" type="pres">
      <dgm:prSet presAssocID="{B867FF83-9ECB-48B6-9B1A-AB6292F7D313}" presName="aNode" presStyleLbl="fgAcc1" presStyleIdx="2" presStyleCnt="3">
        <dgm:presLayoutVars>
          <dgm:bulletEnabled val="1"/>
        </dgm:presLayoutVars>
      </dgm:prSet>
      <dgm:spPr/>
    </dgm:pt>
    <dgm:pt modelId="{1DA2CA79-6853-4F07-BC57-9BAB69F10DE7}" type="pres">
      <dgm:prSet presAssocID="{B867FF83-9ECB-48B6-9B1A-AB6292F7D313}" presName="aSpace" presStyleCnt="0"/>
      <dgm:spPr/>
    </dgm:pt>
  </dgm:ptLst>
  <dgm:cxnLst>
    <dgm:cxn modelId="{EDC8E215-5B87-4AC2-8583-5BFE122B4A38}" srcId="{69DD9458-973C-493C-983B-860855231E1E}" destId="{B867FF83-9ECB-48B6-9B1A-AB6292F7D313}" srcOrd="2" destOrd="0" parTransId="{F063AFA6-04D9-4113-8356-2287B999B89C}" sibTransId="{96CFFC91-704B-4E75-9284-FA01CF1FD7E3}"/>
    <dgm:cxn modelId="{0241662C-E2DE-4B54-917D-97F0E7EFF183}" type="presOf" srcId="{B867FF83-9ECB-48B6-9B1A-AB6292F7D313}" destId="{A245AD8A-B9D7-49D9-8977-6F0C17D40F48}" srcOrd="0" destOrd="0" presId="urn:microsoft.com/office/officeart/2005/8/layout/pyramid2"/>
    <dgm:cxn modelId="{EB980462-0E40-4187-842E-2FCC6858132D}" srcId="{69DD9458-973C-493C-983B-860855231E1E}" destId="{A2389546-8623-4AFB-9D08-48589FD6384D}" srcOrd="1" destOrd="0" parTransId="{F767C3D4-6001-4831-BB7B-20F2A6AD64DC}" sibTransId="{A36AEE90-EB1E-400A-83A6-BA20876C4F3E}"/>
    <dgm:cxn modelId="{D5DF107C-3390-46B3-88E1-DCBC0BF1FE8C}" srcId="{69DD9458-973C-493C-983B-860855231E1E}" destId="{758E6A7F-457C-4CFD-9D1A-BF2BC80052E5}" srcOrd="0" destOrd="0" parTransId="{EDE1F1CD-C7C6-42A6-9124-FBDA7ECC4CC6}" sibTransId="{1B5D7E4F-141A-45DF-A4A6-2EE9BA4234E1}"/>
    <dgm:cxn modelId="{AE3FDE7C-656B-4FB6-92A5-19201EAF5F27}" type="presOf" srcId="{A2389546-8623-4AFB-9D08-48589FD6384D}" destId="{93A3CB83-9F1A-4059-B376-AFC92662F63D}" srcOrd="0" destOrd="0" presId="urn:microsoft.com/office/officeart/2005/8/layout/pyramid2"/>
    <dgm:cxn modelId="{6B9E079B-AED7-45CD-B2D2-95184F143D46}" type="presOf" srcId="{69DD9458-973C-493C-983B-860855231E1E}" destId="{83E4A62F-BB03-4EF6-9D51-04C0F23D7FED}" srcOrd="0" destOrd="0" presId="urn:microsoft.com/office/officeart/2005/8/layout/pyramid2"/>
    <dgm:cxn modelId="{926F80EA-94E0-4E79-B3AA-D1B041BF62D2}" type="presOf" srcId="{758E6A7F-457C-4CFD-9D1A-BF2BC80052E5}" destId="{FD5FC66C-D2F0-4B96-9AF1-6738F7C0EF5E}" srcOrd="0" destOrd="0" presId="urn:microsoft.com/office/officeart/2005/8/layout/pyramid2"/>
    <dgm:cxn modelId="{F8421C10-51B7-4F1B-8473-41EFEA34B880}" type="presParOf" srcId="{83E4A62F-BB03-4EF6-9D51-04C0F23D7FED}" destId="{D6BFF331-1E3B-4C0C-A78C-F6DA1FA2EEBB}" srcOrd="0" destOrd="0" presId="urn:microsoft.com/office/officeart/2005/8/layout/pyramid2"/>
    <dgm:cxn modelId="{B8EDD3D7-E94C-4FE4-8699-B1533446B0A0}" type="presParOf" srcId="{83E4A62F-BB03-4EF6-9D51-04C0F23D7FED}" destId="{EFF95DE4-5296-44A2-ACF3-76B08A245DCE}" srcOrd="1" destOrd="0" presId="urn:microsoft.com/office/officeart/2005/8/layout/pyramid2"/>
    <dgm:cxn modelId="{F3C70C85-2758-45D9-BBCA-4A68254A164D}" type="presParOf" srcId="{EFF95DE4-5296-44A2-ACF3-76B08A245DCE}" destId="{FD5FC66C-D2F0-4B96-9AF1-6738F7C0EF5E}" srcOrd="0" destOrd="0" presId="urn:microsoft.com/office/officeart/2005/8/layout/pyramid2"/>
    <dgm:cxn modelId="{62C47296-E758-4632-954D-7316D9A43B57}" type="presParOf" srcId="{EFF95DE4-5296-44A2-ACF3-76B08A245DCE}" destId="{3FBC9B66-92A4-4369-89DC-65F532AF85F2}" srcOrd="1" destOrd="0" presId="urn:microsoft.com/office/officeart/2005/8/layout/pyramid2"/>
    <dgm:cxn modelId="{8AD76CBE-37BA-4726-B9D9-8D7767753D0E}" type="presParOf" srcId="{EFF95DE4-5296-44A2-ACF3-76B08A245DCE}" destId="{93A3CB83-9F1A-4059-B376-AFC92662F63D}" srcOrd="2" destOrd="0" presId="urn:microsoft.com/office/officeart/2005/8/layout/pyramid2"/>
    <dgm:cxn modelId="{0723F386-5FA9-49AF-809E-B7778889B9D3}" type="presParOf" srcId="{EFF95DE4-5296-44A2-ACF3-76B08A245DCE}" destId="{93B1E7D7-B605-403C-BCC3-12839A17481F}" srcOrd="3" destOrd="0" presId="urn:microsoft.com/office/officeart/2005/8/layout/pyramid2"/>
    <dgm:cxn modelId="{412BB42B-6851-44A7-A860-616EBC96CF7C}" type="presParOf" srcId="{EFF95DE4-5296-44A2-ACF3-76B08A245DCE}" destId="{A245AD8A-B9D7-49D9-8977-6F0C17D40F48}" srcOrd="4" destOrd="0" presId="urn:microsoft.com/office/officeart/2005/8/layout/pyramid2"/>
    <dgm:cxn modelId="{4189D96A-D61F-4EE1-815D-DCD0342F2368}" type="presParOf" srcId="{EFF95DE4-5296-44A2-ACF3-76B08A245DCE}" destId="{1DA2CA79-6853-4F07-BC57-9BAB69F10D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D9458-973C-493C-983B-860855231E1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58E6A7F-457C-4CFD-9D1A-BF2BC80052E5}">
      <dgm:prSet phldrT="[Text]"/>
      <dgm:spPr/>
      <dgm:t>
        <a:bodyPr/>
        <a:lstStyle/>
        <a:p>
          <a:r>
            <a:rPr lang="en-IN" dirty="0"/>
            <a:t>25th Percentile: ₹407.98</a:t>
          </a:r>
        </a:p>
      </dgm:t>
    </dgm:pt>
    <dgm:pt modelId="{EDE1F1CD-C7C6-42A6-9124-FBDA7ECC4CC6}" type="parTrans" cxnId="{D5DF107C-3390-46B3-88E1-DCBC0BF1FE8C}">
      <dgm:prSet/>
      <dgm:spPr/>
      <dgm:t>
        <a:bodyPr/>
        <a:lstStyle/>
        <a:p>
          <a:endParaRPr lang="en-IN"/>
        </a:p>
      </dgm:t>
    </dgm:pt>
    <dgm:pt modelId="{1B5D7E4F-141A-45DF-A4A6-2EE9BA4234E1}" type="sibTrans" cxnId="{D5DF107C-3390-46B3-88E1-DCBC0BF1FE8C}">
      <dgm:prSet/>
      <dgm:spPr/>
      <dgm:t>
        <a:bodyPr/>
        <a:lstStyle/>
        <a:p>
          <a:endParaRPr lang="en-IN"/>
        </a:p>
      </dgm:t>
    </dgm:pt>
    <dgm:pt modelId="{A2389546-8623-4AFB-9D08-48589FD6384D}">
      <dgm:prSet phldrT="[Text]"/>
      <dgm:spPr/>
      <dgm:t>
        <a:bodyPr/>
        <a:lstStyle/>
        <a:p>
          <a:r>
            <a:rPr lang="en-IN" dirty="0"/>
            <a:t>Median: ₹1,137.17</a:t>
          </a:r>
        </a:p>
      </dgm:t>
    </dgm:pt>
    <dgm:pt modelId="{F767C3D4-6001-4831-BB7B-20F2A6AD64DC}" type="parTrans" cxnId="{EB980462-0E40-4187-842E-2FCC6858132D}">
      <dgm:prSet/>
      <dgm:spPr/>
      <dgm:t>
        <a:bodyPr/>
        <a:lstStyle/>
        <a:p>
          <a:endParaRPr lang="en-IN"/>
        </a:p>
      </dgm:t>
    </dgm:pt>
    <dgm:pt modelId="{A36AEE90-EB1E-400A-83A6-BA20876C4F3E}" type="sibTrans" cxnId="{EB980462-0E40-4187-842E-2FCC6858132D}">
      <dgm:prSet/>
      <dgm:spPr/>
      <dgm:t>
        <a:bodyPr/>
        <a:lstStyle/>
        <a:p>
          <a:endParaRPr lang="en-IN"/>
        </a:p>
      </dgm:t>
    </dgm:pt>
    <dgm:pt modelId="{B867FF83-9ECB-48B6-9B1A-AB6292F7D313}">
      <dgm:prSet phldrT="[Text]"/>
      <dgm:spPr/>
      <dgm:t>
        <a:bodyPr/>
        <a:lstStyle/>
        <a:p>
          <a:r>
            <a:rPr lang="en-IN" dirty="0"/>
            <a:t>75th Percentile: ₹3,118.45</a:t>
          </a:r>
        </a:p>
      </dgm:t>
    </dgm:pt>
    <dgm:pt modelId="{F063AFA6-04D9-4113-8356-2287B999B89C}" type="parTrans" cxnId="{EDC8E215-5B87-4AC2-8583-5BFE122B4A38}">
      <dgm:prSet/>
      <dgm:spPr/>
      <dgm:t>
        <a:bodyPr/>
        <a:lstStyle/>
        <a:p>
          <a:endParaRPr lang="en-IN"/>
        </a:p>
      </dgm:t>
    </dgm:pt>
    <dgm:pt modelId="{96CFFC91-704B-4E75-9284-FA01CF1FD7E3}" type="sibTrans" cxnId="{EDC8E215-5B87-4AC2-8583-5BFE122B4A38}">
      <dgm:prSet/>
      <dgm:spPr/>
      <dgm:t>
        <a:bodyPr/>
        <a:lstStyle/>
        <a:p>
          <a:endParaRPr lang="en-IN"/>
        </a:p>
      </dgm:t>
    </dgm:pt>
    <dgm:pt modelId="{83E4A62F-BB03-4EF6-9D51-04C0F23D7FED}" type="pres">
      <dgm:prSet presAssocID="{69DD9458-973C-493C-983B-860855231E1E}" presName="compositeShape" presStyleCnt="0">
        <dgm:presLayoutVars>
          <dgm:dir/>
          <dgm:resizeHandles/>
        </dgm:presLayoutVars>
      </dgm:prSet>
      <dgm:spPr/>
    </dgm:pt>
    <dgm:pt modelId="{D6BFF331-1E3B-4C0C-A78C-F6DA1FA2EEBB}" type="pres">
      <dgm:prSet presAssocID="{69DD9458-973C-493C-983B-860855231E1E}" presName="pyramid" presStyleLbl="node1" presStyleIdx="0" presStyleCnt="1"/>
      <dgm:spPr/>
    </dgm:pt>
    <dgm:pt modelId="{EFF95DE4-5296-44A2-ACF3-76B08A245DCE}" type="pres">
      <dgm:prSet presAssocID="{69DD9458-973C-493C-983B-860855231E1E}" presName="theList" presStyleCnt="0"/>
      <dgm:spPr/>
    </dgm:pt>
    <dgm:pt modelId="{FD5FC66C-D2F0-4B96-9AF1-6738F7C0EF5E}" type="pres">
      <dgm:prSet presAssocID="{758E6A7F-457C-4CFD-9D1A-BF2BC80052E5}" presName="aNode" presStyleLbl="fgAcc1" presStyleIdx="0" presStyleCnt="3">
        <dgm:presLayoutVars>
          <dgm:bulletEnabled val="1"/>
        </dgm:presLayoutVars>
      </dgm:prSet>
      <dgm:spPr/>
    </dgm:pt>
    <dgm:pt modelId="{3FBC9B66-92A4-4369-89DC-65F532AF85F2}" type="pres">
      <dgm:prSet presAssocID="{758E6A7F-457C-4CFD-9D1A-BF2BC80052E5}" presName="aSpace" presStyleCnt="0"/>
      <dgm:spPr/>
    </dgm:pt>
    <dgm:pt modelId="{93A3CB83-9F1A-4059-B376-AFC92662F63D}" type="pres">
      <dgm:prSet presAssocID="{A2389546-8623-4AFB-9D08-48589FD6384D}" presName="aNode" presStyleLbl="fgAcc1" presStyleIdx="1" presStyleCnt="3">
        <dgm:presLayoutVars>
          <dgm:bulletEnabled val="1"/>
        </dgm:presLayoutVars>
      </dgm:prSet>
      <dgm:spPr/>
    </dgm:pt>
    <dgm:pt modelId="{93B1E7D7-B605-403C-BCC3-12839A17481F}" type="pres">
      <dgm:prSet presAssocID="{A2389546-8623-4AFB-9D08-48589FD6384D}" presName="aSpace" presStyleCnt="0"/>
      <dgm:spPr/>
    </dgm:pt>
    <dgm:pt modelId="{A245AD8A-B9D7-49D9-8977-6F0C17D40F48}" type="pres">
      <dgm:prSet presAssocID="{B867FF83-9ECB-48B6-9B1A-AB6292F7D313}" presName="aNode" presStyleLbl="fgAcc1" presStyleIdx="2" presStyleCnt="3">
        <dgm:presLayoutVars>
          <dgm:bulletEnabled val="1"/>
        </dgm:presLayoutVars>
      </dgm:prSet>
      <dgm:spPr/>
    </dgm:pt>
    <dgm:pt modelId="{1DA2CA79-6853-4F07-BC57-9BAB69F10DE7}" type="pres">
      <dgm:prSet presAssocID="{B867FF83-9ECB-48B6-9B1A-AB6292F7D313}" presName="aSpace" presStyleCnt="0"/>
      <dgm:spPr/>
    </dgm:pt>
  </dgm:ptLst>
  <dgm:cxnLst>
    <dgm:cxn modelId="{EDC8E215-5B87-4AC2-8583-5BFE122B4A38}" srcId="{69DD9458-973C-493C-983B-860855231E1E}" destId="{B867FF83-9ECB-48B6-9B1A-AB6292F7D313}" srcOrd="2" destOrd="0" parTransId="{F063AFA6-04D9-4113-8356-2287B999B89C}" sibTransId="{96CFFC91-704B-4E75-9284-FA01CF1FD7E3}"/>
    <dgm:cxn modelId="{0241662C-E2DE-4B54-917D-97F0E7EFF183}" type="presOf" srcId="{B867FF83-9ECB-48B6-9B1A-AB6292F7D313}" destId="{A245AD8A-B9D7-49D9-8977-6F0C17D40F48}" srcOrd="0" destOrd="0" presId="urn:microsoft.com/office/officeart/2005/8/layout/pyramid2"/>
    <dgm:cxn modelId="{EB980462-0E40-4187-842E-2FCC6858132D}" srcId="{69DD9458-973C-493C-983B-860855231E1E}" destId="{A2389546-8623-4AFB-9D08-48589FD6384D}" srcOrd="1" destOrd="0" parTransId="{F767C3D4-6001-4831-BB7B-20F2A6AD64DC}" sibTransId="{A36AEE90-EB1E-400A-83A6-BA20876C4F3E}"/>
    <dgm:cxn modelId="{D5DF107C-3390-46B3-88E1-DCBC0BF1FE8C}" srcId="{69DD9458-973C-493C-983B-860855231E1E}" destId="{758E6A7F-457C-4CFD-9D1A-BF2BC80052E5}" srcOrd="0" destOrd="0" parTransId="{EDE1F1CD-C7C6-42A6-9124-FBDA7ECC4CC6}" sibTransId="{1B5D7E4F-141A-45DF-A4A6-2EE9BA4234E1}"/>
    <dgm:cxn modelId="{AE3FDE7C-656B-4FB6-92A5-19201EAF5F27}" type="presOf" srcId="{A2389546-8623-4AFB-9D08-48589FD6384D}" destId="{93A3CB83-9F1A-4059-B376-AFC92662F63D}" srcOrd="0" destOrd="0" presId="urn:microsoft.com/office/officeart/2005/8/layout/pyramid2"/>
    <dgm:cxn modelId="{6B9E079B-AED7-45CD-B2D2-95184F143D46}" type="presOf" srcId="{69DD9458-973C-493C-983B-860855231E1E}" destId="{83E4A62F-BB03-4EF6-9D51-04C0F23D7FED}" srcOrd="0" destOrd="0" presId="urn:microsoft.com/office/officeart/2005/8/layout/pyramid2"/>
    <dgm:cxn modelId="{926F80EA-94E0-4E79-B3AA-D1B041BF62D2}" type="presOf" srcId="{758E6A7F-457C-4CFD-9D1A-BF2BC80052E5}" destId="{FD5FC66C-D2F0-4B96-9AF1-6738F7C0EF5E}" srcOrd="0" destOrd="0" presId="urn:microsoft.com/office/officeart/2005/8/layout/pyramid2"/>
    <dgm:cxn modelId="{F8421C10-51B7-4F1B-8473-41EFEA34B880}" type="presParOf" srcId="{83E4A62F-BB03-4EF6-9D51-04C0F23D7FED}" destId="{D6BFF331-1E3B-4C0C-A78C-F6DA1FA2EEBB}" srcOrd="0" destOrd="0" presId="urn:microsoft.com/office/officeart/2005/8/layout/pyramid2"/>
    <dgm:cxn modelId="{B8EDD3D7-E94C-4FE4-8699-B1533446B0A0}" type="presParOf" srcId="{83E4A62F-BB03-4EF6-9D51-04C0F23D7FED}" destId="{EFF95DE4-5296-44A2-ACF3-76B08A245DCE}" srcOrd="1" destOrd="0" presId="urn:microsoft.com/office/officeart/2005/8/layout/pyramid2"/>
    <dgm:cxn modelId="{F3C70C85-2758-45D9-BBCA-4A68254A164D}" type="presParOf" srcId="{EFF95DE4-5296-44A2-ACF3-76B08A245DCE}" destId="{FD5FC66C-D2F0-4B96-9AF1-6738F7C0EF5E}" srcOrd="0" destOrd="0" presId="urn:microsoft.com/office/officeart/2005/8/layout/pyramid2"/>
    <dgm:cxn modelId="{62C47296-E758-4632-954D-7316D9A43B57}" type="presParOf" srcId="{EFF95DE4-5296-44A2-ACF3-76B08A245DCE}" destId="{3FBC9B66-92A4-4369-89DC-65F532AF85F2}" srcOrd="1" destOrd="0" presId="urn:microsoft.com/office/officeart/2005/8/layout/pyramid2"/>
    <dgm:cxn modelId="{8AD76CBE-37BA-4726-B9D9-8D7767753D0E}" type="presParOf" srcId="{EFF95DE4-5296-44A2-ACF3-76B08A245DCE}" destId="{93A3CB83-9F1A-4059-B376-AFC92662F63D}" srcOrd="2" destOrd="0" presId="urn:microsoft.com/office/officeart/2005/8/layout/pyramid2"/>
    <dgm:cxn modelId="{0723F386-5FA9-49AF-809E-B7778889B9D3}" type="presParOf" srcId="{EFF95DE4-5296-44A2-ACF3-76B08A245DCE}" destId="{93B1E7D7-B605-403C-BCC3-12839A17481F}" srcOrd="3" destOrd="0" presId="urn:microsoft.com/office/officeart/2005/8/layout/pyramid2"/>
    <dgm:cxn modelId="{412BB42B-6851-44A7-A860-616EBC96CF7C}" type="presParOf" srcId="{EFF95DE4-5296-44A2-ACF3-76B08A245DCE}" destId="{A245AD8A-B9D7-49D9-8977-6F0C17D40F48}" srcOrd="4" destOrd="0" presId="urn:microsoft.com/office/officeart/2005/8/layout/pyramid2"/>
    <dgm:cxn modelId="{4189D96A-D61F-4EE1-815D-DCD0342F2368}" type="presParOf" srcId="{EFF95DE4-5296-44A2-ACF3-76B08A245DCE}" destId="{1DA2CA79-6853-4F07-BC57-9BAB69F10D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FF331-1E3B-4C0C-A78C-F6DA1FA2EEBB}">
      <dsp:nvSpPr>
        <dsp:cNvPr id="0" name=""/>
        <dsp:cNvSpPr/>
      </dsp:nvSpPr>
      <dsp:spPr>
        <a:xfrm>
          <a:off x="515074" y="0"/>
          <a:ext cx="3188348" cy="31883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FC66C-D2F0-4B96-9AF1-6738F7C0EF5E}">
      <dsp:nvSpPr>
        <dsp:cNvPr id="0" name=""/>
        <dsp:cNvSpPr/>
      </dsp:nvSpPr>
      <dsp:spPr>
        <a:xfrm>
          <a:off x="2109248" y="320547"/>
          <a:ext cx="2072426" cy="7547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25</a:t>
          </a:r>
          <a:r>
            <a:rPr lang="en-IN" sz="1900" kern="1200" baseline="30000" dirty="0"/>
            <a:t>th</a:t>
          </a:r>
          <a:r>
            <a:rPr lang="en-IN" sz="1900" kern="1200" dirty="0"/>
            <a:t> Percentile: ₹5,322.38 </a:t>
          </a:r>
        </a:p>
      </dsp:txBody>
      <dsp:txXfrm>
        <a:off x="2146091" y="357390"/>
        <a:ext cx="1998740" cy="681055"/>
      </dsp:txXfrm>
    </dsp:sp>
    <dsp:sp modelId="{93A3CB83-9F1A-4059-B376-AFC92662F63D}">
      <dsp:nvSpPr>
        <dsp:cNvPr id="0" name=""/>
        <dsp:cNvSpPr/>
      </dsp:nvSpPr>
      <dsp:spPr>
        <a:xfrm>
          <a:off x="2109248" y="1169631"/>
          <a:ext cx="2072426" cy="7547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Median: ₹9,885.05</a:t>
          </a:r>
        </a:p>
      </dsp:txBody>
      <dsp:txXfrm>
        <a:off x="2146091" y="1206474"/>
        <a:ext cx="1998740" cy="681055"/>
      </dsp:txXfrm>
    </dsp:sp>
    <dsp:sp modelId="{A245AD8A-B9D7-49D9-8977-6F0C17D40F48}">
      <dsp:nvSpPr>
        <dsp:cNvPr id="0" name=""/>
        <dsp:cNvSpPr/>
      </dsp:nvSpPr>
      <dsp:spPr>
        <a:xfrm>
          <a:off x="2109248" y="2018716"/>
          <a:ext cx="2072426" cy="7547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75th Percentile: ₹25,624.07</a:t>
          </a:r>
        </a:p>
      </dsp:txBody>
      <dsp:txXfrm>
        <a:off x="2146091" y="2055559"/>
        <a:ext cx="1998740" cy="681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FF331-1E3B-4C0C-A78C-F6DA1FA2EEBB}">
      <dsp:nvSpPr>
        <dsp:cNvPr id="0" name=""/>
        <dsp:cNvSpPr/>
      </dsp:nvSpPr>
      <dsp:spPr>
        <a:xfrm>
          <a:off x="515074" y="0"/>
          <a:ext cx="3188348" cy="31883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FC66C-D2F0-4B96-9AF1-6738F7C0EF5E}">
      <dsp:nvSpPr>
        <dsp:cNvPr id="0" name=""/>
        <dsp:cNvSpPr/>
      </dsp:nvSpPr>
      <dsp:spPr>
        <a:xfrm>
          <a:off x="2109248" y="320547"/>
          <a:ext cx="2072426" cy="7547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25th Percentile: ₹407.98</a:t>
          </a:r>
        </a:p>
      </dsp:txBody>
      <dsp:txXfrm>
        <a:off x="2146091" y="357390"/>
        <a:ext cx="1998740" cy="681055"/>
      </dsp:txXfrm>
    </dsp:sp>
    <dsp:sp modelId="{93A3CB83-9F1A-4059-B376-AFC92662F63D}">
      <dsp:nvSpPr>
        <dsp:cNvPr id="0" name=""/>
        <dsp:cNvSpPr/>
      </dsp:nvSpPr>
      <dsp:spPr>
        <a:xfrm>
          <a:off x="2109248" y="1169631"/>
          <a:ext cx="2072426" cy="7547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Median: ₹1,137.17</a:t>
          </a:r>
        </a:p>
      </dsp:txBody>
      <dsp:txXfrm>
        <a:off x="2146091" y="1206474"/>
        <a:ext cx="1998740" cy="681055"/>
      </dsp:txXfrm>
    </dsp:sp>
    <dsp:sp modelId="{A245AD8A-B9D7-49D9-8977-6F0C17D40F48}">
      <dsp:nvSpPr>
        <dsp:cNvPr id="0" name=""/>
        <dsp:cNvSpPr/>
      </dsp:nvSpPr>
      <dsp:spPr>
        <a:xfrm>
          <a:off x="2109248" y="2018716"/>
          <a:ext cx="2072426" cy="7547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75th Percentile: ₹3,118.45</a:t>
          </a:r>
        </a:p>
      </dsp:txBody>
      <dsp:txXfrm>
        <a:off x="2146091" y="2055559"/>
        <a:ext cx="1998740" cy="681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45440" y="551625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Capitalization and Sales Analysis of Top 500 Companies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In-depth Financial 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047" y="3134308"/>
            <a:ext cx="4312023" cy="23251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 algn="r"/>
            <a:r>
              <a:rPr lang="en-US" sz="1800" dirty="0"/>
              <a:t>Overview of the top companies in India by market capitalization and sales.</a:t>
            </a:r>
          </a:p>
          <a:p>
            <a:pPr lvl="1" algn="r"/>
            <a:endParaRPr lang="en-US" sz="1800" dirty="0"/>
          </a:p>
          <a:p>
            <a:pPr lvl="1" algn="r"/>
            <a:r>
              <a:rPr lang="en-US" sz="1800" dirty="0"/>
              <a:t>Importance of understanding financial metrics for strategic insights.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55A90E4-B57C-A9D0-0051-1C20354E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8200" y="0"/>
            <a:ext cx="7543800" cy="6857999"/>
          </a:xfr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85" y="2638235"/>
            <a:ext cx="3814235" cy="1260000"/>
          </a:xfrm>
        </p:spPr>
        <p:txBody>
          <a:bodyPr/>
          <a:lstStyle/>
          <a:p>
            <a:r>
              <a:rPr lang="en-US" dirty="0"/>
              <a:t>Top Companies by Market Capitalization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45B45F-1358-3B61-B076-804873E52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051790"/>
              </p:ext>
            </p:extLst>
          </p:nvPr>
        </p:nvGraphicFramePr>
        <p:xfrm>
          <a:off x="4648200" y="0"/>
          <a:ext cx="7543800" cy="685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62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962" y="532979"/>
            <a:ext cx="7198489" cy="1260000"/>
          </a:xfrm>
        </p:spPr>
        <p:txBody>
          <a:bodyPr/>
          <a:lstStyle/>
          <a:p>
            <a:r>
              <a:rPr lang="en-US" dirty="0"/>
              <a:t>Top Companies by Quarterly Sales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F5FA3C-8F3E-B309-A030-1290ADAB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1746"/>
              </p:ext>
            </p:extLst>
          </p:nvPr>
        </p:nvGraphicFramePr>
        <p:xfrm>
          <a:off x="1006997" y="2361236"/>
          <a:ext cx="9757460" cy="29468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8730">
                  <a:extLst>
                    <a:ext uri="{9D8B030D-6E8A-4147-A177-3AD203B41FA5}">
                      <a16:colId xmlns:a16="http://schemas.microsoft.com/office/drawing/2014/main" val="2037022510"/>
                    </a:ext>
                  </a:extLst>
                </a:gridCol>
                <a:gridCol w="4878730">
                  <a:extLst>
                    <a:ext uri="{9D8B030D-6E8A-4147-A177-3AD203B41FA5}">
                      <a16:colId xmlns:a16="http://schemas.microsoft.com/office/drawing/2014/main" val="4055412780"/>
                    </a:ext>
                  </a:extLst>
                </a:gridCol>
              </a:tblGrid>
              <a:tr h="53771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QUATERLY SALES (in crores)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4511"/>
                  </a:ext>
                </a:extLst>
              </a:tr>
              <a:tr h="4818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IOCL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110666.9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2877143"/>
                  </a:ext>
                </a:extLst>
              </a:tr>
              <a:tr h="4818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Reliance Industries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471460"/>
                  </a:ext>
                </a:extLst>
              </a:tr>
              <a:tr h="4818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Motors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74156.07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095329"/>
                  </a:ext>
                </a:extLst>
              </a:tr>
              <a:tr h="4818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60616.36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8881073"/>
                  </a:ext>
                </a:extLst>
              </a:tr>
              <a:tr h="4818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HPCL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57474.25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595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Descriptive Statistics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dirty="0"/>
              <a:t>Market Capitalization</a:t>
            </a:r>
            <a:endParaRPr lang="en-US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400" b="1" dirty="0"/>
              <a:t>Quarterly Sales</a:t>
            </a:r>
            <a:endParaRPr lang="en-US" sz="2400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909E75E-5141-D615-49CB-59F9685D0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6822173"/>
              </p:ext>
            </p:extLst>
          </p:nvPr>
        </p:nvGraphicFramePr>
        <p:xfrm>
          <a:off x="685799" y="3147614"/>
          <a:ext cx="5202238" cy="18669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601119">
                  <a:extLst>
                    <a:ext uri="{9D8B030D-6E8A-4147-A177-3AD203B41FA5}">
                      <a16:colId xmlns:a16="http://schemas.microsoft.com/office/drawing/2014/main" val="423855727"/>
                    </a:ext>
                  </a:extLst>
                </a:gridCol>
                <a:gridCol w="2601119">
                  <a:extLst>
                    <a:ext uri="{9D8B030D-6E8A-4147-A177-3AD203B41FA5}">
                      <a16:colId xmlns:a16="http://schemas.microsoft.com/office/drawing/2014/main" val="3628924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28043.86</a:t>
                      </a:r>
                    </a:p>
                  </a:txBody>
                  <a:tcPr marL="7620" marR="7620" marT="7620" marB="0" anchor="ctr"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2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9885.05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07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71667.71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41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3017.07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27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583436.7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02802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13EC46CB-81BD-E7A3-3592-EF487859D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015701"/>
              </p:ext>
            </p:extLst>
          </p:nvPr>
        </p:nvGraphicFramePr>
        <p:xfrm>
          <a:off x="6324476" y="3121267"/>
          <a:ext cx="5202238" cy="18669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601119">
                  <a:extLst>
                    <a:ext uri="{9D8B030D-6E8A-4147-A177-3AD203B41FA5}">
                      <a16:colId xmlns:a16="http://schemas.microsoft.com/office/drawing/2014/main" val="423855727"/>
                    </a:ext>
                  </a:extLst>
                </a:gridCol>
                <a:gridCol w="2601119">
                  <a:extLst>
                    <a:ext uri="{9D8B030D-6E8A-4147-A177-3AD203B41FA5}">
                      <a16:colId xmlns:a16="http://schemas.microsoft.com/office/drawing/2014/main" val="3628924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3807.79</a:t>
                      </a:r>
                    </a:p>
                  </a:txBody>
                  <a:tcPr marL="7620" marR="7620" marT="7620" marB="0" anchor="ctr"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2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1137.17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07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10312.19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41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27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ctr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110666.9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028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Quartile Analysis</a:t>
            </a:r>
            <a:endParaRPr lang="en-US" sz="3600" b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C8CBC65-0850-5421-E53A-9A01D1C56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016102"/>
              </p:ext>
            </p:extLst>
          </p:nvPr>
        </p:nvGraphicFramePr>
        <p:xfrm>
          <a:off x="870995" y="2666514"/>
          <a:ext cx="4696750" cy="3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B1745D3-1978-5F50-D5AA-CD66D71C1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400981"/>
              </p:ext>
            </p:extLst>
          </p:nvPr>
        </p:nvGraphicFramePr>
        <p:xfrm>
          <a:off x="6829965" y="2666514"/>
          <a:ext cx="4696750" cy="3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31FD4F-C6FF-A10E-D43D-6F11E429D67F}"/>
              </a:ext>
            </a:extLst>
          </p:cNvPr>
          <p:cNvSpPr txBox="1"/>
          <p:nvPr/>
        </p:nvSpPr>
        <p:spPr>
          <a:xfrm>
            <a:off x="464524" y="2666514"/>
            <a:ext cx="203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400" b="1" dirty="0"/>
              <a:t>Market </a:t>
            </a:r>
          </a:p>
          <a:p>
            <a:pPr algn="r"/>
            <a:r>
              <a:rPr lang="en-IN" sz="2400" b="1" dirty="0"/>
              <a:t>Capitalization</a:t>
            </a:r>
          </a:p>
          <a:p>
            <a:pPr algn="r"/>
            <a:r>
              <a:rPr lang="en-IN" sz="2400" b="1" dirty="0"/>
              <a:t> Quartiles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41906-398D-B2BC-A4C8-D8229F956F7A}"/>
              </a:ext>
            </a:extLst>
          </p:cNvPr>
          <p:cNvSpPr txBox="1"/>
          <p:nvPr/>
        </p:nvSpPr>
        <p:spPr>
          <a:xfrm>
            <a:off x="6982350" y="2666514"/>
            <a:ext cx="1470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400" b="1" dirty="0"/>
              <a:t>Quarterly</a:t>
            </a:r>
          </a:p>
          <a:p>
            <a:pPr algn="r"/>
            <a:r>
              <a:rPr lang="en-IN" sz="2400" b="1" dirty="0"/>
              <a:t> Sales </a:t>
            </a:r>
          </a:p>
          <a:p>
            <a:pPr algn="r"/>
            <a:r>
              <a:rPr lang="en-IN" sz="2400" b="1" dirty="0"/>
              <a:t>Quartiles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8652"/>
            <a:ext cx="10840914" cy="1260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49138-3392-F333-F7DD-BBA557301B62}"/>
              </a:ext>
            </a:extLst>
          </p:cNvPr>
          <p:cNvSpPr txBox="1"/>
          <p:nvPr/>
        </p:nvSpPr>
        <p:spPr>
          <a:xfrm>
            <a:off x="1986987" y="2245488"/>
            <a:ext cx="8218025" cy="3784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C912D4-669B-816F-BE21-313175AA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42323"/>
            <a:ext cx="109699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Leaders: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 Industries, TCS, and HDFC Bank dominate in market capitalization, showing their sector leadership.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Sales Performers: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IOCL and Reliance Industries lead in sales, reflecting strong revenue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Diverse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quartile analysis reveals a wide range in market caps and sales, highlighting growth opportunities, especially for smaller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moderate positive correlation exists between market cap and sales, indicating that higher sales generally align with larger market caps.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Investing in top quartile companies offers stability, while the lower quartiles present high-growth potential. 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114</TotalTime>
  <Words>243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Celestial</vt:lpstr>
      <vt:lpstr>Market Capitalization and Sales Analysis of Top 500 Companies in India</vt:lpstr>
      <vt:lpstr>Introduction</vt:lpstr>
      <vt:lpstr>Top Companies by Market Capitalization</vt:lpstr>
      <vt:lpstr>Top Companies by Quarterly Sales</vt:lpstr>
      <vt:lpstr>Descriptive Statistics</vt:lpstr>
      <vt:lpstr>Quartile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Meena</dc:creator>
  <cp:lastModifiedBy>Kartik Meena</cp:lastModifiedBy>
  <cp:revision>1</cp:revision>
  <dcterms:created xsi:type="dcterms:W3CDTF">2024-08-06T10:58:39Z</dcterms:created>
  <dcterms:modified xsi:type="dcterms:W3CDTF">2024-08-06T12:53:27Z</dcterms:modified>
</cp:coreProperties>
</file>