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4" r:id="rId6"/>
    <p:sldId id="307" r:id="rId7"/>
    <p:sldId id="281" r:id="rId8"/>
    <p:sldId id="282" r:id="rId9"/>
    <p:sldId id="319" r:id="rId10"/>
    <p:sldId id="315" r:id="rId11"/>
    <p:sldId id="317" r:id="rId12"/>
    <p:sldId id="318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81" d="100"/>
          <a:sy n="81" d="100"/>
        </p:scale>
        <p:origin x="754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FDI (in Crores)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26704788862547019"/>
                  <c:y val="-4.687499711644949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553-4077-A888-C609E6EF53B1}"/>
                </c:ext>
              </c:extLst>
            </c:dLbl>
            <c:dLbl>
              <c:idx val="1"/>
              <c:layout>
                <c:manualLayout>
                  <c:x val="0.21363831090037599"/>
                  <c:y val="2.3437498558224745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553-4077-A888-C609E6EF53B1}"/>
                </c:ext>
              </c:extLst>
            </c:dLbl>
            <c:dLbl>
              <c:idx val="2"/>
              <c:layout>
                <c:manualLayout>
                  <c:x val="0.20295639535535734"/>
                  <c:y val="-8.5936501967686754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553-4077-A888-C609E6EF53B1}"/>
                </c:ext>
              </c:extLst>
            </c:dLbl>
            <c:dLbl>
              <c:idx val="3"/>
              <c:layout>
                <c:manualLayout>
                  <c:x val="0.15310745614526958"/>
                  <c:y val="-4.296825098384337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553-4077-A888-C609E6EF53B1}"/>
                </c:ext>
              </c:extLst>
            </c:dLbl>
            <c:dLbl>
              <c:idx val="4"/>
              <c:layout>
                <c:manualLayout>
                  <c:x val="0.19227447981033852"/>
                  <c:y val="-4.296825098384337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553-4077-A888-C609E6EF53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SERVICES SECTOR </c:v>
                </c:pt>
                <c:pt idx="1">
                  <c:v>COMPUTER SOFTWARE &amp; HARDWARE</c:v>
                </c:pt>
                <c:pt idx="2">
                  <c:v>CONSTRUCTION DEVELOPMENT</c:v>
                </c:pt>
                <c:pt idx="3">
                  <c:v>TELECOMMUNICATIONS</c:v>
                </c:pt>
                <c:pt idx="4">
                  <c:v>AUTOMOBILE INDUSTRY</c:v>
                </c:pt>
              </c:strCache>
            </c:strRef>
          </c:cat>
          <c:val>
            <c:numRef>
              <c:f>Sheet1!$B$2:$B$6</c:f>
              <c:numCache>
                <c:formatCode>#,##0.00</c:formatCode>
                <c:ptCount val="5"/>
                <c:pt idx="0">
                  <c:v>59476.49</c:v>
                </c:pt>
                <c:pt idx="1">
                  <c:v>24669.49</c:v>
                </c:pt>
                <c:pt idx="2">
                  <c:v>24293.09</c:v>
                </c:pt>
                <c:pt idx="3">
                  <c:v>16949.38</c:v>
                </c:pt>
                <c:pt idx="4">
                  <c:v>15235.98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53-4077-A888-C609E6EF53B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384103615"/>
        <c:axId val="1384105535"/>
      </c:barChart>
      <c:catAx>
        <c:axId val="13841036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4105535"/>
        <c:crosses val="autoZero"/>
        <c:auto val="1"/>
        <c:lblAlgn val="ctr"/>
        <c:lblOffset val="100"/>
        <c:noMultiLvlLbl val="0"/>
      </c:catAx>
      <c:valAx>
        <c:axId val="13841055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4103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 anchor="t"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FDI Inflow (in Crores)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2000-01</c:v>
                </c:pt>
                <c:pt idx="1">
                  <c:v>2001-02</c:v>
                </c:pt>
                <c:pt idx="2">
                  <c:v>2002-03</c:v>
                </c:pt>
                <c:pt idx="3">
                  <c:v>2003-04</c:v>
                </c:pt>
                <c:pt idx="4">
                  <c:v>2004-05</c:v>
                </c:pt>
                <c:pt idx="5">
                  <c:v>2005-06</c:v>
                </c:pt>
                <c:pt idx="6">
                  <c:v>2006-07</c:v>
                </c:pt>
                <c:pt idx="7">
                  <c:v>2007-08</c:v>
                </c:pt>
                <c:pt idx="8">
                  <c:v>2008-09</c:v>
                </c:pt>
                <c:pt idx="9">
                  <c:v>2009-10</c:v>
                </c:pt>
                <c:pt idx="10">
                  <c:v>2010-11</c:v>
                </c:pt>
                <c:pt idx="11">
                  <c:v>2011-12</c:v>
                </c:pt>
                <c:pt idx="12">
                  <c:v>2012-13</c:v>
                </c:pt>
                <c:pt idx="13">
                  <c:v>2013-14</c:v>
                </c:pt>
                <c:pt idx="14">
                  <c:v>2014-15</c:v>
                </c:pt>
                <c:pt idx="15">
                  <c:v>2015-16</c:v>
                </c:pt>
                <c:pt idx="16">
                  <c:v>2016-17</c:v>
                </c:pt>
              </c:strCache>
            </c:strRef>
          </c:cat>
          <c:val>
            <c:numRef>
              <c:f>Sheet1!$B$2:$B$18</c:f>
              <c:numCache>
                <c:formatCode>#,##0.00</c:formatCode>
                <c:ptCount val="17"/>
                <c:pt idx="0">
                  <c:v>10733</c:v>
                </c:pt>
                <c:pt idx="1">
                  <c:v>18654</c:v>
                </c:pt>
                <c:pt idx="2">
                  <c:v>12871</c:v>
                </c:pt>
                <c:pt idx="3">
                  <c:v>10064</c:v>
                </c:pt>
                <c:pt idx="4">
                  <c:v>14653</c:v>
                </c:pt>
                <c:pt idx="5">
                  <c:v>24613</c:v>
                </c:pt>
                <c:pt idx="6">
                  <c:v>56390</c:v>
                </c:pt>
                <c:pt idx="7">
                  <c:v>98642</c:v>
                </c:pt>
                <c:pt idx="8">
                  <c:v>142829</c:v>
                </c:pt>
                <c:pt idx="9">
                  <c:v>123120</c:v>
                </c:pt>
                <c:pt idx="10">
                  <c:v>97320</c:v>
                </c:pt>
                <c:pt idx="11">
                  <c:v>165146</c:v>
                </c:pt>
                <c:pt idx="12">
                  <c:v>121907</c:v>
                </c:pt>
                <c:pt idx="13">
                  <c:v>147518</c:v>
                </c:pt>
                <c:pt idx="14">
                  <c:v>189107</c:v>
                </c:pt>
                <c:pt idx="15">
                  <c:v>262322</c:v>
                </c:pt>
                <c:pt idx="16">
                  <c:v>291696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0E-4956-A52B-3200129302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2869215"/>
        <c:axId val="652862495"/>
      </c:lineChart>
      <c:catAx>
        <c:axId val="652869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2862495"/>
        <c:crosses val="autoZero"/>
        <c:auto val="1"/>
        <c:lblAlgn val="ctr"/>
        <c:lblOffset val="100"/>
        <c:noMultiLvlLbl val="0"/>
      </c:catAx>
      <c:valAx>
        <c:axId val="652862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2869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av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Foreign Direct Investment in India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262D4-BA2B-4B3C-B091-A8B945B31A5B}"/>
              </a:ext>
            </a:extLst>
          </p:cNvPr>
          <p:cNvSpPr txBox="1"/>
          <p:nvPr/>
        </p:nvSpPr>
        <p:spPr>
          <a:xfrm>
            <a:off x="3458899" y="3638747"/>
            <a:ext cx="5274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Comprehensive Analysis (2000-01 to 2016-17)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4218959"/>
            <a:ext cx="5715000" cy="2234642"/>
          </a:xfrm>
        </p:spPr>
        <p:txBody>
          <a:bodyPr/>
          <a:lstStyle/>
          <a:p>
            <a:r>
              <a:rPr lang="en-US" dirty="0"/>
              <a:t>KARTIK MEENA</a:t>
            </a:r>
          </a:p>
          <a:p>
            <a:r>
              <a:rPr lang="en-US" dirty="0"/>
              <a:t>9968217216</a:t>
            </a:r>
          </a:p>
          <a:p>
            <a:r>
              <a:rPr lang="en-US" dirty="0"/>
              <a:t>kartik2580@gmail.com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4" y="457199"/>
            <a:ext cx="6655324" cy="759831"/>
          </a:xfrm>
        </p:spPr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76" y="2250178"/>
            <a:ext cx="6583680" cy="32073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Foreign Direct Investment (FDI) is a key driver of economic growth, facilitating technology transfer, job creation, and enhancing productivity.</a:t>
            </a:r>
          </a:p>
          <a:p>
            <a:endParaRPr lang="en-US" dirty="0"/>
          </a:p>
          <a:p>
            <a:r>
              <a:rPr lang="en-US" dirty="0"/>
              <a:t>This presentation provides a comprehensive analysis of FDI inflows into India from 2000-01 to 2016-17, covering sector-wise distribution and year-wise trends.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 descr="Fdi Stock Illustrations – 222 Fdi Stock Illustrations, Vectors &amp; Clipart -  Dreamstime">
            <a:extLst>
              <a:ext uri="{FF2B5EF4-FFF2-40B4-BE49-F238E27FC236}">
                <a16:creationId xmlns:a16="http://schemas.microsoft.com/office/drawing/2014/main" id="{117DEA12-1336-22C8-D162-B4821D1E6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792" y="1904215"/>
            <a:ext cx="3639532" cy="3639532"/>
          </a:xfrm>
          <a:prstGeom prst="rect">
            <a:avLst/>
          </a:prstGeom>
          <a:noFill/>
          <a:effectLst>
            <a:outerShdw blurRad="317500" dir="3480000" sx="109000" sy="109000" algn="ctr" rotWithShape="0">
              <a:srgbClr val="00000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281" y="1073987"/>
            <a:ext cx="5723586" cy="880299"/>
          </a:xfrm>
        </p:spPr>
        <p:txBody>
          <a:bodyPr/>
          <a:lstStyle/>
          <a:p>
            <a:r>
              <a:rPr lang="en-IN" dirty="0"/>
              <a:t>Data Overview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C9511-81E5-0661-7FAE-B32692A3DE0F}"/>
              </a:ext>
            </a:extLst>
          </p:cNvPr>
          <p:cNvSpPr txBox="1"/>
          <p:nvPr/>
        </p:nvSpPr>
        <p:spPr>
          <a:xfrm>
            <a:off x="5373281" y="2725855"/>
            <a:ext cx="587407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6"/>
                </a:solidFill>
              </a:rPr>
              <a:t>The dataset covers FDI inflows into India across multiple sectors over 17 years.</a:t>
            </a:r>
          </a:p>
          <a:p>
            <a:endParaRPr lang="en-US" sz="2200" dirty="0">
              <a:solidFill>
                <a:schemeClr val="accent6"/>
              </a:solidFill>
            </a:endParaRPr>
          </a:p>
          <a:p>
            <a:r>
              <a:rPr lang="en-US" sz="2200" dirty="0">
                <a:solidFill>
                  <a:schemeClr val="accent6"/>
                </a:solidFill>
              </a:rPr>
              <a:t>Each entry represents the FDI amount received by a sector in a particular financial year.</a:t>
            </a:r>
          </a:p>
          <a:p>
            <a:endParaRPr lang="en-US" sz="2200" dirty="0">
              <a:solidFill>
                <a:schemeClr val="accent6"/>
              </a:solidFill>
            </a:endParaRPr>
          </a:p>
          <a:p>
            <a:r>
              <a:rPr lang="en-US" sz="2200" dirty="0">
                <a:solidFill>
                  <a:schemeClr val="accent6"/>
                </a:solidFill>
              </a:rPr>
              <a:t>The analysis aims to uncover insights into sector preferences and temporal investment trends.</a:t>
            </a:r>
          </a:p>
          <a:p>
            <a:endParaRPr lang="en-IN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864C0F30-843A-BF24-D861-C912BCD15CB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8816" r="6581"/>
          <a:stretch/>
        </p:blipFill>
        <p:spPr>
          <a:xfrm>
            <a:off x="-18854" y="0"/>
            <a:ext cx="5373281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90" y="862464"/>
            <a:ext cx="5920033" cy="790249"/>
          </a:xfrm>
        </p:spPr>
        <p:txBody>
          <a:bodyPr/>
          <a:lstStyle/>
          <a:p>
            <a:r>
              <a:rPr lang="en-IN" dirty="0"/>
              <a:t>Top Sectors by FDI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416" y="2159059"/>
            <a:ext cx="6665052" cy="3666706"/>
          </a:xfrm>
        </p:spPr>
        <p:txBody>
          <a:bodyPr>
            <a:normAutofit/>
          </a:bodyPr>
          <a:lstStyle/>
          <a:p>
            <a:r>
              <a:rPr lang="en-IN" dirty="0"/>
              <a:t>The top sectors by total FDI received from 2000-01 to 2016-17 are:</a:t>
            </a:r>
          </a:p>
          <a:p>
            <a:endParaRPr lang="en-IN" dirty="0"/>
          </a:p>
          <a:p>
            <a:r>
              <a:rPr lang="en-IN" dirty="0"/>
              <a:t>1. Services Sector: ₹59476.49 crores</a:t>
            </a:r>
          </a:p>
          <a:p>
            <a:r>
              <a:rPr lang="en-IN" dirty="0"/>
              <a:t>2. Computer Software &amp; Hardware: ₹24669.49 crores</a:t>
            </a:r>
          </a:p>
          <a:p>
            <a:r>
              <a:rPr lang="en-IN" dirty="0"/>
              <a:t>3. Construction Development: ₹24293.09 crores</a:t>
            </a:r>
          </a:p>
          <a:p>
            <a:r>
              <a:rPr lang="en-IN" dirty="0"/>
              <a:t>4. Telecommunications: ₹16949.38 crores</a:t>
            </a:r>
          </a:p>
          <a:p>
            <a:r>
              <a:rPr lang="en-IN" dirty="0"/>
              <a:t>5. Automobile Industry: ₹15235.98 crores</a:t>
            </a:r>
          </a:p>
          <a:p>
            <a:endParaRPr lang="en-IN" dirty="0"/>
          </a:p>
          <a:p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E324548-BA78-99ED-EB87-07E00DAC20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3468803"/>
              </p:ext>
            </p:extLst>
          </p:nvPr>
        </p:nvGraphicFramePr>
        <p:xfrm>
          <a:off x="8041064" y="865693"/>
          <a:ext cx="3566776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725" y="871504"/>
            <a:ext cx="4802812" cy="994164"/>
          </a:xfrm>
        </p:spPr>
        <p:txBody>
          <a:bodyPr/>
          <a:lstStyle/>
          <a:p>
            <a:r>
              <a:rPr lang="en-IN" dirty="0"/>
              <a:t>Year-wise FDI Trends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7999" y="2802649"/>
            <a:ext cx="5000626" cy="3497698"/>
          </a:xfrm>
        </p:spPr>
        <p:txBody>
          <a:bodyPr/>
          <a:lstStyle/>
          <a:p>
            <a:r>
              <a:rPr lang="en-US" dirty="0"/>
              <a:t>FDI inflows into India have increased significantly, especially after 2006-07.</a:t>
            </a:r>
          </a:p>
          <a:p>
            <a:endParaRPr lang="en-US" dirty="0"/>
          </a:p>
          <a:p>
            <a:r>
              <a:rPr lang="en-US" dirty="0"/>
              <a:t>Major growth observed during 2007-08 and 2016-17, indicating a positive investment climate.</a:t>
            </a:r>
          </a:p>
          <a:p>
            <a:endParaRPr lang="en-US" dirty="0"/>
          </a:p>
          <a:p>
            <a:r>
              <a:rPr lang="en-US" dirty="0"/>
              <a:t>Peak FDI recorded in 2016-17 at ₹43,478.26 crores, demonstrating strong investor confidence.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 descr="FDI #InvestInIndia #EconomicGrowth #InvestmentOpportunities">
            <a:extLst>
              <a:ext uri="{FF2B5EF4-FFF2-40B4-BE49-F238E27FC236}">
                <a16:creationId xmlns:a16="http://schemas.microsoft.com/office/drawing/2014/main" id="{A0AAAAA3-FA73-5290-F613-933F097A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15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E922-F5AA-73E0-5490-C81E603E8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10705"/>
            <a:ext cx="10511627" cy="703172"/>
          </a:xfrm>
        </p:spPr>
        <p:txBody>
          <a:bodyPr/>
          <a:lstStyle/>
          <a:p>
            <a:r>
              <a:rPr lang="en-IN" dirty="0"/>
              <a:t>Year-wise FDI Trends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6DAD-D957-FE1C-6A23-58680F113B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2E76AC8-6D82-B607-BB74-F04E703B8CF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71666931"/>
              </p:ext>
            </p:extLst>
          </p:nvPr>
        </p:nvGraphicFramePr>
        <p:xfrm>
          <a:off x="876692" y="1848529"/>
          <a:ext cx="10510838" cy="4396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715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3442"/>
            <a:ext cx="7796464" cy="1222385"/>
          </a:xfrm>
        </p:spPr>
        <p:txBody>
          <a:bodyPr/>
          <a:lstStyle/>
          <a:p>
            <a:r>
              <a:rPr lang="en-IN" dirty="0"/>
              <a:t>FDI Growth Patterns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1" y="2303028"/>
            <a:ext cx="7152710" cy="3720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analysis reveals a steady increase in FDI inflows over the years, with a notable surge after 2006-07.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factors contributing to growth include policy reforms, economic liberalization, and enhanced global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trend indicates a robust and resilient investment environment in India.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92943"/>
            <a:ext cx="7631709" cy="1091627"/>
          </a:xfrm>
        </p:spPr>
        <p:txBody>
          <a:bodyPr/>
          <a:lstStyle/>
          <a:p>
            <a:r>
              <a:rPr lang="en-IN" dirty="0"/>
              <a:t>Policy Impacts on FDI</a:t>
            </a:r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73672" y="2714625"/>
            <a:ext cx="7513163" cy="414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Government policies have played a pivotal role in attracting FDI, including: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Liberalization of investment regulations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Implementation of GST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Initiatives like 'Make in India'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These policies have enhanced India's appeal as a global investment destination.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F82656BC-1479-D94E-7CF0-7A9E2B8B43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6384" r="263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668" y="692943"/>
            <a:ext cx="7843837" cy="1012782"/>
          </a:xfrm>
        </p:spPr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en-US" dirty="0"/>
              <a:t>The comprehensive analysis highlights the Services Sector as the top FDI recipient, with consistent growth across various sectors.</a:t>
            </a:r>
          </a:p>
          <a:p>
            <a:endParaRPr lang="en-US" dirty="0"/>
          </a:p>
          <a:p>
            <a:r>
              <a:rPr lang="en-US" dirty="0"/>
              <a:t>The upward trend in FDI inflows reflects India's strategic policy initiatives and economic potential.</a:t>
            </a:r>
          </a:p>
          <a:p>
            <a:endParaRPr lang="en-US" dirty="0"/>
          </a:p>
          <a:p>
            <a:r>
              <a:rPr lang="en-US" dirty="0"/>
              <a:t>Continued reforms and global engagement will likely sustain and enhance this positive trend.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Fdi Stock Illustrations – 222 Fdi Stock Illustrations, Vectors &amp; Clipart -  Dreamstime">
            <a:extLst>
              <a:ext uri="{FF2B5EF4-FFF2-40B4-BE49-F238E27FC236}">
                <a16:creationId xmlns:a16="http://schemas.microsoft.com/office/drawing/2014/main" id="{2F60F553-999E-ACBF-D2E9-5263EE9F00FF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" r="363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{F04DCDC0-F63D-4CA2-BC73-A195705F83F4}tf78438558_win32</Template>
  <TotalTime>67</TotalTime>
  <Words>390</Words>
  <Application>Microsoft Office PowerPoint</Application>
  <PresentationFormat>Widescreen</PresentationFormat>
  <Paragraphs>63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Custom</vt:lpstr>
      <vt:lpstr>Foreign Direct Investment in India</vt:lpstr>
      <vt:lpstr>Introduction</vt:lpstr>
      <vt:lpstr>Data Overview</vt:lpstr>
      <vt:lpstr>Top Sectors by FDI</vt:lpstr>
      <vt:lpstr>Year-wise FDI Trends</vt:lpstr>
      <vt:lpstr>Year-wise FDI Trends</vt:lpstr>
      <vt:lpstr>FDI Growth Patterns</vt:lpstr>
      <vt:lpstr>Policy Impacts on FDI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Kartik Meena</dc:creator>
  <cp:lastModifiedBy>Kartik Meena</cp:lastModifiedBy>
  <cp:revision>3</cp:revision>
  <dcterms:created xsi:type="dcterms:W3CDTF">2024-08-08T05:34:28Z</dcterms:created>
  <dcterms:modified xsi:type="dcterms:W3CDTF">2024-08-09T02:54:41Z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