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9" r:id="rId7"/>
    <p:sldId id="288" r:id="rId8"/>
    <p:sldId id="297" r:id="rId9"/>
    <p:sldId id="290" r:id="rId10"/>
    <p:sldId id="291" r:id="rId11"/>
    <p:sldId id="294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Employees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Research and Development</c:v>
                </c:pt>
                <c:pt idx="1">
                  <c:v>Sales</c:v>
                </c:pt>
                <c:pt idx="2">
                  <c:v>Human Resource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2883</c:v>
                </c:pt>
                <c:pt idx="1">
                  <c:v>1338</c:v>
                </c:pt>
                <c:pt idx="2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5-4F4E-BEB7-6C53D31E8E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Attrition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Research and Development</c:v>
                </c:pt>
                <c:pt idx="1">
                  <c:v>Sales</c:v>
                </c:pt>
                <c:pt idx="2">
                  <c:v>Human Resource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453</c:v>
                </c:pt>
                <c:pt idx="1">
                  <c:v>201</c:v>
                </c:pt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C5-4F4E-BEB7-6C53D31E8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5082767"/>
        <c:axId val="125077487"/>
      </c:barChart>
      <c:catAx>
        <c:axId val="12508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77487"/>
        <c:crosses val="autoZero"/>
        <c:auto val="1"/>
        <c:lblAlgn val="ctr"/>
        <c:lblOffset val="100"/>
        <c:noMultiLvlLbl val="0"/>
      </c:catAx>
      <c:valAx>
        <c:axId val="12507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8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  <c:pt idx="3">
                  <c:v>Very High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197</c:v>
                </c:pt>
                <c:pt idx="1">
                  <c:v>138</c:v>
                </c:pt>
                <c:pt idx="2">
                  <c:v>219</c:v>
                </c:pt>
                <c:pt idx="3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F-4E23-83A4-D18C610ECC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  <c:pt idx="3">
                  <c:v>Very High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663</c:v>
                </c:pt>
                <c:pt idx="1">
                  <c:v>702</c:v>
                </c:pt>
                <c:pt idx="2">
                  <c:v>1104</c:v>
                </c:pt>
                <c:pt idx="3">
                  <c:v>1211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F-4E23-83A4-D18C610EC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3008911"/>
        <c:axId val="1153010351"/>
      </c:barChart>
      <c:catAx>
        <c:axId val="1153008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010351"/>
        <c:crosses val="autoZero"/>
        <c:auto val="1"/>
        <c:lblAlgn val="ctr"/>
        <c:lblOffset val="100"/>
        <c:noMultiLvlLbl val="0"/>
      </c:catAx>
      <c:valAx>
        <c:axId val="115301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00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76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Understanding Employee Attrition at XYZ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D33F0-D1CB-53AC-2697-E0C8EFAD79D6}"/>
              </a:ext>
            </a:extLst>
          </p:cNvPr>
          <p:cNvSpPr txBox="1"/>
          <p:nvPr/>
        </p:nvSpPr>
        <p:spPr>
          <a:xfrm>
            <a:off x="2743200" y="5271910"/>
            <a:ext cx="467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HR Analytics Approach</a:t>
            </a:r>
          </a:p>
          <a:p>
            <a:r>
              <a:rPr lang="en-US" b="1" dirty="0"/>
              <a:t>Date: 2024-08-10	</a:t>
            </a:r>
          </a:p>
          <a:p>
            <a:r>
              <a:rPr lang="en-US" b="1" dirty="0"/>
              <a:t>Presenter: KARTIK MEENA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85" y="149023"/>
            <a:ext cx="9779183" cy="1744415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469954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XYZ Company has been facing a 15% attrition rate for the past few years, affecting overall productivity and team morale.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presentation aims to uncover the reasons behind employee attrition, analyze the data, and provide strategies to mitigate this issue.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 The dataset includes 4410 employees with attributes such as:</a:t>
            </a:r>
          </a:p>
          <a:p>
            <a:pPr marL="59436" indent="0">
              <a:buNone/>
            </a:pPr>
            <a:r>
              <a:rPr lang="en-US" dirty="0"/>
              <a:t>      Age, gender, and department</a:t>
            </a:r>
          </a:p>
          <a:p>
            <a:pPr marL="59436" indent="0">
              <a:buNone/>
            </a:pPr>
            <a:r>
              <a:rPr lang="en-US" dirty="0"/>
              <a:t>      Job satisfaction and work-life balance ratings</a:t>
            </a:r>
          </a:p>
          <a:p>
            <a:pPr marL="59436" indent="0">
              <a:buNone/>
            </a:pPr>
            <a:r>
              <a:rPr lang="en-US" dirty="0"/>
              <a:t>      Compensation, years at company, and promotion history</a:t>
            </a:r>
          </a:p>
          <a:p>
            <a:pPr marL="59436" indent="0">
              <a:buNone/>
            </a:pPr>
            <a:endParaRPr lang="en-US" dirty="0"/>
          </a:p>
          <a:p>
            <a:r>
              <a:rPr lang="en-US" dirty="0"/>
              <a:t>We analyzed these data points to identify patterns and insights related to attrition.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71D30C-1EAB-D17D-F6A7-9A5AECB8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693" y="495301"/>
            <a:ext cx="5900058" cy="744539"/>
          </a:xfrm>
        </p:spPr>
        <p:txBody>
          <a:bodyPr/>
          <a:lstStyle/>
          <a:p>
            <a:r>
              <a:rPr lang="en-IN" dirty="0"/>
              <a:t>Attrition by Department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FAE7C3F0-3863-7252-24A4-47A1FB67F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791511"/>
              </p:ext>
            </p:extLst>
          </p:nvPr>
        </p:nvGraphicFramePr>
        <p:xfrm>
          <a:off x="2143125" y="1590675"/>
          <a:ext cx="7905750" cy="497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326" y="0"/>
            <a:ext cx="6751024" cy="1570038"/>
          </a:xfrm>
        </p:spPr>
        <p:txBody>
          <a:bodyPr/>
          <a:lstStyle/>
          <a:p>
            <a:r>
              <a:rPr lang="en-IN" dirty="0"/>
              <a:t>Attrition by Job Satisfaction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75DBA8F-412C-F8F8-243E-08A365675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379725"/>
              </p:ext>
            </p:extLst>
          </p:nvPr>
        </p:nvGraphicFramePr>
        <p:xfrm>
          <a:off x="1770129" y="2488733"/>
          <a:ext cx="8269418" cy="3533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Key Findings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99579" y="2233534"/>
            <a:ext cx="9937025" cy="3332832"/>
          </a:xfrm>
        </p:spPr>
        <p:txBody>
          <a:bodyPr>
            <a:normAutofit/>
          </a:bodyPr>
          <a:lstStyle/>
          <a:p>
            <a:r>
              <a:rPr lang="en-US" dirty="0"/>
              <a:t>Our analysis identified several key factors contributing to attrition: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Satisfaction : Lower satisfaction scores correlate with higher attrition.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Employees with satisfaction levels of 1 or 2 are twice as likely to leave.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Compensation : 60% of attrition cases occur in the lowest 25% salary band.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Career Growth : Employees without promotions in the last 2 years have a 50% higher attrition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Work-Life Balance : Poor work-life balance leads to a 40% higher likelihood of attrition.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IN" dirty="0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42975" y="2024063"/>
            <a:ext cx="10004425" cy="33321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Enhance Job Satisfaction : Conduct regular surveys and implement employee feedback.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Compensation Packages : Ensure competitive salary structures aligned with industry standards.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Career Development : Establish clear career paths and provide training programs.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Promote Work-Life Balance : Introduce flexible work hours and remote work options.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Employee Engagement: Increase team-building activities and recognition programs.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576" y="227330"/>
            <a:ext cx="5943599" cy="1920240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Reducing attrition requires a comprehensive approach addressing both internal and external factors.</a:t>
            </a:r>
          </a:p>
          <a:p>
            <a:r>
              <a:rPr lang="en-US" dirty="0"/>
              <a:t>By focusing on enhancing job satisfaction, compensation, and career growth opportunities, XYZ Company can improve employee retention and build a more engaged workforce.</a:t>
            </a:r>
          </a:p>
          <a:p>
            <a:r>
              <a:rPr lang="en-US" dirty="0"/>
              <a:t>Implementing these strategies will not only reduce attrition but also boost overall productivity and morale.</a:t>
            </a:r>
          </a:p>
        </p:txBody>
      </p:sp>
      <p:pic>
        <p:nvPicPr>
          <p:cNvPr id="1028" name="Picture 4" descr="10 Best Company Culture Questions for Employee Surveys | Cooleaf">
            <a:extLst>
              <a:ext uri="{FF2B5EF4-FFF2-40B4-BE49-F238E27FC236}">
                <a16:creationId xmlns:a16="http://schemas.microsoft.com/office/drawing/2014/main" id="{7B380C23-4F1E-D8D8-1868-8BCB8BD643D6}"/>
              </a:ext>
            </a:extLst>
          </p:cNvPr>
          <p:cNvPicPr>
            <a:picLocks noGrp="1" noChangeAspect="1" noChangeArrowheads="1"/>
          </p:cNvPicPr>
          <p:nvPr>
            <p:ph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9" y="639763"/>
            <a:ext cx="4297362" cy="4297362"/>
          </a:xfrm>
          <a:prstGeom prst="rect">
            <a:avLst/>
          </a:prstGeom>
          <a:noFill/>
          <a:effectLst>
            <a:softEdge rad="723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Kartik Meena	</a:t>
            </a:r>
          </a:p>
          <a:p>
            <a:r>
              <a:rPr lang="en-US" dirty="0"/>
              <a:t>9968217216</a:t>
            </a:r>
          </a:p>
          <a:p>
            <a:r>
              <a:rPr lang="en-US" dirty="0"/>
              <a:t>kartik2580@gmail.com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140</TotalTime>
  <Words>351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Understanding Employee Attrition at XYZ Company</vt:lpstr>
      <vt:lpstr>Introduction</vt:lpstr>
      <vt:lpstr>Data Overview</vt:lpstr>
      <vt:lpstr>Attrition by Department</vt:lpstr>
      <vt:lpstr>Attrition by Job Satisfaction</vt:lpstr>
      <vt:lpstr>Key Findings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Meena</dc:creator>
  <cp:lastModifiedBy>Kartik Meena</cp:lastModifiedBy>
  <cp:revision>2</cp:revision>
  <dcterms:created xsi:type="dcterms:W3CDTF">2024-08-10T06:39:13Z</dcterms:created>
  <dcterms:modified xsi:type="dcterms:W3CDTF">2024-08-11T05:44:17Z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