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8" r:id="rId2"/>
  </p:sldMasterIdLst>
  <p:notesMasterIdLst>
    <p:notesMasterId r:id="rId52"/>
  </p:notesMasterIdLst>
  <p:sldIdLst>
    <p:sldId id="265" r:id="rId3"/>
    <p:sldId id="279" r:id="rId4"/>
    <p:sldId id="299" r:id="rId5"/>
    <p:sldId id="281" r:id="rId6"/>
    <p:sldId id="278" r:id="rId7"/>
    <p:sldId id="267" r:id="rId8"/>
    <p:sldId id="277" r:id="rId9"/>
    <p:sldId id="256" r:id="rId10"/>
    <p:sldId id="259" r:id="rId11"/>
    <p:sldId id="289" r:id="rId12"/>
    <p:sldId id="263" r:id="rId13"/>
    <p:sldId id="280" r:id="rId14"/>
    <p:sldId id="285" r:id="rId15"/>
    <p:sldId id="261" r:id="rId16"/>
    <p:sldId id="286" r:id="rId17"/>
    <p:sldId id="287" r:id="rId18"/>
    <p:sldId id="264" r:id="rId19"/>
    <p:sldId id="291" r:id="rId20"/>
    <p:sldId id="290" r:id="rId21"/>
    <p:sldId id="292" r:id="rId22"/>
    <p:sldId id="294" r:id="rId23"/>
    <p:sldId id="295" r:id="rId24"/>
    <p:sldId id="282" r:id="rId25"/>
    <p:sldId id="296" r:id="rId26"/>
    <p:sldId id="283" r:id="rId27"/>
    <p:sldId id="268" r:id="rId28"/>
    <p:sldId id="269" r:id="rId29"/>
    <p:sldId id="284" r:id="rId30"/>
    <p:sldId id="270" r:id="rId31"/>
    <p:sldId id="272" r:id="rId32"/>
    <p:sldId id="273" r:id="rId33"/>
    <p:sldId id="304" r:id="rId34"/>
    <p:sldId id="275" r:id="rId35"/>
    <p:sldId id="276" r:id="rId36"/>
    <p:sldId id="310" r:id="rId37"/>
    <p:sldId id="300" r:id="rId38"/>
    <p:sldId id="301" r:id="rId39"/>
    <p:sldId id="302" r:id="rId40"/>
    <p:sldId id="303" r:id="rId41"/>
    <p:sldId id="305" r:id="rId42"/>
    <p:sldId id="311" r:id="rId43"/>
    <p:sldId id="297" r:id="rId44"/>
    <p:sldId id="306" r:id="rId45"/>
    <p:sldId id="307" r:id="rId46"/>
    <p:sldId id="312" r:id="rId47"/>
    <p:sldId id="308" r:id="rId48"/>
    <p:sldId id="313" r:id="rId49"/>
    <p:sldId id="314" r:id="rId50"/>
    <p:sldId id="315"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7909F8-F53C-EDF4-04E7-870F4C38C18D}" v="139" dt="2025-01-22T09:19:45.892"/>
    <p1510:client id="{291DC87F-4978-6746-8B81-E87656FAF0AF}" v="7017" dt="2025-01-22T17:45:26.521"/>
    <p1510:client id="{96946615-BCDF-A627-1799-6E67CDADC005}" v="9" dt="2025-01-22T00:28:45.139"/>
    <p1510:client id="{DB68CF7A-19BE-39E8-6B85-383D6665CDF1}" v="458" dt="2025-01-21T19:40:31.225"/>
    <p1510:client id="{E7295FC4-2A73-F0A1-FA9B-C4314E2FDA86}" v="5" dt="2025-01-22T08:10:08.973"/>
    <p1510:client id="{E79683F5-9DF3-4A3D-9BCF-A8D65C5A7609}" v="1004" dt="2025-01-21T21:30:46.100"/>
    <p1510:client id="{F33EB354-89C8-6900-B5F7-C437F634FD61}" v="4" dt="2025-01-21T23:37:34.427"/>
    <p1510:client id="{F90E9C17-BF6F-22E8-2BE2-4AA3A726A6A1}" v="4" dt="2025-01-21T20:23:48.776"/>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17" d="100"/>
          <a:sy n="117" d="100"/>
        </p:scale>
        <p:origin x="3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microsoft.com/office/2015/10/relationships/revisionInfo" Target="revisionInfo.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Sheet1!$A$2:$C$17</cx:f>
        <cx:lvl ptCount="16">
          <cx:pt idx="0">Leaf 1</cx:pt>
          <cx:pt idx="1">Leaf 2</cx:pt>
          <cx:pt idx="2">Leaf 3</cx:pt>
          <cx:pt idx="3">Leaf 4</cx:pt>
          <cx:pt idx="4">Leaf 5</cx:pt>
          <cx:pt idx="5">Leaf 6</cx:pt>
          <cx:pt idx="6">Leaf 7</cx:pt>
          <cx:pt idx="7">Leaf 8</cx:pt>
          <cx:pt idx="8">Leaf 9</cx:pt>
          <cx:pt idx="9">Leaf 10</cx:pt>
          <cx:pt idx="10">Leaf 11</cx:pt>
          <cx:pt idx="11">Leaf 12</cx:pt>
          <cx:pt idx="12">Leaf 13</cx:pt>
          <cx:pt idx="13">Leaf 14</cx:pt>
          <cx:pt idx="14">Leaf 15</cx:pt>
          <cx:pt idx="15">Leaf 16</cx:pt>
        </cx:lvl>
        <cx:lvl ptCount="16">
          <cx:pt idx="0">Stem 1</cx:pt>
          <cx:pt idx="1">Stem 1</cx:pt>
          <cx:pt idx="2">Stem 1</cx:pt>
          <cx:pt idx="3">Stem 2</cx:pt>
          <cx:pt idx="4">Stem 2</cx:pt>
          <cx:pt idx="5">Stem 2</cx:pt>
          <cx:pt idx="6">Stem 2</cx:pt>
          <cx:pt idx="7">Stem 3</cx:pt>
          <cx:pt idx="8">Stem 3</cx:pt>
          <cx:pt idx="9">Stem 3</cx:pt>
          <cx:pt idx="10">Stem 3</cx:pt>
          <cx:pt idx="11">Stem 3</cx:pt>
          <cx:pt idx="12">Stem 1</cx:pt>
          <cx:pt idx="13">Stem 1</cx:pt>
          <cx:pt idx="14">Stem 1</cx:pt>
          <cx:pt idx="15">Stem 2</cx:pt>
        </cx:lvl>
        <cx:lvl ptCount="16">
          <cx:pt idx="0">Branch 1</cx:pt>
          <cx:pt idx="1">Branch 1</cx:pt>
          <cx:pt idx="2">Branch 1</cx:pt>
          <cx:pt idx="3">Branch 1</cx:pt>
          <cx:pt idx="4">Branch 1</cx:pt>
          <cx:pt idx="5">Branch 1</cx:pt>
          <cx:pt idx="6">Branch 1</cx:pt>
          <cx:pt idx="7">Branch 1</cx:pt>
          <cx:pt idx="8">Branch 1</cx:pt>
          <cx:pt idx="9">Branch 1</cx:pt>
          <cx:pt idx="10">Branch 1</cx:pt>
          <cx:pt idx="11">Branch 1</cx:pt>
          <cx:pt idx="12">Branch 1</cx:pt>
          <cx:pt idx="13">Branch 1</cx:pt>
          <cx:pt idx="14">Branch 1</cx:pt>
          <cx:pt idx="15">Branch 1</cx:pt>
        </cx:lvl>
      </cx:strDim>
      <cx:numDim type="size">
        <cx:f>Sheet1!$D$2:$D$17</cx:f>
        <cx:lvl ptCount="16" formatCode="General">
          <cx:pt idx="0">22</cx:pt>
          <cx:pt idx="1">12</cx:pt>
          <cx:pt idx="2">18</cx:pt>
          <cx:pt idx="3">87</cx:pt>
          <cx:pt idx="4">88</cx:pt>
          <cx:pt idx="5">17</cx:pt>
          <cx:pt idx="6">9</cx:pt>
          <cx:pt idx="7">42</cx:pt>
          <cx:pt idx="8">43.464285714285701</cx:pt>
          <cx:pt idx="9">44.928571428571402</cx:pt>
          <cx:pt idx="10">46.392857142857103</cx:pt>
          <cx:pt idx="11">47.857142857142897</cx:pt>
          <cx:pt idx="12">49.321428571428598</cx:pt>
          <cx:pt idx="13">50.785714285714299</cx:pt>
          <cx:pt idx="14">52.25</cx:pt>
          <cx:pt idx="15">53.714285714285701</cx:pt>
        </cx:lvl>
      </cx:numDim>
    </cx:data>
  </cx:chartData>
  <cx:chart>
    <cx:plotArea>
      <cx:plotAreaRegion>
        <cx:series layoutId="treemap" uniqueId="{66300950-6E8F-674C-BE8E-EFD5A080AA69}">
          <cx:tx>
            <cx:txData>
              <cx:f>Sheet1!$D$1</cx:f>
              <cx:v>Series1</cx:v>
            </cx:txData>
          </cx:tx>
          <cx:spPr>
            <a:solidFill>
              <a:schemeClr val="accent1"/>
            </a:solidFill>
          </cx:spPr>
          <cx:dataPt idx="0"/>
          <cx:dataPt idx="2">
            <cx:spPr>
              <a:solidFill>
                <a:srgbClr val="FFFF00"/>
              </a:solidFill>
            </cx:spPr>
          </cx:dataPt>
          <cx:dataPt idx="3">
            <cx:spPr>
              <a:solidFill>
                <a:srgbClr val="E97132"/>
              </a:solidFill>
            </cx:spPr>
          </cx:dataPt>
          <cx:dataPt idx="4">
            <cx:spPr>
              <a:solidFill>
                <a:srgbClr val="4EA72E"/>
              </a:solidFill>
            </cx:spPr>
          </cx:dataPt>
          <cx:dataPt idx="6">
            <cx:spPr>
              <a:solidFill>
                <a:srgbClr val="E97132"/>
              </a:solidFill>
            </cx:spPr>
          </cx:dataPt>
          <cx:dataPt idx="7">
            <cx:spPr>
              <a:solidFill>
                <a:srgbClr val="4EA72E">
                  <a:lumMod val="60000"/>
                  <a:lumOff val="40000"/>
                </a:srgbClr>
              </a:solidFill>
            </cx:spPr>
          </cx:dataPt>
          <cx:dataPt idx="8">
            <cx:spPr>
              <a:solidFill>
                <a:srgbClr val="E97132"/>
              </a:solidFill>
            </cx:spPr>
          </cx:dataPt>
          <cx:dataPt idx="9">
            <cx:spPr>
              <a:solidFill>
                <a:srgbClr val="E97132"/>
              </a:solidFill>
            </cx:spPr>
          </cx:dataPt>
          <cx:dataPt idx="11">
            <cx:spPr>
              <a:solidFill>
                <a:srgbClr val="4EA72E"/>
              </a:solidFill>
            </cx:spPr>
          </cx:dataPt>
          <cx:dataPt idx="12">
            <cx:spPr>
              <a:solidFill>
                <a:srgbClr val="E97132"/>
              </a:solidFill>
            </cx:spPr>
          </cx:dataPt>
          <cx:dataPt idx="13">
            <cx:spPr>
              <a:solidFill>
                <a:srgbClr val="E97132"/>
              </a:solidFill>
            </cx:spPr>
          </cx:dataPt>
          <cx:dataPt idx="14">
            <cx:spPr>
              <a:solidFill>
                <a:srgbClr val="4EA72E"/>
              </a:solidFill>
            </cx:spPr>
          </cx:dataPt>
          <cx:dataPt idx="15">
            <cx:spPr>
              <a:solidFill>
                <a:srgbClr val="E97132"/>
              </a:solidFill>
            </cx:spPr>
          </cx:dataPt>
          <cx:dataPt idx="17">
            <cx:spPr>
              <a:solidFill>
                <a:srgbClr val="E97132"/>
              </a:solidFill>
            </cx:spPr>
          </cx:dataPt>
          <cx:dataPt idx="18">
            <cx:spPr>
              <a:solidFill>
                <a:srgbClr val="E97132"/>
              </a:solidFill>
            </cx:spPr>
          </cx:dataPt>
          <cx:dataPt idx="19">
            <cx:spPr>
              <a:solidFill>
                <a:srgbClr val="E97132"/>
              </a:solidFill>
            </cx:spPr>
          </cx:dataPt>
          <cx:dataPt idx="21">
            <cx:spPr>
              <a:solidFill>
                <a:srgbClr val="E97132"/>
              </a:solidFill>
            </cx:spPr>
          </cx:dataPt>
          <cx:dataId val="0"/>
          <cx:layoutPr>
            <cx:parentLabelLayout val="overlapping"/>
          </cx:layoutPr>
        </cx:series>
      </cx:plotAreaRegion>
    </cx:plotArea>
  </cx:chart>
  <cx:spPr>
    <a:solidFill>
      <a:schemeClr val="accent6">
        <a:lumMod val="40000"/>
        <a:lumOff val="60000"/>
      </a:schemeClr>
    </a:solidFill>
  </cx:spPr>
</cx: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414">
  <cs:axisTitle>
    <cs:lnRef idx="0"/>
    <cs:fillRef idx="0"/>
    <cs:effectRef idx="0"/>
    <cs:fontRef idx="major">
      <a:schemeClr val="dk1">
        <a:lumMod val="50000"/>
        <a:lumOff val="50000"/>
      </a:schemeClr>
    </cs:fontRef>
    <cs:spPr>
      <a:solidFill>
        <a:schemeClr val="bg1">
          <a:lumMod val="85000"/>
        </a:schemeClr>
      </a:solidFill>
      <a:ln w="19050">
        <a:solidFill>
          <a:schemeClr val="bg1"/>
        </a:solidFill>
      </a:ln>
    </cs:spPr>
    <cs:defRPr sz="1197"/>
  </cs:axisTitle>
  <cs:categoryAxis>
    <cs:lnRef idx="0"/>
    <cs:fillRef idx="0"/>
    <cs:effectRef idx="0"/>
    <cs:fontRef idx="major">
      <a:schemeClr val="dk1">
        <a:lumMod val="50000"/>
        <a:lumOff val="50000"/>
      </a:schemeClr>
    </cs:fontRef>
    <cs:defRPr sz="1197"/>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1197"/>
  </cs:chartArea>
  <cs:dataLabel>
    <cs:lnRef idx="0"/>
    <cs:fillRef idx="0"/>
    <cs:effectRef idx="0"/>
    <cs:fontRef idx="minor">
      <a:schemeClr val="dk1">
        <a:lumMod val="75000"/>
        <a:lumOff val="25000"/>
      </a:schemeClr>
    </cs:fontRef>
    <cs:defRPr sz="1197"/>
    <cs:bodyPr lIns="38100" tIns="19050" rIns="38100" bIns="19050">
      <a:spAutoFit/>
    </cs:bodyPr>
  </cs:dataLabel>
  <cs:dataLabelCallout>
    <cs:lnRef idx="0"/>
    <cs:fillRef idx="0"/>
    <cs:effectRef idx="0"/>
    <cs:fontRef idx="major">
      <a:schemeClr val="dk1">
        <a:lumMod val="50000"/>
        <a:lumOff val="50000"/>
      </a:schemeClr>
    </cs:fontRef>
    <cs:spPr>
      <a:solidFill>
        <a:schemeClr val="lt1">
          <a:alpha val="75000"/>
        </a:schemeClr>
      </a:solidFill>
      <a:ln w="9525">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9525">
        <a:solidFill>
          <a:schemeClr val="lt1"/>
        </a:solidFill>
      </a:ln>
    </cs:spPr>
  </cs:dataPoint>
  <cs:dataPoint3D>
    <cs:lnRef idx="0"/>
    <cs:fillRef idx="0">
      <cs:styleClr val="auto"/>
    </cs:fillRef>
    <cs:effectRef idx="0"/>
    <cs:fontRef idx="minor">
      <a:schemeClr val="tx1"/>
    </cs:fontRef>
    <cs:spPr>
      <a:solidFill>
        <a:schemeClr val="phClr"/>
      </a:solidFill>
      <a:ln w="9525">
        <a:solidFill>
          <a:schemeClr val="lt1"/>
        </a:solidFill>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solidFill>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lumOff val="10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1197"/>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ajor">
      <a:schemeClr val="dk1">
        <a:lumMod val="50000"/>
        <a:lumOff val="50000"/>
      </a:schemeClr>
    </cs:fontRef>
    <cs:defRPr sz="1197"/>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ajor">
      <a:schemeClr val="dk1">
        <a:lumMod val="50000"/>
        <a:lumOff val="50000"/>
      </a:schemeClr>
    </cs:fontRef>
    <cs:defRPr sz="2128" b="1" spc="0" normalizeH="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ajor">
      <a:schemeClr val="dk1">
        <a:lumMod val="50000"/>
        <a:lumOff val="50000"/>
      </a:schemeClr>
    </cs:fontRef>
    <cs:defRPr sz="1197"/>
  </cs:trendlineLabel>
  <cs:upBar>
    <cs:lnRef idx="0"/>
    <cs:fillRef idx="0"/>
    <cs:effectRef idx="0"/>
    <cs:fontRef idx="minor">
      <a:schemeClr val="dk1"/>
    </cs:fontRef>
    <cs:spPr>
      <a:solidFill>
        <a:schemeClr val="lt1"/>
      </a:solidFill>
    </cs:spPr>
  </cs:upBar>
  <cs:valueAxis>
    <cs:lnRef idx="0"/>
    <cs:fillRef idx="0"/>
    <cs:effectRef idx="0"/>
    <cs:fontRef idx="major">
      <a:schemeClr val="dk1">
        <a:lumMod val="50000"/>
        <a:lumOff val="50000"/>
      </a:schemeClr>
    </cs:fontRef>
    <cs:defRPr sz="1197"/>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ADBE2B-484E-854A-986D-00B2D9D189F8}" type="doc">
      <dgm:prSet loTypeId="urn:microsoft.com/office/officeart/2005/8/layout/arrow3" loCatId="" qsTypeId="urn:microsoft.com/office/officeart/2005/8/quickstyle/simple1" qsCatId="simple" csTypeId="urn:microsoft.com/office/officeart/2005/8/colors/accent1_2" csCatId="accent1" phldr="1"/>
      <dgm:spPr/>
      <dgm:t>
        <a:bodyPr/>
        <a:lstStyle/>
        <a:p>
          <a:endParaRPr lang="en-GB"/>
        </a:p>
      </dgm:t>
    </dgm:pt>
    <dgm:pt modelId="{9E0353A7-B90C-2E4A-9141-5C7EFD6A825F}">
      <dgm:prSet phldrT="[Text]"/>
      <dgm:spPr/>
      <dgm:t>
        <a:bodyPr/>
        <a:lstStyle/>
        <a:p>
          <a:r>
            <a:rPr lang="en-GB">
              <a:solidFill>
                <a:schemeClr val="bg1"/>
              </a:solidFill>
            </a:rPr>
            <a:t>Balanced by Positive movement in Asset B</a:t>
          </a:r>
        </a:p>
      </dgm:t>
    </dgm:pt>
    <dgm:pt modelId="{404BDA9C-895B-E642-8C74-C77EB809C475}" type="parTrans" cxnId="{2A091288-ADD2-0C48-A0FC-033BA3E14D85}">
      <dgm:prSet/>
      <dgm:spPr/>
      <dgm:t>
        <a:bodyPr/>
        <a:lstStyle/>
        <a:p>
          <a:endParaRPr lang="en-GB"/>
        </a:p>
      </dgm:t>
    </dgm:pt>
    <dgm:pt modelId="{69F661A5-C720-6544-A385-A6235DEDE810}" type="sibTrans" cxnId="{2A091288-ADD2-0C48-A0FC-033BA3E14D85}">
      <dgm:prSet/>
      <dgm:spPr/>
      <dgm:t>
        <a:bodyPr/>
        <a:lstStyle/>
        <a:p>
          <a:endParaRPr lang="en-GB"/>
        </a:p>
      </dgm:t>
    </dgm:pt>
    <dgm:pt modelId="{DC8EF667-DFB7-2A44-960D-1DFF4406BB0B}">
      <dgm:prSet phldrT="[Text]"/>
      <dgm:spPr/>
      <dgm:t>
        <a:bodyPr/>
        <a:lstStyle/>
        <a:p>
          <a:r>
            <a:rPr lang="en-GB">
              <a:solidFill>
                <a:schemeClr val="bg1"/>
              </a:solidFill>
            </a:rPr>
            <a:t>Failure of Investment in Asset A</a:t>
          </a:r>
        </a:p>
      </dgm:t>
    </dgm:pt>
    <dgm:pt modelId="{8FA16563-32F7-7B45-B47E-743ABD401659}" type="parTrans" cxnId="{684E8A3E-A809-F342-A2D4-0AAA7BB46900}">
      <dgm:prSet/>
      <dgm:spPr/>
      <dgm:t>
        <a:bodyPr/>
        <a:lstStyle/>
        <a:p>
          <a:endParaRPr lang="en-GB"/>
        </a:p>
      </dgm:t>
    </dgm:pt>
    <dgm:pt modelId="{30D81073-BBEB-8C49-9AB6-67EB3B756AE8}" type="sibTrans" cxnId="{684E8A3E-A809-F342-A2D4-0AAA7BB46900}">
      <dgm:prSet/>
      <dgm:spPr/>
      <dgm:t>
        <a:bodyPr/>
        <a:lstStyle/>
        <a:p>
          <a:endParaRPr lang="en-GB"/>
        </a:p>
      </dgm:t>
    </dgm:pt>
    <dgm:pt modelId="{058AE027-D987-B94A-A9B2-FFDBA23EDCA6}" type="pres">
      <dgm:prSet presAssocID="{1BADBE2B-484E-854A-986D-00B2D9D189F8}" presName="compositeShape" presStyleCnt="0">
        <dgm:presLayoutVars>
          <dgm:chMax val="2"/>
          <dgm:dir/>
          <dgm:resizeHandles val="exact"/>
        </dgm:presLayoutVars>
      </dgm:prSet>
      <dgm:spPr/>
    </dgm:pt>
    <dgm:pt modelId="{1813D469-91DD-EF46-ADBA-DFF7CF4E8714}" type="pres">
      <dgm:prSet presAssocID="{1BADBE2B-484E-854A-986D-00B2D9D189F8}" presName="divider" presStyleLbl="fgShp" presStyleIdx="0" presStyleCnt="1"/>
      <dgm:spPr/>
    </dgm:pt>
    <dgm:pt modelId="{D507BCD3-36EE-CE43-A8CF-798ADD59FE38}" type="pres">
      <dgm:prSet presAssocID="{9E0353A7-B90C-2E4A-9141-5C7EFD6A825F}" presName="downArrow" presStyleLbl="node1" presStyleIdx="0" presStyleCnt="2"/>
      <dgm:spPr/>
    </dgm:pt>
    <dgm:pt modelId="{D12E896B-FEAE-3549-B811-4B9F5D6135D2}" type="pres">
      <dgm:prSet presAssocID="{9E0353A7-B90C-2E4A-9141-5C7EFD6A825F}" presName="downArrowText" presStyleLbl="revTx" presStyleIdx="0" presStyleCnt="2">
        <dgm:presLayoutVars>
          <dgm:bulletEnabled val="1"/>
        </dgm:presLayoutVars>
      </dgm:prSet>
      <dgm:spPr/>
    </dgm:pt>
    <dgm:pt modelId="{E0D25523-39BE-8247-9CE4-9766FBF215D6}" type="pres">
      <dgm:prSet presAssocID="{DC8EF667-DFB7-2A44-960D-1DFF4406BB0B}" presName="upArrow" presStyleLbl="node1" presStyleIdx="1" presStyleCnt="2"/>
      <dgm:spPr/>
    </dgm:pt>
    <dgm:pt modelId="{8E1069AC-2C6B-7E40-9163-78FA66AB79C8}" type="pres">
      <dgm:prSet presAssocID="{DC8EF667-DFB7-2A44-960D-1DFF4406BB0B}" presName="upArrowText" presStyleLbl="revTx" presStyleIdx="1" presStyleCnt="2">
        <dgm:presLayoutVars>
          <dgm:bulletEnabled val="1"/>
        </dgm:presLayoutVars>
      </dgm:prSet>
      <dgm:spPr/>
    </dgm:pt>
  </dgm:ptLst>
  <dgm:cxnLst>
    <dgm:cxn modelId="{066E930E-DB6A-6944-AEAF-C70C85E1AB9F}" type="presOf" srcId="{1BADBE2B-484E-854A-986D-00B2D9D189F8}" destId="{058AE027-D987-B94A-A9B2-FFDBA23EDCA6}" srcOrd="0" destOrd="0" presId="urn:microsoft.com/office/officeart/2005/8/layout/arrow3"/>
    <dgm:cxn modelId="{936E4632-C585-9640-9440-A4B9EA7B1AC7}" type="presOf" srcId="{9E0353A7-B90C-2E4A-9141-5C7EFD6A825F}" destId="{D12E896B-FEAE-3549-B811-4B9F5D6135D2}" srcOrd="0" destOrd="0" presId="urn:microsoft.com/office/officeart/2005/8/layout/arrow3"/>
    <dgm:cxn modelId="{684E8A3E-A809-F342-A2D4-0AAA7BB46900}" srcId="{1BADBE2B-484E-854A-986D-00B2D9D189F8}" destId="{DC8EF667-DFB7-2A44-960D-1DFF4406BB0B}" srcOrd="1" destOrd="0" parTransId="{8FA16563-32F7-7B45-B47E-743ABD401659}" sibTransId="{30D81073-BBEB-8C49-9AB6-67EB3B756AE8}"/>
    <dgm:cxn modelId="{2A091288-ADD2-0C48-A0FC-033BA3E14D85}" srcId="{1BADBE2B-484E-854A-986D-00B2D9D189F8}" destId="{9E0353A7-B90C-2E4A-9141-5C7EFD6A825F}" srcOrd="0" destOrd="0" parTransId="{404BDA9C-895B-E642-8C74-C77EB809C475}" sibTransId="{69F661A5-C720-6544-A385-A6235DEDE810}"/>
    <dgm:cxn modelId="{60C243E6-38AE-BD4C-9BD3-AD8DCD1113B0}" type="presOf" srcId="{DC8EF667-DFB7-2A44-960D-1DFF4406BB0B}" destId="{8E1069AC-2C6B-7E40-9163-78FA66AB79C8}" srcOrd="0" destOrd="0" presId="urn:microsoft.com/office/officeart/2005/8/layout/arrow3"/>
    <dgm:cxn modelId="{93846CC4-5262-C941-B8FF-77A48F0941A7}" type="presParOf" srcId="{058AE027-D987-B94A-A9B2-FFDBA23EDCA6}" destId="{1813D469-91DD-EF46-ADBA-DFF7CF4E8714}" srcOrd="0" destOrd="0" presId="urn:microsoft.com/office/officeart/2005/8/layout/arrow3"/>
    <dgm:cxn modelId="{C4BAD71D-4F6B-E44D-8E78-A139B9EB26F2}" type="presParOf" srcId="{058AE027-D987-B94A-A9B2-FFDBA23EDCA6}" destId="{D507BCD3-36EE-CE43-A8CF-798ADD59FE38}" srcOrd="1" destOrd="0" presId="urn:microsoft.com/office/officeart/2005/8/layout/arrow3"/>
    <dgm:cxn modelId="{CE3A9B06-D6B4-4947-8007-04A0F3A65AB9}" type="presParOf" srcId="{058AE027-D987-B94A-A9B2-FFDBA23EDCA6}" destId="{D12E896B-FEAE-3549-B811-4B9F5D6135D2}" srcOrd="2" destOrd="0" presId="urn:microsoft.com/office/officeart/2005/8/layout/arrow3"/>
    <dgm:cxn modelId="{7C5EA26B-0E40-8E45-A73B-0B8B371141A1}" type="presParOf" srcId="{058AE027-D987-B94A-A9B2-FFDBA23EDCA6}" destId="{E0D25523-39BE-8247-9CE4-9766FBF215D6}" srcOrd="3" destOrd="0" presId="urn:microsoft.com/office/officeart/2005/8/layout/arrow3"/>
    <dgm:cxn modelId="{A6C18AB3-27CE-1743-98A7-0A2C4A77FE2E}" type="presParOf" srcId="{058AE027-D987-B94A-A9B2-FFDBA23EDCA6}" destId="{8E1069AC-2C6B-7E40-9163-78FA66AB79C8}" srcOrd="4" destOrd="0" presId="urn:microsoft.com/office/officeart/2005/8/layout/arrow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13D469-91DD-EF46-ADBA-DFF7CF4E8714}">
      <dsp:nvSpPr>
        <dsp:cNvPr id="0" name=""/>
        <dsp:cNvSpPr/>
      </dsp:nvSpPr>
      <dsp:spPr>
        <a:xfrm rot="21300000">
          <a:off x="16532" y="1333118"/>
          <a:ext cx="5354307" cy="613148"/>
        </a:xfrm>
        <a:prstGeom prst="mathMinus">
          <a:avLst/>
        </a:prstGeom>
        <a:solidFill>
          <a:schemeClr val="accent1">
            <a:tint val="6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07BCD3-36EE-CE43-A8CF-798ADD59FE38}">
      <dsp:nvSpPr>
        <dsp:cNvPr id="0" name=""/>
        <dsp:cNvSpPr/>
      </dsp:nvSpPr>
      <dsp:spPr>
        <a:xfrm>
          <a:off x="646484" y="163969"/>
          <a:ext cx="1616211" cy="1311754"/>
        </a:xfrm>
        <a:prstGeom prst="downArrow">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2E896B-FEAE-3549-B811-4B9F5D6135D2}">
      <dsp:nvSpPr>
        <dsp:cNvPr id="0" name=""/>
        <dsp:cNvSpPr/>
      </dsp:nvSpPr>
      <dsp:spPr>
        <a:xfrm>
          <a:off x="2855307" y="0"/>
          <a:ext cx="1723959" cy="1377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GB" sz="2100" kern="1200">
              <a:solidFill>
                <a:schemeClr val="bg1"/>
              </a:solidFill>
            </a:rPr>
            <a:t>Balanced by Positive movement in Asset B</a:t>
          </a:r>
        </a:p>
      </dsp:txBody>
      <dsp:txXfrm>
        <a:off x="2855307" y="0"/>
        <a:ext cx="1723959" cy="1377342"/>
      </dsp:txXfrm>
    </dsp:sp>
    <dsp:sp modelId="{E0D25523-39BE-8247-9CE4-9766FBF215D6}">
      <dsp:nvSpPr>
        <dsp:cNvPr id="0" name=""/>
        <dsp:cNvSpPr/>
      </dsp:nvSpPr>
      <dsp:spPr>
        <a:xfrm>
          <a:off x="3124675" y="1803662"/>
          <a:ext cx="1616211" cy="1311754"/>
        </a:xfrm>
        <a:prstGeom prst="upArrow">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1069AC-2C6B-7E40-9163-78FA66AB79C8}">
      <dsp:nvSpPr>
        <dsp:cNvPr id="0" name=""/>
        <dsp:cNvSpPr/>
      </dsp:nvSpPr>
      <dsp:spPr>
        <a:xfrm>
          <a:off x="808105" y="1902043"/>
          <a:ext cx="1723959" cy="13773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GB" sz="2100" kern="1200">
              <a:solidFill>
                <a:schemeClr val="bg1"/>
              </a:solidFill>
            </a:rPr>
            <a:t>Failure of Investment in Asset A</a:t>
          </a:r>
        </a:p>
      </dsp:txBody>
      <dsp:txXfrm>
        <a:off x="808105" y="1902043"/>
        <a:ext cx="1723959" cy="1377342"/>
      </dsp:txXfrm>
    </dsp:sp>
  </dsp:spTree>
</dsp:drawing>
</file>

<file path=ppt/diagrams/layout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E487BC-CDA4-4927-9723-89F7F3EA76B3}" type="datetimeFigureOut">
              <a:rPr lang="de-DE" smtClean="0"/>
              <a:t>23.01.25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9E969-7A5C-4E48-BFE5-91D72964B816}" type="slidenum">
              <a:rPr lang="de-DE" smtClean="0"/>
              <a:t>‹#›</a:t>
            </a:fld>
            <a:endParaRPr lang="de-DE"/>
          </a:p>
        </p:txBody>
      </p:sp>
    </p:spTree>
    <p:extLst>
      <p:ext uri="{BB962C8B-B14F-4D97-AF65-F5344CB8AC3E}">
        <p14:creationId xmlns:p14="http://schemas.microsoft.com/office/powerpoint/2010/main" val="2033319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t>Intro - Anaahita</a:t>
            </a:r>
          </a:p>
          <a:p>
            <a:endParaRPr lang="de-DE"/>
          </a:p>
        </p:txBody>
      </p:sp>
      <p:sp>
        <p:nvSpPr>
          <p:cNvPr id="4" name="Foliennummernplatzhalter 3"/>
          <p:cNvSpPr>
            <a:spLocks noGrp="1"/>
          </p:cNvSpPr>
          <p:nvPr>
            <p:ph type="sldNum" sz="quarter" idx="5"/>
          </p:nvPr>
        </p:nvSpPr>
        <p:spPr/>
        <p:txBody>
          <a:bodyPr/>
          <a:lstStyle/>
          <a:p>
            <a:fld id="{4E59E969-7A5C-4E48-BFE5-91D72964B816}" type="slidenum">
              <a:rPr lang="de-DE" smtClean="0"/>
              <a:t>1</a:t>
            </a:fld>
            <a:endParaRPr lang="de-DE"/>
          </a:p>
        </p:txBody>
      </p:sp>
    </p:spTree>
    <p:extLst>
      <p:ext uri="{BB962C8B-B14F-4D97-AF65-F5344CB8AC3E}">
        <p14:creationId xmlns:p14="http://schemas.microsoft.com/office/powerpoint/2010/main" val="2535966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2CCBB0-B6E4-39E2-A3D9-1DAB02EF9C2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0DAE567-2391-BA9A-5251-EC1F39262E9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979D8AF-80CF-2292-A393-1C9850041919}"/>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BAF78C7E-DDF7-BC60-0740-EB176722B9D3}"/>
              </a:ext>
            </a:extLst>
          </p:cNvPr>
          <p:cNvSpPr>
            <a:spLocks noGrp="1"/>
          </p:cNvSpPr>
          <p:nvPr>
            <p:ph type="sldNum" sz="quarter" idx="5"/>
          </p:nvPr>
        </p:nvSpPr>
        <p:spPr/>
        <p:txBody>
          <a:bodyPr/>
          <a:lstStyle/>
          <a:p>
            <a:fld id="{4E59E969-7A5C-4E48-BFE5-91D72964B816}" type="slidenum">
              <a:rPr lang="de-DE" smtClean="0"/>
              <a:t>25</a:t>
            </a:fld>
            <a:endParaRPr lang="de-DE"/>
          </a:p>
        </p:txBody>
      </p:sp>
    </p:spTree>
    <p:extLst>
      <p:ext uri="{BB962C8B-B14F-4D97-AF65-F5344CB8AC3E}">
        <p14:creationId xmlns:p14="http://schemas.microsoft.com/office/powerpoint/2010/main" val="186247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89CDFC-FB82-9924-10A8-0D052DE3AE0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AAE693C-6139-AAE8-434E-D81481078BA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FF3B273-26EA-31C9-BCA8-74E2CB577BA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t>Lin Regression - Anaahita</a:t>
            </a:r>
          </a:p>
          <a:p>
            <a:endParaRPr lang="de-DE"/>
          </a:p>
        </p:txBody>
      </p:sp>
      <p:sp>
        <p:nvSpPr>
          <p:cNvPr id="4" name="Foliennummernplatzhalter 3">
            <a:extLst>
              <a:ext uri="{FF2B5EF4-FFF2-40B4-BE49-F238E27FC236}">
                <a16:creationId xmlns:a16="http://schemas.microsoft.com/office/drawing/2014/main" id="{EEC0BFC9-A2D2-399A-60D7-A6EEAF4F695A}"/>
              </a:ext>
            </a:extLst>
          </p:cNvPr>
          <p:cNvSpPr>
            <a:spLocks noGrp="1"/>
          </p:cNvSpPr>
          <p:nvPr>
            <p:ph type="sldNum" sz="quarter" idx="5"/>
          </p:nvPr>
        </p:nvSpPr>
        <p:spPr/>
        <p:txBody>
          <a:bodyPr/>
          <a:lstStyle/>
          <a:p>
            <a:fld id="{4E59E969-7A5C-4E48-BFE5-91D72964B816}" type="slidenum">
              <a:rPr lang="de-DE" smtClean="0"/>
              <a:t>26</a:t>
            </a:fld>
            <a:endParaRPr lang="de-DE"/>
          </a:p>
        </p:txBody>
      </p:sp>
    </p:spTree>
    <p:extLst>
      <p:ext uri="{BB962C8B-B14F-4D97-AF65-F5344CB8AC3E}">
        <p14:creationId xmlns:p14="http://schemas.microsoft.com/office/powerpoint/2010/main" val="3731520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5CC8C-1F0D-2480-88B6-C591BD3B5F7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86B2380-78D9-141F-D538-D5F24FB422C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2644F42-2FFE-8604-9B7A-464B90F5EB0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t>Lin Regression – Anaahita</a:t>
            </a:r>
          </a:p>
          <a:p>
            <a:pPr marL="0" marR="0" lvl="0" indent="0" algn="l" defTabSz="914400" rtl="0" eaLnBrk="1" fontAlgn="auto" latinLnBrk="0" hangingPunct="1">
              <a:lnSpc>
                <a:spcPct val="100000"/>
              </a:lnSpc>
              <a:spcBef>
                <a:spcPts val="0"/>
              </a:spcBef>
              <a:spcAft>
                <a:spcPts val="0"/>
              </a:spcAft>
              <a:buClrTx/>
              <a:buSzTx/>
              <a:buFontTx/>
              <a:buNone/>
              <a:tabLst/>
              <a:defRPr/>
            </a:pPr>
            <a:r>
              <a:rPr lang="de-DE"/>
              <a:t>Diverse </a:t>
            </a:r>
            <a:r>
              <a:rPr lang="de-DE" err="1"/>
              <a:t>set</a:t>
            </a:r>
            <a:r>
              <a:rPr lang="de-DE"/>
              <a:t> </a:t>
            </a:r>
            <a:r>
              <a:rPr lang="de-DE" err="1"/>
              <a:t>firms</a:t>
            </a:r>
            <a:endParaRPr lang="de-DE"/>
          </a:p>
          <a:p>
            <a:endParaRPr lang="de-DE"/>
          </a:p>
        </p:txBody>
      </p:sp>
      <p:sp>
        <p:nvSpPr>
          <p:cNvPr id="4" name="Foliennummernplatzhalter 3">
            <a:extLst>
              <a:ext uri="{FF2B5EF4-FFF2-40B4-BE49-F238E27FC236}">
                <a16:creationId xmlns:a16="http://schemas.microsoft.com/office/drawing/2014/main" id="{6C2D98DC-E055-D17D-B01F-D94F390F716B}"/>
              </a:ext>
            </a:extLst>
          </p:cNvPr>
          <p:cNvSpPr>
            <a:spLocks noGrp="1"/>
          </p:cNvSpPr>
          <p:nvPr>
            <p:ph type="sldNum" sz="quarter" idx="5"/>
          </p:nvPr>
        </p:nvSpPr>
        <p:spPr/>
        <p:txBody>
          <a:bodyPr/>
          <a:lstStyle/>
          <a:p>
            <a:fld id="{4E59E969-7A5C-4E48-BFE5-91D72964B816}" type="slidenum">
              <a:rPr lang="de-DE" smtClean="0"/>
              <a:t>27</a:t>
            </a:fld>
            <a:endParaRPr lang="de-DE"/>
          </a:p>
        </p:txBody>
      </p:sp>
    </p:spTree>
    <p:extLst>
      <p:ext uri="{BB962C8B-B14F-4D97-AF65-F5344CB8AC3E}">
        <p14:creationId xmlns:p14="http://schemas.microsoft.com/office/powerpoint/2010/main" val="1956131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CEFBA-F1E9-4867-D811-6C31E2F28F8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7A87870-4A0E-1924-48C1-DA873498EDB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F7EB5B4-1EEB-3219-3182-2E3059E5873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t>Lin Regression - Anaahita</a:t>
            </a:r>
          </a:p>
          <a:p>
            <a:endParaRPr lang="de-DE"/>
          </a:p>
        </p:txBody>
      </p:sp>
      <p:sp>
        <p:nvSpPr>
          <p:cNvPr id="4" name="Foliennummernplatzhalter 3">
            <a:extLst>
              <a:ext uri="{FF2B5EF4-FFF2-40B4-BE49-F238E27FC236}">
                <a16:creationId xmlns:a16="http://schemas.microsoft.com/office/drawing/2014/main" id="{47BD356A-F638-96AA-9B7C-DEB5EC41E27C}"/>
              </a:ext>
            </a:extLst>
          </p:cNvPr>
          <p:cNvSpPr>
            <a:spLocks noGrp="1"/>
          </p:cNvSpPr>
          <p:nvPr>
            <p:ph type="sldNum" sz="quarter" idx="5"/>
          </p:nvPr>
        </p:nvSpPr>
        <p:spPr/>
        <p:txBody>
          <a:bodyPr/>
          <a:lstStyle/>
          <a:p>
            <a:fld id="{4E59E969-7A5C-4E48-BFE5-91D72964B816}" type="slidenum">
              <a:rPr lang="de-DE" smtClean="0"/>
              <a:t>28</a:t>
            </a:fld>
            <a:endParaRPr lang="de-DE"/>
          </a:p>
        </p:txBody>
      </p:sp>
    </p:spTree>
    <p:extLst>
      <p:ext uri="{BB962C8B-B14F-4D97-AF65-F5344CB8AC3E}">
        <p14:creationId xmlns:p14="http://schemas.microsoft.com/office/powerpoint/2010/main" val="42806573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3B68D4-E1C1-32F2-A56C-E1D2124B1D1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5A79E4B-0C8D-4221-58F5-554A36FD45D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968DD7D-623B-D60B-6D92-64B57523368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t>Lin Regression - Anaahita</a:t>
            </a:r>
          </a:p>
          <a:p>
            <a:endParaRPr lang="de-DE"/>
          </a:p>
        </p:txBody>
      </p:sp>
      <p:sp>
        <p:nvSpPr>
          <p:cNvPr id="4" name="Foliennummernplatzhalter 3">
            <a:extLst>
              <a:ext uri="{FF2B5EF4-FFF2-40B4-BE49-F238E27FC236}">
                <a16:creationId xmlns:a16="http://schemas.microsoft.com/office/drawing/2014/main" id="{92E5AD54-3B31-4D8E-48FF-9ABBB0DC1FD9}"/>
              </a:ext>
            </a:extLst>
          </p:cNvPr>
          <p:cNvSpPr>
            <a:spLocks noGrp="1"/>
          </p:cNvSpPr>
          <p:nvPr>
            <p:ph type="sldNum" sz="quarter" idx="5"/>
          </p:nvPr>
        </p:nvSpPr>
        <p:spPr/>
        <p:txBody>
          <a:bodyPr/>
          <a:lstStyle/>
          <a:p>
            <a:fld id="{4E59E969-7A5C-4E48-BFE5-91D72964B816}" type="slidenum">
              <a:rPr lang="de-DE" smtClean="0"/>
              <a:t>29</a:t>
            </a:fld>
            <a:endParaRPr lang="de-DE"/>
          </a:p>
        </p:txBody>
      </p:sp>
    </p:spTree>
    <p:extLst>
      <p:ext uri="{BB962C8B-B14F-4D97-AF65-F5344CB8AC3E}">
        <p14:creationId xmlns:p14="http://schemas.microsoft.com/office/powerpoint/2010/main" val="3678301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C3FD71-55A4-0565-F706-FB683CA6D5B2}"/>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1CE9DA8-4EA2-F63C-E22B-75A1CF1A141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F7EA01B-75E3-1A12-2D49-BE28977519C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t>Lin Regression – </a:t>
            </a:r>
            <a:r>
              <a:rPr lang="de-DE" err="1"/>
              <a:t>Anaahita</a:t>
            </a:r>
            <a:endParaRPr lang="de-DE"/>
          </a:p>
          <a:p>
            <a:pPr marL="0" marR="0" lvl="0" indent="0" algn="l" defTabSz="914400" rtl="0" eaLnBrk="1" fontAlgn="auto" latinLnBrk="0" hangingPunct="1">
              <a:lnSpc>
                <a:spcPct val="100000"/>
              </a:lnSpc>
              <a:spcBef>
                <a:spcPts val="0"/>
              </a:spcBef>
              <a:spcAft>
                <a:spcPts val="0"/>
              </a:spcAft>
              <a:buClrTx/>
              <a:buSzTx/>
              <a:buFontTx/>
              <a:buNone/>
              <a:tabLst/>
              <a:defRPr/>
            </a:pPr>
            <a:endParaRPr lang="de-DE"/>
          </a:p>
          <a:p>
            <a:endParaRPr lang="de-DE"/>
          </a:p>
        </p:txBody>
      </p:sp>
      <p:sp>
        <p:nvSpPr>
          <p:cNvPr id="4" name="Foliennummernplatzhalter 3">
            <a:extLst>
              <a:ext uri="{FF2B5EF4-FFF2-40B4-BE49-F238E27FC236}">
                <a16:creationId xmlns:a16="http://schemas.microsoft.com/office/drawing/2014/main" id="{8C27EAAE-280E-5CB0-2E6B-B641A2EA0D25}"/>
              </a:ext>
            </a:extLst>
          </p:cNvPr>
          <p:cNvSpPr>
            <a:spLocks noGrp="1"/>
          </p:cNvSpPr>
          <p:nvPr>
            <p:ph type="sldNum" sz="quarter" idx="5"/>
          </p:nvPr>
        </p:nvSpPr>
        <p:spPr/>
        <p:txBody>
          <a:bodyPr/>
          <a:lstStyle/>
          <a:p>
            <a:fld id="{4E59E969-7A5C-4E48-BFE5-91D72964B816}" type="slidenum">
              <a:rPr lang="de-DE" smtClean="0"/>
              <a:t>30</a:t>
            </a:fld>
            <a:endParaRPr lang="de-DE"/>
          </a:p>
        </p:txBody>
      </p:sp>
    </p:spTree>
    <p:extLst>
      <p:ext uri="{BB962C8B-B14F-4D97-AF65-F5344CB8AC3E}">
        <p14:creationId xmlns:p14="http://schemas.microsoft.com/office/powerpoint/2010/main" val="1256470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3C2A82-DEEC-BE66-4618-A07367B0538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4713877-B249-1FD6-214C-3982B994824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49846FF-593E-6EE2-7F8C-67FF038708D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t>Lin Regression - Anaahita</a:t>
            </a:r>
          </a:p>
          <a:p>
            <a:endParaRPr lang="de-DE"/>
          </a:p>
        </p:txBody>
      </p:sp>
      <p:sp>
        <p:nvSpPr>
          <p:cNvPr id="4" name="Foliennummernplatzhalter 3">
            <a:extLst>
              <a:ext uri="{FF2B5EF4-FFF2-40B4-BE49-F238E27FC236}">
                <a16:creationId xmlns:a16="http://schemas.microsoft.com/office/drawing/2014/main" id="{E3EDA550-6493-689D-C75E-4881713A12CD}"/>
              </a:ext>
            </a:extLst>
          </p:cNvPr>
          <p:cNvSpPr>
            <a:spLocks noGrp="1"/>
          </p:cNvSpPr>
          <p:nvPr>
            <p:ph type="sldNum" sz="quarter" idx="5"/>
          </p:nvPr>
        </p:nvSpPr>
        <p:spPr/>
        <p:txBody>
          <a:bodyPr/>
          <a:lstStyle/>
          <a:p>
            <a:fld id="{4E59E969-7A5C-4E48-BFE5-91D72964B816}" type="slidenum">
              <a:rPr lang="de-DE" smtClean="0"/>
              <a:t>31</a:t>
            </a:fld>
            <a:endParaRPr lang="de-DE"/>
          </a:p>
        </p:txBody>
      </p:sp>
    </p:spTree>
    <p:extLst>
      <p:ext uri="{BB962C8B-B14F-4D97-AF65-F5344CB8AC3E}">
        <p14:creationId xmlns:p14="http://schemas.microsoft.com/office/powerpoint/2010/main" val="13177859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183315-C48E-40E5-9DA5-E5B43A1A099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D4E258F-9DEE-9C11-2E79-B427614A8DB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B95F919-3129-B67F-4CFC-D5768A7AE04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t>Lin Regression - Anaahita</a:t>
            </a:r>
          </a:p>
          <a:p>
            <a:endParaRPr lang="de-DE"/>
          </a:p>
        </p:txBody>
      </p:sp>
      <p:sp>
        <p:nvSpPr>
          <p:cNvPr id="4" name="Foliennummernplatzhalter 3">
            <a:extLst>
              <a:ext uri="{FF2B5EF4-FFF2-40B4-BE49-F238E27FC236}">
                <a16:creationId xmlns:a16="http://schemas.microsoft.com/office/drawing/2014/main" id="{8C2BFCBA-3D88-5E7E-E7DA-5F48B6D7B13D}"/>
              </a:ext>
            </a:extLst>
          </p:cNvPr>
          <p:cNvSpPr>
            <a:spLocks noGrp="1"/>
          </p:cNvSpPr>
          <p:nvPr>
            <p:ph type="sldNum" sz="quarter" idx="5"/>
          </p:nvPr>
        </p:nvSpPr>
        <p:spPr/>
        <p:txBody>
          <a:bodyPr/>
          <a:lstStyle/>
          <a:p>
            <a:fld id="{4E59E969-7A5C-4E48-BFE5-91D72964B816}" type="slidenum">
              <a:rPr lang="de-DE" smtClean="0"/>
              <a:t>32</a:t>
            </a:fld>
            <a:endParaRPr lang="de-DE"/>
          </a:p>
        </p:txBody>
      </p:sp>
    </p:spTree>
    <p:extLst>
      <p:ext uri="{BB962C8B-B14F-4D97-AF65-F5344CB8AC3E}">
        <p14:creationId xmlns:p14="http://schemas.microsoft.com/office/powerpoint/2010/main" val="35751190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57C3C-9E5B-25DF-577B-58112AEDC93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100DA14-60A6-28B8-37EC-D6867210A43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179A21D-EDF7-15FF-BBAF-5F94F141363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t>Lin Regression - Anaahita</a:t>
            </a:r>
          </a:p>
          <a:p>
            <a:endParaRPr lang="de-DE"/>
          </a:p>
        </p:txBody>
      </p:sp>
      <p:sp>
        <p:nvSpPr>
          <p:cNvPr id="4" name="Foliennummernplatzhalter 3">
            <a:extLst>
              <a:ext uri="{FF2B5EF4-FFF2-40B4-BE49-F238E27FC236}">
                <a16:creationId xmlns:a16="http://schemas.microsoft.com/office/drawing/2014/main" id="{56EC4373-EC0C-417A-150E-40FD8ED730C4}"/>
              </a:ext>
            </a:extLst>
          </p:cNvPr>
          <p:cNvSpPr>
            <a:spLocks noGrp="1"/>
          </p:cNvSpPr>
          <p:nvPr>
            <p:ph type="sldNum" sz="quarter" idx="5"/>
          </p:nvPr>
        </p:nvSpPr>
        <p:spPr/>
        <p:txBody>
          <a:bodyPr/>
          <a:lstStyle/>
          <a:p>
            <a:fld id="{4E59E969-7A5C-4E48-BFE5-91D72964B816}" type="slidenum">
              <a:rPr lang="de-DE" smtClean="0"/>
              <a:t>33</a:t>
            </a:fld>
            <a:endParaRPr lang="de-DE"/>
          </a:p>
        </p:txBody>
      </p:sp>
    </p:spTree>
    <p:extLst>
      <p:ext uri="{BB962C8B-B14F-4D97-AF65-F5344CB8AC3E}">
        <p14:creationId xmlns:p14="http://schemas.microsoft.com/office/powerpoint/2010/main" val="226934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4071E5-8C6E-235E-8F24-2C097BBBE31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F7E642E-DC90-B400-1D16-BF431B5B874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C0D79AA-66D7-B392-F409-B3934CC9382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t>Lin Regression - Anaahita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a:p>
          <a:p>
            <a:endParaRPr lang="de-DE"/>
          </a:p>
        </p:txBody>
      </p:sp>
      <p:sp>
        <p:nvSpPr>
          <p:cNvPr id="4" name="Foliennummernplatzhalter 3">
            <a:extLst>
              <a:ext uri="{FF2B5EF4-FFF2-40B4-BE49-F238E27FC236}">
                <a16:creationId xmlns:a16="http://schemas.microsoft.com/office/drawing/2014/main" id="{2B5CAA83-24E5-679C-DD07-AD83F35FBB39}"/>
              </a:ext>
            </a:extLst>
          </p:cNvPr>
          <p:cNvSpPr>
            <a:spLocks noGrp="1"/>
          </p:cNvSpPr>
          <p:nvPr>
            <p:ph type="sldNum" sz="quarter" idx="5"/>
          </p:nvPr>
        </p:nvSpPr>
        <p:spPr/>
        <p:txBody>
          <a:bodyPr/>
          <a:lstStyle/>
          <a:p>
            <a:fld id="{4E59E969-7A5C-4E48-BFE5-91D72964B816}" type="slidenum">
              <a:rPr lang="de-DE" smtClean="0"/>
              <a:t>34</a:t>
            </a:fld>
            <a:endParaRPr lang="de-DE"/>
          </a:p>
        </p:txBody>
      </p:sp>
    </p:spTree>
    <p:extLst>
      <p:ext uri="{BB962C8B-B14F-4D97-AF65-F5344CB8AC3E}">
        <p14:creationId xmlns:p14="http://schemas.microsoft.com/office/powerpoint/2010/main" val="773136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BE96E4-0520-2A95-0403-EC78ABA3C55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8358DD4-ADC7-A66F-F6BD-0E08B6B073F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BAC7520-9CCB-A609-DFB8-4D5439A7EC6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t>Mayank</a:t>
            </a:r>
          </a:p>
          <a:p>
            <a:endParaRPr lang="de-DE"/>
          </a:p>
        </p:txBody>
      </p:sp>
      <p:sp>
        <p:nvSpPr>
          <p:cNvPr id="4" name="Foliennummernplatzhalter 3">
            <a:extLst>
              <a:ext uri="{FF2B5EF4-FFF2-40B4-BE49-F238E27FC236}">
                <a16:creationId xmlns:a16="http://schemas.microsoft.com/office/drawing/2014/main" id="{C4D793F8-D483-4604-D74A-31BF75BC3404}"/>
              </a:ext>
            </a:extLst>
          </p:cNvPr>
          <p:cNvSpPr>
            <a:spLocks noGrp="1"/>
          </p:cNvSpPr>
          <p:nvPr>
            <p:ph type="sldNum" sz="quarter" idx="5"/>
          </p:nvPr>
        </p:nvSpPr>
        <p:spPr/>
        <p:txBody>
          <a:bodyPr/>
          <a:lstStyle/>
          <a:p>
            <a:fld id="{4E59E969-7A5C-4E48-BFE5-91D72964B816}" type="slidenum">
              <a:rPr lang="de-DE" smtClean="0"/>
              <a:t>2</a:t>
            </a:fld>
            <a:endParaRPr lang="de-DE"/>
          </a:p>
        </p:txBody>
      </p:sp>
    </p:spTree>
    <p:extLst>
      <p:ext uri="{BB962C8B-B14F-4D97-AF65-F5344CB8AC3E}">
        <p14:creationId xmlns:p14="http://schemas.microsoft.com/office/powerpoint/2010/main" val="1447789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290CD-B060-B7F6-CED8-D3ED91F2225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68F2815-8237-D85F-1F08-D49EE2F18B5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3DEBC31-A0BA-1F70-9BCB-DEC08C32D56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t>Lin Regression - Anaahita</a:t>
            </a:r>
          </a:p>
          <a:p>
            <a:endParaRPr lang="de-DE"/>
          </a:p>
        </p:txBody>
      </p:sp>
      <p:sp>
        <p:nvSpPr>
          <p:cNvPr id="4" name="Foliennummernplatzhalter 3">
            <a:extLst>
              <a:ext uri="{FF2B5EF4-FFF2-40B4-BE49-F238E27FC236}">
                <a16:creationId xmlns:a16="http://schemas.microsoft.com/office/drawing/2014/main" id="{48F12D7C-78E2-14C3-E3C1-D2797C7BCFAD}"/>
              </a:ext>
            </a:extLst>
          </p:cNvPr>
          <p:cNvSpPr>
            <a:spLocks noGrp="1"/>
          </p:cNvSpPr>
          <p:nvPr>
            <p:ph type="sldNum" sz="quarter" idx="5"/>
          </p:nvPr>
        </p:nvSpPr>
        <p:spPr/>
        <p:txBody>
          <a:bodyPr/>
          <a:lstStyle/>
          <a:p>
            <a:fld id="{4E59E969-7A5C-4E48-BFE5-91D72964B816}" type="slidenum">
              <a:rPr lang="de-DE" smtClean="0"/>
              <a:t>35</a:t>
            </a:fld>
            <a:endParaRPr lang="de-DE"/>
          </a:p>
        </p:txBody>
      </p:sp>
    </p:spTree>
    <p:extLst>
      <p:ext uri="{BB962C8B-B14F-4D97-AF65-F5344CB8AC3E}">
        <p14:creationId xmlns:p14="http://schemas.microsoft.com/office/powerpoint/2010/main" val="21812875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538E5F-32F2-CFC3-91FF-6F1798E9D4B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3E8CDD7-2040-F7E6-1154-313804CA9C3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2D1D1CB-AF76-FD68-B0BE-B414EBDCEB4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t>Lin Regression - Anaahita</a:t>
            </a:r>
          </a:p>
          <a:p>
            <a:endParaRPr lang="de-DE"/>
          </a:p>
        </p:txBody>
      </p:sp>
      <p:sp>
        <p:nvSpPr>
          <p:cNvPr id="4" name="Foliennummernplatzhalter 3">
            <a:extLst>
              <a:ext uri="{FF2B5EF4-FFF2-40B4-BE49-F238E27FC236}">
                <a16:creationId xmlns:a16="http://schemas.microsoft.com/office/drawing/2014/main" id="{107FEC6F-0DB7-AD63-4B6C-E6C614BDF475}"/>
              </a:ext>
            </a:extLst>
          </p:cNvPr>
          <p:cNvSpPr>
            <a:spLocks noGrp="1"/>
          </p:cNvSpPr>
          <p:nvPr>
            <p:ph type="sldNum" sz="quarter" idx="5"/>
          </p:nvPr>
        </p:nvSpPr>
        <p:spPr/>
        <p:txBody>
          <a:bodyPr/>
          <a:lstStyle/>
          <a:p>
            <a:fld id="{4E59E969-7A5C-4E48-BFE5-91D72964B816}" type="slidenum">
              <a:rPr lang="de-DE" smtClean="0"/>
              <a:t>41</a:t>
            </a:fld>
            <a:endParaRPr lang="de-DE"/>
          </a:p>
        </p:txBody>
      </p:sp>
    </p:spTree>
    <p:extLst>
      <p:ext uri="{BB962C8B-B14F-4D97-AF65-F5344CB8AC3E}">
        <p14:creationId xmlns:p14="http://schemas.microsoft.com/office/powerpoint/2010/main" val="4112740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C1B5CC-2CA1-33FF-1379-3666056D037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A32643F-9B65-EA2A-4F79-1A5DEE617BD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1385C14-8162-E5D7-9879-044B28E2E03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err="1"/>
              <a:t>Mayank</a:t>
            </a:r>
            <a:endParaRPr lang="de-DE"/>
          </a:p>
          <a:p>
            <a:endParaRPr lang="de-DE"/>
          </a:p>
        </p:txBody>
      </p:sp>
      <p:sp>
        <p:nvSpPr>
          <p:cNvPr id="4" name="Foliennummernplatzhalter 3">
            <a:extLst>
              <a:ext uri="{FF2B5EF4-FFF2-40B4-BE49-F238E27FC236}">
                <a16:creationId xmlns:a16="http://schemas.microsoft.com/office/drawing/2014/main" id="{74B7C879-4B69-E451-E975-44FF3A4ECEB1}"/>
              </a:ext>
            </a:extLst>
          </p:cNvPr>
          <p:cNvSpPr>
            <a:spLocks noGrp="1"/>
          </p:cNvSpPr>
          <p:nvPr>
            <p:ph type="sldNum" sz="quarter" idx="5"/>
          </p:nvPr>
        </p:nvSpPr>
        <p:spPr/>
        <p:txBody>
          <a:bodyPr/>
          <a:lstStyle/>
          <a:p>
            <a:fld id="{4E59E969-7A5C-4E48-BFE5-91D72964B816}" type="slidenum">
              <a:rPr lang="de-DE" smtClean="0"/>
              <a:t>4</a:t>
            </a:fld>
            <a:endParaRPr lang="de-DE"/>
          </a:p>
        </p:txBody>
      </p:sp>
    </p:spTree>
    <p:extLst>
      <p:ext uri="{BB962C8B-B14F-4D97-AF65-F5344CB8AC3E}">
        <p14:creationId xmlns:p14="http://schemas.microsoft.com/office/powerpoint/2010/main" val="1203350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8DD2D4-569C-F835-D478-BF1DD0FF22C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8558C49-1F61-CE8D-AFDD-E68D1A68F09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DC13A1F-8D1A-8BB6-3B70-14ED542B2C2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t>Motivation - Anaahita</a:t>
            </a:r>
          </a:p>
          <a:p>
            <a:endParaRPr lang="de-DE"/>
          </a:p>
        </p:txBody>
      </p:sp>
      <p:sp>
        <p:nvSpPr>
          <p:cNvPr id="4" name="Foliennummernplatzhalter 3">
            <a:extLst>
              <a:ext uri="{FF2B5EF4-FFF2-40B4-BE49-F238E27FC236}">
                <a16:creationId xmlns:a16="http://schemas.microsoft.com/office/drawing/2014/main" id="{448E49B8-5F46-D258-E85E-935A17D5EA2E}"/>
              </a:ext>
            </a:extLst>
          </p:cNvPr>
          <p:cNvSpPr>
            <a:spLocks noGrp="1"/>
          </p:cNvSpPr>
          <p:nvPr>
            <p:ph type="sldNum" sz="quarter" idx="5"/>
          </p:nvPr>
        </p:nvSpPr>
        <p:spPr/>
        <p:txBody>
          <a:bodyPr/>
          <a:lstStyle/>
          <a:p>
            <a:fld id="{4E59E969-7A5C-4E48-BFE5-91D72964B816}" type="slidenum">
              <a:rPr lang="de-DE" smtClean="0"/>
              <a:t>5</a:t>
            </a:fld>
            <a:endParaRPr lang="de-DE"/>
          </a:p>
        </p:txBody>
      </p:sp>
    </p:spTree>
    <p:extLst>
      <p:ext uri="{BB962C8B-B14F-4D97-AF65-F5344CB8AC3E}">
        <p14:creationId xmlns:p14="http://schemas.microsoft.com/office/powerpoint/2010/main" val="2148792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F4248-0A52-DA78-44D6-174EA0A227B2}"/>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8A2F402-9462-2C5C-0787-25ACEEE476F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A1EF6EE-AE48-2EA6-4B6B-B8C2EED41EF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err="1"/>
              <a:t>Limitations</a:t>
            </a:r>
            <a:r>
              <a:rPr lang="de-DE"/>
              <a:t> - Anaahita</a:t>
            </a:r>
          </a:p>
          <a:p>
            <a:endParaRPr lang="de-DE"/>
          </a:p>
        </p:txBody>
      </p:sp>
      <p:sp>
        <p:nvSpPr>
          <p:cNvPr id="4" name="Foliennummernplatzhalter 3">
            <a:extLst>
              <a:ext uri="{FF2B5EF4-FFF2-40B4-BE49-F238E27FC236}">
                <a16:creationId xmlns:a16="http://schemas.microsoft.com/office/drawing/2014/main" id="{5667CB1B-CD2C-837B-D503-F93F62C55762}"/>
              </a:ext>
            </a:extLst>
          </p:cNvPr>
          <p:cNvSpPr>
            <a:spLocks noGrp="1"/>
          </p:cNvSpPr>
          <p:nvPr>
            <p:ph type="sldNum" sz="quarter" idx="5"/>
          </p:nvPr>
        </p:nvSpPr>
        <p:spPr/>
        <p:txBody>
          <a:bodyPr/>
          <a:lstStyle/>
          <a:p>
            <a:fld id="{4E59E969-7A5C-4E48-BFE5-91D72964B816}" type="slidenum">
              <a:rPr lang="de-DE" smtClean="0"/>
              <a:t>6</a:t>
            </a:fld>
            <a:endParaRPr lang="de-DE"/>
          </a:p>
        </p:txBody>
      </p:sp>
    </p:spTree>
    <p:extLst>
      <p:ext uri="{BB962C8B-B14F-4D97-AF65-F5344CB8AC3E}">
        <p14:creationId xmlns:p14="http://schemas.microsoft.com/office/powerpoint/2010/main" val="1511278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B0631-F2EB-8768-C473-294170D0D6F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E0AD35A-75EC-D912-8175-59740A4D5F0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C19167E-BEE6-92A8-2613-84AFBC205B2A}"/>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5C197DDF-D993-FCC2-2FCF-92B6D221D05C}"/>
              </a:ext>
            </a:extLst>
          </p:cNvPr>
          <p:cNvSpPr>
            <a:spLocks noGrp="1"/>
          </p:cNvSpPr>
          <p:nvPr>
            <p:ph type="sldNum" sz="quarter" idx="5"/>
          </p:nvPr>
        </p:nvSpPr>
        <p:spPr/>
        <p:txBody>
          <a:bodyPr/>
          <a:lstStyle/>
          <a:p>
            <a:fld id="{4E59E969-7A5C-4E48-BFE5-91D72964B816}" type="slidenum">
              <a:rPr lang="de-DE" smtClean="0"/>
              <a:t>7</a:t>
            </a:fld>
            <a:endParaRPr lang="de-DE"/>
          </a:p>
        </p:txBody>
      </p:sp>
    </p:spTree>
    <p:extLst>
      <p:ext uri="{BB962C8B-B14F-4D97-AF65-F5344CB8AC3E}">
        <p14:creationId xmlns:p14="http://schemas.microsoft.com/office/powerpoint/2010/main" val="1946399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5"/>
          </p:nvPr>
        </p:nvSpPr>
        <p:spPr/>
        <p:txBody>
          <a:bodyPr/>
          <a:lstStyle/>
          <a:p>
            <a:fld id="{4E59E969-7A5C-4E48-BFE5-91D72964B816}" type="slidenum">
              <a:rPr lang="de-DE" smtClean="0"/>
              <a:t>8</a:t>
            </a:fld>
            <a:endParaRPr lang="de-DE"/>
          </a:p>
        </p:txBody>
      </p:sp>
    </p:spTree>
    <p:extLst>
      <p:ext uri="{BB962C8B-B14F-4D97-AF65-F5344CB8AC3E}">
        <p14:creationId xmlns:p14="http://schemas.microsoft.com/office/powerpoint/2010/main" val="2462132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E59E969-7A5C-4E48-BFE5-91D72964B816}" type="slidenum">
              <a:rPr lang="de-DE" smtClean="0"/>
              <a:t>12</a:t>
            </a:fld>
            <a:endParaRPr lang="de-DE"/>
          </a:p>
        </p:txBody>
      </p:sp>
    </p:spTree>
    <p:extLst>
      <p:ext uri="{BB962C8B-B14F-4D97-AF65-F5344CB8AC3E}">
        <p14:creationId xmlns:p14="http://schemas.microsoft.com/office/powerpoint/2010/main" val="2266727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04107-09A1-0E9C-33F6-A7F04375B92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C94E99A-5EC9-BEC2-8616-2B8E10C73C7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DB37B98-6F27-4BB5-5684-80F054492540}"/>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4752F7B5-43CB-E1C2-40BE-422E9E13A36B}"/>
              </a:ext>
            </a:extLst>
          </p:cNvPr>
          <p:cNvSpPr>
            <a:spLocks noGrp="1"/>
          </p:cNvSpPr>
          <p:nvPr>
            <p:ph type="sldNum" sz="quarter" idx="5"/>
          </p:nvPr>
        </p:nvSpPr>
        <p:spPr/>
        <p:txBody>
          <a:bodyPr/>
          <a:lstStyle/>
          <a:p>
            <a:fld id="{4E59E969-7A5C-4E48-BFE5-91D72964B816}" type="slidenum">
              <a:rPr lang="de-DE" smtClean="0"/>
              <a:t>23</a:t>
            </a:fld>
            <a:endParaRPr lang="de-DE"/>
          </a:p>
        </p:txBody>
      </p:sp>
    </p:spTree>
    <p:extLst>
      <p:ext uri="{BB962C8B-B14F-4D97-AF65-F5344CB8AC3E}">
        <p14:creationId xmlns:p14="http://schemas.microsoft.com/office/powerpoint/2010/main" val="26909029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de-DE"/>
              <a:t>Mastertitelformat bearbeiten</a:t>
            </a:r>
            <a:endParaRPr lang="en-US"/>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e Placeholder 3"/>
          <p:cNvSpPr>
            <a:spLocks noGrp="1"/>
          </p:cNvSpPr>
          <p:nvPr>
            <p:ph type="dt" sz="half" idx="10"/>
          </p:nvPr>
        </p:nvSpPr>
        <p:spPr>
          <a:xfrm>
            <a:off x="7077511" y="5410201"/>
            <a:ext cx="2743200" cy="365125"/>
          </a:xfrm>
        </p:spPr>
        <p:txBody>
          <a:bodyPr/>
          <a:lstStyle/>
          <a:p>
            <a:fld id="{FA92912C-DC9E-1A44-BEFB-5FFEE0D8BCB4}" type="datetime1">
              <a:rPr lang="en-IN" smtClean="0"/>
              <a:t>23/01/25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B65E56D8-F4C4-4042-8B9B-FC19389681C2}" type="slidenum">
              <a:rPr lang="en-US" smtClean="0"/>
              <a:t>‹#›</a:t>
            </a:fld>
            <a:endParaRPr lang="en-US"/>
          </a:p>
        </p:txBody>
      </p:sp>
    </p:spTree>
    <p:extLst>
      <p:ext uri="{BB962C8B-B14F-4D97-AF65-F5344CB8AC3E}">
        <p14:creationId xmlns:p14="http://schemas.microsoft.com/office/powerpoint/2010/main" val="1691076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de-DE"/>
              <a:t>Mastertitelformat bearbeiten</a:t>
            </a:r>
            <a:endParaRPr lang="en-US"/>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de-DE"/>
              <a:t>Bild durch Klicken auf Symbol hinzufügen</a:t>
            </a:r>
            <a:endParaRPr lang="en-US"/>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B1DAF6CD-CC6B-9347-98AA-A8C6BAC871A6}" type="datetime1">
              <a:rPr lang="en-IN" smtClean="0"/>
              <a:t>23/01/25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5E56D8-F4C4-4042-8B9B-FC19389681C2}" type="slidenum">
              <a:rPr lang="en-US" smtClean="0"/>
              <a:t>‹#›</a:t>
            </a:fld>
            <a:endParaRPr lang="en-US"/>
          </a:p>
        </p:txBody>
      </p:sp>
    </p:spTree>
    <p:extLst>
      <p:ext uri="{BB962C8B-B14F-4D97-AF65-F5344CB8AC3E}">
        <p14:creationId xmlns:p14="http://schemas.microsoft.com/office/powerpoint/2010/main" val="1908437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de-DE"/>
              <a:t>Mastertitelformat bearbeiten</a:t>
            </a:r>
            <a:endParaRPr lang="en-US"/>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4FEB7DE9-E482-C646-B579-1ED5117F4627}" type="datetime1">
              <a:rPr lang="en-IN" smtClean="0"/>
              <a:t>23/01/25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5E56D8-F4C4-4042-8B9B-FC19389681C2}" type="slidenum">
              <a:rPr lang="en-US" smtClean="0"/>
              <a:t>‹#›</a:t>
            </a:fld>
            <a:endParaRPr lang="en-US"/>
          </a:p>
        </p:txBody>
      </p:sp>
    </p:spTree>
    <p:extLst>
      <p:ext uri="{BB962C8B-B14F-4D97-AF65-F5344CB8AC3E}">
        <p14:creationId xmlns:p14="http://schemas.microsoft.com/office/powerpoint/2010/main" val="2290250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de-DE"/>
              <a:t>Mastertitelformat bearbeiten</a:t>
            </a:r>
            <a:endParaRPr lang="en-US"/>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A282304D-04E2-2D44-B4AE-D93E1117169F}" type="datetime1">
              <a:rPr lang="en-IN" smtClean="0"/>
              <a:t>23/01/25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5E56D8-F4C4-4042-8B9B-FC19389681C2}"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3660437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de-DE"/>
              <a:t>Mastertitelformat bearbeiten</a:t>
            </a:r>
            <a:endParaRPr lang="en-US"/>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9E5B03DF-0A3A-654B-9F31-360AFA49FB67}" type="datetime1">
              <a:rPr lang="en-IN" smtClean="0"/>
              <a:t>23/01/25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5E56D8-F4C4-4042-8B9B-FC19389681C2}" type="slidenum">
              <a:rPr lang="en-US" smtClean="0"/>
              <a:t>‹#›</a:t>
            </a:fld>
            <a:endParaRPr lang="en-US"/>
          </a:p>
        </p:txBody>
      </p:sp>
    </p:spTree>
    <p:extLst>
      <p:ext uri="{BB962C8B-B14F-4D97-AF65-F5344CB8AC3E}">
        <p14:creationId xmlns:p14="http://schemas.microsoft.com/office/powerpoint/2010/main" val="3594565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de-DE"/>
              <a:t>Mastertitelformat bearbeiten</a:t>
            </a:r>
            <a:endParaRPr lang="en-US"/>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32E370EC-D2C7-BD4E-8AB0-3919FD1A8F04}" type="datetime1">
              <a:rPr lang="en-IN" smtClean="0"/>
              <a:t>23/01/25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5E56D8-F4C4-4042-8B9B-FC19389681C2}" type="slidenum">
              <a:rPr lang="en-US" smtClean="0"/>
              <a:t>‹#›</a:t>
            </a:fld>
            <a:endParaRPr lang="en-US"/>
          </a:p>
        </p:txBody>
      </p:sp>
    </p:spTree>
    <p:extLst>
      <p:ext uri="{BB962C8B-B14F-4D97-AF65-F5344CB8AC3E}">
        <p14:creationId xmlns:p14="http://schemas.microsoft.com/office/powerpoint/2010/main" val="3748911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de-DE"/>
              <a:t>Mastertitelformat bearbeiten</a:t>
            </a:r>
            <a:endParaRPr lang="en-US"/>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de-DE"/>
              <a:t>Bild durch Klicken auf Symbol hinzufügen</a:t>
            </a:r>
            <a:endParaRPr lang="en-US"/>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3" name="Date Placeholder 2"/>
          <p:cNvSpPr>
            <a:spLocks noGrp="1"/>
          </p:cNvSpPr>
          <p:nvPr>
            <p:ph type="dt" sz="half" idx="10"/>
          </p:nvPr>
        </p:nvSpPr>
        <p:spPr/>
        <p:txBody>
          <a:bodyPr/>
          <a:lstStyle/>
          <a:p>
            <a:fld id="{65BE497D-BDB6-5745-962B-A70E56B025EE}" type="datetime1">
              <a:rPr lang="en-IN" smtClean="0"/>
              <a:t>23/01/25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5E56D8-F4C4-4042-8B9B-FC19389681C2}" type="slidenum">
              <a:rPr lang="en-US" smtClean="0"/>
              <a:t>‹#›</a:t>
            </a:fld>
            <a:endParaRPr lang="en-US"/>
          </a:p>
        </p:txBody>
      </p:sp>
    </p:spTree>
    <p:extLst>
      <p:ext uri="{BB962C8B-B14F-4D97-AF65-F5344CB8AC3E}">
        <p14:creationId xmlns:p14="http://schemas.microsoft.com/office/powerpoint/2010/main" val="27543488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Vertical Text Placeholder 2"/>
          <p:cNvSpPr>
            <a:spLocks noGrp="1"/>
          </p:cNvSpPr>
          <p:nvPr>
            <p:ph type="body" orient="vert" idx="1"/>
          </p:nvPr>
        </p:nvSpPr>
        <p:spPr/>
        <p:txBody>
          <a:bodyPr vert="eaVert"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7D69C4BC-9EBC-1547-B172-8CF714757C53}" type="datetime1">
              <a:rPr lang="en-IN" smtClean="0"/>
              <a:t>23/01/25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5E56D8-F4C4-4042-8B9B-FC19389681C2}" type="slidenum">
              <a:rPr lang="en-US" smtClean="0"/>
              <a:t>‹#›</a:t>
            </a:fld>
            <a:endParaRPr lang="en-US"/>
          </a:p>
        </p:txBody>
      </p:sp>
    </p:spTree>
    <p:extLst>
      <p:ext uri="{BB962C8B-B14F-4D97-AF65-F5344CB8AC3E}">
        <p14:creationId xmlns:p14="http://schemas.microsoft.com/office/powerpoint/2010/main" val="7107233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de-DE"/>
              <a:t>Mastertitelformat bearbeiten</a:t>
            </a:r>
            <a:endParaRPr lang="en-US"/>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3D5A16FA-CEB4-2849-9022-C2B2A2DC2C0C}" type="datetime1">
              <a:rPr lang="en-IN" smtClean="0"/>
              <a:t>23/01/25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5E56D8-F4C4-4042-8B9B-FC19389681C2}" type="slidenum">
              <a:rPr lang="en-US" smtClean="0"/>
              <a:t>‹#›</a:t>
            </a:fld>
            <a:endParaRPr lang="en-US"/>
          </a:p>
        </p:txBody>
      </p:sp>
    </p:spTree>
    <p:extLst>
      <p:ext uri="{BB962C8B-B14F-4D97-AF65-F5344CB8AC3E}">
        <p14:creationId xmlns:p14="http://schemas.microsoft.com/office/powerpoint/2010/main" val="13994112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22CC0-D722-4C7D-93B5-1067538002F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0709238-D7ED-0D1F-BECF-035A491400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78D18D6-9E3B-A8F2-B301-7AD0E464ABF2}"/>
              </a:ext>
            </a:extLst>
          </p:cNvPr>
          <p:cNvSpPr>
            <a:spLocks noGrp="1"/>
          </p:cNvSpPr>
          <p:nvPr>
            <p:ph type="dt" sz="half" idx="10"/>
          </p:nvPr>
        </p:nvSpPr>
        <p:spPr/>
        <p:txBody>
          <a:bodyPr/>
          <a:lstStyle/>
          <a:p>
            <a:fld id="{0DA971FA-32DF-B44A-8971-D856E1F3B730}" type="datetime1">
              <a:rPr lang="en-IN" smtClean="0"/>
              <a:t>23/01/25</a:t>
            </a:fld>
            <a:endParaRPr lang="en-US"/>
          </a:p>
        </p:txBody>
      </p:sp>
      <p:sp>
        <p:nvSpPr>
          <p:cNvPr id="5" name="Footer Placeholder 4">
            <a:extLst>
              <a:ext uri="{FF2B5EF4-FFF2-40B4-BE49-F238E27FC236}">
                <a16:creationId xmlns:a16="http://schemas.microsoft.com/office/drawing/2014/main" id="{2EA49116-4BE6-E82F-290C-00EF7C1E70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E870D-64B4-54EE-2BEC-4ED3044143E6}"/>
              </a:ext>
            </a:extLst>
          </p:cNvPr>
          <p:cNvSpPr>
            <a:spLocks noGrp="1"/>
          </p:cNvSpPr>
          <p:nvPr>
            <p:ph type="sldNum" sz="quarter" idx="12"/>
          </p:nvPr>
        </p:nvSpPr>
        <p:spPr/>
        <p:txBody>
          <a:bodyPr/>
          <a:lstStyle/>
          <a:p>
            <a:fld id="{B65E56D8-F4C4-4042-8B9B-FC19389681C2}" type="slidenum">
              <a:rPr lang="en-US" smtClean="0"/>
              <a:t>‹#›</a:t>
            </a:fld>
            <a:endParaRPr lang="en-US"/>
          </a:p>
        </p:txBody>
      </p:sp>
    </p:spTree>
    <p:extLst>
      <p:ext uri="{BB962C8B-B14F-4D97-AF65-F5344CB8AC3E}">
        <p14:creationId xmlns:p14="http://schemas.microsoft.com/office/powerpoint/2010/main" val="7216224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61AA3-1938-2153-8AC6-DAB31A24BF7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6AB408D-7DF4-836C-DD75-86D9575CB11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0BC42B1-7DB1-4736-3B05-8883D385DE17}"/>
              </a:ext>
            </a:extLst>
          </p:cNvPr>
          <p:cNvSpPr>
            <a:spLocks noGrp="1"/>
          </p:cNvSpPr>
          <p:nvPr>
            <p:ph type="dt" sz="half" idx="10"/>
          </p:nvPr>
        </p:nvSpPr>
        <p:spPr/>
        <p:txBody>
          <a:bodyPr/>
          <a:lstStyle/>
          <a:p>
            <a:fld id="{718B4435-4600-2641-B3EE-3B275E289ADC}" type="datetime1">
              <a:rPr lang="en-IN" smtClean="0"/>
              <a:t>23/01/25</a:t>
            </a:fld>
            <a:endParaRPr lang="en-US"/>
          </a:p>
        </p:txBody>
      </p:sp>
      <p:sp>
        <p:nvSpPr>
          <p:cNvPr id="5" name="Footer Placeholder 4">
            <a:extLst>
              <a:ext uri="{FF2B5EF4-FFF2-40B4-BE49-F238E27FC236}">
                <a16:creationId xmlns:a16="http://schemas.microsoft.com/office/drawing/2014/main" id="{C2715EAC-B349-A25A-EB54-C2B2FDBCE8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E1F17-86B9-6C94-6461-3CD34DF9E5CE}"/>
              </a:ext>
            </a:extLst>
          </p:cNvPr>
          <p:cNvSpPr>
            <a:spLocks noGrp="1"/>
          </p:cNvSpPr>
          <p:nvPr>
            <p:ph type="sldNum" sz="quarter" idx="12"/>
          </p:nvPr>
        </p:nvSpPr>
        <p:spPr/>
        <p:txBody>
          <a:bodyPr/>
          <a:lstStyle/>
          <a:p>
            <a:fld id="{B65E56D8-F4C4-4042-8B9B-FC19389681C2}" type="slidenum">
              <a:rPr lang="en-US" smtClean="0"/>
              <a:t>‹#›</a:t>
            </a:fld>
            <a:endParaRPr lang="en-US"/>
          </a:p>
        </p:txBody>
      </p:sp>
    </p:spTree>
    <p:extLst>
      <p:ext uri="{BB962C8B-B14F-4D97-AF65-F5344CB8AC3E}">
        <p14:creationId xmlns:p14="http://schemas.microsoft.com/office/powerpoint/2010/main" val="1753503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4E7C5735-33D1-F345-A9BC-C7093047B114}" type="datetime1">
              <a:rPr lang="en-IN" smtClean="0"/>
              <a:t>23/01/25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5E56D8-F4C4-4042-8B9B-FC19389681C2}" type="slidenum">
              <a:rPr lang="en-US" smtClean="0"/>
              <a:t>‹#›</a:t>
            </a:fld>
            <a:endParaRPr lang="en-US"/>
          </a:p>
        </p:txBody>
      </p:sp>
    </p:spTree>
    <p:extLst>
      <p:ext uri="{BB962C8B-B14F-4D97-AF65-F5344CB8AC3E}">
        <p14:creationId xmlns:p14="http://schemas.microsoft.com/office/powerpoint/2010/main" val="30588393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D9948-C5FF-C36D-75B2-3C7BFEEE22E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A299079-79C6-7624-EE7C-5B1EF6F0F71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A860B42-96D8-6501-D9F0-2F93CF835814}"/>
              </a:ext>
            </a:extLst>
          </p:cNvPr>
          <p:cNvSpPr>
            <a:spLocks noGrp="1"/>
          </p:cNvSpPr>
          <p:nvPr>
            <p:ph type="dt" sz="half" idx="10"/>
          </p:nvPr>
        </p:nvSpPr>
        <p:spPr/>
        <p:txBody>
          <a:bodyPr/>
          <a:lstStyle/>
          <a:p>
            <a:fld id="{DF403877-3446-2A4D-939C-4BB2172344D9}" type="datetime1">
              <a:rPr lang="en-IN" smtClean="0"/>
              <a:t>23/01/25</a:t>
            </a:fld>
            <a:endParaRPr lang="en-US"/>
          </a:p>
        </p:txBody>
      </p:sp>
      <p:sp>
        <p:nvSpPr>
          <p:cNvPr id="5" name="Footer Placeholder 4">
            <a:extLst>
              <a:ext uri="{FF2B5EF4-FFF2-40B4-BE49-F238E27FC236}">
                <a16:creationId xmlns:a16="http://schemas.microsoft.com/office/drawing/2014/main" id="{464771F3-1AEB-2516-B2A5-8A6782D388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581862-3AA9-B963-2DA1-51DA3898CB7F}"/>
              </a:ext>
            </a:extLst>
          </p:cNvPr>
          <p:cNvSpPr>
            <a:spLocks noGrp="1"/>
          </p:cNvSpPr>
          <p:nvPr>
            <p:ph type="sldNum" sz="quarter" idx="12"/>
          </p:nvPr>
        </p:nvSpPr>
        <p:spPr/>
        <p:txBody>
          <a:bodyPr/>
          <a:lstStyle/>
          <a:p>
            <a:fld id="{B65E56D8-F4C4-4042-8B9B-FC19389681C2}" type="slidenum">
              <a:rPr lang="en-US" smtClean="0"/>
              <a:t>‹#›</a:t>
            </a:fld>
            <a:endParaRPr lang="en-US"/>
          </a:p>
        </p:txBody>
      </p:sp>
    </p:spTree>
    <p:extLst>
      <p:ext uri="{BB962C8B-B14F-4D97-AF65-F5344CB8AC3E}">
        <p14:creationId xmlns:p14="http://schemas.microsoft.com/office/powerpoint/2010/main" val="38056191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03737-3BE9-5145-ECE4-CB3D6A41C21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3700545-41B2-9CD4-5AA9-3ECA359170C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ED53674-9A96-10FC-0644-AC7F5F9C351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60C0804-DB65-C600-0701-790711FC1FE2}"/>
              </a:ext>
            </a:extLst>
          </p:cNvPr>
          <p:cNvSpPr>
            <a:spLocks noGrp="1"/>
          </p:cNvSpPr>
          <p:nvPr>
            <p:ph type="dt" sz="half" idx="10"/>
          </p:nvPr>
        </p:nvSpPr>
        <p:spPr/>
        <p:txBody>
          <a:bodyPr/>
          <a:lstStyle/>
          <a:p>
            <a:fld id="{06CE3FA7-61C8-6D4C-87A2-8D293AD92246}" type="datetime1">
              <a:rPr lang="en-IN" smtClean="0"/>
              <a:t>23/01/25</a:t>
            </a:fld>
            <a:endParaRPr lang="en-US"/>
          </a:p>
        </p:txBody>
      </p:sp>
      <p:sp>
        <p:nvSpPr>
          <p:cNvPr id="6" name="Footer Placeholder 5">
            <a:extLst>
              <a:ext uri="{FF2B5EF4-FFF2-40B4-BE49-F238E27FC236}">
                <a16:creationId xmlns:a16="http://schemas.microsoft.com/office/drawing/2014/main" id="{6A131362-00B9-32F0-9A02-5F8EE08E99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E33466-960D-937F-8D1C-1239FB8C349A}"/>
              </a:ext>
            </a:extLst>
          </p:cNvPr>
          <p:cNvSpPr>
            <a:spLocks noGrp="1"/>
          </p:cNvSpPr>
          <p:nvPr>
            <p:ph type="sldNum" sz="quarter" idx="12"/>
          </p:nvPr>
        </p:nvSpPr>
        <p:spPr/>
        <p:txBody>
          <a:bodyPr/>
          <a:lstStyle/>
          <a:p>
            <a:fld id="{B65E56D8-F4C4-4042-8B9B-FC19389681C2}" type="slidenum">
              <a:rPr lang="en-US" smtClean="0"/>
              <a:t>‹#›</a:t>
            </a:fld>
            <a:endParaRPr lang="en-US"/>
          </a:p>
        </p:txBody>
      </p:sp>
    </p:spTree>
    <p:extLst>
      <p:ext uri="{BB962C8B-B14F-4D97-AF65-F5344CB8AC3E}">
        <p14:creationId xmlns:p14="http://schemas.microsoft.com/office/powerpoint/2010/main" val="40361420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780AD-979A-4503-85A6-4900FBEDADC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D3CCF7F-C92D-C35E-6631-D5BFD90AA2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54D0F2D-8DFB-16EC-196E-1ACD55C7F7D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90B6F86-8A33-4889-C0AE-3280B83BE3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8E6AC3F-8D40-B72E-8400-844CE7A872B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95D9788-C950-8AED-2227-DBB78577E7C0}"/>
              </a:ext>
            </a:extLst>
          </p:cNvPr>
          <p:cNvSpPr>
            <a:spLocks noGrp="1"/>
          </p:cNvSpPr>
          <p:nvPr>
            <p:ph type="dt" sz="half" idx="10"/>
          </p:nvPr>
        </p:nvSpPr>
        <p:spPr/>
        <p:txBody>
          <a:bodyPr/>
          <a:lstStyle/>
          <a:p>
            <a:fld id="{5452810C-4F63-0249-8546-38BB3BCEA122}" type="datetime1">
              <a:rPr lang="en-IN" smtClean="0"/>
              <a:t>23/01/25</a:t>
            </a:fld>
            <a:endParaRPr lang="en-US"/>
          </a:p>
        </p:txBody>
      </p:sp>
      <p:sp>
        <p:nvSpPr>
          <p:cNvPr id="8" name="Footer Placeholder 7">
            <a:extLst>
              <a:ext uri="{FF2B5EF4-FFF2-40B4-BE49-F238E27FC236}">
                <a16:creationId xmlns:a16="http://schemas.microsoft.com/office/drawing/2014/main" id="{69581F0D-6D37-3214-F493-0DD25289F3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DC1A22-5331-6818-BB04-3E15287F7D14}"/>
              </a:ext>
            </a:extLst>
          </p:cNvPr>
          <p:cNvSpPr>
            <a:spLocks noGrp="1"/>
          </p:cNvSpPr>
          <p:nvPr>
            <p:ph type="sldNum" sz="quarter" idx="12"/>
          </p:nvPr>
        </p:nvSpPr>
        <p:spPr/>
        <p:txBody>
          <a:bodyPr/>
          <a:lstStyle/>
          <a:p>
            <a:fld id="{B65E56D8-F4C4-4042-8B9B-FC19389681C2}" type="slidenum">
              <a:rPr lang="en-US" smtClean="0"/>
              <a:t>‹#›</a:t>
            </a:fld>
            <a:endParaRPr lang="en-US"/>
          </a:p>
        </p:txBody>
      </p:sp>
    </p:spTree>
    <p:extLst>
      <p:ext uri="{BB962C8B-B14F-4D97-AF65-F5344CB8AC3E}">
        <p14:creationId xmlns:p14="http://schemas.microsoft.com/office/powerpoint/2010/main" val="31120947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8BEA-7692-9931-5AA8-695423EAE94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6E12699-707A-E451-BC3D-2E7CC274EBBB}"/>
              </a:ext>
            </a:extLst>
          </p:cNvPr>
          <p:cNvSpPr>
            <a:spLocks noGrp="1"/>
          </p:cNvSpPr>
          <p:nvPr>
            <p:ph type="dt" sz="half" idx="10"/>
          </p:nvPr>
        </p:nvSpPr>
        <p:spPr/>
        <p:txBody>
          <a:bodyPr/>
          <a:lstStyle/>
          <a:p>
            <a:fld id="{39083CB1-B8AA-054B-A843-5BB67F70557E}" type="datetime1">
              <a:rPr lang="en-IN" smtClean="0"/>
              <a:t>23/01/25</a:t>
            </a:fld>
            <a:endParaRPr lang="en-US"/>
          </a:p>
        </p:txBody>
      </p:sp>
      <p:sp>
        <p:nvSpPr>
          <p:cNvPr id="4" name="Footer Placeholder 3">
            <a:extLst>
              <a:ext uri="{FF2B5EF4-FFF2-40B4-BE49-F238E27FC236}">
                <a16:creationId xmlns:a16="http://schemas.microsoft.com/office/drawing/2014/main" id="{DA2D6C35-50B0-FE68-4168-E2053A889D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FAFAC1-3594-4AF8-A76F-0A16C7C1E40D}"/>
              </a:ext>
            </a:extLst>
          </p:cNvPr>
          <p:cNvSpPr>
            <a:spLocks noGrp="1"/>
          </p:cNvSpPr>
          <p:nvPr>
            <p:ph type="sldNum" sz="quarter" idx="12"/>
          </p:nvPr>
        </p:nvSpPr>
        <p:spPr/>
        <p:txBody>
          <a:bodyPr/>
          <a:lstStyle/>
          <a:p>
            <a:fld id="{B65E56D8-F4C4-4042-8B9B-FC19389681C2}" type="slidenum">
              <a:rPr lang="en-US" smtClean="0"/>
              <a:t>‹#›</a:t>
            </a:fld>
            <a:endParaRPr lang="en-US"/>
          </a:p>
        </p:txBody>
      </p:sp>
    </p:spTree>
    <p:extLst>
      <p:ext uri="{BB962C8B-B14F-4D97-AF65-F5344CB8AC3E}">
        <p14:creationId xmlns:p14="http://schemas.microsoft.com/office/powerpoint/2010/main" val="23573358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31D974-D8BA-F98E-FF23-B7DB60291EE5}"/>
              </a:ext>
            </a:extLst>
          </p:cNvPr>
          <p:cNvSpPr>
            <a:spLocks noGrp="1"/>
          </p:cNvSpPr>
          <p:nvPr>
            <p:ph type="dt" sz="half" idx="10"/>
          </p:nvPr>
        </p:nvSpPr>
        <p:spPr/>
        <p:txBody>
          <a:bodyPr/>
          <a:lstStyle/>
          <a:p>
            <a:fld id="{1511CEC5-72B7-D14A-96F5-258245750B89}" type="datetime1">
              <a:rPr lang="en-IN" smtClean="0"/>
              <a:t>23/01/25</a:t>
            </a:fld>
            <a:endParaRPr lang="en-US"/>
          </a:p>
        </p:txBody>
      </p:sp>
      <p:sp>
        <p:nvSpPr>
          <p:cNvPr id="3" name="Footer Placeholder 2">
            <a:extLst>
              <a:ext uri="{FF2B5EF4-FFF2-40B4-BE49-F238E27FC236}">
                <a16:creationId xmlns:a16="http://schemas.microsoft.com/office/drawing/2014/main" id="{0BF6F826-00F0-D172-F9C9-758BB85E31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102E9BB-1120-A913-B476-A6CD2D3B237C}"/>
              </a:ext>
            </a:extLst>
          </p:cNvPr>
          <p:cNvSpPr>
            <a:spLocks noGrp="1"/>
          </p:cNvSpPr>
          <p:nvPr>
            <p:ph type="sldNum" sz="quarter" idx="12"/>
          </p:nvPr>
        </p:nvSpPr>
        <p:spPr/>
        <p:txBody>
          <a:bodyPr/>
          <a:lstStyle/>
          <a:p>
            <a:fld id="{B65E56D8-F4C4-4042-8B9B-FC19389681C2}" type="slidenum">
              <a:rPr lang="en-US" smtClean="0"/>
              <a:t>‹#›</a:t>
            </a:fld>
            <a:endParaRPr lang="en-US"/>
          </a:p>
        </p:txBody>
      </p:sp>
    </p:spTree>
    <p:extLst>
      <p:ext uri="{BB962C8B-B14F-4D97-AF65-F5344CB8AC3E}">
        <p14:creationId xmlns:p14="http://schemas.microsoft.com/office/powerpoint/2010/main" val="34005224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0A2D9-6ED2-1F5B-4C2B-3AFA5F9AA32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93BFABB-4701-4B4C-8D2E-CFDEE859DC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0F21521-AEF1-6CB8-BBF0-CEFD9BF9F3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1EB59BC-82E0-4E74-DAE3-3D04BFA1A66D}"/>
              </a:ext>
            </a:extLst>
          </p:cNvPr>
          <p:cNvSpPr>
            <a:spLocks noGrp="1"/>
          </p:cNvSpPr>
          <p:nvPr>
            <p:ph type="dt" sz="half" idx="10"/>
          </p:nvPr>
        </p:nvSpPr>
        <p:spPr/>
        <p:txBody>
          <a:bodyPr/>
          <a:lstStyle/>
          <a:p>
            <a:fld id="{1995A37B-D8A7-1643-8275-6FADE89BEE9B}" type="datetime1">
              <a:rPr lang="en-IN" smtClean="0"/>
              <a:t>23/01/25</a:t>
            </a:fld>
            <a:endParaRPr lang="en-US"/>
          </a:p>
        </p:txBody>
      </p:sp>
      <p:sp>
        <p:nvSpPr>
          <p:cNvPr id="6" name="Footer Placeholder 5">
            <a:extLst>
              <a:ext uri="{FF2B5EF4-FFF2-40B4-BE49-F238E27FC236}">
                <a16:creationId xmlns:a16="http://schemas.microsoft.com/office/drawing/2014/main" id="{C72AACA8-707B-547D-E710-5A32A878A1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F02D89-00A3-4D89-3672-9242945C71E5}"/>
              </a:ext>
            </a:extLst>
          </p:cNvPr>
          <p:cNvSpPr>
            <a:spLocks noGrp="1"/>
          </p:cNvSpPr>
          <p:nvPr>
            <p:ph type="sldNum" sz="quarter" idx="12"/>
          </p:nvPr>
        </p:nvSpPr>
        <p:spPr/>
        <p:txBody>
          <a:bodyPr/>
          <a:lstStyle/>
          <a:p>
            <a:fld id="{B65E56D8-F4C4-4042-8B9B-FC19389681C2}" type="slidenum">
              <a:rPr lang="en-US" smtClean="0"/>
              <a:t>‹#›</a:t>
            </a:fld>
            <a:endParaRPr lang="en-US"/>
          </a:p>
        </p:txBody>
      </p:sp>
    </p:spTree>
    <p:extLst>
      <p:ext uri="{BB962C8B-B14F-4D97-AF65-F5344CB8AC3E}">
        <p14:creationId xmlns:p14="http://schemas.microsoft.com/office/powerpoint/2010/main" val="11689370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0B1A0-6236-EC8D-AF44-0B68F190195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C8EBFC9-A071-7205-1E5E-5975B13F74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B758F3-3C95-7107-871B-3991593645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65D82A4-C42D-61A8-3466-2372C0D099A6}"/>
              </a:ext>
            </a:extLst>
          </p:cNvPr>
          <p:cNvSpPr>
            <a:spLocks noGrp="1"/>
          </p:cNvSpPr>
          <p:nvPr>
            <p:ph type="dt" sz="half" idx="10"/>
          </p:nvPr>
        </p:nvSpPr>
        <p:spPr/>
        <p:txBody>
          <a:bodyPr/>
          <a:lstStyle/>
          <a:p>
            <a:fld id="{9734279A-E380-414B-93BD-7C7DA25A4AD4}" type="datetime1">
              <a:rPr lang="en-IN" smtClean="0"/>
              <a:t>23/01/25</a:t>
            </a:fld>
            <a:endParaRPr lang="en-US"/>
          </a:p>
        </p:txBody>
      </p:sp>
      <p:sp>
        <p:nvSpPr>
          <p:cNvPr id="6" name="Footer Placeholder 5">
            <a:extLst>
              <a:ext uri="{FF2B5EF4-FFF2-40B4-BE49-F238E27FC236}">
                <a16:creationId xmlns:a16="http://schemas.microsoft.com/office/drawing/2014/main" id="{C92A2C97-2E83-7D3D-C53C-36CD02FDFA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8F31E6-5746-4EE5-DD01-AE138FD9DA3D}"/>
              </a:ext>
            </a:extLst>
          </p:cNvPr>
          <p:cNvSpPr>
            <a:spLocks noGrp="1"/>
          </p:cNvSpPr>
          <p:nvPr>
            <p:ph type="sldNum" sz="quarter" idx="12"/>
          </p:nvPr>
        </p:nvSpPr>
        <p:spPr/>
        <p:txBody>
          <a:bodyPr/>
          <a:lstStyle/>
          <a:p>
            <a:fld id="{B65E56D8-F4C4-4042-8B9B-FC19389681C2}" type="slidenum">
              <a:rPr lang="en-US" smtClean="0"/>
              <a:t>‹#›</a:t>
            </a:fld>
            <a:endParaRPr lang="en-US"/>
          </a:p>
        </p:txBody>
      </p:sp>
    </p:spTree>
    <p:extLst>
      <p:ext uri="{BB962C8B-B14F-4D97-AF65-F5344CB8AC3E}">
        <p14:creationId xmlns:p14="http://schemas.microsoft.com/office/powerpoint/2010/main" val="19462431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5F197-5192-255D-D6FA-EA81DB5F954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E609A10-9632-20EA-72BF-0F841C3FB02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0E74B6A-E034-5F76-220B-E3D9ED1E623E}"/>
              </a:ext>
            </a:extLst>
          </p:cNvPr>
          <p:cNvSpPr>
            <a:spLocks noGrp="1"/>
          </p:cNvSpPr>
          <p:nvPr>
            <p:ph type="dt" sz="half" idx="10"/>
          </p:nvPr>
        </p:nvSpPr>
        <p:spPr/>
        <p:txBody>
          <a:bodyPr/>
          <a:lstStyle/>
          <a:p>
            <a:fld id="{8DA034F8-C9A4-D249-BBE7-94C6D0074CB7}" type="datetime1">
              <a:rPr lang="en-IN" smtClean="0"/>
              <a:t>23/01/25</a:t>
            </a:fld>
            <a:endParaRPr lang="en-US"/>
          </a:p>
        </p:txBody>
      </p:sp>
      <p:sp>
        <p:nvSpPr>
          <p:cNvPr id="5" name="Footer Placeholder 4">
            <a:extLst>
              <a:ext uri="{FF2B5EF4-FFF2-40B4-BE49-F238E27FC236}">
                <a16:creationId xmlns:a16="http://schemas.microsoft.com/office/drawing/2014/main" id="{E0762AF5-F846-7595-43B3-49415107F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812F72-94EA-2C5D-1F87-C1AFCF5A6F04}"/>
              </a:ext>
            </a:extLst>
          </p:cNvPr>
          <p:cNvSpPr>
            <a:spLocks noGrp="1"/>
          </p:cNvSpPr>
          <p:nvPr>
            <p:ph type="sldNum" sz="quarter" idx="12"/>
          </p:nvPr>
        </p:nvSpPr>
        <p:spPr/>
        <p:txBody>
          <a:bodyPr/>
          <a:lstStyle/>
          <a:p>
            <a:fld id="{B65E56D8-F4C4-4042-8B9B-FC19389681C2}" type="slidenum">
              <a:rPr lang="en-US" smtClean="0"/>
              <a:t>‹#›</a:t>
            </a:fld>
            <a:endParaRPr lang="en-US"/>
          </a:p>
        </p:txBody>
      </p:sp>
    </p:spTree>
    <p:extLst>
      <p:ext uri="{BB962C8B-B14F-4D97-AF65-F5344CB8AC3E}">
        <p14:creationId xmlns:p14="http://schemas.microsoft.com/office/powerpoint/2010/main" val="41342865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491147-F1EE-DB89-E66A-AAE979E5BA5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DC0D460-C64E-DDDF-3FE2-C654FA88D7B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9FB9806-3E08-B983-30CB-A8644F5A30FD}"/>
              </a:ext>
            </a:extLst>
          </p:cNvPr>
          <p:cNvSpPr>
            <a:spLocks noGrp="1"/>
          </p:cNvSpPr>
          <p:nvPr>
            <p:ph type="dt" sz="half" idx="10"/>
          </p:nvPr>
        </p:nvSpPr>
        <p:spPr/>
        <p:txBody>
          <a:bodyPr/>
          <a:lstStyle/>
          <a:p>
            <a:fld id="{29A55117-F8D6-9545-B99D-CE2A7C3BE1A8}" type="datetime1">
              <a:rPr lang="en-IN" smtClean="0"/>
              <a:t>23/01/25</a:t>
            </a:fld>
            <a:endParaRPr lang="en-US"/>
          </a:p>
        </p:txBody>
      </p:sp>
      <p:sp>
        <p:nvSpPr>
          <p:cNvPr id="5" name="Footer Placeholder 4">
            <a:extLst>
              <a:ext uri="{FF2B5EF4-FFF2-40B4-BE49-F238E27FC236}">
                <a16:creationId xmlns:a16="http://schemas.microsoft.com/office/drawing/2014/main" id="{98E35F3D-3FFB-0F99-D91B-277FF2A2DA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FC687B-F095-EC22-2B9B-205CF282D0ED}"/>
              </a:ext>
            </a:extLst>
          </p:cNvPr>
          <p:cNvSpPr>
            <a:spLocks noGrp="1"/>
          </p:cNvSpPr>
          <p:nvPr>
            <p:ph type="sldNum" sz="quarter" idx="12"/>
          </p:nvPr>
        </p:nvSpPr>
        <p:spPr/>
        <p:txBody>
          <a:bodyPr/>
          <a:lstStyle/>
          <a:p>
            <a:fld id="{B65E56D8-F4C4-4042-8B9B-FC19389681C2}" type="slidenum">
              <a:rPr lang="en-US" smtClean="0"/>
              <a:t>‹#›</a:t>
            </a:fld>
            <a:endParaRPr lang="en-US"/>
          </a:p>
        </p:txBody>
      </p:sp>
    </p:spTree>
    <p:extLst>
      <p:ext uri="{BB962C8B-B14F-4D97-AF65-F5344CB8AC3E}">
        <p14:creationId xmlns:p14="http://schemas.microsoft.com/office/powerpoint/2010/main" val="486234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de-DE"/>
              <a:t>Mastertitelformat bearbeiten</a:t>
            </a:r>
            <a:endParaRPr lang="en-US"/>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50AF1814-2276-5B49-88E7-F6DCF1879F70}" type="datetime1">
              <a:rPr lang="en-IN" smtClean="0"/>
              <a:t>23/01/25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5E56D8-F4C4-4042-8B9B-FC19389681C2}" type="slidenum">
              <a:rPr lang="en-US" smtClean="0"/>
              <a:t>‹#›</a:t>
            </a:fld>
            <a:endParaRPr lang="en-US"/>
          </a:p>
        </p:txBody>
      </p:sp>
    </p:spTree>
    <p:extLst>
      <p:ext uri="{BB962C8B-B14F-4D97-AF65-F5344CB8AC3E}">
        <p14:creationId xmlns:p14="http://schemas.microsoft.com/office/powerpoint/2010/main" val="1039956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Content Placeholder 2"/>
          <p:cNvSpPr>
            <a:spLocks noGrp="1"/>
          </p:cNvSpPr>
          <p:nvPr>
            <p:ph sz="half" idx="1"/>
          </p:nvPr>
        </p:nvSpPr>
        <p:spPr>
          <a:xfrm>
            <a:off x="1141410" y="2249486"/>
            <a:ext cx="4878389" cy="3541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Content Placeholder 3"/>
          <p:cNvSpPr>
            <a:spLocks noGrp="1"/>
          </p:cNvSpPr>
          <p:nvPr>
            <p:ph sz="half" idx="2"/>
          </p:nvPr>
        </p:nvSpPr>
        <p:spPr>
          <a:xfrm>
            <a:off x="6172200" y="2249486"/>
            <a:ext cx="4875211" cy="354171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e Placeholder 4"/>
          <p:cNvSpPr>
            <a:spLocks noGrp="1"/>
          </p:cNvSpPr>
          <p:nvPr>
            <p:ph type="dt" sz="half" idx="10"/>
          </p:nvPr>
        </p:nvSpPr>
        <p:spPr/>
        <p:txBody>
          <a:bodyPr/>
          <a:lstStyle/>
          <a:p>
            <a:fld id="{6A4A8210-8F24-A045-B44D-B9503AF61669}" type="datetime1">
              <a:rPr lang="en-IN" smtClean="0"/>
              <a:t>23/01/25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5E56D8-F4C4-4042-8B9B-FC19389681C2}" type="slidenum">
              <a:rPr lang="en-US" smtClean="0"/>
              <a:t>‹#›</a:t>
            </a:fld>
            <a:endParaRPr lang="en-US"/>
          </a:p>
        </p:txBody>
      </p:sp>
    </p:spTree>
    <p:extLst>
      <p:ext uri="{BB962C8B-B14F-4D97-AF65-F5344CB8AC3E}">
        <p14:creationId xmlns:p14="http://schemas.microsoft.com/office/powerpoint/2010/main" val="304614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de-DE"/>
              <a:t>Mastertitelformat bearbeiten</a:t>
            </a:r>
            <a:endParaRPr lang="en-US"/>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41410" y="3073397"/>
            <a:ext cx="4878391" cy="271780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3073397"/>
            <a:ext cx="4875210" cy="271780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e Placeholder 6"/>
          <p:cNvSpPr>
            <a:spLocks noGrp="1"/>
          </p:cNvSpPr>
          <p:nvPr>
            <p:ph type="dt" sz="half" idx="10"/>
          </p:nvPr>
        </p:nvSpPr>
        <p:spPr/>
        <p:txBody>
          <a:bodyPr/>
          <a:lstStyle/>
          <a:p>
            <a:fld id="{2F10248B-A289-A943-B8A7-20F2B61D53DC}" type="datetime1">
              <a:rPr lang="en-IN" smtClean="0"/>
              <a:t>23/01/25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5E56D8-F4C4-4042-8B9B-FC19389681C2}" type="slidenum">
              <a:rPr lang="en-US" smtClean="0"/>
              <a:t>‹#›</a:t>
            </a:fld>
            <a:endParaRPr lang="en-US"/>
          </a:p>
        </p:txBody>
      </p:sp>
    </p:spTree>
    <p:extLst>
      <p:ext uri="{BB962C8B-B14F-4D97-AF65-F5344CB8AC3E}">
        <p14:creationId xmlns:p14="http://schemas.microsoft.com/office/powerpoint/2010/main" val="3362634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Date Placeholder 2"/>
          <p:cNvSpPr>
            <a:spLocks noGrp="1"/>
          </p:cNvSpPr>
          <p:nvPr>
            <p:ph type="dt" sz="half" idx="10"/>
          </p:nvPr>
        </p:nvSpPr>
        <p:spPr/>
        <p:txBody>
          <a:bodyPr/>
          <a:lstStyle/>
          <a:p>
            <a:fld id="{782C8362-7344-0347-A9DB-80E64DBCE984}" type="datetime1">
              <a:rPr lang="en-IN" smtClean="0"/>
              <a:t>23/01/25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5E56D8-F4C4-4042-8B9B-FC19389681C2}" type="slidenum">
              <a:rPr lang="en-US" smtClean="0"/>
              <a:t>‹#›</a:t>
            </a:fld>
            <a:endParaRPr lang="en-US"/>
          </a:p>
        </p:txBody>
      </p:sp>
    </p:spTree>
    <p:extLst>
      <p:ext uri="{BB962C8B-B14F-4D97-AF65-F5344CB8AC3E}">
        <p14:creationId xmlns:p14="http://schemas.microsoft.com/office/powerpoint/2010/main" val="2770620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E2AB6F-565A-7E4B-AD79-F2F6C2D59967}" type="datetime1">
              <a:rPr lang="en-IN" smtClean="0"/>
              <a:t>23/01/25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5E56D8-F4C4-4042-8B9B-FC19389681C2}" type="slidenum">
              <a:rPr lang="en-US" smtClean="0"/>
              <a:t>‹#›</a:t>
            </a:fld>
            <a:endParaRPr lang="en-US"/>
          </a:p>
        </p:txBody>
      </p:sp>
    </p:spTree>
    <p:extLst>
      <p:ext uri="{BB962C8B-B14F-4D97-AF65-F5344CB8AC3E}">
        <p14:creationId xmlns:p14="http://schemas.microsoft.com/office/powerpoint/2010/main" val="904036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de-DE"/>
              <a:t>Mastertitelformat bearbeiten</a:t>
            </a:r>
            <a:endParaRPr lang="en-US"/>
          </a:p>
        </p:txBody>
      </p:sp>
      <p:sp>
        <p:nvSpPr>
          <p:cNvPr id="3" name="Content Placeholder 2"/>
          <p:cNvSpPr>
            <a:spLocks noGrp="1"/>
          </p:cNvSpPr>
          <p:nvPr>
            <p:ph idx="1"/>
          </p:nvPr>
        </p:nvSpPr>
        <p:spPr>
          <a:xfrm>
            <a:off x="5156200" y="592666"/>
            <a:ext cx="5891209" cy="5198534"/>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C8DF6B9E-EB2B-3942-A0C3-E525875BC771}" type="datetime1">
              <a:rPr lang="en-IN" smtClean="0"/>
              <a:t>23/01/25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5E56D8-F4C4-4042-8B9B-FC19389681C2}" type="slidenum">
              <a:rPr lang="en-US" smtClean="0"/>
              <a:t>‹#›</a:t>
            </a:fld>
            <a:endParaRPr lang="en-US"/>
          </a:p>
        </p:txBody>
      </p:sp>
    </p:spTree>
    <p:extLst>
      <p:ext uri="{BB962C8B-B14F-4D97-AF65-F5344CB8AC3E}">
        <p14:creationId xmlns:p14="http://schemas.microsoft.com/office/powerpoint/2010/main" val="3884519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de-DE"/>
              <a:t>Mastertitelformat bearbeiten</a:t>
            </a:r>
            <a:endParaRPr lang="en-US"/>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587943C1-66ED-BD49-8BB9-6A251D2C7A62}" type="datetime1">
              <a:rPr lang="en-IN" smtClean="0"/>
              <a:t>23/01/25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5E56D8-F4C4-4042-8B9B-FC19389681C2}" type="slidenum">
              <a:rPr lang="en-US" smtClean="0"/>
              <a:t>‹#›</a:t>
            </a:fld>
            <a:endParaRPr lang="en-US"/>
          </a:p>
        </p:txBody>
      </p:sp>
    </p:spTree>
    <p:extLst>
      <p:ext uri="{BB962C8B-B14F-4D97-AF65-F5344CB8AC3E}">
        <p14:creationId xmlns:p14="http://schemas.microsoft.com/office/powerpoint/2010/main" val="2947367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C361C63-0681-C442-B449-F277B3E2EB55}" type="datetime1">
              <a:rPr lang="en-IN" smtClean="0"/>
              <a:t>23/01/25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5E56D8-F4C4-4042-8B9B-FC19389681C2}" type="slidenum">
              <a:rPr lang="en-US" smtClean="0"/>
              <a:t>‹#›</a:t>
            </a:fld>
            <a:endParaRPr lang="en-US"/>
          </a:p>
        </p:txBody>
      </p:sp>
    </p:spTree>
    <p:extLst>
      <p:ext uri="{BB962C8B-B14F-4D97-AF65-F5344CB8AC3E}">
        <p14:creationId xmlns:p14="http://schemas.microsoft.com/office/powerpoint/2010/main" val="18078418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E2E590-0E30-2B13-55B8-2D2D78E3F4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2DDF1D9-DCEA-175E-7913-A37FFF9E83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457F10F-F3C3-1B0C-6113-722BAAD381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01CD26C-F791-5C4D-932E-2F59932807A2}" type="datetime1">
              <a:rPr lang="en-IN" smtClean="0"/>
              <a:t>23/01/25</a:t>
            </a:fld>
            <a:endParaRPr lang="en-US"/>
          </a:p>
        </p:txBody>
      </p:sp>
      <p:sp>
        <p:nvSpPr>
          <p:cNvPr id="5" name="Footer Placeholder 4">
            <a:extLst>
              <a:ext uri="{FF2B5EF4-FFF2-40B4-BE49-F238E27FC236}">
                <a16:creationId xmlns:a16="http://schemas.microsoft.com/office/drawing/2014/main" id="{F7543CAB-672E-AAC6-9913-5198F5081B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2B23671-BA24-72E6-2867-B2B71CBB5C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65E56D8-F4C4-4042-8B9B-FC19389681C2}" type="slidenum">
              <a:rPr lang="en-US" smtClean="0"/>
              <a:t>‹#›</a:t>
            </a:fld>
            <a:endParaRPr lang="en-US"/>
          </a:p>
        </p:txBody>
      </p:sp>
    </p:spTree>
    <p:extLst>
      <p:ext uri="{BB962C8B-B14F-4D97-AF65-F5344CB8AC3E}">
        <p14:creationId xmlns:p14="http://schemas.microsoft.com/office/powerpoint/2010/main" val="341683336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19.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microsoft.com/office/2014/relationships/chartEx" Target="../charts/chartEx1.xml"/><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Grafik 20">
            <a:extLst>
              <a:ext uri="{FF2B5EF4-FFF2-40B4-BE49-F238E27FC236}">
                <a16:creationId xmlns:a16="http://schemas.microsoft.com/office/drawing/2014/main" id="{7DDC2173-4FCC-7679-476E-08B1DD13B2D1}"/>
              </a:ext>
            </a:extLst>
          </p:cNvPr>
          <p:cNvPicPr>
            <a:picLocks noChangeAspect="1"/>
          </p:cNvPicPr>
          <p:nvPr/>
        </p:nvPicPr>
        <p:blipFill>
          <a:blip r:embed="rId3">
            <a:alphaModFix amt="18000"/>
          </a:blip>
          <a:stretch>
            <a:fillRect/>
          </a:stretch>
        </p:blipFill>
        <p:spPr>
          <a:xfrm>
            <a:off x="2638424" y="161923"/>
            <a:ext cx="6419863" cy="5967761"/>
          </a:xfrm>
          <a:prstGeom prst="rect">
            <a:avLst/>
          </a:prstGeom>
        </p:spPr>
      </p:pic>
      <p:sp>
        <p:nvSpPr>
          <p:cNvPr id="2" name="Titel 1">
            <a:extLst>
              <a:ext uri="{FF2B5EF4-FFF2-40B4-BE49-F238E27FC236}">
                <a16:creationId xmlns:a16="http://schemas.microsoft.com/office/drawing/2014/main" id="{E0031803-0189-C7ED-DBE2-562F6A6B5866}"/>
              </a:ext>
            </a:extLst>
          </p:cNvPr>
          <p:cNvSpPr>
            <a:spLocks noGrp="1"/>
          </p:cNvSpPr>
          <p:nvPr>
            <p:ph type="title"/>
          </p:nvPr>
        </p:nvSpPr>
        <p:spPr>
          <a:xfrm>
            <a:off x="838200" y="161923"/>
            <a:ext cx="10515600" cy="1325563"/>
          </a:xfrm>
        </p:spPr>
        <p:txBody>
          <a:bodyPr>
            <a:normAutofit/>
          </a:bodyPr>
          <a:lstStyle/>
          <a:p>
            <a:pPr algn="ctr"/>
            <a:r>
              <a:rPr lang="de-DE" sz="6000" b="1"/>
              <a:t>Bloomberg Trading Challenge</a:t>
            </a:r>
          </a:p>
        </p:txBody>
      </p:sp>
      <p:sp>
        <p:nvSpPr>
          <p:cNvPr id="3" name="Inhaltsplatzhalter 2">
            <a:extLst>
              <a:ext uri="{FF2B5EF4-FFF2-40B4-BE49-F238E27FC236}">
                <a16:creationId xmlns:a16="http://schemas.microsoft.com/office/drawing/2014/main" id="{B1B17195-8107-91EA-7802-E3B0CA353D4A}"/>
              </a:ext>
            </a:extLst>
          </p:cNvPr>
          <p:cNvSpPr>
            <a:spLocks noGrp="1"/>
          </p:cNvSpPr>
          <p:nvPr>
            <p:ph idx="1"/>
          </p:nvPr>
        </p:nvSpPr>
        <p:spPr>
          <a:xfrm>
            <a:off x="1028700" y="1458911"/>
            <a:ext cx="9905999" cy="3541714"/>
          </a:xfrm>
          <a:effectLst>
            <a:glow rad="127000">
              <a:schemeClr val="accent1"/>
            </a:glow>
          </a:effectLst>
        </p:spPr>
        <p:txBody>
          <a:bodyPr/>
          <a:lstStyle/>
          <a:p>
            <a:pPr marL="0" indent="0" algn="ctr">
              <a:buNone/>
            </a:pPr>
            <a:r>
              <a:rPr lang="en-US" b="1"/>
              <a:t>Provided with stocks related data for several different firms</a:t>
            </a:r>
          </a:p>
          <a:p>
            <a:pPr marL="0" indent="0">
              <a:buNone/>
            </a:pPr>
            <a:endParaRPr lang="en-US"/>
          </a:p>
          <a:p>
            <a:pPr marL="0" indent="0">
              <a:buNone/>
            </a:pPr>
            <a:endParaRPr lang="en-US"/>
          </a:p>
          <a:p>
            <a:pPr marL="0" indent="0">
              <a:buNone/>
            </a:pPr>
            <a:endParaRPr lang="en-US"/>
          </a:p>
          <a:p>
            <a:pPr marL="0" indent="0" algn="ctr">
              <a:buNone/>
            </a:pPr>
            <a:r>
              <a:rPr lang="en-US" sz="3600" b="1">
                <a:solidFill>
                  <a:schemeClr val="tx2">
                    <a:lumMod val="75000"/>
                    <a:lumOff val="25000"/>
                  </a:schemeClr>
                </a:solidFill>
              </a:rPr>
              <a:t>Motivation</a:t>
            </a:r>
          </a:p>
          <a:p>
            <a:pPr marL="0" indent="0" algn="ctr">
              <a:buNone/>
            </a:pPr>
            <a:r>
              <a:rPr lang="en-US" b="1"/>
              <a:t>Implementing 5 investment strategies to which Bloomberg stock to invest in and how much</a:t>
            </a:r>
          </a:p>
          <a:p>
            <a:pPr marL="0" indent="0">
              <a:buNone/>
            </a:pPr>
            <a:endParaRPr lang="de-DE"/>
          </a:p>
        </p:txBody>
      </p:sp>
      <p:cxnSp>
        <p:nvCxnSpPr>
          <p:cNvPr id="13" name="Gerade Verbindung mit Pfeil 12">
            <a:extLst>
              <a:ext uri="{FF2B5EF4-FFF2-40B4-BE49-F238E27FC236}">
                <a16:creationId xmlns:a16="http://schemas.microsoft.com/office/drawing/2014/main" id="{EFC8BFCA-D0EC-4FBC-80D7-5D086FA4E039}"/>
              </a:ext>
            </a:extLst>
          </p:cNvPr>
          <p:cNvCxnSpPr>
            <a:cxnSpLocks/>
          </p:cNvCxnSpPr>
          <p:nvPr/>
        </p:nvCxnSpPr>
        <p:spPr>
          <a:xfrm flipV="1">
            <a:off x="8391525" y="4762194"/>
            <a:ext cx="1104900" cy="576965"/>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16" name="Gerader Verbinder 15">
            <a:extLst>
              <a:ext uri="{FF2B5EF4-FFF2-40B4-BE49-F238E27FC236}">
                <a16:creationId xmlns:a16="http://schemas.microsoft.com/office/drawing/2014/main" id="{7F549885-FA4C-049F-A810-3E12491636FC}"/>
              </a:ext>
            </a:extLst>
          </p:cNvPr>
          <p:cNvCxnSpPr/>
          <p:nvPr/>
        </p:nvCxnSpPr>
        <p:spPr>
          <a:xfrm flipV="1">
            <a:off x="2143125" y="5715000"/>
            <a:ext cx="1809750" cy="781050"/>
          </a:xfrm>
          <a:prstGeom prst="line">
            <a:avLst/>
          </a:prstGeom>
          <a:ln w="76200"/>
        </p:spPr>
        <p:style>
          <a:lnRef idx="3">
            <a:schemeClr val="dk1"/>
          </a:lnRef>
          <a:fillRef idx="0">
            <a:schemeClr val="dk1"/>
          </a:fillRef>
          <a:effectRef idx="2">
            <a:schemeClr val="dk1"/>
          </a:effectRef>
          <a:fontRef idx="minor">
            <a:schemeClr val="tx1"/>
          </a:fontRef>
        </p:style>
      </p:cxnSp>
      <p:cxnSp>
        <p:nvCxnSpPr>
          <p:cNvPr id="17" name="Gerader Verbinder 16">
            <a:extLst>
              <a:ext uri="{FF2B5EF4-FFF2-40B4-BE49-F238E27FC236}">
                <a16:creationId xmlns:a16="http://schemas.microsoft.com/office/drawing/2014/main" id="{6846FBAC-8396-1853-34E1-50025398F56D}"/>
              </a:ext>
            </a:extLst>
          </p:cNvPr>
          <p:cNvCxnSpPr/>
          <p:nvPr/>
        </p:nvCxnSpPr>
        <p:spPr>
          <a:xfrm>
            <a:off x="3886200" y="5714694"/>
            <a:ext cx="447675" cy="523875"/>
          </a:xfrm>
          <a:prstGeom prst="line">
            <a:avLst/>
          </a:prstGeom>
          <a:ln w="76200"/>
        </p:spPr>
        <p:style>
          <a:lnRef idx="3">
            <a:schemeClr val="dk1"/>
          </a:lnRef>
          <a:fillRef idx="0">
            <a:schemeClr val="dk1"/>
          </a:fillRef>
          <a:effectRef idx="2">
            <a:schemeClr val="dk1"/>
          </a:effectRef>
          <a:fontRef idx="minor">
            <a:schemeClr val="tx1"/>
          </a:fontRef>
        </p:style>
      </p:cxnSp>
      <p:cxnSp>
        <p:nvCxnSpPr>
          <p:cNvPr id="18" name="Gerader Verbinder 17">
            <a:extLst>
              <a:ext uri="{FF2B5EF4-FFF2-40B4-BE49-F238E27FC236}">
                <a16:creationId xmlns:a16="http://schemas.microsoft.com/office/drawing/2014/main" id="{A33EDC60-3CA4-C18E-1BB0-142EC01058B1}"/>
              </a:ext>
            </a:extLst>
          </p:cNvPr>
          <p:cNvCxnSpPr>
            <a:cxnSpLocks/>
          </p:cNvCxnSpPr>
          <p:nvPr/>
        </p:nvCxnSpPr>
        <p:spPr>
          <a:xfrm flipV="1">
            <a:off x="4276725" y="5133669"/>
            <a:ext cx="4057650" cy="1104900"/>
          </a:xfrm>
          <a:prstGeom prst="line">
            <a:avLst/>
          </a:prstGeom>
          <a:ln w="76200"/>
        </p:spPr>
        <p:style>
          <a:lnRef idx="3">
            <a:schemeClr val="dk1"/>
          </a:lnRef>
          <a:fillRef idx="0">
            <a:schemeClr val="dk1"/>
          </a:fillRef>
          <a:effectRef idx="2">
            <a:schemeClr val="dk1"/>
          </a:effectRef>
          <a:fontRef idx="minor">
            <a:schemeClr val="tx1"/>
          </a:fontRef>
        </p:style>
      </p:cxnSp>
      <p:cxnSp>
        <p:nvCxnSpPr>
          <p:cNvPr id="19" name="Gerader Verbinder 18">
            <a:extLst>
              <a:ext uri="{FF2B5EF4-FFF2-40B4-BE49-F238E27FC236}">
                <a16:creationId xmlns:a16="http://schemas.microsoft.com/office/drawing/2014/main" id="{49498CDD-6BCB-D3BE-83E7-8B56B9175B9B}"/>
              </a:ext>
            </a:extLst>
          </p:cNvPr>
          <p:cNvCxnSpPr/>
          <p:nvPr/>
        </p:nvCxnSpPr>
        <p:spPr>
          <a:xfrm>
            <a:off x="8305800" y="5133669"/>
            <a:ext cx="114300" cy="205490"/>
          </a:xfrm>
          <a:prstGeom prst="line">
            <a:avLst/>
          </a:prstGeom>
          <a:ln w="76200"/>
        </p:spPr>
        <p:style>
          <a:lnRef idx="3">
            <a:schemeClr val="dk1"/>
          </a:lnRef>
          <a:fillRef idx="0">
            <a:schemeClr val="dk1"/>
          </a:fillRef>
          <a:effectRef idx="2">
            <a:schemeClr val="dk1"/>
          </a:effectRef>
          <a:fontRef idx="minor">
            <a:schemeClr val="tx1"/>
          </a:fontRef>
        </p:style>
      </p:cxnSp>
      <p:sp>
        <p:nvSpPr>
          <p:cNvPr id="23" name="Textfeld 22">
            <a:extLst>
              <a:ext uri="{FF2B5EF4-FFF2-40B4-BE49-F238E27FC236}">
                <a16:creationId xmlns:a16="http://schemas.microsoft.com/office/drawing/2014/main" id="{C50CDF49-A418-E1FA-20D6-F3CB2E3491EA}"/>
              </a:ext>
            </a:extLst>
          </p:cNvPr>
          <p:cNvSpPr txBox="1"/>
          <p:nvPr/>
        </p:nvSpPr>
        <p:spPr>
          <a:xfrm>
            <a:off x="7305674" y="6596049"/>
            <a:ext cx="6210301" cy="200055"/>
          </a:xfrm>
          <a:prstGeom prst="rect">
            <a:avLst/>
          </a:prstGeom>
          <a:noFill/>
        </p:spPr>
        <p:txBody>
          <a:bodyPr wrap="square">
            <a:spAutoFit/>
          </a:bodyPr>
          <a:lstStyle/>
          <a:p>
            <a:r>
              <a:rPr lang="de-DE" sz="700"/>
              <a:t>Image source: https://www.istockphoto.com/de/search/2/image?mediatype=illustration&amp;phrase=black+and+white+coins</a:t>
            </a:r>
          </a:p>
        </p:txBody>
      </p:sp>
    </p:spTree>
    <p:extLst>
      <p:ext uri="{BB962C8B-B14F-4D97-AF65-F5344CB8AC3E}">
        <p14:creationId xmlns:p14="http://schemas.microsoft.com/office/powerpoint/2010/main" val="408377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a:extLst>
            <a:ext uri="{FF2B5EF4-FFF2-40B4-BE49-F238E27FC236}">
              <a16:creationId xmlns:a16="http://schemas.microsoft.com/office/drawing/2014/main" id="{E4805627-F31A-45FA-B2EC-D904991F575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FCFDD23-B376-EED4-83AD-D515FCA9D990}"/>
              </a:ext>
            </a:extLst>
          </p:cNvPr>
          <p:cNvSpPr txBox="1"/>
          <p:nvPr/>
        </p:nvSpPr>
        <p:spPr>
          <a:xfrm>
            <a:off x="1340738" y="559941"/>
            <a:ext cx="9294470" cy="707886"/>
          </a:xfrm>
          <a:prstGeom prst="rect">
            <a:avLst/>
          </a:prstGeom>
          <a:noFill/>
        </p:spPr>
        <p:txBody>
          <a:bodyPr wrap="square" lIns="91440" tIns="45720" rIns="91440" bIns="45720" rtlCol="0" anchor="t">
            <a:spAutoFit/>
          </a:bodyPr>
          <a:lstStyle/>
          <a:p>
            <a:pPr algn="ctr"/>
            <a:r>
              <a:rPr lang="en-US" sz="4000" u="sng">
                <a:solidFill>
                  <a:schemeClr val="bg1"/>
                </a:solidFill>
              </a:rPr>
              <a:t>Target of the Portfolio</a:t>
            </a:r>
          </a:p>
        </p:txBody>
      </p:sp>
      <p:sp>
        <p:nvSpPr>
          <p:cNvPr id="5" name="TextBox 4">
            <a:extLst>
              <a:ext uri="{FF2B5EF4-FFF2-40B4-BE49-F238E27FC236}">
                <a16:creationId xmlns:a16="http://schemas.microsoft.com/office/drawing/2014/main" id="{5144BDF3-9CF4-7910-93F4-D6B03972D3C3}"/>
              </a:ext>
            </a:extLst>
          </p:cNvPr>
          <p:cNvSpPr txBox="1"/>
          <p:nvPr/>
        </p:nvSpPr>
        <p:spPr>
          <a:xfrm>
            <a:off x="562342" y="1594584"/>
            <a:ext cx="10851262" cy="461665"/>
          </a:xfrm>
          <a:prstGeom prst="rect">
            <a:avLst/>
          </a:prstGeom>
          <a:noFill/>
        </p:spPr>
        <p:txBody>
          <a:bodyPr wrap="square" rtlCol="0">
            <a:spAutoFit/>
          </a:bodyPr>
          <a:lstStyle/>
          <a:p>
            <a:r>
              <a:rPr lang="en-US" sz="2400">
                <a:solidFill>
                  <a:schemeClr val="bg1"/>
                </a:solidFill>
              </a:rPr>
              <a:t>The portfolio aims to:</a:t>
            </a:r>
          </a:p>
        </p:txBody>
      </p:sp>
      <p:sp>
        <p:nvSpPr>
          <p:cNvPr id="6" name="TextBox 5">
            <a:extLst>
              <a:ext uri="{FF2B5EF4-FFF2-40B4-BE49-F238E27FC236}">
                <a16:creationId xmlns:a16="http://schemas.microsoft.com/office/drawing/2014/main" id="{CF924A28-0A20-911E-E44B-F4151CD9FC2C}"/>
              </a:ext>
            </a:extLst>
          </p:cNvPr>
          <p:cNvSpPr txBox="1"/>
          <p:nvPr/>
        </p:nvSpPr>
        <p:spPr>
          <a:xfrm>
            <a:off x="553338" y="2383006"/>
            <a:ext cx="10851262" cy="461665"/>
          </a:xfrm>
          <a:prstGeom prst="rect">
            <a:avLst/>
          </a:prstGeom>
          <a:noFill/>
        </p:spPr>
        <p:txBody>
          <a:bodyPr wrap="square" rtlCol="0">
            <a:spAutoFit/>
          </a:bodyPr>
          <a:lstStyle/>
          <a:p>
            <a:pPr algn="ctr"/>
            <a:r>
              <a:rPr lang="en-US" sz="2400" err="1">
                <a:solidFill>
                  <a:schemeClr val="bg1"/>
                </a:solidFill>
              </a:rPr>
              <a:t>Minimise</a:t>
            </a:r>
            <a:r>
              <a:rPr lang="en-US" sz="2400">
                <a:solidFill>
                  <a:schemeClr val="bg1"/>
                </a:solidFill>
              </a:rPr>
              <a:t> Risk under a fixed amount of Expected Return.</a:t>
            </a:r>
          </a:p>
        </p:txBody>
      </p:sp>
      <p:sp>
        <p:nvSpPr>
          <p:cNvPr id="7" name="TextBox 6">
            <a:extLst>
              <a:ext uri="{FF2B5EF4-FFF2-40B4-BE49-F238E27FC236}">
                <a16:creationId xmlns:a16="http://schemas.microsoft.com/office/drawing/2014/main" id="{EE616826-2909-72D9-C482-325BCAD9B51D}"/>
              </a:ext>
            </a:extLst>
          </p:cNvPr>
          <p:cNvSpPr txBox="1"/>
          <p:nvPr/>
        </p:nvSpPr>
        <p:spPr>
          <a:xfrm>
            <a:off x="562342" y="3648075"/>
            <a:ext cx="10851262" cy="461665"/>
          </a:xfrm>
          <a:prstGeom prst="rect">
            <a:avLst/>
          </a:prstGeom>
          <a:noFill/>
        </p:spPr>
        <p:txBody>
          <a:bodyPr wrap="square" rtlCol="0">
            <a:spAutoFit/>
          </a:bodyPr>
          <a:lstStyle/>
          <a:p>
            <a:pPr algn="ctr"/>
            <a:r>
              <a:rPr lang="en-US" sz="2400" err="1">
                <a:solidFill>
                  <a:schemeClr val="bg1"/>
                </a:solidFill>
              </a:rPr>
              <a:t>Maximise</a:t>
            </a:r>
            <a:r>
              <a:rPr lang="en-US" sz="2400">
                <a:solidFill>
                  <a:schemeClr val="bg1"/>
                </a:solidFill>
              </a:rPr>
              <a:t> Expected return under a fixed amount of Risk.</a:t>
            </a:r>
          </a:p>
        </p:txBody>
      </p:sp>
      <p:sp>
        <p:nvSpPr>
          <p:cNvPr id="2" name="TextBox 1">
            <a:extLst>
              <a:ext uri="{FF2B5EF4-FFF2-40B4-BE49-F238E27FC236}">
                <a16:creationId xmlns:a16="http://schemas.microsoft.com/office/drawing/2014/main" id="{AA25F5BF-8C8A-6CB4-661F-C238095F7DD0}"/>
              </a:ext>
            </a:extLst>
          </p:cNvPr>
          <p:cNvSpPr txBox="1"/>
          <p:nvPr/>
        </p:nvSpPr>
        <p:spPr>
          <a:xfrm>
            <a:off x="553338" y="4913144"/>
            <a:ext cx="10851262" cy="461665"/>
          </a:xfrm>
          <a:prstGeom prst="rect">
            <a:avLst/>
          </a:prstGeom>
          <a:noFill/>
        </p:spPr>
        <p:txBody>
          <a:bodyPr wrap="square" rtlCol="0">
            <a:spAutoFit/>
          </a:bodyPr>
          <a:lstStyle/>
          <a:p>
            <a:pPr algn="ctr"/>
            <a:r>
              <a:rPr lang="en-US" sz="2400" err="1">
                <a:solidFill>
                  <a:schemeClr val="bg1"/>
                </a:solidFill>
              </a:rPr>
              <a:t>Maximise</a:t>
            </a:r>
            <a:r>
              <a:rPr lang="en-US" sz="2400">
                <a:solidFill>
                  <a:schemeClr val="bg1"/>
                </a:solidFill>
              </a:rPr>
              <a:t> the ratio of Expected Return to the Risk undertaken.</a:t>
            </a:r>
          </a:p>
        </p:txBody>
      </p:sp>
      <p:sp>
        <p:nvSpPr>
          <p:cNvPr id="10" name="TextBox 9">
            <a:extLst>
              <a:ext uri="{FF2B5EF4-FFF2-40B4-BE49-F238E27FC236}">
                <a16:creationId xmlns:a16="http://schemas.microsoft.com/office/drawing/2014/main" id="{FC19D833-4864-C712-C07F-2A140331100B}"/>
              </a:ext>
            </a:extLst>
          </p:cNvPr>
          <p:cNvSpPr txBox="1"/>
          <p:nvPr/>
        </p:nvSpPr>
        <p:spPr>
          <a:xfrm>
            <a:off x="5003121" y="2967335"/>
            <a:ext cx="1951695" cy="461665"/>
          </a:xfrm>
          <a:prstGeom prst="rect">
            <a:avLst/>
          </a:prstGeom>
          <a:noFill/>
        </p:spPr>
        <p:txBody>
          <a:bodyPr wrap="square" rtlCol="0">
            <a:spAutoFit/>
          </a:bodyPr>
          <a:lstStyle/>
          <a:p>
            <a:pPr algn="ctr"/>
            <a:r>
              <a:rPr lang="en-US" sz="2400">
                <a:solidFill>
                  <a:schemeClr val="bg1"/>
                </a:solidFill>
              </a:rPr>
              <a:t>or</a:t>
            </a:r>
          </a:p>
        </p:txBody>
      </p:sp>
      <p:sp>
        <p:nvSpPr>
          <p:cNvPr id="11" name="TextBox 10">
            <a:extLst>
              <a:ext uri="{FF2B5EF4-FFF2-40B4-BE49-F238E27FC236}">
                <a16:creationId xmlns:a16="http://schemas.microsoft.com/office/drawing/2014/main" id="{DDE1A70E-9391-3B27-8027-C69F16E60664}"/>
              </a:ext>
            </a:extLst>
          </p:cNvPr>
          <p:cNvSpPr txBox="1"/>
          <p:nvPr/>
        </p:nvSpPr>
        <p:spPr>
          <a:xfrm>
            <a:off x="5003120" y="4328815"/>
            <a:ext cx="1951695" cy="461665"/>
          </a:xfrm>
          <a:prstGeom prst="rect">
            <a:avLst/>
          </a:prstGeom>
          <a:noFill/>
        </p:spPr>
        <p:txBody>
          <a:bodyPr wrap="square" rtlCol="0">
            <a:spAutoFit/>
          </a:bodyPr>
          <a:lstStyle/>
          <a:p>
            <a:pPr algn="ctr"/>
            <a:r>
              <a:rPr lang="en-US" sz="2400">
                <a:solidFill>
                  <a:schemeClr val="bg1"/>
                </a:solidFill>
              </a:rPr>
              <a:t>or</a:t>
            </a:r>
          </a:p>
        </p:txBody>
      </p:sp>
      <p:sp>
        <p:nvSpPr>
          <p:cNvPr id="12" name="TextBox 11">
            <a:extLst>
              <a:ext uri="{FF2B5EF4-FFF2-40B4-BE49-F238E27FC236}">
                <a16:creationId xmlns:a16="http://schemas.microsoft.com/office/drawing/2014/main" id="{EFA310DD-8634-49D4-A699-1BCCEB67837F}"/>
              </a:ext>
            </a:extLst>
          </p:cNvPr>
          <p:cNvSpPr txBox="1"/>
          <p:nvPr/>
        </p:nvSpPr>
        <p:spPr>
          <a:xfrm>
            <a:off x="670369" y="3028667"/>
            <a:ext cx="10851262" cy="646331"/>
          </a:xfrm>
          <a:prstGeom prst="rect">
            <a:avLst/>
          </a:prstGeom>
          <a:noFill/>
        </p:spPr>
        <p:txBody>
          <a:bodyPr wrap="square" rtlCol="0">
            <a:spAutoFit/>
          </a:bodyPr>
          <a:lstStyle/>
          <a:p>
            <a:pPr algn="ctr"/>
            <a:r>
              <a:rPr lang="en-US" sz="3600">
                <a:solidFill>
                  <a:schemeClr val="bg1"/>
                </a:solidFill>
              </a:rPr>
              <a:t>Sharpe Ratio</a:t>
            </a:r>
          </a:p>
        </p:txBody>
      </p:sp>
      <p:sp>
        <p:nvSpPr>
          <p:cNvPr id="13" name="TextBox 12">
            <a:extLst>
              <a:ext uri="{FF2B5EF4-FFF2-40B4-BE49-F238E27FC236}">
                <a16:creationId xmlns:a16="http://schemas.microsoft.com/office/drawing/2014/main" id="{85C19F62-1F25-00E9-7FEE-B48569707BC4}"/>
              </a:ext>
            </a:extLst>
          </p:cNvPr>
          <p:cNvSpPr txBox="1"/>
          <p:nvPr/>
        </p:nvSpPr>
        <p:spPr>
          <a:xfrm>
            <a:off x="4522629" y="4066580"/>
            <a:ext cx="2912675" cy="461665"/>
          </a:xfrm>
          <a:prstGeom prst="rect">
            <a:avLst/>
          </a:prstGeom>
          <a:noFill/>
        </p:spPr>
        <p:txBody>
          <a:bodyPr wrap="square" rtlCol="0">
            <a:spAutoFit/>
          </a:bodyPr>
          <a:lstStyle/>
          <a:p>
            <a:pPr algn="ctr"/>
            <a:r>
              <a:rPr lang="en-US" sz="2400" err="1">
                <a:solidFill>
                  <a:schemeClr val="bg1"/>
                </a:solidFill>
              </a:rPr>
              <a:t>Sp</a:t>
            </a:r>
            <a:r>
              <a:rPr lang="en-US" sz="2400">
                <a:solidFill>
                  <a:schemeClr val="bg1"/>
                </a:solidFill>
              </a:rPr>
              <a:t> = E(R</a:t>
            </a:r>
            <a:r>
              <a:rPr lang="en-US" sz="2400" baseline="-25000">
                <a:solidFill>
                  <a:schemeClr val="bg1"/>
                </a:solidFill>
              </a:rPr>
              <a:t>p</a:t>
            </a:r>
            <a:r>
              <a:rPr lang="en-US" sz="2400">
                <a:solidFill>
                  <a:schemeClr val="bg1"/>
                </a:solidFill>
              </a:rPr>
              <a:t>) − R</a:t>
            </a:r>
            <a:r>
              <a:rPr lang="en-US" sz="2400" baseline="-25000">
                <a:solidFill>
                  <a:schemeClr val="bg1"/>
                </a:solidFill>
              </a:rPr>
              <a:t>f</a:t>
            </a:r>
            <a:endParaRPr lang="en-US" sz="2400">
              <a:solidFill>
                <a:schemeClr val="bg1"/>
              </a:solidFill>
            </a:endParaRPr>
          </a:p>
        </p:txBody>
      </p:sp>
      <p:sp>
        <p:nvSpPr>
          <p:cNvPr id="16" name="TextBox 15">
            <a:extLst>
              <a:ext uri="{FF2B5EF4-FFF2-40B4-BE49-F238E27FC236}">
                <a16:creationId xmlns:a16="http://schemas.microsoft.com/office/drawing/2014/main" id="{6E270E93-CA11-CC2C-E818-A6049A9D5A6F}"/>
              </a:ext>
            </a:extLst>
          </p:cNvPr>
          <p:cNvSpPr txBox="1"/>
          <p:nvPr/>
        </p:nvSpPr>
        <p:spPr>
          <a:xfrm>
            <a:off x="4859519" y="4428530"/>
            <a:ext cx="2912675" cy="461665"/>
          </a:xfrm>
          <a:prstGeom prst="rect">
            <a:avLst/>
          </a:prstGeom>
          <a:noFill/>
        </p:spPr>
        <p:txBody>
          <a:bodyPr wrap="square" rtlCol="0">
            <a:spAutoFit/>
          </a:bodyPr>
          <a:lstStyle/>
          <a:p>
            <a:pPr algn="ctr"/>
            <a:r>
              <a:rPr lang="el-GR" sz="2400">
                <a:solidFill>
                  <a:schemeClr val="bg1"/>
                </a:solidFill>
              </a:rPr>
              <a:t>σ</a:t>
            </a:r>
            <a:r>
              <a:rPr lang="en-IN" sz="2400" baseline="-25000">
                <a:solidFill>
                  <a:schemeClr val="bg1"/>
                </a:solidFill>
              </a:rPr>
              <a:t>p</a:t>
            </a:r>
            <a:endParaRPr lang="en-IN" sz="2400">
              <a:solidFill>
                <a:schemeClr val="bg1"/>
              </a:solidFill>
            </a:endParaRPr>
          </a:p>
        </p:txBody>
      </p:sp>
      <p:cxnSp>
        <p:nvCxnSpPr>
          <p:cNvPr id="15" name="Straight Connector 14">
            <a:extLst>
              <a:ext uri="{FF2B5EF4-FFF2-40B4-BE49-F238E27FC236}">
                <a16:creationId xmlns:a16="http://schemas.microsoft.com/office/drawing/2014/main" id="{930008E9-BCCF-6BD2-A31E-8F5C81C3AA9A}"/>
              </a:ext>
            </a:extLst>
          </p:cNvPr>
          <p:cNvCxnSpPr/>
          <p:nvPr/>
        </p:nvCxnSpPr>
        <p:spPr>
          <a:xfrm>
            <a:off x="5676900" y="4528245"/>
            <a:ext cx="1277915" cy="0"/>
          </a:xfrm>
          <a:prstGeom prst="line">
            <a:avLst/>
          </a:prstGeom>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05217980-9546-B463-EF11-7195748E126A}"/>
              </a:ext>
            </a:extLst>
          </p:cNvPr>
          <p:cNvSpPr txBox="1"/>
          <p:nvPr/>
        </p:nvSpPr>
        <p:spPr>
          <a:xfrm>
            <a:off x="11841380" y="6488668"/>
            <a:ext cx="350620" cy="369332"/>
          </a:xfrm>
          <a:prstGeom prst="rect">
            <a:avLst/>
          </a:prstGeom>
          <a:noFill/>
        </p:spPr>
        <p:txBody>
          <a:bodyPr wrap="square" rtlCol="0">
            <a:spAutoFit/>
          </a:bodyPr>
          <a:lstStyle/>
          <a:p>
            <a:pPr algn="ctr"/>
            <a:r>
              <a:rPr lang="en-US" dirty="0">
                <a:solidFill>
                  <a:schemeClr val="bg1"/>
                </a:solidFill>
              </a:rPr>
              <a:t>9</a:t>
            </a:r>
          </a:p>
        </p:txBody>
      </p:sp>
    </p:spTree>
    <p:extLst>
      <p:ext uri="{BB962C8B-B14F-4D97-AF65-F5344CB8AC3E}">
        <p14:creationId xmlns:p14="http://schemas.microsoft.com/office/powerpoint/2010/main" val="374594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5"/>
                                        </p:tgtEl>
                                      </p:cBhvr>
                                    </p:animEffect>
                                    <p:set>
                                      <p:cBhvr>
                                        <p:cTn id="42" dur="1" fill="hold">
                                          <p:stCondLst>
                                            <p:cond delay="499"/>
                                          </p:stCondLst>
                                        </p:cTn>
                                        <p:tgtEl>
                                          <p:spTgt spid="5"/>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6"/>
                                        </p:tgtEl>
                                      </p:cBhvr>
                                    </p:animEffect>
                                    <p:set>
                                      <p:cBhvr>
                                        <p:cTn id="45" dur="1" fill="hold">
                                          <p:stCondLst>
                                            <p:cond delay="499"/>
                                          </p:stCondLst>
                                        </p:cTn>
                                        <p:tgtEl>
                                          <p:spTgt spid="6"/>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10"/>
                                        </p:tgtEl>
                                      </p:cBhvr>
                                    </p:animEffect>
                                    <p:set>
                                      <p:cBhvr>
                                        <p:cTn id="48" dur="1" fill="hold">
                                          <p:stCondLst>
                                            <p:cond delay="499"/>
                                          </p:stCondLst>
                                        </p:cTn>
                                        <p:tgtEl>
                                          <p:spTgt spid="10"/>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7"/>
                                        </p:tgtEl>
                                      </p:cBhvr>
                                    </p:animEffect>
                                    <p:set>
                                      <p:cBhvr>
                                        <p:cTn id="51" dur="1" fill="hold">
                                          <p:stCondLst>
                                            <p:cond delay="499"/>
                                          </p:stCondLst>
                                        </p:cTn>
                                        <p:tgtEl>
                                          <p:spTgt spid="7"/>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11"/>
                                        </p:tgtEl>
                                      </p:cBhvr>
                                    </p:animEffect>
                                    <p:set>
                                      <p:cBhvr>
                                        <p:cTn id="54" dur="1" fill="hold">
                                          <p:stCondLst>
                                            <p:cond delay="499"/>
                                          </p:stCondLst>
                                        </p:cTn>
                                        <p:tgtEl>
                                          <p:spTgt spid="1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grpId="1" nodeType="clickEffect">
                                  <p:stCondLst>
                                    <p:cond delay="0"/>
                                  </p:stCondLst>
                                  <p:childTnLst>
                                    <p:animMotion origin="layout" path="M 0 0 L 0 -0.47778 " pathEditMode="relative" ptsTypes="AA">
                                      <p:cBhvr>
                                        <p:cTn id="58" dur="2000" fill="hold"/>
                                        <p:tgtEl>
                                          <p:spTgt spid="2"/>
                                        </p:tgtEl>
                                        <p:attrNameLst>
                                          <p:attrName>ppt_x</p:attrName>
                                          <p:attrName>ppt_y</p:attrName>
                                        </p:attrNameLst>
                                      </p:cBhvr>
                                    </p:animMotion>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fade">
                                      <p:cBhvr>
                                        <p:cTn id="63" dur="500"/>
                                        <p:tgtEl>
                                          <p:spTgt spid="12"/>
                                        </p:tgtEl>
                                      </p:cBhvr>
                                    </p:animEffect>
                                  </p:childTnLst>
                                </p:cTn>
                              </p:par>
                            </p:childTnLst>
                          </p:cTn>
                        </p:par>
                      </p:childTnLst>
                    </p:cTn>
                  </p:par>
                  <p:par>
                    <p:cTn id="64" fill="hold">
                      <p:stCondLst>
                        <p:cond delay="indefinite"/>
                      </p:stCondLst>
                      <p:childTnLst>
                        <p:par>
                          <p:cTn id="65" fill="hold">
                            <p:stCondLst>
                              <p:cond delay="0"/>
                            </p:stCondLst>
                            <p:childTnLst>
                              <p:par>
                                <p:cTn id="66" presetID="0" presetClass="path" presetSubtype="0" accel="50000" decel="50000" fill="hold" grpId="1" nodeType="clickEffect">
                                  <p:stCondLst>
                                    <p:cond delay="0"/>
                                  </p:stCondLst>
                                  <p:childTnLst>
                                    <p:animMotion origin="layout" path="M 0 0 L 0 -0.11644 " pathEditMode="relative" ptsTypes="AA">
                                      <p:cBhvr>
                                        <p:cTn id="67" dur="2000" fill="hold"/>
                                        <p:tgtEl>
                                          <p:spTgt spid="12"/>
                                        </p:tgtEl>
                                        <p:attrNameLst>
                                          <p:attrName>ppt_x</p:attrName>
                                          <p:attrName>ppt_y</p:attrName>
                                        </p:attrNameLst>
                                      </p:cBhvr>
                                    </p:animMotion>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fade">
                                      <p:cBhvr>
                                        <p:cTn id="72" dur="500"/>
                                        <p:tgtEl>
                                          <p:spTgt spid="13"/>
                                        </p:tgtEl>
                                      </p:cBhvr>
                                    </p:animEffect>
                                  </p:childTnLst>
                                </p:cTn>
                              </p:par>
                              <p:par>
                                <p:cTn id="73" presetID="10" presetClass="entr" presetSubtype="0" fill="hold" nodeType="with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fade">
                                      <p:cBhvr>
                                        <p:cTn id="75" dur="500"/>
                                        <p:tgtEl>
                                          <p:spTgt spid="15"/>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fade">
                                      <p:cBhvr>
                                        <p:cTn id="78" dur="500"/>
                                        <p:tgtEl>
                                          <p:spTgt spid="16"/>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1" nodeType="clickEffect">
                                  <p:stCondLst>
                                    <p:cond delay="0"/>
                                  </p:stCondLst>
                                  <p:childTnLst>
                                    <p:animEffect transition="out" filter="fade">
                                      <p:cBhvr>
                                        <p:cTn id="82" dur="500"/>
                                        <p:tgtEl>
                                          <p:spTgt spid="4"/>
                                        </p:tgtEl>
                                      </p:cBhvr>
                                    </p:animEffect>
                                    <p:set>
                                      <p:cBhvr>
                                        <p:cTn id="83" dur="1" fill="hold">
                                          <p:stCondLst>
                                            <p:cond delay="499"/>
                                          </p:stCondLst>
                                        </p:cTn>
                                        <p:tgtEl>
                                          <p:spTgt spid="4"/>
                                        </p:tgtEl>
                                        <p:attrNameLst>
                                          <p:attrName>style.visibility</p:attrName>
                                        </p:attrNameLst>
                                      </p:cBhvr>
                                      <p:to>
                                        <p:strVal val="hidden"/>
                                      </p:to>
                                    </p:set>
                                  </p:childTnLst>
                                </p:cTn>
                              </p:par>
                              <p:par>
                                <p:cTn id="84" presetID="10" presetClass="exit" presetSubtype="0" fill="hold" grpId="2" nodeType="withEffect">
                                  <p:stCondLst>
                                    <p:cond delay="0"/>
                                  </p:stCondLst>
                                  <p:childTnLst>
                                    <p:animEffect transition="out" filter="fade">
                                      <p:cBhvr>
                                        <p:cTn id="85" dur="500"/>
                                        <p:tgtEl>
                                          <p:spTgt spid="5"/>
                                        </p:tgtEl>
                                      </p:cBhvr>
                                    </p:animEffect>
                                    <p:set>
                                      <p:cBhvr>
                                        <p:cTn id="86" dur="1" fill="hold">
                                          <p:stCondLst>
                                            <p:cond delay="499"/>
                                          </p:stCondLst>
                                        </p:cTn>
                                        <p:tgtEl>
                                          <p:spTgt spid="5"/>
                                        </p:tgtEl>
                                        <p:attrNameLst>
                                          <p:attrName>style.visibility</p:attrName>
                                        </p:attrNameLst>
                                      </p:cBhvr>
                                      <p:to>
                                        <p:strVal val="hidden"/>
                                      </p:to>
                                    </p:set>
                                  </p:childTnLst>
                                </p:cTn>
                              </p:par>
                              <p:par>
                                <p:cTn id="87" presetID="10" presetClass="exit" presetSubtype="0" fill="hold" grpId="2" nodeType="withEffect">
                                  <p:stCondLst>
                                    <p:cond delay="0"/>
                                  </p:stCondLst>
                                  <p:childTnLst>
                                    <p:animEffect transition="out" filter="fade">
                                      <p:cBhvr>
                                        <p:cTn id="88" dur="500"/>
                                        <p:tgtEl>
                                          <p:spTgt spid="6"/>
                                        </p:tgtEl>
                                      </p:cBhvr>
                                    </p:animEffect>
                                    <p:set>
                                      <p:cBhvr>
                                        <p:cTn id="89" dur="1" fill="hold">
                                          <p:stCondLst>
                                            <p:cond delay="499"/>
                                          </p:stCondLst>
                                        </p:cTn>
                                        <p:tgtEl>
                                          <p:spTgt spid="6"/>
                                        </p:tgtEl>
                                        <p:attrNameLst>
                                          <p:attrName>style.visibility</p:attrName>
                                        </p:attrNameLst>
                                      </p:cBhvr>
                                      <p:to>
                                        <p:strVal val="hidden"/>
                                      </p:to>
                                    </p:set>
                                  </p:childTnLst>
                                </p:cTn>
                              </p:par>
                              <p:par>
                                <p:cTn id="90" presetID="10" presetClass="exit" presetSubtype="0" fill="hold" grpId="2" nodeType="withEffect">
                                  <p:stCondLst>
                                    <p:cond delay="0"/>
                                  </p:stCondLst>
                                  <p:childTnLst>
                                    <p:animEffect transition="out" filter="fade">
                                      <p:cBhvr>
                                        <p:cTn id="91" dur="500"/>
                                        <p:tgtEl>
                                          <p:spTgt spid="7"/>
                                        </p:tgtEl>
                                      </p:cBhvr>
                                    </p:animEffect>
                                    <p:set>
                                      <p:cBhvr>
                                        <p:cTn id="92" dur="1" fill="hold">
                                          <p:stCondLst>
                                            <p:cond delay="499"/>
                                          </p:stCondLst>
                                        </p:cTn>
                                        <p:tgtEl>
                                          <p:spTgt spid="7"/>
                                        </p:tgtEl>
                                        <p:attrNameLst>
                                          <p:attrName>style.visibility</p:attrName>
                                        </p:attrNameLst>
                                      </p:cBhvr>
                                      <p:to>
                                        <p:strVal val="hidden"/>
                                      </p:to>
                                    </p:set>
                                  </p:childTnLst>
                                </p:cTn>
                              </p:par>
                              <p:par>
                                <p:cTn id="93" presetID="10" presetClass="exit" presetSubtype="0" fill="hold" grpId="2" nodeType="withEffect">
                                  <p:stCondLst>
                                    <p:cond delay="0"/>
                                  </p:stCondLst>
                                  <p:childTnLst>
                                    <p:animEffect transition="out" filter="fade">
                                      <p:cBhvr>
                                        <p:cTn id="94" dur="500"/>
                                        <p:tgtEl>
                                          <p:spTgt spid="2"/>
                                        </p:tgtEl>
                                      </p:cBhvr>
                                    </p:animEffect>
                                    <p:set>
                                      <p:cBhvr>
                                        <p:cTn id="95" dur="1" fill="hold">
                                          <p:stCondLst>
                                            <p:cond delay="499"/>
                                          </p:stCondLst>
                                        </p:cTn>
                                        <p:tgtEl>
                                          <p:spTgt spid="2"/>
                                        </p:tgtEl>
                                        <p:attrNameLst>
                                          <p:attrName>style.visibility</p:attrName>
                                        </p:attrNameLst>
                                      </p:cBhvr>
                                      <p:to>
                                        <p:strVal val="hidden"/>
                                      </p:to>
                                    </p:set>
                                  </p:childTnLst>
                                </p:cTn>
                              </p:par>
                              <p:par>
                                <p:cTn id="96" presetID="10" presetClass="exit" presetSubtype="0" fill="hold" grpId="2" nodeType="withEffect">
                                  <p:stCondLst>
                                    <p:cond delay="0"/>
                                  </p:stCondLst>
                                  <p:childTnLst>
                                    <p:animEffect transition="out" filter="fade">
                                      <p:cBhvr>
                                        <p:cTn id="97" dur="500"/>
                                        <p:tgtEl>
                                          <p:spTgt spid="10"/>
                                        </p:tgtEl>
                                      </p:cBhvr>
                                    </p:animEffect>
                                    <p:set>
                                      <p:cBhvr>
                                        <p:cTn id="98" dur="1" fill="hold">
                                          <p:stCondLst>
                                            <p:cond delay="499"/>
                                          </p:stCondLst>
                                        </p:cTn>
                                        <p:tgtEl>
                                          <p:spTgt spid="10"/>
                                        </p:tgtEl>
                                        <p:attrNameLst>
                                          <p:attrName>style.visibility</p:attrName>
                                        </p:attrNameLst>
                                      </p:cBhvr>
                                      <p:to>
                                        <p:strVal val="hidden"/>
                                      </p:to>
                                    </p:set>
                                  </p:childTnLst>
                                </p:cTn>
                              </p:par>
                              <p:par>
                                <p:cTn id="99" presetID="10" presetClass="exit" presetSubtype="0" fill="hold" grpId="2" nodeType="withEffect">
                                  <p:stCondLst>
                                    <p:cond delay="0"/>
                                  </p:stCondLst>
                                  <p:childTnLst>
                                    <p:animEffect transition="out" filter="fade">
                                      <p:cBhvr>
                                        <p:cTn id="100" dur="500"/>
                                        <p:tgtEl>
                                          <p:spTgt spid="11"/>
                                        </p:tgtEl>
                                      </p:cBhvr>
                                    </p:animEffect>
                                    <p:set>
                                      <p:cBhvr>
                                        <p:cTn id="101" dur="1" fill="hold">
                                          <p:stCondLst>
                                            <p:cond delay="499"/>
                                          </p:stCondLst>
                                        </p:cTn>
                                        <p:tgtEl>
                                          <p:spTgt spid="11"/>
                                        </p:tgtEl>
                                        <p:attrNameLst>
                                          <p:attrName>style.visibility</p:attrName>
                                        </p:attrNameLst>
                                      </p:cBhvr>
                                      <p:to>
                                        <p:strVal val="hidden"/>
                                      </p:to>
                                    </p:set>
                                  </p:childTnLst>
                                </p:cTn>
                              </p:par>
                              <p:par>
                                <p:cTn id="102" presetID="10" presetClass="exit" presetSubtype="0" fill="hold" grpId="2" nodeType="withEffect">
                                  <p:stCondLst>
                                    <p:cond delay="0"/>
                                  </p:stCondLst>
                                  <p:childTnLst>
                                    <p:animEffect transition="out" filter="fade">
                                      <p:cBhvr>
                                        <p:cTn id="103" dur="500"/>
                                        <p:tgtEl>
                                          <p:spTgt spid="12"/>
                                        </p:tgtEl>
                                      </p:cBhvr>
                                    </p:animEffect>
                                    <p:set>
                                      <p:cBhvr>
                                        <p:cTn id="104" dur="1" fill="hold">
                                          <p:stCondLst>
                                            <p:cond delay="499"/>
                                          </p:stCondLst>
                                        </p:cTn>
                                        <p:tgtEl>
                                          <p:spTgt spid="12"/>
                                        </p:tgtEl>
                                        <p:attrNameLst>
                                          <p:attrName>style.visibility</p:attrName>
                                        </p:attrNameLst>
                                      </p:cBhvr>
                                      <p:to>
                                        <p:strVal val="hidden"/>
                                      </p:to>
                                    </p:set>
                                  </p:childTnLst>
                                </p:cTn>
                              </p:par>
                              <p:par>
                                <p:cTn id="105" presetID="10" presetClass="exit" presetSubtype="0" fill="hold" grpId="1" nodeType="withEffect">
                                  <p:stCondLst>
                                    <p:cond delay="0"/>
                                  </p:stCondLst>
                                  <p:childTnLst>
                                    <p:animEffect transition="out" filter="fade">
                                      <p:cBhvr>
                                        <p:cTn id="106" dur="500"/>
                                        <p:tgtEl>
                                          <p:spTgt spid="13"/>
                                        </p:tgtEl>
                                      </p:cBhvr>
                                    </p:animEffect>
                                    <p:set>
                                      <p:cBhvr>
                                        <p:cTn id="107" dur="1" fill="hold">
                                          <p:stCondLst>
                                            <p:cond delay="499"/>
                                          </p:stCondLst>
                                        </p:cTn>
                                        <p:tgtEl>
                                          <p:spTgt spid="13"/>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16"/>
                                        </p:tgtEl>
                                      </p:cBhvr>
                                    </p:animEffect>
                                    <p:set>
                                      <p:cBhvr>
                                        <p:cTn id="110" dur="1" fill="hold">
                                          <p:stCondLst>
                                            <p:cond delay="499"/>
                                          </p:stCondLst>
                                        </p:cTn>
                                        <p:tgtEl>
                                          <p:spTgt spid="16"/>
                                        </p:tgtEl>
                                        <p:attrNameLst>
                                          <p:attrName>style.visibility</p:attrName>
                                        </p:attrNameLst>
                                      </p:cBhvr>
                                      <p:to>
                                        <p:strVal val="hidden"/>
                                      </p:to>
                                    </p:set>
                                  </p:childTnLst>
                                </p:cTn>
                              </p:par>
                              <p:par>
                                <p:cTn id="111" presetID="10" presetClass="exit" presetSubtype="0" fill="hold" nodeType="withEffect">
                                  <p:stCondLst>
                                    <p:cond delay="0"/>
                                  </p:stCondLst>
                                  <p:childTnLst>
                                    <p:animEffect transition="out" filter="fade">
                                      <p:cBhvr>
                                        <p:cTn id="112" dur="500"/>
                                        <p:tgtEl>
                                          <p:spTgt spid="15"/>
                                        </p:tgtEl>
                                      </p:cBhvr>
                                    </p:animEffect>
                                    <p:set>
                                      <p:cBhvr>
                                        <p:cTn id="113"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5" grpId="2"/>
      <p:bldP spid="6" grpId="0"/>
      <p:bldP spid="6" grpId="1"/>
      <p:bldP spid="6" grpId="2"/>
      <p:bldP spid="7" grpId="0"/>
      <p:bldP spid="7" grpId="1"/>
      <p:bldP spid="7" grpId="2"/>
      <p:bldP spid="2" grpId="0"/>
      <p:bldP spid="2" grpId="1"/>
      <p:bldP spid="2" grpId="2"/>
      <p:bldP spid="10" grpId="0"/>
      <p:bldP spid="10" grpId="1"/>
      <p:bldP spid="10" grpId="2"/>
      <p:bldP spid="11" grpId="0"/>
      <p:bldP spid="11" grpId="1"/>
      <p:bldP spid="11" grpId="2"/>
      <p:bldP spid="12" grpId="0"/>
      <p:bldP spid="12" grpId="1"/>
      <p:bldP spid="12" grpId="2"/>
      <p:bldP spid="13" grpId="0"/>
      <p:bldP spid="13" grpId="1"/>
      <p:bldP spid="16" grpId="0"/>
      <p:bldP spid="16" grpId="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35500AA4-367C-027F-DB54-D8B494B5493F}"/>
              </a:ext>
            </a:extLst>
          </p:cNvPr>
          <p:cNvGrpSpPr/>
          <p:nvPr/>
        </p:nvGrpSpPr>
        <p:grpSpPr>
          <a:xfrm>
            <a:off x="3371462" y="1756010"/>
            <a:ext cx="1605162" cy="4066401"/>
            <a:chOff x="3371462" y="1756010"/>
            <a:chExt cx="1605162" cy="4066401"/>
          </a:xfrm>
        </p:grpSpPr>
        <p:sp>
          <p:nvSpPr>
            <p:cNvPr id="15" name="TextBox 14">
              <a:extLst>
                <a:ext uri="{FF2B5EF4-FFF2-40B4-BE49-F238E27FC236}">
                  <a16:creationId xmlns:a16="http://schemas.microsoft.com/office/drawing/2014/main" id="{18693569-20E8-8A7E-33D4-2B01FC67030E}"/>
                </a:ext>
              </a:extLst>
            </p:cNvPr>
            <p:cNvSpPr txBox="1"/>
            <p:nvPr/>
          </p:nvSpPr>
          <p:spPr>
            <a:xfrm>
              <a:off x="3371462" y="1756010"/>
              <a:ext cx="1585205" cy="646331"/>
            </a:xfrm>
            <a:prstGeom prst="rect">
              <a:avLst/>
            </a:prstGeom>
            <a:noFill/>
          </p:spPr>
          <p:txBody>
            <a:bodyPr wrap="square" rtlCol="0">
              <a:spAutoFit/>
            </a:bodyPr>
            <a:lstStyle/>
            <a:p>
              <a:pPr algn="ctr"/>
              <a:r>
                <a:rPr lang="en-US" sz="3600">
                  <a:solidFill>
                    <a:schemeClr val="bg1"/>
                  </a:solidFill>
                </a:rPr>
                <a:t>t</a:t>
              </a:r>
              <a:r>
                <a:rPr lang="en-US" sz="3600" baseline="-25000">
                  <a:solidFill>
                    <a:schemeClr val="bg1"/>
                  </a:solidFill>
                </a:rPr>
                <a:t>o</a:t>
              </a:r>
            </a:p>
          </p:txBody>
        </p:sp>
        <p:sp>
          <p:nvSpPr>
            <p:cNvPr id="16" name="TextBox 15">
              <a:extLst>
                <a:ext uri="{FF2B5EF4-FFF2-40B4-BE49-F238E27FC236}">
                  <a16:creationId xmlns:a16="http://schemas.microsoft.com/office/drawing/2014/main" id="{F14590C2-4E32-7DD8-ED3B-352B3A86D41F}"/>
                </a:ext>
              </a:extLst>
            </p:cNvPr>
            <p:cNvSpPr txBox="1"/>
            <p:nvPr/>
          </p:nvSpPr>
          <p:spPr>
            <a:xfrm>
              <a:off x="3371462" y="3382368"/>
              <a:ext cx="1585205" cy="646331"/>
            </a:xfrm>
            <a:prstGeom prst="rect">
              <a:avLst/>
            </a:prstGeom>
            <a:noFill/>
          </p:spPr>
          <p:txBody>
            <a:bodyPr wrap="square" rtlCol="0">
              <a:spAutoFit/>
            </a:bodyPr>
            <a:lstStyle/>
            <a:p>
              <a:pPr algn="ctr"/>
              <a:r>
                <a:rPr lang="en-US" sz="3600">
                  <a:solidFill>
                    <a:schemeClr val="bg1"/>
                  </a:solidFill>
                </a:rPr>
                <a:t>t</a:t>
              </a:r>
              <a:r>
                <a:rPr lang="en-US" sz="3600" baseline="-25000">
                  <a:solidFill>
                    <a:schemeClr val="bg1"/>
                  </a:solidFill>
                </a:rPr>
                <a:t>1</a:t>
              </a:r>
            </a:p>
          </p:txBody>
        </p:sp>
        <p:sp>
          <p:nvSpPr>
            <p:cNvPr id="17" name="TextBox 16">
              <a:extLst>
                <a:ext uri="{FF2B5EF4-FFF2-40B4-BE49-F238E27FC236}">
                  <a16:creationId xmlns:a16="http://schemas.microsoft.com/office/drawing/2014/main" id="{704AE6BB-110E-4699-50EE-7911ECCAD6C9}"/>
                </a:ext>
              </a:extLst>
            </p:cNvPr>
            <p:cNvSpPr txBox="1"/>
            <p:nvPr/>
          </p:nvSpPr>
          <p:spPr>
            <a:xfrm>
              <a:off x="3391419" y="5176080"/>
              <a:ext cx="1585205" cy="646331"/>
            </a:xfrm>
            <a:prstGeom prst="rect">
              <a:avLst/>
            </a:prstGeom>
            <a:noFill/>
          </p:spPr>
          <p:txBody>
            <a:bodyPr wrap="square" rtlCol="0">
              <a:spAutoFit/>
            </a:bodyPr>
            <a:lstStyle/>
            <a:p>
              <a:pPr algn="ctr"/>
              <a:r>
                <a:rPr lang="en-US" sz="3600">
                  <a:solidFill>
                    <a:schemeClr val="bg1"/>
                  </a:solidFill>
                </a:rPr>
                <a:t>t</a:t>
              </a:r>
              <a:r>
                <a:rPr lang="en-US" sz="3600" baseline="-25000">
                  <a:solidFill>
                    <a:schemeClr val="bg1"/>
                  </a:solidFill>
                </a:rPr>
                <a:t>2</a:t>
              </a:r>
            </a:p>
          </p:txBody>
        </p:sp>
      </p:grpSp>
      <p:sp>
        <p:nvSpPr>
          <p:cNvPr id="19" name="TextBox 18">
            <a:extLst>
              <a:ext uri="{FF2B5EF4-FFF2-40B4-BE49-F238E27FC236}">
                <a16:creationId xmlns:a16="http://schemas.microsoft.com/office/drawing/2014/main" id="{0782C318-DA7D-90A5-A2E9-679362959899}"/>
              </a:ext>
            </a:extLst>
          </p:cNvPr>
          <p:cNvSpPr txBox="1"/>
          <p:nvPr/>
        </p:nvSpPr>
        <p:spPr>
          <a:xfrm>
            <a:off x="5258207" y="505936"/>
            <a:ext cx="1585205" cy="646331"/>
          </a:xfrm>
          <a:prstGeom prst="rect">
            <a:avLst/>
          </a:prstGeom>
          <a:noFill/>
        </p:spPr>
        <p:txBody>
          <a:bodyPr wrap="square" rtlCol="0">
            <a:spAutoFit/>
          </a:bodyPr>
          <a:lstStyle/>
          <a:p>
            <a:pPr algn="ctr"/>
            <a:r>
              <a:rPr lang="en-US" sz="3600">
                <a:solidFill>
                  <a:schemeClr val="bg1"/>
                </a:solidFill>
              </a:rPr>
              <a:t>Price</a:t>
            </a:r>
          </a:p>
        </p:txBody>
      </p:sp>
      <p:sp>
        <p:nvSpPr>
          <p:cNvPr id="20" name="TextBox 19">
            <a:extLst>
              <a:ext uri="{FF2B5EF4-FFF2-40B4-BE49-F238E27FC236}">
                <a16:creationId xmlns:a16="http://schemas.microsoft.com/office/drawing/2014/main" id="{44259854-CB8A-004F-B5B3-18F76FE8202E}"/>
              </a:ext>
            </a:extLst>
          </p:cNvPr>
          <p:cNvSpPr txBox="1"/>
          <p:nvPr/>
        </p:nvSpPr>
        <p:spPr>
          <a:xfrm>
            <a:off x="7260572" y="498945"/>
            <a:ext cx="1585205" cy="584775"/>
          </a:xfrm>
          <a:prstGeom prst="rect">
            <a:avLst/>
          </a:prstGeom>
          <a:noFill/>
        </p:spPr>
        <p:txBody>
          <a:bodyPr wrap="square" rtlCol="0">
            <a:spAutoFit/>
          </a:bodyPr>
          <a:lstStyle/>
          <a:p>
            <a:pPr algn="ctr"/>
            <a:r>
              <a:rPr lang="en-US" sz="3200">
                <a:solidFill>
                  <a:schemeClr val="bg1"/>
                </a:solidFill>
              </a:rPr>
              <a:t>Returns</a:t>
            </a:r>
          </a:p>
        </p:txBody>
      </p:sp>
      <p:grpSp>
        <p:nvGrpSpPr>
          <p:cNvPr id="34" name="Group 33">
            <a:extLst>
              <a:ext uri="{FF2B5EF4-FFF2-40B4-BE49-F238E27FC236}">
                <a16:creationId xmlns:a16="http://schemas.microsoft.com/office/drawing/2014/main" id="{9DCEAB82-E040-C95F-7B8D-B1CF5CBAC76C}"/>
              </a:ext>
            </a:extLst>
          </p:cNvPr>
          <p:cNvGrpSpPr/>
          <p:nvPr/>
        </p:nvGrpSpPr>
        <p:grpSpPr>
          <a:xfrm>
            <a:off x="3109836" y="419668"/>
            <a:ext cx="5972331" cy="6018663"/>
            <a:chOff x="3109836" y="419668"/>
            <a:chExt cx="5972331" cy="6018663"/>
          </a:xfrm>
        </p:grpSpPr>
        <p:grpSp>
          <p:nvGrpSpPr>
            <p:cNvPr id="31" name="Group 30">
              <a:extLst>
                <a:ext uri="{FF2B5EF4-FFF2-40B4-BE49-F238E27FC236}">
                  <a16:creationId xmlns:a16="http://schemas.microsoft.com/office/drawing/2014/main" id="{9948A26C-40E2-92A7-990B-4BACA8172CC4}"/>
                </a:ext>
              </a:extLst>
            </p:cNvPr>
            <p:cNvGrpSpPr/>
            <p:nvPr/>
          </p:nvGrpSpPr>
          <p:grpSpPr>
            <a:xfrm>
              <a:off x="3109836" y="419668"/>
              <a:ext cx="5972328" cy="6018663"/>
              <a:chOff x="3109836" y="419668"/>
              <a:chExt cx="5972328" cy="6018663"/>
            </a:xfrm>
          </p:grpSpPr>
          <p:grpSp>
            <p:nvGrpSpPr>
              <p:cNvPr id="5" name="Group 4">
                <a:extLst>
                  <a:ext uri="{FF2B5EF4-FFF2-40B4-BE49-F238E27FC236}">
                    <a16:creationId xmlns:a16="http://schemas.microsoft.com/office/drawing/2014/main" id="{ED9CB421-9BCF-076C-BE0A-6BCDDFB8BB92}"/>
                  </a:ext>
                </a:extLst>
              </p:cNvPr>
              <p:cNvGrpSpPr/>
              <p:nvPr/>
            </p:nvGrpSpPr>
            <p:grpSpPr>
              <a:xfrm>
                <a:off x="3109836" y="419668"/>
                <a:ext cx="5972328" cy="6018663"/>
                <a:chOff x="600501" y="518615"/>
                <a:chExt cx="1953904" cy="6018663"/>
              </a:xfrm>
            </p:grpSpPr>
            <p:sp>
              <p:nvSpPr>
                <p:cNvPr id="7" name="Rectangle 6">
                  <a:extLst>
                    <a:ext uri="{FF2B5EF4-FFF2-40B4-BE49-F238E27FC236}">
                      <a16:creationId xmlns:a16="http://schemas.microsoft.com/office/drawing/2014/main" id="{535840F5-16A1-E6B5-2F65-6292821F250D}"/>
                    </a:ext>
                  </a:extLst>
                </p:cNvPr>
                <p:cNvSpPr/>
                <p:nvPr/>
              </p:nvSpPr>
              <p:spPr>
                <a:xfrm>
                  <a:off x="600501" y="518615"/>
                  <a:ext cx="1953904" cy="601866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8" name="Straight Connector 7">
                  <a:extLst>
                    <a:ext uri="{FF2B5EF4-FFF2-40B4-BE49-F238E27FC236}">
                      <a16:creationId xmlns:a16="http://schemas.microsoft.com/office/drawing/2014/main" id="{DFFF3CF3-42C9-494B-D724-3F0E1C1CB46F}"/>
                    </a:ext>
                  </a:extLst>
                </p:cNvPr>
                <p:cNvCxnSpPr>
                  <a:cxnSpLocks/>
                </p:cNvCxnSpPr>
                <p:nvPr/>
              </p:nvCxnSpPr>
              <p:spPr>
                <a:xfrm>
                  <a:off x="600501" y="1337481"/>
                  <a:ext cx="19539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27C61B9A-2502-32BC-6CD1-CF39F5BDB8FC}"/>
                    </a:ext>
                  </a:extLst>
                </p:cNvPr>
                <p:cNvCxnSpPr>
                  <a:cxnSpLocks/>
                </p:cNvCxnSpPr>
                <p:nvPr/>
              </p:nvCxnSpPr>
              <p:spPr>
                <a:xfrm>
                  <a:off x="1241946" y="518615"/>
                  <a:ext cx="0" cy="60186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DB48E338-3DA2-3FDD-82AA-F1C43B407983}"/>
                    </a:ext>
                  </a:extLst>
                </p:cNvPr>
                <p:cNvCxnSpPr>
                  <a:cxnSpLocks/>
                </p:cNvCxnSpPr>
                <p:nvPr/>
              </p:nvCxnSpPr>
              <p:spPr>
                <a:xfrm>
                  <a:off x="1899313" y="518615"/>
                  <a:ext cx="0" cy="60186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D8165D0-0BA1-6F85-6E96-31A9B6E9DF04}"/>
                    </a:ext>
                  </a:extLst>
                </p:cNvPr>
                <p:cNvCxnSpPr>
                  <a:cxnSpLocks/>
                </p:cNvCxnSpPr>
                <p:nvPr/>
              </p:nvCxnSpPr>
              <p:spPr>
                <a:xfrm>
                  <a:off x="600501" y="2963840"/>
                  <a:ext cx="129881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2C7639A-5F68-AA9B-1F14-286A5A4A0978}"/>
                    </a:ext>
                  </a:extLst>
                </p:cNvPr>
                <p:cNvCxnSpPr>
                  <a:cxnSpLocks/>
                </p:cNvCxnSpPr>
                <p:nvPr/>
              </p:nvCxnSpPr>
              <p:spPr>
                <a:xfrm>
                  <a:off x="600501" y="4628867"/>
                  <a:ext cx="1298812"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6" name="TextBox 5">
                <a:extLst>
                  <a:ext uri="{FF2B5EF4-FFF2-40B4-BE49-F238E27FC236}">
                    <a16:creationId xmlns:a16="http://schemas.microsoft.com/office/drawing/2014/main" id="{428A528D-C0C3-C39E-BD5F-B26848FAC504}"/>
                  </a:ext>
                </a:extLst>
              </p:cNvPr>
              <p:cNvSpPr txBox="1"/>
              <p:nvPr/>
            </p:nvSpPr>
            <p:spPr>
              <a:xfrm>
                <a:off x="3297558" y="505936"/>
                <a:ext cx="1585205" cy="646331"/>
              </a:xfrm>
              <a:prstGeom prst="rect">
                <a:avLst/>
              </a:prstGeom>
              <a:noFill/>
            </p:spPr>
            <p:txBody>
              <a:bodyPr wrap="square" rtlCol="0">
                <a:spAutoFit/>
              </a:bodyPr>
              <a:lstStyle/>
              <a:p>
                <a:pPr algn="ctr"/>
                <a:r>
                  <a:rPr lang="en-US" sz="3600">
                    <a:solidFill>
                      <a:schemeClr val="bg1"/>
                    </a:solidFill>
                  </a:rPr>
                  <a:t>A</a:t>
                </a:r>
              </a:p>
            </p:txBody>
          </p:sp>
        </p:grpSp>
        <p:cxnSp>
          <p:nvCxnSpPr>
            <p:cNvPr id="23" name="Straight Connector 22">
              <a:extLst>
                <a:ext uri="{FF2B5EF4-FFF2-40B4-BE49-F238E27FC236}">
                  <a16:creationId xmlns:a16="http://schemas.microsoft.com/office/drawing/2014/main" id="{99E2EFA6-2996-7025-32E2-88DDE711141A}"/>
                </a:ext>
              </a:extLst>
            </p:cNvPr>
            <p:cNvCxnSpPr>
              <a:cxnSpLocks/>
            </p:cNvCxnSpPr>
            <p:nvPr/>
          </p:nvCxnSpPr>
          <p:spPr>
            <a:xfrm>
              <a:off x="7079801" y="2042782"/>
              <a:ext cx="200236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7A648062-D368-3C99-876F-5DC2CB16EBB9}"/>
                </a:ext>
              </a:extLst>
            </p:cNvPr>
            <p:cNvCxnSpPr>
              <a:cxnSpLocks/>
            </p:cNvCxnSpPr>
            <p:nvPr/>
          </p:nvCxnSpPr>
          <p:spPr>
            <a:xfrm>
              <a:off x="7079801" y="3705533"/>
              <a:ext cx="200236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93F53774-864B-8F82-E627-FC51CBB9E772}"/>
                </a:ext>
              </a:extLst>
            </p:cNvPr>
            <p:cNvCxnSpPr>
              <a:cxnSpLocks/>
            </p:cNvCxnSpPr>
            <p:nvPr/>
          </p:nvCxnSpPr>
          <p:spPr>
            <a:xfrm>
              <a:off x="7079801" y="5484626"/>
              <a:ext cx="2002366"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28" name="TextBox 27">
            <a:extLst>
              <a:ext uri="{FF2B5EF4-FFF2-40B4-BE49-F238E27FC236}">
                <a16:creationId xmlns:a16="http://schemas.microsoft.com/office/drawing/2014/main" id="{DED87533-1BC0-CE6F-7803-C74E9235CD22}"/>
              </a:ext>
            </a:extLst>
          </p:cNvPr>
          <p:cNvSpPr txBox="1"/>
          <p:nvPr/>
        </p:nvSpPr>
        <p:spPr>
          <a:xfrm>
            <a:off x="5332111" y="1729523"/>
            <a:ext cx="1585205" cy="646331"/>
          </a:xfrm>
          <a:prstGeom prst="rect">
            <a:avLst/>
          </a:prstGeom>
          <a:noFill/>
        </p:spPr>
        <p:txBody>
          <a:bodyPr wrap="square" rtlCol="0">
            <a:spAutoFit/>
          </a:bodyPr>
          <a:lstStyle/>
          <a:p>
            <a:pPr algn="ctr"/>
            <a:r>
              <a:rPr lang="en-US" sz="3600">
                <a:solidFill>
                  <a:schemeClr val="bg1"/>
                </a:solidFill>
              </a:rPr>
              <a:t>P</a:t>
            </a:r>
            <a:r>
              <a:rPr lang="en-US" sz="3600" baseline="-25000">
                <a:solidFill>
                  <a:schemeClr val="bg1"/>
                </a:solidFill>
              </a:rPr>
              <a:t>o</a:t>
            </a:r>
          </a:p>
        </p:txBody>
      </p:sp>
      <p:sp>
        <p:nvSpPr>
          <p:cNvPr id="29" name="TextBox 28">
            <a:extLst>
              <a:ext uri="{FF2B5EF4-FFF2-40B4-BE49-F238E27FC236}">
                <a16:creationId xmlns:a16="http://schemas.microsoft.com/office/drawing/2014/main" id="{3F295C08-6BCC-91CA-5909-D809E3016C3C}"/>
              </a:ext>
            </a:extLst>
          </p:cNvPr>
          <p:cNvSpPr txBox="1"/>
          <p:nvPr/>
        </p:nvSpPr>
        <p:spPr>
          <a:xfrm>
            <a:off x="5306875" y="3382368"/>
            <a:ext cx="1585205" cy="646331"/>
          </a:xfrm>
          <a:prstGeom prst="rect">
            <a:avLst/>
          </a:prstGeom>
          <a:noFill/>
        </p:spPr>
        <p:txBody>
          <a:bodyPr wrap="square" rtlCol="0">
            <a:spAutoFit/>
          </a:bodyPr>
          <a:lstStyle/>
          <a:p>
            <a:pPr algn="ctr"/>
            <a:r>
              <a:rPr lang="en-US" sz="3600">
                <a:solidFill>
                  <a:schemeClr val="bg1"/>
                </a:solidFill>
              </a:rPr>
              <a:t>P</a:t>
            </a:r>
            <a:r>
              <a:rPr lang="en-US" sz="3600" baseline="-25000">
                <a:solidFill>
                  <a:schemeClr val="bg1"/>
                </a:solidFill>
              </a:rPr>
              <a:t>1</a:t>
            </a:r>
          </a:p>
        </p:txBody>
      </p:sp>
      <p:sp>
        <p:nvSpPr>
          <p:cNvPr id="30" name="TextBox 29">
            <a:extLst>
              <a:ext uri="{FF2B5EF4-FFF2-40B4-BE49-F238E27FC236}">
                <a16:creationId xmlns:a16="http://schemas.microsoft.com/office/drawing/2014/main" id="{99240AC2-504F-B870-8565-91B320007430}"/>
              </a:ext>
            </a:extLst>
          </p:cNvPr>
          <p:cNvSpPr txBox="1"/>
          <p:nvPr/>
        </p:nvSpPr>
        <p:spPr>
          <a:xfrm>
            <a:off x="5306875" y="5176080"/>
            <a:ext cx="1585205" cy="646331"/>
          </a:xfrm>
          <a:prstGeom prst="rect">
            <a:avLst/>
          </a:prstGeom>
          <a:noFill/>
        </p:spPr>
        <p:txBody>
          <a:bodyPr wrap="square" rtlCol="0">
            <a:spAutoFit/>
          </a:bodyPr>
          <a:lstStyle/>
          <a:p>
            <a:pPr algn="ctr"/>
            <a:r>
              <a:rPr lang="en-US" sz="3600">
                <a:solidFill>
                  <a:schemeClr val="bg1"/>
                </a:solidFill>
              </a:rPr>
              <a:t>P</a:t>
            </a:r>
            <a:r>
              <a:rPr lang="en-US" sz="3600" baseline="-25000">
                <a:solidFill>
                  <a:schemeClr val="bg1"/>
                </a:solidFill>
              </a:rPr>
              <a:t>2</a:t>
            </a:r>
          </a:p>
        </p:txBody>
      </p:sp>
      <p:sp>
        <p:nvSpPr>
          <p:cNvPr id="33" name="TextBox 32">
            <a:extLst>
              <a:ext uri="{FF2B5EF4-FFF2-40B4-BE49-F238E27FC236}">
                <a16:creationId xmlns:a16="http://schemas.microsoft.com/office/drawing/2014/main" id="{59F3309F-BFCB-73D3-8A8C-ED721ACC0BA5}"/>
              </a:ext>
            </a:extLst>
          </p:cNvPr>
          <p:cNvSpPr txBox="1"/>
          <p:nvPr/>
        </p:nvSpPr>
        <p:spPr>
          <a:xfrm>
            <a:off x="5313826" y="3385786"/>
            <a:ext cx="1585205" cy="646331"/>
          </a:xfrm>
          <a:prstGeom prst="rect">
            <a:avLst/>
          </a:prstGeom>
          <a:noFill/>
        </p:spPr>
        <p:txBody>
          <a:bodyPr wrap="square" rtlCol="0">
            <a:spAutoFit/>
          </a:bodyPr>
          <a:lstStyle/>
          <a:p>
            <a:pPr algn="ctr"/>
            <a:r>
              <a:rPr lang="en-US" sz="3600">
                <a:solidFill>
                  <a:schemeClr val="bg1"/>
                </a:solidFill>
              </a:rPr>
              <a:t>P</a:t>
            </a:r>
            <a:r>
              <a:rPr lang="en-US" sz="3600" baseline="-25000">
                <a:solidFill>
                  <a:schemeClr val="bg1"/>
                </a:solidFill>
              </a:rPr>
              <a:t>1</a:t>
            </a:r>
          </a:p>
        </p:txBody>
      </p:sp>
      <p:sp>
        <p:nvSpPr>
          <p:cNvPr id="35" name="TextBox 34">
            <a:extLst>
              <a:ext uri="{FF2B5EF4-FFF2-40B4-BE49-F238E27FC236}">
                <a16:creationId xmlns:a16="http://schemas.microsoft.com/office/drawing/2014/main" id="{964EA4A2-30E0-83CA-2A23-7A5DACE132FD}"/>
              </a:ext>
            </a:extLst>
          </p:cNvPr>
          <p:cNvSpPr txBox="1"/>
          <p:nvPr/>
        </p:nvSpPr>
        <p:spPr>
          <a:xfrm>
            <a:off x="7316190" y="2515637"/>
            <a:ext cx="1585205" cy="461665"/>
          </a:xfrm>
          <a:prstGeom prst="rect">
            <a:avLst/>
          </a:prstGeom>
          <a:noFill/>
        </p:spPr>
        <p:txBody>
          <a:bodyPr wrap="square" rtlCol="0">
            <a:spAutoFit/>
          </a:bodyPr>
          <a:lstStyle/>
          <a:p>
            <a:pPr algn="ctr"/>
            <a:r>
              <a:rPr lang="en-US" sz="3600" baseline="-25000">
                <a:solidFill>
                  <a:schemeClr val="bg1"/>
                </a:solidFill>
              </a:rPr>
              <a:t>-</a:t>
            </a:r>
          </a:p>
        </p:txBody>
      </p:sp>
      <p:sp>
        <p:nvSpPr>
          <p:cNvPr id="36" name="TextBox 35">
            <a:extLst>
              <a:ext uri="{FF2B5EF4-FFF2-40B4-BE49-F238E27FC236}">
                <a16:creationId xmlns:a16="http://schemas.microsoft.com/office/drawing/2014/main" id="{FD1EC85C-6426-C7DE-B9CC-C670F65934A6}"/>
              </a:ext>
            </a:extLst>
          </p:cNvPr>
          <p:cNvSpPr txBox="1"/>
          <p:nvPr/>
        </p:nvSpPr>
        <p:spPr>
          <a:xfrm>
            <a:off x="7260572" y="4084508"/>
            <a:ext cx="1585205" cy="461665"/>
          </a:xfrm>
          <a:prstGeom prst="rect">
            <a:avLst/>
          </a:prstGeom>
          <a:noFill/>
        </p:spPr>
        <p:txBody>
          <a:bodyPr wrap="square" rtlCol="0">
            <a:spAutoFit/>
          </a:bodyPr>
          <a:lstStyle/>
          <a:p>
            <a:pPr algn="ctr"/>
            <a:r>
              <a:rPr lang="en-US" sz="3600" baseline="-25000">
                <a:solidFill>
                  <a:schemeClr val="bg1"/>
                </a:solidFill>
              </a:rPr>
              <a:t>-</a:t>
            </a:r>
          </a:p>
        </p:txBody>
      </p:sp>
      <p:sp>
        <p:nvSpPr>
          <p:cNvPr id="37" name="TextBox 36">
            <a:extLst>
              <a:ext uri="{FF2B5EF4-FFF2-40B4-BE49-F238E27FC236}">
                <a16:creationId xmlns:a16="http://schemas.microsoft.com/office/drawing/2014/main" id="{20DD055F-D6A2-E490-D981-C90FFF8A8833}"/>
              </a:ext>
            </a:extLst>
          </p:cNvPr>
          <p:cNvSpPr txBox="1"/>
          <p:nvPr/>
        </p:nvSpPr>
        <p:spPr>
          <a:xfrm>
            <a:off x="7816400" y="2515637"/>
            <a:ext cx="723331" cy="707886"/>
          </a:xfrm>
          <a:prstGeom prst="rect">
            <a:avLst/>
          </a:prstGeom>
          <a:noFill/>
        </p:spPr>
        <p:txBody>
          <a:bodyPr wrap="square" rtlCol="0">
            <a:spAutoFit/>
          </a:bodyPr>
          <a:lstStyle/>
          <a:p>
            <a:r>
              <a:rPr lang="en-US" sz="4000">
                <a:solidFill>
                  <a:schemeClr val="bg1"/>
                </a:solidFill>
              </a:rPr>
              <a:t>R</a:t>
            </a:r>
            <a:r>
              <a:rPr lang="en-US" sz="4000" baseline="-25000">
                <a:solidFill>
                  <a:schemeClr val="bg1"/>
                </a:solidFill>
              </a:rPr>
              <a:t>1</a:t>
            </a:r>
          </a:p>
        </p:txBody>
      </p:sp>
      <p:sp>
        <p:nvSpPr>
          <p:cNvPr id="38" name="TextBox 37">
            <a:extLst>
              <a:ext uri="{FF2B5EF4-FFF2-40B4-BE49-F238E27FC236}">
                <a16:creationId xmlns:a16="http://schemas.microsoft.com/office/drawing/2014/main" id="{49691FDC-3D7B-BBA4-8DF8-79545F2C9EF9}"/>
              </a:ext>
            </a:extLst>
          </p:cNvPr>
          <p:cNvSpPr txBox="1"/>
          <p:nvPr/>
        </p:nvSpPr>
        <p:spPr>
          <a:xfrm>
            <a:off x="7826280" y="4241137"/>
            <a:ext cx="723331" cy="707886"/>
          </a:xfrm>
          <a:prstGeom prst="rect">
            <a:avLst/>
          </a:prstGeom>
          <a:noFill/>
        </p:spPr>
        <p:txBody>
          <a:bodyPr wrap="square" rtlCol="0">
            <a:spAutoFit/>
          </a:bodyPr>
          <a:lstStyle/>
          <a:p>
            <a:r>
              <a:rPr lang="en-US" sz="4000">
                <a:solidFill>
                  <a:schemeClr val="bg1"/>
                </a:solidFill>
              </a:rPr>
              <a:t>R</a:t>
            </a:r>
            <a:r>
              <a:rPr lang="en-US" sz="4000" baseline="-25000">
                <a:solidFill>
                  <a:schemeClr val="bg1"/>
                </a:solidFill>
              </a:rPr>
              <a:t>2</a:t>
            </a:r>
          </a:p>
        </p:txBody>
      </p:sp>
      <p:sp>
        <p:nvSpPr>
          <p:cNvPr id="39" name="TextBox 38">
            <a:extLst>
              <a:ext uri="{FF2B5EF4-FFF2-40B4-BE49-F238E27FC236}">
                <a16:creationId xmlns:a16="http://schemas.microsoft.com/office/drawing/2014/main" id="{5C287913-9191-6814-9D5B-933E7AB4911C}"/>
              </a:ext>
            </a:extLst>
          </p:cNvPr>
          <p:cNvSpPr txBox="1"/>
          <p:nvPr/>
        </p:nvSpPr>
        <p:spPr>
          <a:xfrm>
            <a:off x="7836160" y="5787557"/>
            <a:ext cx="723331" cy="707886"/>
          </a:xfrm>
          <a:prstGeom prst="rect">
            <a:avLst/>
          </a:prstGeom>
          <a:noFill/>
        </p:spPr>
        <p:txBody>
          <a:bodyPr wrap="square" rtlCol="0">
            <a:spAutoFit/>
          </a:bodyPr>
          <a:lstStyle/>
          <a:p>
            <a:r>
              <a:rPr lang="en-US" sz="4000">
                <a:solidFill>
                  <a:schemeClr val="bg1"/>
                </a:solidFill>
              </a:rPr>
              <a:t>R</a:t>
            </a:r>
            <a:r>
              <a:rPr lang="en-US" sz="4000" baseline="-25000">
                <a:solidFill>
                  <a:schemeClr val="bg1"/>
                </a:solidFill>
              </a:rPr>
              <a:t>3</a:t>
            </a:r>
          </a:p>
        </p:txBody>
      </p:sp>
      <p:grpSp>
        <p:nvGrpSpPr>
          <p:cNvPr id="69" name="Group 68">
            <a:extLst>
              <a:ext uri="{FF2B5EF4-FFF2-40B4-BE49-F238E27FC236}">
                <a16:creationId xmlns:a16="http://schemas.microsoft.com/office/drawing/2014/main" id="{C91292C9-ACB8-47EA-A1E8-8480F8859E71}"/>
              </a:ext>
            </a:extLst>
          </p:cNvPr>
          <p:cNvGrpSpPr/>
          <p:nvPr/>
        </p:nvGrpSpPr>
        <p:grpSpPr>
          <a:xfrm>
            <a:off x="354842" y="419667"/>
            <a:ext cx="11390404" cy="6022078"/>
            <a:chOff x="354842" y="419667"/>
            <a:chExt cx="11390404" cy="6022078"/>
          </a:xfrm>
        </p:grpSpPr>
        <p:grpSp>
          <p:nvGrpSpPr>
            <p:cNvPr id="70" name="Group 69">
              <a:extLst>
                <a:ext uri="{FF2B5EF4-FFF2-40B4-BE49-F238E27FC236}">
                  <a16:creationId xmlns:a16="http://schemas.microsoft.com/office/drawing/2014/main" id="{1BECCFB9-C466-FA8E-1C97-2DD4D5E7DB54}"/>
                </a:ext>
              </a:extLst>
            </p:cNvPr>
            <p:cNvGrpSpPr/>
            <p:nvPr/>
          </p:nvGrpSpPr>
          <p:grpSpPr>
            <a:xfrm>
              <a:off x="354842" y="419667"/>
              <a:ext cx="11204806" cy="6018664"/>
              <a:chOff x="3109836" y="419667"/>
              <a:chExt cx="5972328" cy="6018664"/>
            </a:xfrm>
          </p:grpSpPr>
          <p:grpSp>
            <p:nvGrpSpPr>
              <p:cNvPr id="90" name="Group 89">
                <a:extLst>
                  <a:ext uri="{FF2B5EF4-FFF2-40B4-BE49-F238E27FC236}">
                    <a16:creationId xmlns:a16="http://schemas.microsoft.com/office/drawing/2014/main" id="{6E3EE3DC-DFE4-72C6-CC93-4C64B8572215}"/>
                  </a:ext>
                </a:extLst>
              </p:cNvPr>
              <p:cNvGrpSpPr/>
              <p:nvPr/>
            </p:nvGrpSpPr>
            <p:grpSpPr>
              <a:xfrm>
                <a:off x="3109836" y="419667"/>
                <a:ext cx="5972328" cy="6018664"/>
                <a:chOff x="600501" y="518614"/>
                <a:chExt cx="1953904" cy="6018664"/>
              </a:xfrm>
            </p:grpSpPr>
            <p:sp>
              <p:nvSpPr>
                <p:cNvPr id="92" name="Rectangle 91">
                  <a:extLst>
                    <a:ext uri="{FF2B5EF4-FFF2-40B4-BE49-F238E27FC236}">
                      <a16:creationId xmlns:a16="http://schemas.microsoft.com/office/drawing/2014/main" id="{7C9A5898-A1D3-2E3F-5BF6-F9A3C850F43C}"/>
                    </a:ext>
                  </a:extLst>
                </p:cNvPr>
                <p:cNvSpPr/>
                <p:nvPr/>
              </p:nvSpPr>
              <p:spPr>
                <a:xfrm>
                  <a:off x="600501" y="518615"/>
                  <a:ext cx="1953904" cy="601866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93" name="Straight Connector 92">
                  <a:extLst>
                    <a:ext uri="{FF2B5EF4-FFF2-40B4-BE49-F238E27FC236}">
                      <a16:creationId xmlns:a16="http://schemas.microsoft.com/office/drawing/2014/main" id="{F6497873-B353-BA9A-ABDF-7688E84BBAF0}"/>
                    </a:ext>
                  </a:extLst>
                </p:cNvPr>
                <p:cNvCxnSpPr>
                  <a:cxnSpLocks/>
                </p:cNvCxnSpPr>
                <p:nvPr/>
              </p:nvCxnSpPr>
              <p:spPr>
                <a:xfrm>
                  <a:off x="600501" y="1337481"/>
                  <a:ext cx="19539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02A543FD-F61D-22F4-5E79-D95F22F67DAD}"/>
                    </a:ext>
                  </a:extLst>
                </p:cNvPr>
                <p:cNvCxnSpPr>
                  <a:cxnSpLocks/>
                </p:cNvCxnSpPr>
                <p:nvPr/>
              </p:nvCxnSpPr>
              <p:spPr>
                <a:xfrm>
                  <a:off x="1241946" y="518615"/>
                  <a:ext cx="0" cy="6018663"/>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FD5C6425-2BD6-B7F0-A465-184E3D2D038A}"/>
                    </a:ext>
                  </a:extLst>
                </p:cNvPr>
                <p:cNvCxnSpPr>
                  <a:cxnSpLocks/>
                </p:cNvCxnSpPr>
                <p:nvPr/>
              </p:nvCxnSpPr>
              <p:spPr>
                <a:xfrm>
                  <a:off x="1435231" y="518614"/>
                  <a:ext cx="0" cy="6018663"/>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C8EBA6E5-6106-176D-0194-9AE209391039}"/>
                    </a:ext>
                  </a:extLst>
                </p:cNvPr>
                <p:cNvCxnSpPr>
                  <a:cxnSpLocks/>
                </p:cNvCxnSpPr>
                <p:nvPr/>
              </p:nvCxnSpPr>
              <p:spPr>
                <a:xfrm>
                  <a:off x="600501" y="2144975"/>
                  <a:ext cx="19539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92DDF430-D105-1C79-0B90-3127A756FAB2}"/>
                    </a:ext>
                  </a:extLst>
                </p:cNvPr>
                <p:cNvCxnSpPr>
                  <a:cxnSpLocks/>
                </p:cNvCxnSpPr>
                <p:nvPr/>
              </p:nvCxnSpPr>
              <p:spPr>
                <a:xfrm>
                  <a:off x="600501" y="2922897"/>
                  <a:ext cx="1953904"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91" name="TextBox 90">
                <a:extLst>
                  <a:ext uri="{FF2B5EF4-FFF2-40B4-BE49-F238E27FC236}">
                    <a16:creationId xmlns:a16="http://schemas.microsoft.com/office/drawing/2014/main" id="{35E8DB4B-EDFE-E3C7-DCEB-6EB6C5E10837}"/>
                  </a:ext>
                </a:extLst>
              </p:cNvPr>
              <p:cNvSpPr txBox="1"/>
              <p:nvPr/>
            </p:nvSpPr>
            <p:spPr>
              <a:xfrm>
                <a:off x="4584754" y="495382"/>
                <a:ext cx="1585205" cy="646331"/>
              </a:xfrm>
              <a:prstGeom prst="rect">
                <a:avLst/>
              </a:prstGeom>
              <a:noFill/>
            </p:spPr>
            <p:txBody>
              <a:bodyPr wrap="square" rtlCol="0">
                <a:spAutoFit/>
              </a:bodyPr>
              <a:lstStyle/>
              <a:p>
                <a:pPr algn="ctr"/>
                <a:r>
                  <a:rPr lang="en-US" sz="3600">
                    <a:solidFill>
                      <a:schemeClr val="bg1"/>
                    </a:solidFill>
                  </a:rPr>
                  <a:t>A</a:t>
                </a:r>
              </a:p>
            </p:txBody>
          </p:sp>
        </p:grpSp>
        <p:cxnSp>
          <p:nvCxnSpPr>
            <p:cNvPr id="71" name="Straight Connector 70">
              <a:extLst>
                <a:ext uri="{FF2B5EF4-FFF2-40B4-BE49-F238E27FC236}">
                  <a16:creationId xmlns:a16="http://schemas.microsoft.com/office/drawing/2014/main" id="{20E7BEF1-21AA-1928-206A-417BB2280CCA}"/>
                </a:ext>
              </a:extLst>
            </p:cNvPr>
            <p:cNvCxnSpPr>
              <a:cxnSpLocks/>
            </p:cNvCxnSpPr>
            <p:nvPr/>
          </p:nvCxnSpPr>
          <p:spPr>
            <a:xfrm>
              <a:off x="354842" y="3686034"/>
              <a:ext cx="1120480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C015442F-045E-4D25-D8F5-F56A0E0EBF9C}"/>
                </a:ext>
              </a:extLst>
            </p:cNvPr>
            <p:cNvCxnSpPr>
              <a:cxnSpLocks/>
            </p:cNvCxnSpPr>
            <p:nvPr/>
          </p:nvCxnSpPr>
          <p:spPr>
            <a:xfrm>
              <a:off x="354842" y="4586786"/>
              <a:ext cx="1120480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C6A5E115-05DA-0E85-868D-F4F1BA4F600B}"/>
                </a:ext>
              </a:extLst>
            </p:cNvPr>
            <p:cNvCxnSpPr>
              <a:cxnSpLocks/>
            </p:cNvCxnSpPr>
            <p:nvPr/>
          </p:nvCxnSpPr>
          <p:spPr>
            <a:xfrm>
              <a:off x="354842" y="5432947"/>
              <a:ext cx="1120480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834ED9EB-9EC8-959C-7588-75EE365E4DA9}"/>
                </a:ext>
              </a:extLst>
            </p:cNvPr>
            <p:cNvCxnSpPr>
              <a:cxnSpLocks/>
            </p:cNvCxnSpPr>
            <p:nvPr/>
          </p:nvCxnSpPr>
          <p:spPr>
            <a:xfrm>
              <a:off x="6325050" y="419667"/>
              <a:ext cx="0" cy="6018663"/>
            </a:xfrm>
            <a:prstGeom prst="line">
              <a:avLst/>
            </a:prstGeom>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8DD571A7-B50B-295F-7CEB-C267AAF03D73}"/>
                </a:ext>
              </a:extLst>
            </p:cNvPr>
            <p:cNvSpPr txBox="1"/>
            <p:nvPr/>
          </p:nvSpPr>
          <p:spPr>
            <a:xfrm>
              <a:off x="4305354" y="495382"/>
              <a:ext cx="2974035" cy="646331"/>
            </a:xfrm>
            <a:prstGeom prst="rect">
              <a:avLst/>
            </a:prstGeom>
            <a:noFill/>
          </p:spPr>
          <p:txBody>
            <a:bodyPr wrap="square" rtlCol="0">
              <a:spAutoFit/>
            </a:bodyPr>
            <a:lstStyle/>
            <a:p>
              <a:pPr algn="ctr"/>
              <a:r>
                <a:rPr lang="en-US" sz="3600">
                  <a:solidFill>
                    <a:schemeClr val="bg1"/>
                  </a:solidFill>
                </a:rPr>
                <a:t>B</a:t>
              </a:r>
            </a:p>
          </p:txBody>
        </p:sp>
        <p:cxnSp>
          <p:nvCxnSpPr>
            <p:cNvPr id="76" name="Straight Connector 75">
              <a:extLst>
                <a:ext uri="{FF2B5EF4-FFF2-40B4-BE49-F238E27FC236}">
                  <a16:creationId xmlns:a16="http://schemas.microsoft.com/office/drawing/2014/main" id="{3CF27F10-382B-7CD6-4AED-1B6DDFBA0028}"/>
                </a:ext>
              </a:extLst>
            </p:cNvPr>
            <p:cNvCxnSpPr>
              <a:cxnSpLocks/>
            </p:cNvCxnSpPr>
            <p:nvPr/>
          </p:nvCxnSpPr>
          <p:spPr>
            <a:xfrm>
              <a:off x="7464987" y="423082"/>
              <a:ext cx="0" cy="6018663"/>
            </a:xfrm>
            <a:prstGeom prst="line">
              <a:avLst/>
            </a:prstGeom>
          </p:spPr>
          <p:style>
            <a:lnRef idx="2">
              <a:schemeClr val="accent1"/>
            </a:lnRef>
            <a:fillRef idx="0">
              <a:schemeClr val="accent1"/>
            </a:fillRef>
            <a:effectRef idx="1">
              <a:schemeClr val="accent1"/>
            </a:effectRef>
            <a:fontRef idx="minor">
              <a:schemeClr val="tx1"/>
            </a:fontRef>
          </p:style>
        </p:cxnSp>
        <p:sp>
          <p:nvSpPr>
            <p:cNvPr id="77" name="TextBox 76">
              <a:extLst>
                <a:ext uri="{FF2B5EF4-FFF2-40B4-BE49-F238E27FC236}">
                  <a16:creationId xmlns:a16="http://schemas.microsoft.com/office/drawing/2014/main" id="{F909D10F-D6C0-5A7D-EBB6-F6737660F7ED}"/>
                </a:ext>
              </a:extLst>
            </p:cNvPr>
            <p:cNvSpPr txBox="1"/>
            <p:nvPr/>
          </p:nvSpPr>
          <p:spPr>
            <a:xfrm>
              <a:off x="5445291" y="498797"/>
              <a:ext cx="2974035" cy="646331"/>
            </a:xfrm>
            <a:prstGeom prst="rect">
              <a:avLst/>
            </a:prstGeom>
            <a:noFill/>
          </p:spPr>
          <p:txBody>
            <a:bodyPr wrap="square" rtlCol="0">
              <a:spAutoFit/>
            </a:bodyPr>
            <a:lstStyle/>
            <a:p>
              <a:pPr algn="ctr"/>
              <a:r>
                <a:rPr lang="en-US" sz="3600">
                  <a:solidFill>
                    <a:schemeClr val="bg1"/>
                  </a:solidFill>
                </a:rPr>
                <a:t>C</a:t>
              </a:r>
            </a:p>
          </p:txBody>
        </p:sp>
        <p:cxnSp>
          <p:nvCxnSpPr>
            <p:cNvPr id="78" name="Straight Connector 77">
              <a:extLst>
                <a:ext uri="{FF2B5EF4-FFF2-40B4-BE49-F238E27FC236}">
                  <a16:creationId xmlns:a16="http://schemas.microsoft.com/office/drawing/2014/main" id="{3C0A6B9C-62CE-827B-8A45-D6D975E0C1BA}"/>
                </a:ext>
              </a:extLst>
            </p:cNvPr>
            <p:cNvCxnSpPr>
              <a:cxnSpLocks/>
            </p:cNvCxnSpPr>
            <p:nvPr/>
          </p:nvCxnSpPr>
          <p:spPr>
            <a:xfrm>
              <a:off x="8595268" y="421374"/>
              <a:ext cx="0" cy="6018663"/>
            </a:xfrm>
            <a:prstGeom prst="line">
              <a:avLst/>
            </a:prstGeom>
          </p:spPr>
          <p:style>
            <a:lnRef idx="2">
              <a:schemeClr val="accent1"/>
            </a:lnRef>
            <a:fillRef idx="0">
              <a:schemeClr val="accent1"/>
            </a:fillRef>
            <a:effectRef idx="1">
              <a:schemeClr val="accent1"/>
            </a:effectRef>
            <a:fontRef idx="minor">
              <a:schemeClr val="tx1"/>
            </a:fontRef>
          </p:style>
        </p:cxnSp>
        <p:sp>
          <p:nvSpPr>
            <p:cNvPr id="79" name="TextBox 78">
              <a:extLst>
                <a:ext uri="{FF2B5EF4-FFF2-40B4-BE49-F238E27FC236}">
                  <a16:creationId xmlns:a16="http://schemas.microsoft.com/office/drawing/2014/main" id="{C6DC6675-0963-FE68-E7BC-C46EE53E892A}"/>
                </a:ext>
              </a:extLst>
            </p:cNvPr>
            <p:cNvSpPr txBox="1"/>
            <p:nvPr/>
          </p:nvSpPr>
          <p:spPr>
            <a:xfrm>
              <a:off x="6575572" y="497089"/>
              <a:ext cx="2974035" cy="646331"/>
            </a:xfrm>
            <a:prstGeom prst="rect">
              <a:avLst/>
            </a:prstGeom>
            <a:noFill/>
          </p:spPr>
          <p:txBody>
            <a:bodyPr wrap="square" rtlCol="0">
              <a:spAutoFit/>
            </a:bodyPr>
            <a:lstStyle/>
            <a:p>
              <a:pPr algn="ctr"/>
              <a:r>
                <a:rPr lang="en-US" sz="3600">
                  <a:solidFill>
                    <a:schemeClr val="bg1"/>
                  </a:solidFill>
                </a:rPr>
                <a:t>D</a:t>
              </a:r>
            </a:p>
          </p:txBody>
        </p:sp>
        <p:cxnSp>
          <p:nvCxnSpPr>
            <p:cNvPr id="80" name="Straight Connector 79">
              <a:extLst>
                <a:ext uri="{FF2B5EF4-FFF2-40B4-BE49-F238E27FC236}">
                  <a16:creationId xmlns:a16="http://schemas.microsoft.com/office/drawing/2014/main" id="{D2C3C630-6284-C7BA-5118-0958511827E4}"/>
                </a:ext>
              </a:extLst>
            </p:cNvPr>
            <p:cNvCxnSpPr>
              <a:cxnSpLocks/>
            </p:cNvCxnSpPr>
            <p:nvPr/>
          </p:nvCxnSpPr>
          <p:spPr>
            <a:xfrm>
              <a:off x="9731365" y="422227"/>
              <a:ext cx="0" cy="6018663"/>
            </a:xfrm>
            <a:prstGeom prst="line">
              <a:avLst/>
            </a:prstGeom>
          </p:spPr>
          <p:style>
            <a:lnRef idx="2">
              <a:schemeClr val="accent1"/>
            </a:lnRef>
            <a:fillRef idx="0">
              <a:schemeClr val="accent1"/>
            </a:fillRef>
            <a:effectRef idx="1">
              <a:schemeClr val="accent1"/>
            </a:effectRef>
            <a:fontRef idx="minor">
              <a:schemeClr val="tx1"/>
            </a:fontRef>
          </p:style>
        </p:cxnSp>
        <p:sp>
          <p:nvSpPr>
            <p:cNvPr id="81" name="TextBox 80">
              <a:extLst>
                <a:ext uri="{FF2B5EF4-FFF2-40B4-BE49-F238E27FC236}">
                  <a16:creationId xmlns:a16="http://schemas.microsoft.com/office/drawing/2014/main" id="{151FA757-2528-DC4D-BF69-94EAFA4CA5B1}"/>
                </a:ext>
              </a:extLst>
            </p:cNvPr>
            <p:cNvSpPr txBox="1"/>
            <p:nvPr/>
          </p:nvSpPr>
          <p:spPr>
            <a:xfrm>
              <a:off x="7711669" y="497942"/>
              <a:ext cx="2974035" cy="646331"/>
            </a:xfrm>
            <a:prstGeom prst="rect">
              <a:avLst/>
            </a:prstGeom>
            <a:noFill/>
          </p:spPr>
          <p:txBody>
            <a:bodyPr wrap="square" rtlCol="0">
              <a:spAutoFit/>
            </a:bodyPr>
            <a:lstStyle/>
            <a:p>
              <a:pPr algn="ctr"/>
              <a:r>
                <a:rPr lang="en-US" sz="3600">
                  <a:solidFill>
                    <a:schemeClr val="bg1"/>
                  </a:solidFill>
                </a:rPr>
                <a:t>E</a:t>
              </a:r>
            </a:p>
          </p:txBody>
        </p:sp>
        <p:cxnSp>
          <p:nvCxnSpPr>
            <p:cNvPr id="82" name="Straight Connector 81">
              <a:extLst>
                <a:ext uri="{FF2B5EF4-FFF2-40B4-BE49-F238E27FC236}">
                  <a16:creationId xmlns:a16="http://schemas.microsoft.com/office/drawing/2014/main" id="{4FBE15AF-BFCC-C236-33F3-14DAAB4D48EA}"/>
                </a:ext>
              </a:extLst>
            </p:cNvPr>
            <p:cNvCxnSpPr>
              <a:cxnSpLocks/>
            </p:cNvCxnSpPr>
            <p:nvPr/>
          </p:nvCxnSpPr>
          <p:spPr>
            <a:xfrm>
              <a:off x="10790907" y="421800"/>
              <a:ext cx="0" cy="6018663"/>
            </a:xfrm>
            <a:prstGeom prst="line">
              <a:avLst/>
            </a:prstGeom>
          </p:spPr>
          <p:style>
            <a:lnRef idx="2">
              <a:schemeClr val="accent1"/>
            </a:lnRef>
            <a:fillRef idx="0">
              <a:schemeClr val="accent1"/>
            </a:fillRef>
            <a:effectRef idx="1">
              <a:schemeClr val="accent1"/>
            </a:effectRef>
            <a:fontRef idx="minor">
              <a:schemeClr val="tx1"/>
            </a:fontRef>
          </p:style>
        </p:cxnSp>
        <p:sp>
          <p:nvSpPr>
            <p:cNvPr id="83" name="TextBox 82">
              <a:extLst>
                <a:ext uri="{FF2B5EF4-FFF2-40B4-BE49-F238E27FC236}">
                  <a16:creationId xmlns:a16="http://schemas.microsoft.com/office/drawing/2014/main" id="{5CFAD839-C18E-4C93-4D8F-503C600D3245}"/>
                </a:ext>
              </a:extLst>
            </p:cNvPr>
            <p:cNvSpPr txBox="1"/>
            <p:nvPr/>
          </p:nvSpPr>
          <p:spPr>
            <a:xfrm>
              <a:off x="8771211" y="497515"/>
              <a:ext cx="2974035" cy="646331"/>
            </a:xfrm>
            <a:prstGeom prst="rect">
              <a:avLst/>
            </a:prstGeom>
            <a:noFill/>
          </p:spPr>
          <p:txBody>
            <a:bodyPr wrap="square" rtlCol="0">
              <a:spAutoFit/>
            </a:bodyPr>
            <a:lstStyle/>
            <a:p>
              <a:pPr algn="ctr"/>
              <a:r>
                <a:rPr lang="en-US" sz="3600">
                  <a:solidFill>
                    <a:schemeClr val="bg1"/>
                  </a:solidFill>
                </a:rPr>
                <a:t>F</a:t>
              </a:r>
            </a:p>
          </p:txBody>
        </p:sp>
        <p:sp>
          <p:nvSpPr>
            <p:cNvPr id="84" name="TextBox 83">
              <a:extLst>
                <a:ext uri="{FF2B5EF4-FFF2-40B4-BE49-F238E27FC236}">
                  <a16:creationId xmlns:a16="http://schemas.microsoft.com/office/drawing/2014/main" id="{F6AA91DF-8A17-D752-27D5-2CC15CD58760}"/>
                </a:ext>
              </a:extLst>
            </p:cNvPr>
            <p:cNvSpPr txBox="1"/>
            <p:nvPr/>
          </p:nvSpPr>
          <p:spPr>
            <a:xfrm>
              <a:off x="718101" y="1302875"/>
              <a:ext cx="2974035" cy="646331"/>
            </a:xfrm>
            <a:prstGeom prst="rect">
              <a:avLst/>
            </a:prstGeom>
            <a:noFill/>
          </p:spPr>
          <p:txBody>
            <a:bodyPr wrap="square" rtlCol="0">
              <a:spAutoFit/>
            </a:bodyPr>
            <a:lstStyle/>
            <a:p>
              <a:pPr algn="ctr"/>
              <a:r>
                <a:rPr lang="en-US" sz="3600">
                  <a:solidFill>
                    <a:schemeClr val="bg1"/>
                  </a:solidFill>
                </a:rPr>
                <a:t>Return on t</a:t>
              </a:r>
              <a:r>
                <a:rPr lang="en-US" sz="3600" baseline="-25000">
                  <a:solidFill>
                    <a:schemeClr val="bg1"/>
                  </a:solidFill>
                </a:rPr>
                <a:t>1</a:t>
              </a:r>
            </a:p>
          </p:txBody>
        </p:sp>
        <p:sp>
          <p:nvSpPr>
            <p:cNvPr id="85" name="TextBox 84">
              <a:extLst>
                <a:ext uri="{FF2B5EF4-FFF2-40B4-BE49-F238E27FC236}">
                  <a16:creationId xmlns:a16="http://schemas.microsoft.com/office/drawing/2014/main" id="{34B054A3-6121-26F8-DFE4-872F7AEBB9AD}"/>
                </a:ext>
              </a:extLst>
            </p:cNvPr>
            <p:cNvSpPr txBox="1"/>
            <p:nvPr/>
          </p:nvSpPr>
          <p:spPr>
            <a:xfrm>
              <a:off x="718101" y="2110536"/>
              <a:ext cx="2974035" cy="646331"/>
            </a:xfrm>
            <a:prstGeom prst="rect">
              <a:avLst/>
            </a:prstGeom>
            <a:noFill/>
          </p:spPr>
          <p:txBody>
            <a:bodyPr wrap="square" rtlCol="0">
              <a:spAutoFit/>
            </a:bodyPr>
            <a:lstStyle/>
            <a:p>
              <a:pPr algn="ctr"/>
              <a:r>
                <a:rPr lang="en-US" sz="3600">
                  <a:solidFill>
                    <a:schemeClr val="bg1"/>
                  </a:solidFill>
                </a:rPr>
                <a:t>Return on t</a:t>
              </a:r>
              <a:r>
                <a:rPr lang="en-US" sz="3600" baseline="-25000">
                  <a:solidFill>
                    <a:schemeClr val="bg1"/>
                  </a:solidFill>
                </a:rPr>
                <a:t>2</a:t>
              </a:r>
            </a:p>
          </p:txBody>
        </p:sp>
        <p:sp>
          <p:nvSpPr>
            <p:cNvPr id="86" name="TextBox 85">
              <a:extLst>
                <a:ext uri="{FF2B5EF4-FFF2-40B4-BE49-F238E27FC236}">
                  <a16:creationId xmlns:a16="http://schemas.microsoft.com/office/drawing/2014/main" id="{7B748897-E18D-DC71-19EE-EC275CC79DF6}"/>
                </a:ext>
              </a:extLst>
            </p:cNvPr>
            <p:cNvSpPr txBox="1"/>
            <p:nvPr/>
          </p:nvSpPr>
          <p:spPr>
            <a:xfrm>
              <a:off x="718101" y="2943048"/>
              <a:ext cx="2974035" cy="646331"/>
            </a:xfrm>
            <a:prstGeom prst="rect">
              <a:avLst/>
            </a:prstGeom>
            <a:noFill/>
          </p:spPr>
          <p:txBody>
            <a:bodyPr wrap="square" rtlCol="0">
              <a:spAutoFit/>
            </a:bodyPr>
            <a:lstStyle/>
            <a:p>
              <a:pPr algn="ctr"/>
              <a:r>
                <a:rPr lang="en-US" sz="3600">
                  <a:solidFill>
                    <a:schemeClr val="bg1"/>
                  </a:solidFill>
                </a:rPr>
                <a:t>Return on t</a:t>
              </a:r>
              <a:r>
                <a:rPr lang="en-US" sz="3600" baseline="-25000">
                  <a:solidFill>
                    <a:schemeClr val="bg1"/>
                  </a:solidFill>
                </a:rPr>
                <a:t>3</a:t>
              </a:r>
            </a:p>
          </p:txBody>
        </p:sp>
        <p:sp>
          <p:nvSpPr>
            <p:cNvPr id="87" name="TextBox 86">
              <a:extLst>
                <a:ext uri="{FF2B5EF4-FFF2-40B4-BE49-F238E27FC236}">
                  <a16:creationId xmlns:a16="http://schemas.microsoft.com/office/drawing/2014/main" id="{2BBDE113-1417-C8E7-D760-CD6B6CF1F3E2}"/>
                </a:ext>
              </a:extLst>
            </p:cNvPr>
            <p:cNvSpPr txBox="1"/>
            <p:nvPr/>
          </p:nvSpPr>
          <p:spPr>
            <a:xfrm>
              <a:off x="720591" y="3805131"/>
              <a:ext cx="2974035" cy="646331"/>
            </a:xfrm>
            <a:prstGeom prst="rect">
              <a:avLst/>
            </a:prstGeom>
            <a:noFill/>
          </p:spPr>
          <p:txBody>
            <a:bodyPr wrap="square" rtlCol="0">
              <a:spAutoFit/>
            </a:bodyPr>
            <a:lstStyle/>
            <a:p>
              <a:pPr algn="ctr"/>
              <a:r>
                <a:rPr lang="en-US" sz="3600">
                  <a:solidFill>
                    <a:schemeClr val="bg1"/>
                  </a:solidFill>
                </a:rPr>
                <a:t>Return on t</a:t>
              </a:r>
              <a:r>
                <a:rPr lang="en-US" sz="3600" baseline="-25000">
                  <a:solidFill>
                    <a:schemeClr val="bg1"/>
                  </a:solidFill>
                </a:rPr>
                <a:t>4</a:t>
              </a:r>
            </a:p>
          </p:txBody>
        </p:sp>
        <p:sp>
          <p:nvSpPr>
            <p:cNvPr id="88" name="TextBox 87">
              <a:extLst>
                <a:ext uri="{FF2B5EF4-FFF2-40B4-BE49-F238E27FC236}">
                  <a16:creationId xmlns:a16="http://schemas.microsoft.com/office/drawing/2014/main" id="{4F4354F0-6134-17B7-483E-EADF98DC6518}"/>
                </a:ext>
              </a:extLst>
            </p:cNvPr>
            <p:cNvSpPr txBox="1"/>
            <p:nvPr/>
          </p:nvSpPr>
          <p:spPr>
            <a:xfrm>
              <a:off x="718207" y="4651291"/>
              <a:ext cx="2974035" cy="646331"/>
            </a:xfrm>
            <a:prstGeom prst="rect">
              <a:avLst/>
            </a:prstGeom>
            <a:noFill/>
          </p:spPr>
          <p:txBody>
            <a:bodyPr wrap="square" rtlCol="0">
              <a:spAutoFit/>
            </a:bodyPr>
            <a:lstStyle/>
            <a:p>
              <a:pPr algn="ctr"/>
              <a:r>
                <a:rPr lang="en-US" sz="3600">
                  <a:solidFill>
                    <a:schemeClr val="bg1"/>
                  </a:solidFill>
                </a:rPr>
                <a:t>Return on t</a:t>
              </a:r>
              <a:r>
                <a:rPr lang="en-US" sz="3600" baseline="-25000">
                  <a:solidFill>
                    <a:schemeClr val="bg1"/>
                  </a:solidFill>
                </a:rPr>
                <a:t>5</a:t>
              </a:r>
            </a:p>
          </p:txBody>
        </p:sp>
        <p:sp>
          <p:nvSpPr>
            <p:cNvPr id="89" name="TextBox 88">
              <a:extLst>
                <a:ext uri="{FF2B5EF4-FFF2-40B4-BE49-F238E27FC236}">
                  <a16:creationId xmlns:a16="http://schemas.microsoft.com/office/drawing/2014/main" id="{4946AD84-12A9-8B7D-662A-79773D1E6BCD}"/>
                </a:ext>
              </a:extLst>
            </p:cNvPr>
            <p:cNvSpPr txBox="1"/>
            <p:nvPr/>
          </p:nvSpPr>
          <p:spPr>
            <a:xfrm>
              <a:off x="721889" y="5567136"/>
              <a:ext cx="2974035" cy="646331"/>
            </a:xfrm>
            <a:prstGeom prst="rect">
              <a:avLst/>
            </a:prstGeom>
            <a:noFill/>
          </p:spPr>
          <p:txBody>
            <a:bodyPr wrap="square" rtlCol="0">
              <a:spAutoFit/>
            </a:bodyPr>
            <a:lstStyle/>
            <a:p>
              <a:pPr algn="ctr"/>
              <a:r>
                <a:rPr lang="en-US" sz="3600">
                  <a:solidFill>
                    <a:schemeClr val="bg1"/>
                  </a:solidFill>
                </a:rPr>
                <a:t>Return on t</a:t>
              </a:r>
              <a:r>
                <a:rPr lang="en-US" sz="3600" baseline="-25000">
                  <a:solidFill>
                    <a:schemeClr val="bg1"/>
                  </a:solidFill>
                </a:rPr>
                <a:t>6</a:t>
              </a:r>
            </a:p>
          </p:txBody>
        </p:sp>
      </p:grpSp>
      <p:sp>
        <p:nvSpPr>
          <p:cNvPr id="98" name="TextBox 97">
            <a:extLst>
              <a:ext uri="{FF2B5EF4-FFF2-40B4-BE49-F238E27FC236}">
                <a16:creationId xmlns:a16="http://schemas.microsoft.com/office/drawing/2014/main" id="{5D81BCE9-5896-74C7-8FA5-016F1C5755CA}"/>
              </a:ext>
            </a:extLst>
          </p:cNvPr>
          <p:cNvSpPr txBox="1"/>
          <p:nvPr/>
        </p:nvSpPr>
        <p:spPr>
          <a:xfrm>
            <a:off x="4255660" y="3759323"/>
            <a:ext cx="723331" cy="707886"/>
          </a:xfrm>
          <a:prstGeom prst="rect">
            <a:avLst/>
          </a:prstGeom>
          <a:noFill/>
        </p:spPr>
        <p:txBody>
          <a:bodyPr wrap="square" rtlCol="0">
            <a:spAutoFit/>
          </a:bodyPr>
          <a:lstStyle/>
          <a:p>
            <a:r>
              <a:rPr lang="en-US" sz="4000">
                <a:solidFill>
                  <a:schemeClr val="bg1"/>
                </a:solidFill>
              </a:rPr>
              <a:t>R</a:t>
            </a:r>
            <a:r>
              <a:rPr lang="en-US" sz="4000" baseline="-25000">
                <a:solidFill>
                  <a:schemeClr val="bg1"/>
                </a:solidFill>
              </a:rPr>
              <a:t>4</a:t>
            </a:r>
          </a:p>
        </p:txBody>
      </p:sp>
      <p:sp>
        <p:nvSpPr>
          <p:cNvPr id="99" name="TextBox 98">
            <a:extLst>
              <a:ext uri="{FF2B5EF4-FFF2-40B4-BE49-F238E27FC236}">
                <a16:creationId xmlns:a16="http://schemas.microsoft.com/office/drawing/2014/main" id="{276DC48D-85B8-2907-8BFD-7582BB68222E}"/>
              </a:ext>
            </a:extLst>
          </p:cNvPr>
          <p:cNvSpPr txBox="1"/>
          <p:nvPr/>
        </p:nvSpPr>
        <p:spPr>
          <a:xfrm>
            <a:off x="4284006" y="4635102"/>
            <a:ext cx="723331" cy="707886"/>
          </a:xfrm>
          <a:prstGeom prst="rect">
            <a:avLst/>
          </a:prstGeom>
          <a:noFill/>
        </p:spPr>
        <p:txBody>
          <a:bodyPr wrap="square" rtlCol="0">
            <a:spAutoFit/>
          </a:bodyPr>
          <a:lstStyle/>
          <a:p>
            <a:r>
              <a:rPr lang="en-US" sz="4000">
                <a:solidFill>
                  <a:schemeClr val="bg1"/>
                </a:solidFill>
              </a:rPr>
              <a:t>R</a:t>
            </a:r>
            <a:r>
              <a:rPr lang="en-US" sz="4000" baseline="-25000">
                <a:solidFill>
                  <a:schemeClr val="bg1"/>
                </a:solidFill>
              </a:rPr>
              <a:t>5</a:t>
            </a:r>
          </a:p>
        </p:txBody>
      </p:sp>
      <p:sp>
        <p:nvSpPr>
          <p:cNvPr id="100" name="TextBox 99">
            <a:extLst>
              <a:ext uri="{FF2B5EF4-FFF2-40B4-BE49-F238E27FC236}">
                <a16:creationId xmlns:a16="http://schemas.microsoft.com/office/drawing/2014/main" id="{32339F42-F600-39B5-6F4D-26C250E146A2}"/>
              </a:ext>
            </a:extLst>
          </p:cNvPr>
          <p:cNvSpPr txBox="1"/>
          <p:nvPr/>
        </p:nvSpPr>
        <p:spPr>
          <a:xfrm>
            <a:off x="4299926" y="5592724"/>
            <a:ext cx="723331" cy="707886"/>
          </a:xfrm>
          <a:prstGeom prst="rect">
            <a:avLst/>
          </a:prstGeom>
          <a:noFill/>
        </p:spPr>
        <p:txBody>
          <a:bodyPr wrap="square" rtlCol="0">
            <a:spAutoFit/>
          </a:bodyPr>
          <a:lstStyle/>
          <a:p>
            <a:r>
              <a:rPr lang="en-US" sz="4000">
                <a:solidFill>
                  <a:schemeClr val="bg1"/>
                </a:solidFill>
              </a:rPr>
              <a:t>R</a:t>
            </a:r>
            <a:r>
              <a:rPr lang="en-US" sz="4000" baseline="-25000">
                <a:solidFill>
                  <a:schemeClr val="bg1"/>
                </a:solidFill>
              </a:rPr>
              <a:t>6</a:t>
            </a:r>
          </a:p>
        </p:txBody>
      </p:sp>
      <p:sp>
        <p:nvSpPr>
          <p:cNvPr id="101" name="TextBox 100">
            <a:extLst>
              <a:ext uri="{FF2B5EF4-FFF2-40B4-BE49-F238E27FC236}">
                <a16:creationId xmlns:a16="http://schemas.microsoft.com/office/drawing/2014/main" id="{5D921A7E-10F7-51FE-3B31-9221DECB9A73}"/>
              </a:ext>
            </a:extLst>
          </p:cNvPr>
          <p:cNvSpPr txBox="1"/>
          <p:nvPr/>
        </p:nvSpPr>
        <p:spPr>
          <a:xfrm>
            <a:off x="5497845" y="3784662"/>
            <a:ext cx="723331" cy="707886"/>
          </a:xfrm>
          <a:prstGeom prst="rect">
            <a:avLst/>
          </a:prstGeom>
          <a:noFill/>
        </p:spPr>
        <p:txBody>
          <a:bodyPr wrap="square" rtlCol="0">
            <a:spAutoFit/>
          </a:bodyPr>
          <a:lstStyle/>
          <a:p>
            <a:r>
              <a:rPr lang="en-US" sz="4000">
                <a:solidFill>
                  <a:schemeClr val="bg1"/>
                </a:solidFill>
              </a:rPr>
              <a:t>R</a:t>
            </a:r>
            <a:r>
              <a:rPr lang="en-US" sz="4000" baseline="-25000">
                <a:solidFill>
                  <a:schemeClr val="bg1"/>
                </a:solidFill>
              </a:rPr>
              <a:t>4</a:t>
            </a:r>
          </a:p>
        </p:txBody>
      </p:sp>
      <p:sp>
        <p:nvSpPr>
          <p:cNvPr id="102" name="TextBox 101">
            <a:extLst>
              <a:ext uri="{FF2B5EF4-FFF2-40B4-BE49-F238E27FC236}">
                <a16:creationId xmlns:a16="http://schemas.microsoft.com/office/drawing/2014/main" id="{F1510EDD-9ADC-74FF-37DD-170E7CC4EAA6}"/>
              </a:ext>
            </a:extLst>
          </p:cNvPr>
          <p:cNvSpPr txBox="1"/>
          <p:nvPr/>
        </p:nvSpPr>
        <p:spPr>
          <a:xfrm>
            <a:off x="5526191" y="4660441"/>
            <a:ext cx="723331" cy="707886"/>
          </a:xfrm>
          <a:prstGeom prst="rect">
            <a:avLst/>
          </a:prstGeom>
          <a:noFill/>
        </p:spPr>
        <p:txBody>
          <a:bodyPr wrap="square" rtlCol="0">
            <a:spAutoFit/>
          </a:bodyPr>
          <a:lstStyle/>
          <a:p>
            <a:r>
              <a:rPr lang="en-US" sz="4000">
                <a:solidFill>
                  <a:schemeClr val="bg1"/>
                </a:solidFill>
              </a:rPr>
              <a:t>R</a:t>
            </a:r>
            <a:r>
              <a:rPr lang="en-US" sz="4000" baseline="-25000">
                <a:solidFill>
                  <a:schemeClr val="bg1"/>
                </a:solidFill>
              </a:rPr>
              <a:t>5</a:t>
            </a:r>
          </a:p>
        </p:txBody>
      </p:sp>
      <p:sp>
        <p:nvSpPr>
          <p:cNvPr id="103" name="TextBox 102">
            <a:extLst>
              <a:ext uri="{FF2B5EF4-FFF2-40B4-BE49-F238E27FC236}">
                <a16:creationId xmlns:a16="http://schemas.microsoft.com/office/drawing/2014/main" id="{86FD1BAE-4D4E-2A8E-26F4-60B1C0EF24C5}"/>
              </a:ext>
            </a:extLst>
          </p:cNvPr>
          <p:cNvSpPr txBox="1"/>
          <p:nvPr/>
        </p:nvSpPr>
        <p:spPr>
          <a:xfrm>
            <a:off x="5542111" y="5618063"/>
            <a:ext cx="723331" cy="707886"/>
          </a:xfrm>
          <a:prstGeom prst="rect">
            <a:avLst/>
          </a:prstGeom>
          <a:noFill/>
        </p:spPr>
        <p:txBody>
          <a:bodyPr wrap="square" rtlCol="0">
            <a:spAutoFit/>
          </a:bodyPr>
          <a:lstStyle/>
          <a:p>
            <a:r>
              <a:rPr lang="en-US" sz="4000">
                <a:solidFill>
                  <a:schemeClr val="bg1"/>
                </a:solidFill>
              </a:rPr>
              <a:t>R</a:t>
            </a:r>
            <a:r>
              <a:rPr lang="en-US" sz="4000" baseline="-25000">
                <a:solidFill>
                  <a:schemeClr val="bg1"/>
                </a:solidFill>
              </a:rPr>
              <a:t>6</a:t>
            </a:r>
          </a:p>
        </p:txBody>
      </p:sp>
      <p:sp>
        <p:nvSpPr>
          <p:cNvPr id="104" name="TextBox 103">
            <a:extLst>
              <a:ext uri="{FF2B5EF4-FFF2-40B4-BE49-F238E27FC236}">
                <a16:creationId xmlns:a16="http://schemas.microsoft.com/office/drawing/2014/main" id="{F5D706D0-1B48-51F9-DFD2-BFB66FA6A78F}"/>
              </a:ext>
            </a:extLst>
          </p:cNvPr>
          <p:cNvSpPr txBox="1"/>
          <p:nvPr/>
        </p:nvSpPr>
        <p:spPr>
          <a:xfrm>
            <a:off x="6673496" y="3831435"/>
            <a:ext cx="723331" cy="707886"/>
          </a:xfrm>
          <a:prstGeom prst="rect">
            <a:avLst/>
          </a:prstGeom>
          <a:noFill/>
        </p:spPr>
        <p:txBody>
          <a:bodyPr wrap="square" rtlCol="0">
            <a:spAutoFit/>
          </a:bodyPr>
          <a:lstStyle/>
          <a:p>
            <a:r>
              <a:rPr lang="en-US" sz="4000">
                <a:solidFill>
                  <a:schemeClr val="bg1"/>
                </a:solidFill>
              </a:rPr>
              <a:t>R</a:t>
            </a:r>
            <a:r>
              <a:rPr lang="en-US" sz="4000" baseline="-25000">
                <a:solidFill>
                  <a:schemeClr val="bg1"/>
                </a:solidFill>
              </a:rPr>
              <a:t>4</a:t>
            </a:r>
          </a:p>
        </p:txBody>
      </p:sp>
      <p:sp>
        <p:nvSpPr>
          <p:cNvPr id="105" name="TextBox 104">
            <a:extLst>
              <a:ext uri="{FF2B5EF4-FFF2-40B4-BE49-F238E27FC236}">
                <a16:creationId xmlns:a16="http://schemas.microsoft.com/office/drawing/2014/main" id="{26DA6413-E5C5-BCA3-15F7-CAA762FA3DC5}"/>
              </a:ext>
            </a:extLst>
          </p:cNvPr>
          <p:cNvSpPr txBox="1"/>
          <p:nvPr/>
        </p:nvSpPr>
        <p:spPr>
          <a:xfrm>
            <a:off x="6701842" y="4707214"/>
            <a:ext cx="723331" cy="707886"/>
          </a:xfrm>
          <a:prstGeom prst="rect">
            <a:avLst/>
          </a:prstGeom>
          <a:noFill/>
        </p:spPr>
        <p:txBody>
          <a:bodyPr wrap="square" rtlCol="0">
            <a:spAutoFit/>
          </a:bodyPr>
          <a:lstStyle/>
          <a:p>
            <a:r>
              <a:rPr lang="en-US" sz="4000">
                <a:solidFill>
                  <a:schemeClr val="bg1"/>
                </a:solidFill>
              </a:rPr>
              <a:t>R</a:t>
            </a:r>
            <a:r>
              <a:rPr lang="en-US" sz="4000" baseline="-25000">
                <a:solidFill>
                  <a:schemeClr val="bg1"/>
                </a:solidFill>
              </a:rPr>
              <a:t>5</a:t>
            </a:r>
          </a:p>
        </p:txBody>
      </p:sp>
      <p:sp>
        <p:nvSpPr>
          <p:cNvPr id="106" name="TextBox 105">
            <a:extLst>
              <a:ext uri="{FF2B5EF4-FFF2-40B4-BE49-F238E27FC236}">
                <a16:creationId xmlns:a16="http://schemas.microsoft.com/office/drawing/2014/main" id="{A691A547-F5BC-BFAE-513C-6894760F3D82}"/>
              </a:ext>
            </a:extLst>
          </p:cNvPr>
          <p:cNvSpPr txBox="1"/>
          <p:nvPr/>
        </p:nvSpPr>
        <p:spPr>
          <a:xfrm>
            <a:off x="6717762" y="5664836"/>
            <a:ext cx="723331" cy="707886"/>
          </a:xfrm>
          <a:prstGeom prst="rect">
            <a:avLst/>
          </a:prstGeom>
          <a:noFill/>
        </p:spPr>
        <p:txBody>
          <a:bodyPr wrap="square" rtlCol="0">
            <a:spAutoFit/>
          </a:bodyPr>
          <a:lstStyle/>
          <a:p>
            <a:r>
              <a:rPr lang="en-US" sz="4000">
                <a:solidFill>
                  <a:schemeClr val="bg1"/>
                </a:solidFill>
              </a:rPr>
              <a:t>R</a:t>
            </a:r>
            <a:r>
              <a:rPr lang="en-US" sz="4000" baseline="-25000">
                <a:solidFill>
                  <a:schemeClr val="bg1"/>
                </a:solidFill>
              </a:rPr>
              <a:t>6</a:t>
            </a:r>
          </a:p>
        </p:txBody>
      </p:sp>
      <p:sp>
        <p:nvSpPr>
          <p:cNvPr id="107" name="TextBox 106">
            <a:extLst>
              <a:ext uri="{FF2B5EF4-FFF2-40B4-BE49-F238E27FC236}">
                <a16:creationId xmlns:a16="http://schemas.microsoft.com/office/drawing/2014/main" id="{DB51320E-15A7-E084-EC80-1AD10D228285}"/>
              </a:ext>
            </a:extLst>
          </p:cNvPr>
          <p:cNvSpPr txBox="1"/>
          <p:nvPr/>
        </p:nvSpPr>
        <p:spPr>
          <a:xfrm>
            <a:off x="7711098" y="3815364"/>
            <a:ext cx="723331" cy="707886"/>
          </a:xfrm>
          <a:prstGeom prst="rect">
            <a:avLst/>
          </a:prstGeom>
          <a:noFill/>
        </p:spPr>
        <p:txBody>
          <a:bodyPr wrap="square" rtlCol="0">
            <a:spAutoFit/>
          </a:bodyPr>
          <a:lstStyle/>
          <a:p>
            <a:r>
              <a:rPr lang="en-US" sz="4000">
                <a:solidFill>
                  <a:schemeClr val="bg1"/>
                </a:solidFill>
              </a:rPr>
              <a:t>R</a:t>
            </a:r>
            <a:r>
              <a:rPr lang="en-US" sz="4000" baseline="-25000">
                <a:solidFill>
                  <a:schemeClr val="bg1"/>
                </a:solidFill>
              </a:rPr>
              <a:t>4</a:t>
            </a:r>
          </a:p>
        </p:txBody>
      </p:sp>
      <p:sp>
        <p:nvSpPr>
          <p:cNvPr id="108" name="TextBox 107">
            <a:extLst>
              <a:ext uri="{FF2B5EF4-FFF2-40B4-BE49-F238E27FC236}">
                <a16:creationId xmlns:a16="http://schemas.microsoft.com/office/drawing/2014/main" id="{5E3CEAB9-E7F3-DEFD-9CFB-1CABA670C861}"/>
              </a:ext>
            </a:extLst>
          </p:cNvPr>
          <p:cNvSpPr txBox="1"/>
          <p:nvPr/>
        </p:nvSpPr>
        <p:spPr>
          <a:xfrm>
            <a:off x="7739444" y="4691143"/>
            <a:ext cx="723331" cy="707886"/>
          </a:xfrm>
          <a:prstGeom prst="rect">
            <a:avLst/>
          </a:prstGeom>
          <a:noFill/>
        </p:spPr>
        <p:txBody>
          <a:bodyPr wrap="square" rtlCol="0">
            <a:spAutoFit/>
          </a:bodyPr>
          <a:lstStyle/>
          <a:p>
            <a:r>
              <a:rPr lang="en-US" sz="4000">
                <a:solidFill>
                  <a:schemeClr val="bg1"/>
                </a:solidFill>
              </a:rPr>
              <a:t>R</a:t>
            </a:r>
            <a:r>
              <a:rPr lang="en-US" sz="4000" baseline="-25000">
                <a:solidFill>
                  <a:schemeClr val="bg1"/>
                </a:solidFill>
              </a:rPr>
              <a:t>5</a:t>
            </a:r>
          </a:p>
        </p:txBody>
      </p:sp>
      <p:sp>
        <p:nvSpPr>
          <p:cNvPr id="109" name="TextBox 108">
            <a:extLst>
              <a:ext uri="{FF2B5EF4-FFF2-40B4-BE49-F238E27FC236}">
                <a16:creationId xmlns:a16="http://schemas.microsoft.com/office/drawing/2014/main" id="{48B934B5-CF6E-2C56-D51F-82BC8A1CAB8D}"/>
              </a:ext>
            </a:extLst>
          </p:cNvPr>
          <p:cNvSpPr txBox="1"/>
          <p:nvPr/>
        </p:nvSpPr>
        <p:spPr>
          <a:xfrm>
            <a:off x="7755364" y="5648765"/>
            <a:ext cx="723331" cy="707886"/>
          </a:xfrm>
          <a:prstGeom prst="rect">
            <a:avLst/>
          </a:prstGeom>
          <a:noFill/>
        </p:spPr>
        <p:txBody>
          <a:bodyPr wrap="square" rtlCol="0">
            <a:spAutoFit/>
          </a:bodyPr>
          <a:lstStyle/>
          <a:p>
            <a:r>
              <a:rPr lang="en-US" sz="4000">
                <a:solidFill>
                  <a:schemeClr val="bg1"/>
                </a:solidFill>
              </a:rPr>
              <a:t>R</a:t>
            </a:r>
            <a:r>
              <a:rPr lang="en-US" sz="4000" baseline="-25000">
                <a:solidFill>
                  <a:schemeClr val="bg1"/>
                </a:solidFill>
              </a:rPr>
              <a:t>6</a:t>
            </a:r>
          </a:p>
        </p:txBody>
      </p:sp>
      <p:sp>
        <p:nvSpPr>
          <p:cNvPr id="110" name="TextBox 109">
            <a:extLst>
              <a:ext uri="{FF2B5EF4-FFF2-40B4-BE49-F238E27FC236}">
                <a16:creationId xmlns:a16="http://schemas.microsoft.com/office/drawing/2014/main" id="{C60C7678-CBB8-A253-9128-76885DD3400D}"/>
              </a:ext>
            </a:extLst>
          </p:cNvPr>
          <p:cNvSpPr txBox="1"/>
          <p:nvPr/>
        </p:nvSpPr>
        <p:spPr>
          <a:xfrm>
            <a:off x="8912087" y="3815364"/>
            <a:ext cx="723331" cy="707886"/>
          </a:xfrm>
          <a:prstGeom prst="rect">
            <a:avLst/>
          </a:prstGeom>
          <a:noFill/>
        </p:spPr>
        <p:txBody>
          <a:bodyPr wrap="square" rtlCol="0">
            <a:spAutoFit/>
          </a:bodyPr>
          <a:lstStyle/>
          <a:p>
            <a:r>
              <a:rPr lang="en-US" sz="4000">
                <a:solidFill>
                  <a:schemeClr val="bg1"/>
                </a:solidFill>
              </a:rPr>
              <a:t>R</a:t>
            </a:r>
            <a:r>
              <a:rPr lang="en-US" sz="4000" baseline="-25000">
                <a:solidFill>
                  <a:schemeClr val="bg1"/>
                </a:solidFill>
              </a:rPr>
              <a:t>4</a:t>
            </a:r>
          </a:p>
        </p:txBody>
      </p:sp>
      <p:sp>
        <p:nvSpPr>
          <p:cNvPr id="111" name="TextBox 110">
            <a:extLst>
              <a:ext uri="{FF2B5EF4-FFF2-40B4-BE49-F238E27FC236}">
                <a16:creationId xmlns:a16="http://schemas.microsoft.com/office/drawing/2014/main" id="{E9796846-A120-75D1-D736-9F822546C1E0}"/>
              </a:ext>
            </a:extLst>
          </p:cNvPr>
          <p:cNvSpPr txBox="1"/>
          <p:nvPr/>
        </p:nvSpPr>
        <p:spPr>
          <a:xfrm>
            <a:off x="8940433" y="4691143"/>
            <a:ext cx="723331" cy="707886"/>
          </a:xfrm>
          <a:prstGeom prst="rect">
            <a:avLst/>
          </a:prstGeom>
          <a:noFill/>
        </p:spPr>
        <p:txBody>
          <a:bodyPr wrap="square" rtlCol="0">
            <a:spAutoFit/>
          </a:bodyPr>
          <a:lstStyle/>
          <a:p>
            <a:r>
              <a:rPr lang="en-US" sz="4000">
                <a:solidFill>
                  <a:schemeClr val="bg1"/>
                </a:solidFill>
              </a:rPr>
              <a:t>R</a:t>
            </a:r>
            <a:r>
              <a:rPr lang="en-US" sz="4000" baseline="-25000">
                <a:solidFill>
                  <a:schemeClr val="bg1"/>
                </a:solidFill>
              </a:rPr>
              <a:t>5</a:t>
            </a:r>
          </a:p>
        </p:txBody>
      </p:sp>
      <p:sp>
        <p:nvSpPr>
          <p:cNvPr id="112" name="TextBox 111">
            <a:extLst>
              <a:ext uri="{FF2B5EF4-FFF2-40B4-BE49-F238E27FC236}">
                <a16:creationId xmlns:a16="http://schemas.microsoft.com/office/drawing/2014/main" id="{26EE08B7-FE31-C9BD-AF1C-6588BCE7788E}"/>
              </a:ext>
            </a:extLst>
          </p:cNvPr>
          <p:cNvSpPr txBox="1"/>
          <p:nvPr/>
        </p:nvSpPr>
        <p:spPr>
          <a:xfrm>
            <a:off x="8956353" y="5648765"/>
            <a:ext cx="723331" cy="707886"/>
          </a:xfrm>
          <a:prstGeom prst="rect">
            <a:avLst/>
          </a:prstGeom>
          <a:noFill/>
        </p:spPr>
        <p:txBody>
          <a:bodyPr wrap="square" rtlCol="0">
            <a:spAutoFit/>
          </a:bodyPr>
          <a:lstStyle/>
          <a:p>
            <a:r>
              <a:rPr lang="en-US" sz="4000">
                <a:solidFill>
                  <a:schemeClr val="bg1"/>
                </a:solidFill>
              </a:rPr>
              <a:t>R</a:t>
            </a:r>
            <a:r>
              <a:rPr lang="en-US" sz="4000" baseline="-25000">
                <a:solidFill>
                  <a:schemeClr val="bg1"/>
                </a:solidFill>
              </a:rPr>
              <a:t>6</a:t>
            </a:r>
          </a:p>
        </p:txBody>
      </p:sp>
      <p:sp>
        <p:nvSpPr>
          <p:cNvPr id="113" name="TextBox 112">
            <a:extLst>
              <a:ext uri="{FF2B5EF4-FFF2-40B4-BE49-F238E27FC236}">
                <a16:creationId xmlns:a16="http://schemas.microsoft.com/office/drawing/2014/main" id="{CCE53D55-EED9-66AE-D4DF-1B8CC1303BA4}"/>
              </a:ext>
            </a:extLst>
          </p:cNvPr>
          <p:cNvSpPr txBox="1"/>
          <p:nvPr/>
        </p:nvSpPr>
        <p:spPr>
          <a:xfrm>
            <a:off x="9892841" y="3815364"/>
            <a:ext cx="723331" cy="707886"/>
          </a:xfrm>
          <a:prstGeom prst="rect">
            <a:avLst/>
          </a:prstGeom>
          <a:noFill/>
        </p:spPr>
        <p:txBody>
          <a:bodyPr wrap="square" rtlCol="0">
            <a:spAutoFit/>
          </a:bodyPr>
          <a:lstStyle/>
          <a:p>
            <a:r>
              <a:rPr lang="en-US" sz="4000">
                <a:solidFill>
                  <a:schemeClr val="bg1"/>
                </a:solidFill>
              </a:rPr>
              <a:t>R</a:t>
            </a:r>
            <a:r>
              <a:rPr lang="en-US" sz="4000" baseline="-25000">
                <a:solidFill>
                  <a:schemeClr val="bg1"/>
                </a:solidFill>
              </a:rPr>
              <a:t>4</a:t>
            </a:r>
          </a:p>
        </p:txBody>
      </p:sp>
      <p:sp>
        <p:nvSpPr>
          <p:cNvPr id="114" name="TextBox 113">
            <a:extLst>
              <a:ext uri="{FF2B5EF4-FFF2-40B4-BE49-F238E27FC236}">
                <a16:creationId xmlns:a16="http://schemas.microsoft.com/office/drawing/2014/main" id="{0F6D68A9-0641-D733-45BE-D13304F8765D}"/>
              </a:ext>
            </a:extLst>
          </p:cNvPr>
          <p:cNvSpPr txBox="1"/>
          <p:nvPr/>
        </p:nvSpPr>
        <p:spPr>
          <a:xfrm>
            <a:off x="9921187" y="4691143"/>
            <a:ext cx="723331" cy="707886"/>
          </a:xfrm>
          <a:prstGeom prst="rect">
            <a:avLst/>
          </a:prstGeom>
          <a:noFill/>
        </p:spPr>
        <p:txBody>
          <a:bodyPr wrap="square" rtlCol="0">
            <a:spAutoFit/>
          </a:bodyPr>
          <a:lstStyle/>
          <a:p>
            <a:r>
              <a:rPr lang="en-US" sz="4000">
                <a:solidFill>
                  <a:schemeClr val="bg1"/>
                </a:solidFill>
              </a:rPr>
              <a:t>R</a:t>
            </a:r>
            <a:r>
              <a:rPr lang="en-US" sz="4000" baseline="-25000">
                <a:solidFill>
                  <a:schemeClr val="bg1"/>
                </a:solidFill>
              </a:rPr>
              <a:t>5</a:t>
            </a:r>
          </a:p>
        </p:txBody>
      </p:sp>
      <p:sp>
        <p:nvSpPr>
          <p:cNvPr id="115" name="TextBox 114">
            <a:extLst>
              <a:ext uri="{FF2B5EF4-FFF2-40B4-BE49-F238E27FC236}">
                <a16:creationId xmlns:a16="http://schemas.microsoft.com/office/drawing/2014/main" id="{15FAC058-D998-73B2-3FA2-1872D99ACB5D}"/>
              </a:ext>
            </a:extLst>
          </p:cNvPr>
          <p:cNvSpPr txBox="1"/>
          <p:nvPr/>
        </p:nvSpPr>
        <p:spPr>
          <a:xfrm>
            <a:off x="9937107" y="5648765"/>
            <a:ext cx="723331" cy="707886"/>
          </a:xfrm>
          <a:prstGeom prst="rect">
            <a:avLst/>
          </a:prstGeom>
          <a:noFill/>
        </p:spPr>
        <p:txBody>
          <a:bodyPr wrap="square" rtlCol="0">
            <a:spAutoFit/>
          </a:bodyPr>
          <a:lstStyle/>
          <a:p>
            <a:r>
              <a:rPr lang="en-US" sz="4000">
                <a:solidFill>
                  <a:schemeClr val="bg1"/>
                </a:solidFill>
              </a:rPr>
              <a:t>R</a:t>
            </a:r>
            <a:r>
              <a:rPr lang="en-US" sz="4000" baseline="-25000">
                <a:solidFill>
                  <a:schemeClr val="bg1"/>
                </a:solidFill>
              </a:rPr>
              <a:t>6</a:t>
            </a:r>
          </a:p>
        </p:txBody>
      </p:sp>
      <p:sp>
        <p:nvSpPr>
          <p:cNvPr id="116" name="TextBox 115">
            <a:extLst>
              <a:ext uri="{FF2B5EF4-FFF2-40B4-BE49-F238E27FC236}">
                <a16:creationId xmlns:a16="http://schemas.microsoft.com/office/drawing/2014/main" id="{EE92BA7B-71D5-651E-EBF7-1AB866DA2FE6}"/>
              </a:ext>
            </a:extLst>
          </p:cNvPr>
          <p:cNvSpPr txBox="1"/>
          <p:nvPr/>
        </p:nvSpPr>
        <p:spPr>
          <a:xfrm>
            <a:off x="5481743" y="1206761"/>
            <a:ext cx="723331" cy="707886"/>
          </a:xfrm>
          <a:prstGeom prst="rect">
            <a:avLst/>
          </a:prstGeom>
          <a:noFill/>
        </p:spPr>
        <p:txBody>
          <a:bodyPr wrap="square" rtlCol="0">
            <a:spAutoFit/>
          </a:bodyPr>
          <a:lstStyle/>
          <a:p>
            <a:r>
              <a:rPr lang="en-US" sz="4000">
                <a:solidFill>
                  <a:schemeClr val="bg1"/>
                </a:solidFill>
              </a:rPr>
              <a:t>R</a:t>
            </a:r>
            <a:r>
              <a:rPr lang="en-US" sz="4000" baseline="-25000">
                <a:solidFill>
                  <a:schemeClr val="bg1"/>
                </a:solidFill>
              </a:rPr>
              <a:t>1</a:t>
            </a:r>
          </a:p>
        </p:txBody>
      </p:sp>
      <p:sp>
        <p:nvSpPr>
          <p:cNvPr id="117" name="TextBox 116">
            <a:extLst>
              <a:ext uri="{FF2B5EF4-FFF2-40B4-BE49-F238E27FC236}">
                <a16:creationId xmlns:a16="http://schemas.microsoft.com/office/drawing/2014/main" id="{F3D359F9-E547-F955-60DD-B671F5F26AF4}"/>
              </a:ext>
            </a:extLst>
          </p:cNvPr>
          <p:cNvSpPr txBox="1"/>
          <p:nvPr/>
        </p:nvSpPr>
        <p:spPr>
          <a:xfrm>
            <a:off x="5510089" y="2082540"/>
            <a:ext cx="723331" cy="707886"/>
          </a:xfrm>
          <a:prstGeom prst="rect">
            <a:avLst/>
          </a:prstGeom>
          <a:noFill/>
        </p:spPr>
        <p:txBody>
          <a:bodyPr wrap="square" rtlCol="0">
            <a:spAutoFit/>
          </a:bodyPr>
          <a:lstStyle/>
          <a:p>
            <a:r>
              <a:rPr lang="en-US" sz="4000">
                <a:solidFill>
                  <a:schemeClr val="bg1"/>
                </a:solidFill>
              </a:rPr>
              <a:t>R</a:t>
            </a:r>
            <a:r>
              <a:rPr lang="en-US" sz="4000" baseline="-25000">
                <a:solidFill>
                  <a:schemeClr val="bg1"/>
                </a:solidFill>
              </a:rPr>
              <a:t>1</a:t>
            </a:r>
          </a:p>
        </p:txBody>
      </p:sp>
      <p:sp>
        <p:nvSpPr>
          <p:cNvPr id="118" name="TextBox 117">
            <a:extLst>
              <a:ext uri="{FF2B5EF4-FFF2-40B4-BE49-F238E27FC236}">
                <a16:creationId xmlns:a16="http://schemas.microsoft.com/office/drawing/2014/main" id="{01185EFA-3537-450D-3394-C3DC132C680A}"/>
              </a:ext>
            </a:extLst>
          </p:cNvPr>
          <p:cNvSpPr txBox="1"/>
          <p:nvPr/>
        </p:nvSpPr>
        <p:spPr>
          <a:xfrm>
            <a:off x="5501152" y="2930190"/>
            <a:ext cx="723331" cy="707886"/>
          </a:xfrm>
          <a:prstGeom prst="rect">
            <a:avLst/>
          </a:prstGeom>
          <a:noFill/>
        </p:spPr>
        <p:txBody>
          <a:bodyPr wrap="square" rtlCol="0">
            <a:spAutoFit/>
          </a:bodyPr>
          <a:lstStyle/>
          <a:p>
            <a:r>
              <a:rPr lang="en-US" sz="4000">
                <a:solidFill>
                  <a:schemeClr val="bg1"/>
                </a:solidFill>
              </a:rPr>
              <a:t>R</a:t>
            </a:r>
            <a:r>
              <a:rPr lang="en-US" sz="4000" baseline="-25000">
                <a:solidFill>
                  <a:schemeClr val="bg1"/>
                </a:solidFill>
              </a:rPr>
              <a:t>3</a:t>
            </a:r>
          </a:p>
        </p:txBody>
      </p:sp>
      <p:sp>
        <p:nvSpPr>
          <p:cNvPr id="119" name="TextBox 118">
            <a:extLst>
              <a:ext uri="{FF2B5EF4-FFF2-40B4-BE49-F238E27FC236}">
                <a16:creationId xmlns:a16="http://schemas.microsoft.com/office/drawing/2014/main" id="{29B42CC6-6846-03AF-5361-FF9933B9C847}"/>
              </a:ext>
            </a:extLst>
          </p:cNvPr>
          <p:cNvSpPr txBox="1"/>
          <p:nvPr/>
        </p:nvSpPr>
        <p:spPr>
          <a:xfrm>
            <a:off x="6657394" y="1253534"/>
            <a:ext cx="723331" cy="707886"/>
          </a:xfrm>
          <a:prstGeom prst="rect">
            <a:avLst/>
          </a:prstGeom>
          <a:noFill/>
        </p:spPr>
        <p:txBody>
          <a:bodyPr wrap="square" rtlCol="0">
            <a:spAutoFit/>
          </a:bodyPr>
          <a:lstStyle/>
          <a:p>
            <a:r>
              <a:rPr lang="en-US" sz="4000">
                <a:solidFill>
                  <a:schemeClr val="bg1"/>
                </a:solidFill>
              </a:rPr>
              <a:t>R</a:t>
            </a:r>
            <a:r>
              <a:rPr lang="en-US" sz="4000" baseline="-25000">
                <a:solidFill>
                  <a:schemeClr val="bg1"/>
                </a:solidFill>
              </a:rPr>
              <a:t>1</a:t>
            </a:r>
          </a:p>
        </p:txBody>
      </p:sp>
      <p:sp>
        <p:nvSpPr>
          <p:cNvPr id="120" name="TextBox 119">
            <a:extLst>
              <a:ext uri="{FF2B5EF4-FFF2-40B4-BE49-F238E27FC236}">
                <a16:creationId xmlns:a16="http://schemas.microsoft.com/office/drawing/2014/main" id="{C6B0F456-1E29-7B2A-F8BA-50BB0EA28056}"/>
              </a:ext>
            </a:extLst>
          </p:cNvPr>
          <p:cNvSpPr txBox="1"/>
          <p:nvPr/>
        </p:nvSpPr>
        <p:spPr>
          <a:xfrm>
            <a:off x="6685740" y="2129313"/>
            <a:ext cx="723331" cy="707886"/>
          </a:xfrm>
          <a:prstGeom prst="rect">
            <a:avLst/>
          </a:prstGeom>
          <a:noFill/>
        </p:spPr>
        <p:txBody>
          <a:bodyPr wrap="square" rtlCol="0">
            <a:spAutoFit/>
          </a:bodyPr>
          <a:lstStyle/>
          <a:p>
            <a:r>
              <a:rPr lang="en-US" sz="4000">
                <a:solidFill>
                  <a:schemeClr val="bg1"/>
                </a:solidFill>
              </a:rPr>
              <a:t>R</a:t>
            </a:r>
            <a:r>
              <a:rPr lang="en-US" sz="4000" baseline="-25000">
                <a:solidFill>
                  <a:schemeClr val="bg1"/>
                </a:solidFill>
              </a:rPr>
              <a:t>2</a:t>
            </a:r>
          </a:p>
        </p:txBody>
      </p:sp>
      <p:sp>
        <p:nvSpPr>
          <p:cNvPr id="121" name="TextBox 120">
            <a:extLst>
              <a:ext uri="{FF2B5EF4-FFF2-40B4-BE49-F238E27FC236}">
                <a16:creationId xmlns:a16="http://schemas.microsoft.com/office/drawing/2014/main" id="{63C87C03-FD63-7C63-8B0F-20D1C6BB849A}"/>
              </a:ext>
            </a:extLst>
          </p:cNvPr>
          <p:cNvSpPr txBox="1"/>
          <p:nvPr/>
        </p:nvSpPr>
        <p:spPr>
          <a:xfrm>
            <a:off x="6676803" y="2976963"/>
            <a:ext cx="723331" cy="707886"/>
          </a:xfrm>
          <a:prstGeom prst="rect">
            <a:avLst/>
          </a:prstGeom>
          <a:noFill/>
        </p:spPr>
        <p:txBody>
          <a:bodyPr wrap="square" rtlCol="0">
            <a:spAutoFit/>
          </a:bodyPr>
          <a:lstStyle/>
          <a:p>
            <a:r>
              <a:rPr lang="en-US" sz="4000">
                <a:solidFill>
                  <a:schemeClr val="bg1"/>
                </a:solidFill>
              </a:rPr>
              <a:t>R</a:t>
            </a:r>
            <a:r>
              <a:rPr lang="en-US" sz="4000" baseline="-25000">
                <a:solidFill>
                  <a:schemeClr val="bg1"/>
                </a:solidFill>
              </a:rPr>
              <a:t>3</a:t>
            </a:r>
          </a:p>
        </p:txBody>
      </p:sp>
      <p:sp>
        <p:nvSpPr>
          <p:cNvPr id="122" name="TextBox 121">
            <a:extLst>
              <a:ext uri="{FF2B5EF4-FFF2-40B4-BE49-F238E27FC236}">
                <a16:creationId xmlns:a16="http://schemas.microsoft.com/office/drawing/2014/main" id="{EC915838-9C0E-4CB4-09D2-45F417B99280}"/>
              </a:ext>
            </a:extLst>
          </p:cNvPr>
          <p:cNvSpPr txBox="1"/>
          <p:nvPr/>
        </p:nvSpPr>
        <p:spPr>
          <a:xfrm>
            <a:off x="7694996" y="1237463"/>
            <a:ext cx="723331" cy="707886"/>
          </a:xfrm>
          <a:prstGeom prst="rect">
            <a:avLst/>
          </a:prstGeom>
          <a:noFill/>
        </p:spPr>
        <p:txBody>
          <a:bodyPr wrap="square" rtlCol="0">
            <a:spAutoFit/>
          </a:bodyPr>
          <a:lstStyle/>
          <a:p>
            <a:r>
              <a:rPr lang="en-US" sz="4000">
                <a:solidFill>
                  <a:schemeClr val="bg1"/>
                </a:solidFill>
              </a:rPr>
              <a:t>R</a:t>
            </a:r>
            <a:r>
              <a:rPr lang="en-US" sz="4000" baseline="-25000">
                <a:solidFill>
                  <a:schemeClr val="bg1"/>
                </a:solidFill>
              </a:rPr>
              <a:t>1</a:t>
            </a:r>
          </a:p>
        </p:txBody>
      </p:sp>
      <p:sp>
        <p:nvSpPr>
          <p:cNvPr id="123" name="TextBox 122">
            <a:extLst>
              <a:ext uri="{FF2B5EF4-FFF2-40B4-BE49-F238E27FC236}">
                <a16:creationId xmlns:a16="http://schemas.microsoft.com/office/drawing/2014/main" id="{49519694-B010-29F0-C649-59F802C80361}"/>
              </a:ext>
            </a:extLst>
          </p:cNvPr>
          <p:cNvSpPr txBox="1"/>
          <p:nvPr/>
        </p:nvSpPr>
        <p:spPr>
          <a:xfrm>
            <a:off x="7723342" y="2113242"/>
            <a:ext cx="723331" cy="707886"/>
          </a:xfrm>
          <a:prstGeom prst="rect">
            <a:avLst/>
          </a:prstGeom>
          <a:noFill/>
        </p:spPr>
        <p:txBody>
          <a:bodyPr wrap="square" rtlCol="0">
            <a:spAutoFit/>
          </a:bodyPr>
          <a:lstStyle/>
          <a:p>
            <a:r>
              <a:rPr lang="en-US" sz="4000">
                <a:solidFill>
                  <a:schemeClr val="bg1"/>
                </a:solidFill>
              </a:rPr>
              <a:t>R</a:t>
            </a:r>
            <a:r>
              <a:rPr lang="en-US" sz="4000" baseline="-25000">
                <a:solidFill>
                  <a:schemeClr val="bg1"/>
                </a:solidFill>
              </a:rPr>
              <a:t>2</a:t>
            </a:r>
          </a:p>
        </p:txBody>
      </p:sp>
      <p:sp>
        <p:nvSpPr>
          <p:cNvPr id="124" name="TextBox 123">
            <a:extLst>
              <a:ext uri="{FF2B5EF4-FFF2-40B4-BE49-F238E27FC236}">
                <a16:creationId xmlns:a16="http://schemas.microsoft.com/office/drawing/2014/main" id="{D8BE66DE-982E-017B-4F8D-710AD3F55A16}"/>
              </a:ext>
            </a:extLst>
          </p:cNvPr>
          <p:cNvSpPr txBox="1"/>
          <p:nvPr/>
        </p:nvSpPr>
        <p:spPr>
          <a:xfrm>
            <a:off x="7714405" y="2960892"/>
            <a:ext cx="723331" cy="707886"/>
          </a:xfrm>
          <a:prstGeom prst="rect">
            <a:avLst/>
          </a:prstGeom>
          <a:noFill/>
        </p:spPr>
        <p:txBody>
          <a:bodyPr wrap="square" rtlCol="0">
            <a:spAutoFit/>
          </a:bodyPr>
          <a:lstStyle/>
          <a:p>
            <a:r>
              <a:rPr lang="en-US" sz="4000">
                <a:solidFill>
                  <a:schemeClr val="bg1"/>
                </a:solidFill>
              </a:rPr>
              <a:t>R</a:t>
            </a:r>
            <a:r>
              <a:rPr lang="en-US" sz="4000" baseline="-25000">
                <a:solidFill>
                  <a:schemeClr val="bg1"/>
                </a:solidFill>
              </a:rPr>
              <a:t>3</a:t>
            </a:r>
          </a:p>
        </p:txBody>
      </p:sp>
      <p:sp>
        <p:nvSpPr>
          <p:cNvPr id="125" name="TextBox 124">
            <a:extLst>
              <a:ext uri="{FF2B5EF4-FFF2-40B4-BE49-F238E27FC236}">
                <a16:creationId xmlns:a16="http://schemas.microsoft.com/office/drawing/2014/main" id="{B94045E6-3A2B-1D3B-A27A-968B1010AEB5}"/>
              </a:ext>
            </a:extLst>
          </p:cNvPr>
          <p:cNvSpPr txBox="1"/>
          <p:nvPr/>
        </p:nvSpPr>
        <p:spPr>
          <a:xfrm>
            <a:off x="8895985" y="1237463"/>
            <a:ext cx="723331" cy="707886"/>
          </a:xfrm>
          <a:prstGeom prst="rect">
            <a:avLst/>
          </a:prstGeom>
          <a:noFill/>
        </p:spPr>
        <p:txBody>
          <a:bodyPr wrap="square" rtlCol="0">
            <a:spAutoFit/>
          </a:bodyPr>
          <a:lstStyle/>
          <a:p>
            <a:r>
              <a:rPr lang="en-US" sz="4000">
                <a:solidFill>
                  <a:schemeClr val="bg1"/>
                </a:solidFill>
              </a:rPr>
              <a:t>R</a:t>
            </a:r>
            <a:r>
              <a:rPr lang="en-US" sz="4000" baseline="-25000">
                <a:solidFill>
                  <a:schemeClr val="bg1"/>
                </a:solidFill>
              </a:rPr>
              <a:t>1</a:t>
            </a:r>
          </a:p>
        </p:txBody>
      </p:sp>
      <p:sp>
        <p:nvSpPr>
          <p:cNvPr id="126" name="TextBox 125">
            <a:extLst>
              <a:ext uri="{FF2B5EF4-FFF2-40B4-BE49-F238E27FC236}">
                <a16:creationId xmlns:a16="http://schemas.microsoft.com/office/drawing/2014/main" id="{11CC9BAD-DD5F-329D-3468-23B27634B62C}"/>
              </a:ext>
            </a:extLst>
          </p:cNvPr>
          <p:cNvSpPr txBox="1"/>
          <p:nvPr/>
        </p:nvSpPr>
        <p:spPr>
          <a:xfrm>
            <a:off x="8924331" y="2113242"/>
            <a:ext cx="723331" cy="707886"/>
          </a:xfrm>
          <a:prstGeom prst="rect">
            <a:avLst/>
          </a:prstGeom>
          <a:noFill/>
        </p:spPr>
        <p:txBody>
          <a:bodyPr wrap="square" rtlCol="0">
            <a:spAutoFit/>
          </a:bodyPr>
          <a:lstStyle/>
          <a:p>
            <a:r>
              <a:rPr lang="en-US" sz="4000">
                <a:solidFill>
                  <a:schemeClr val="bg1"/>
                </a:solidFill>
              </a:rPr>
              <a:t>R</a:t>
            </a:r>
            <a:r>
              <a:rPr lang="en-US" sz="4000" baseline="-25000">
                <a:solidFill>
                  <a:schemeClr val="bg1"/>
                </a:solidFill>
              </a:rPr>
              <a:t>2</a:t>
            </a:r>
          </a:p>
        </p:txBody>
      </p:sp>
      <p:sp>
        <p:nvSpPr>
          <p:cNvPr id="127" name="TextBox 126">
            <a:extLst>
              <a:ext uri="{FF2B5EF4-FFF2-40B4-BE49-F238E27FC236}">
                <a16:creationId xmlns:a16="http://schemas.microsoft.com/office/drawing/2014/main" id="{57501F49-B3B7-DA23-A312-1D3D03580C27}"/>
              </a:ext>
            </a:extLst>
          </p:cNvPr>
          <p:cNvSpPr txBox="1"/>
          <p:nvPr/>
        </p:nvSpPr>
        <p:spPr>
          <a:xfrm>
            <a:off x="8915394" y="2960892"/>
            <a:ext cx="723331" cy="707886"/>
          </a:xfrm>
          <a:prstGeom prst="rect">
            <a:avLst/>
          </a:prstGeom>
          <a:noFill/>
        </p:spPr>
        <p:txBody>
          <a:bodyPr wrap="square" rtlCol="0">
            <a:spAutoFit/>
          </a:bodyPr>
          <a:lstStyle/>
          <a:p>
            <a:r>
              <a:rPr lang="en-US" sz="4000">
                <a:solidFill>
                  <a:schemeClr val="bg1"/>
                </a:solidFill>
              </a:rPr>
              <a:t>R</a:t>
            </a:r>
            <a:r>
              <a:rPr lang="en-US" sz="4000" baseline="-25000">
                <a:solidFill>
                  <a:schemeClr val="bg1"/>
                </a:solidFill>
              </a:rPr>
              <a:t>3</a:t>
            </a:r>
          </a:p>
        </p:txBody>
      </p:sp>
      <p:sp>
        <p:nvSpPr>
          <p:cNvPr id="128" name="TextBox 127">
            <a:extLst>
              <a:ext uri="{FF2B5EF4-FFF2-40B4-BE49-F238E27FC236}">
                <a16:creationId xmlns:a16="http://schemas.microsoft.com/office/drawing/2014/main" id="{1F60FB77-431A-B46B-7E50-091A21E804C6}"/>
              </a:ext>
            </a:extLst>
          </p:cNvPr>
          <p:cNvSpPr txBox="1"/>
          <p:nvPr/>
        </p:nvSpPr>
        <p:spPr>
          <a:xfrm>
            <a:off x="9876739" y="1237463"/>
            <a:ext cx="723331" cy="707886"/>
          </a:xfrm>
          <a:prstGeom prst="rect">
            <a:avLst/>
          </a:prstGeom>
          <a:noFill/>
        </p:spPr>
        <p:txBody>
          <a:bodyPr wrap="square" rtlCol="0">
            <a:spAutoFit/>
          </a:bodyPr>
          <a:lstStyle/>
          <a:p>
            <a:r>
              <a:rPr lang="en-US" sz="4000">
                <a:solidFill>
                  <a:schemeClr val="bg1"/>
                </a:solidFill>
              </a:rPr>
              <a:t>R</a:t>
            </a:r>
            <a:r>
              <a:rPr lang="en-US" sz="4000" baseline="-25000">
                <a:solidFill>
                  <a:schemeClr val="bg1"/>
                </a:solidFill>
              </a:rPr>
              <a:t>1</a:t>
            </a:r>
          </a:p>
        </p:txBody>
      </p:sp>
      <p:sp>
        <p:nvSpPr>
          <p:cNvPr id="129" name="TextBox 128">
            <a:extLst>
              <a:ext uri="{FF2B5EF4-FFF2-40B4-BE49-F238E27FC236}">
                <a16:creationId xmlns:a16="http://schemas.microsoft.com/office/drawing/2014/main" id="{B675B004-47EE-A195-BAA2-55D2B36E9E0B}"/>
              </a:ext>
            </a:extLst>
          </p:cNvPr>
          <p:cNvSpPr txBox="1"/>
          <p:nvPr/>
        </p:nvSpPr>
        <p:spPr>
          <a:xfrm>
            <a:off x="9905085" y="2113242"/>
            <a:ext cx="723331" cy="707886"/>
          </a:xfrm>
          <a:prstGeom prst="rect">
            <a:avLst/>
          </a:prstGeom>
          <a:noFill/>
        </p:spPr>
        <p:txBody>
          <a:bodyPr wrap="square" rtlCol="0">
            <a:spAutoFit/>
          </a:bodyPr>
          <a:lstStyle/>
          <a:p>
            <a:r>
              <a:rPr lang="en-US" sz="4000">
                <a:solidFill>
                  <a:schemeClr val="bg1"/>
                </a:solidFill>
              </a:rPr>
              <a:t>R</a:t>
            </a:r>
            <a:r>
              <a:rPr lang="en-US" sz="4000" baseline="-25000">
                <a:solidFill>
                  <a:schemeClr val="bg1"/>
                </a:solidFill>
              </a:rPr>
              <a:t>2</a:t>
            </a:r>
          </a:p>
        </p:txBody>
      </p:sp>
      <p:sp>
        <p:nvSpPr>
          <p:cNvPr id="130" name="TextBox 129">
            <a:extLst>
              <a:ext uri="{FF2B5EF4-FFF2-40B4-BE49-F238E27FC236}">
                <a16:creationId xmlns:a16="http://schemas.microsoft.com/office/drawing/2014/main" id="{A94BB706-5577-990C-6800-E0517A897832}"/>
              </a:ext>
            </a:extLst>
          </p:cNvPr>
          <p:cNvSpPr txBox="1"/>
          <p:nvPr/>
        </p:nvSpPr>
        <p:spPr>
          <a:xfrm>
            <a:off x="9896148" y="2960892"/>
            <a:ext cx="723331" cy="707886"/>
          </a:xfrm>
          <a:prstGeom prst="rect">
            <a:avLst/>
          </a:prstGeom>
          <a:noFill/>
        </p:spPr>
        <p:txBody>
          <a:bodyPr wrap="square" rtlCol="0">
            <a:spAutoFit/>
          </a:bodyPr>
          <a:lstStyle/>
          <a:p>
            <a:r>
              <a:rPr lang="en-US" sz="4000">
                <a:solidFill>
                  <a:schemeClr val="bg1"/>
                </a:solidFill>
              </a:rPr>
              <a:t>R</a:t>
            </a:r>
            <a:r>
              <a:rPr lang="en-US" sz="4000" baseline="-25000">
                <a:solidFill>
                  <a:schemeClr val="bg1"/>
                </a:solidFill>
              </a:rPr>
              <a:t>3</a:t>
            </a:r>
          </a:p>
        </p:txBody>
      </p:sp>
      <p:sp>
        <p:nvSpPr>
          <p:cNvPr id="3" name="TextBox 2">
            <a:extLst>
              <a:ext uri="{FF2B5EF4-FFF2-40B4-BE49-F238E27FC236}">
                <a16:creationId xmlns:a16="http://schemas.microsoft.com/office/drawing/2014/main" id="{B71ADEE0-9CFE-0D7A-5A7F-5D0D93575617}"/>
              </a:ext>
            </a:extLst>
          </p:cNvPr>
          <p:cNvSpPr txBox="1"/>
          <p:nvPr/>
        </p:nvSpPr>
        <p:spPr>
          <a:xfrm>
            <a:off x="11745246" y="6488668"/>
            <a:ext cx="446754" cy="369332"/>
          </a:xfrm>
          <a:prstGeom prst="rect">
            <a:avLst/>
          </a:prstGeom>
          <a:noFill/>
        </p:spPr>
        <p:txBody>
          <a:bodyPr wrap="square" rtlCol="0">
            <a:spAutoFit/>
          </a:bodyPr>
          <a:lstStyle/>
          <a:p>
            <a:pPr algn="ctr"/>
            <a:r>
              <a:rPr lang="en-US" dirty="0">
                <a:solidFill>
                  <a:schemeClr val="bg1"/>
                </a:solidFill>
              </a:rPr>
              <a:t>10</a:t>
            </a:r>
          </a:p>
        </p:txBody>
      </p:sp>
    </p:spTree>
    <p:extLst>
      <p:ext uri="{BB962C8B-B14F-4D97-AF65-F5344CB8AC3E}">
        <p14:creationId xmlns:p14="http://schemas.microsoft.com/office/powerpoint/2010/main" val="2560885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20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0" presetClass="path" presetSubtype="0" accel="50000" decel="50000" fill="hold" grpId="1" nodeType="clickEffect">
                                  <p:stCondLst>
                                    <p:cond delay="0"/>
                                  </p:stCondLst>
                                  <p:childTnLst>
                                    <p:animMotion origin="layout" path="M 0 0 L 0.20989 0.13588 " pathEditMode="relative" ptsTypes="AA">
                                      <p:cBhvr>
                                        <p:cTn id="40" dur="2000" fill="hold"/>
                                        <p:tgtEl>
                                          <p:spTgt spid="28"/>
                                        </p:tgtEl>
                                        <p:attrNameLst>
                                          <p:attrName>ppt_x</p:attrName>
                                          <p:attrName>ppt_y</p:attrName>
                                        </p:attrNameLst>
                                      </p:cBhvr>
                                    </p:animMotion>
                                  </p:childTnLst>
                                </p:cTn>
                              </p:par>
                              <p:par>
                                <p:cTn id="41" presetID="0" presetClass="path" presetSubtype="0" accel="50000" decel="50000" fill="hold" grpId="1" nodeType="withEffect">
                                  <p:stCondLst>
                                    <p:cond delay="0"/>
                                  </p:stCondLst>
                                  <p:childTnLst>
                                    <p:animMotion origin="layout" path="M -1.25E-6 -7.40741E-7 L 0.11992 -0.11273 " pathEditMode="relative" rAng="0" ptsTypes="AA">
                                      <p:cBhvr>
                                        <p:cTn id="42" dur="2000" fill="hold"/>
                                        <p:tgtEl>
                                          <p:spTgt spid="33"/>
                                        </p:tgtEl>
                                        <p:attrNameLst>
                                          <p:attrName>ppt_x</p:attrName>
                                          <p:attrName>ppt_y</p:attrName>
                                        </p:attrNameLst>
                                      </p:cBhvr>
                                      <p:rCtr x="5990" y="-5648"/>
                                    </p:animMotion>
                                  </p:childTnLst>
                                </p:cTn>
                              </p:par>
                              <p:par>
                                <p:cTn id="43" presetID="0" presetClass="path" presetSubtype="0" accel="50000" decel="50000" fill="hold" grpId="1" nodeType="withEffect">
                                  <p:stCondLst>
                                    <p:cond delay="0"/>
                                  </p:stCondLst>
                                  <p:childTnLst>
                                    <p:animMotion origin="layout" path="M 0 0 L 0.19856 0.11574 " pathEditMode="relative" ptsTypes="AA">
                                      <p:cBhvr>
                                        <p:cTn id="44" dur="2000" fill="hold"/>
                                        <p:tgtEl>
                                          <p:spTgt spid="29"/>
                                        </p:tgtEl>
                                        <p:attrNameLst>
                                          <p:attrName>ppt_x</p:attrName>
                                          <p:attrName>ppt_y</p:attrName>
                                        </p:attrNameLst>
                                      </p:cBhvr>
                                    </p:animMotion>
                                  </p:childTnLst>
                                </p:cTn>
                              </p:par>
                              <p:par>
                                <p:cTn id="45" presetID="0" presetClass="path" presetSubtype="0" accel="50000" decel="50000" fill="hold" grpId="1" nodeType="withEffect">
                                  <p:stCondLst>
                                    <p:cond delay="0"/>
                                  </p:stCondLst>
                                  <p:childTnLst>
                                    <p:animMotion origin="layout" path="M -4.16667E-7 -1.85185E-6 L 0.11211 -0.14699 " pathEditMode="relative" rAng="0" ptsTypes="AA">
                                      <p:cBhvr>
                                        <p:cTn id="46" dur="2000" fill="hold"/>
                                        <p:tgtEl>
                                          <p:spTgt spid="30"/>
                                        </p:tgtEl>
                                        <p:attrNameLst>
                                          <p:attrName>ppt_x</p:attrName>
                                          <p:attrName>ppt_y</p:attrName>
                                        </p:attrNameLst>
                                      </p:cBhvr>
                                      <p:rCtr x="5599" y="-7361"/>
                                    </p:animMotion>
                                  </p:childTnLst>
                                </p:cTn>
                              </p:par>
                              <p:par>
                                <p:cTn id="47" presetID="10"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3000"/>
                                        <p:tgtEl>
                                          <p:spTgt spid="3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3000"/>
                                        <p:tgtEl>
                                          <p:spTgt spid="3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3000"/>
                                        <p:tgtEl>
                                          <p:spTgt spid="32"/>
                                        </p:tgtEl>
                                      </p:cBhvr>
                                    </p:animEffect>
                                    <p:set>
                                      <p:cBhvr>
                                        <p:cTn id="57" dur="1" fill="hold">
                                          <p:stCondLst>
                                            <p:cond delay="2999"/>
                                          </p:stCondLst>
                                        </p:cTn>
                                        <p:tgtEl>
                                          <p:spTgt spid="32"/>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3000"/>
                                        <p:tgtEl>
                                          <p:spTgt spid="19"/>
                                        </p:tgtEl>
                                      </p:cBhvr>
                                    </p:animEffect>
                                    <p:set>
                                      <p:cBhvr>
                                        <p:cTn id="60" dur="1" fill="hold">
                                          <p:stCondLst>
                                            <p:cond delay="2999"/>
                                          </p:stCondLst>
                                        </p:cTn>
                                        <p:tgtEl>
                                          <p:spTgt spid="19"/>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3000"/>
                                        <p:tgtEl>
                                          <p:spTgt spid="20"/>
                                        </p:tgtEl>
                                      </p:cBhvr>
                                    </p:animEffect>
                                    <p:set>
                                      <p:cBhvr>
                                        <p:cTn id="63" dur="1" fill="hold">
                                          <p:stCondLst>
                                            <p:cond delay="2999"/>
                                          </p:stCondLst>
                                        </p:cTn>
                                        <p:tgtEl>
                                          <p:spTgt spid="20"/>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3000"/>
                                        <p:tgtEl>
                                          <p:spTgt spid="34"/>
                                        </p:tgtEl>
                                      </p:cBhvr>
                                    </p:animEffect>
                                    <p:set>
                                      <p:cBhvr>
                                        <p:cTn id="66" dur="1" fill="hold">
                                          <p:stCondLst>
                                            <p:cond delay="2999"/>
                                          </p:stCondLst>
                                        </p:cTn>
                                        <p:tgtEl>
                                          <p:spTgt spid="34"/>
                                        </p:tgtEl>
                                        <p:attrNameLst>
                                          <p:attrName>style.visibility</p:attrName>
                                        </p:attrNameLst>
                                      </p:cBhvr>
                                      <p:to>
                                        <p:strVal val="hidden"/>
                                      </p:to>
                                    </p:set>
                                  </p:childTnLst>
                                </p:cTn>
                              </p:par>
                              <p:par>
                                <p:cTn id="67" presetID="10" presetClass="exit" presetSubtype="0" fill="hold" grpId="2" nodeType="withEffect">
                                  <p:stCondLst>
                                    <p:cond delay="0"/>
                                  </p:stCondLst>
                                  <p:childTnLst>
                                    <p:animEffect transition="out" filter="fade">
                                      <p:cBhvr>
                                        <p:cTn id="68" dur="3000"/>
                                        <p:tgtEl>
                                          <p:spTgt spid="28"/>
                                        </p:tgtEl>
                                      </p:cBhvr>
                                    </p:animEffect>
                                    <p:set>
                                      <p:cBhvr>
                                        <p:cTn id="69" dur="1" fill="hold">
                                          <p:stCondLst>
                                            <p:cond delay="2999"/>
                                          </p:stCondLst>
                                        </p:cTn>
                                        <p:tgtEl>
                                          <p:spTgt spid="28"/>
                                        </p:tgtEl>
                                        <p:attrNameLst>
                                          <p:attrName>style.visibility</p:attrName>
                                        </p:attrNameLst>
                                      </p:cBhvr>
                                      <p:to>
                                        <p:strVal val="hidden"/>
                                      </p:to>
                                    </p:set>
                                  </p:childTnLst>
                                </p:cTn>
                              </p:par>
                              <p:par>
                                <p:cTn id="70" presetID="10" presetClass="exit" presetSubtype="0" fill="hold" grpId="2" nodeType="withEffect">
                                  <p:stCondLst>
                                    <p:cond delay="0"/>
                                  </p:stCondLst>
                                  <p:childTnLst>
                                    <p:animEffect transition="out" filter="fade">
                                      <p:cBhvr>
                                        <p:cTn id="71" dur="3000"/>
                                        <p:tgtEl>
                                          <p:spTgt spid="29"/>
                                        </p:tgtEl>
                                      </p:cBhvr>
                                    </p:animEffect>
                                    <p:set>
                                      <p:cBhvr>
                                        <p:cTn id="72" dur="1" fill="hold">
                                          <p:stCondLst>
                                            <p:cond delay="2999"/>
                                          </p:stCondLst>
                                        </p:cTn>
                                        <p:tgtEl>
                                          <p:spTgt spid="29"/>
                                        </p:tgtEl>
                                        <p:attrNameLst>
                                          <p:attrName>style.visibility</p:attrName>
                                        </p:attrNameLst>
                                      </p:cBhvr>
                                      <p:to>
                                        <p:strVal val="hidden"/>
                                      </p:to>
                                    </p:set>
                                  </p:childTnLst>
                                </p:cTn>
                              </p:par>
                              <p:par>
                                <p:cTn id="73" presetID="10" presetClass="exit" presetSubtype="0" fill="hold" grpId="2" nodeType="withEffect">
                                  <p:stCondLst>
                                    <p:cond delay="0"/>
                                  </p:stCondLst>
                                  <p:childTnLst>
                                    <p:animEffect transition="out" filter="fade">
                                      <p:cBhvr>
                                        <p:cTn id="74" dur="3000"/>
                                        <p:tgtEl>
                                          <p:spTgt spid="30"/>
                                        </p:tgtEl>
                                      </p:cBhvr>
                                    </p:animEffect>
                                    <p:set>
                                      <p:cBhvr>
                                        <p:cTn id="75" dur="1" fill="hold">
                                          <p:stCondLst>
                                            <p:cond delay="2999"/>
                                          </p:stCondLst>
                                        </p:cTn>
                                        <p:tgtEl>
                                          <p:spTgt spid="30"/>
                                        </p:tgtEl>
                                        <p:attrNameLst>
                                          <p:attrName>style.visibility</p:attrName>
                                        </p:attrNameLst>
                                      </p:cBhvr>
                                      <p:to>
                                        <p:strVal val="hidden"/>
                                      </p:to>
                                    </p:set>
                                  </p:childTnLst>
                                </p:cTn>
                              </p:par>
                              <p:par>
                                <p:cTn id="76" presetID="10" presetClass="exit" presetSubtype="0" fill="hold" grpId="2" nodeType="withEffect">
                                  <p:stCondLst>
                                    <p:cond delay="0"/>
                                  </p:stCondLst>
                                  <p:childTnLst>
                                    <p:animEffect transition="out" filter="fade">
                                      <p:cBhvr>
                                        <p:cTn id="77" dur="3000"/>
                                        <p:tgtEl>
                                          <p:spTgt spid="33"/>
                                        </p:tgtEl>
                                      </p:cBhvr>
                                    </p:animEffect>
                                    <p:set>
                                      <p:cBhvr>
                                        <p:cTn id="78" dur="1" fill="hold">
                                          <p:stCondLst>
                                            <p:cond delay="2999"/>
                                          </p:stCondLst>
                                        </p:cTn>
                                        <p:tgtEl>
                                          <p:spTgt spid="33"/>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3000"/>
                                        <p:tgtEl>
                                          <p:spTgt spid="35"/>
                                        </p:tgtEl>
                                      </p:cBhvr>
                                    </p:animEffect>
                                    <p:set>
                                      <p:cBhvr>
                                        <p:cTn id="81" dur="1" fill="hold">
                                          <p:stCondLst>
                                            <p:cond delay="2999"/>
                                          </p:stCondLst>
                                        </p:cTn>
                                        <p:tgtEl>
                                          <p:spTgt spid="35"/>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3000"/>
                                        <p:tgtEl>
                                          <p:spTgt spid="36"/>
                                        </p:tgtEl>
                                      </p:cBhvr>
                                    </p:animEffect>
                                    <p:set>
                                      <p:cBhvr>
                                        <p:cTn id="84" dur="1" fill="hold">
                                          <p:stCondLst>
                                            <p:cond delay="2999"/>
                                          </p:stCondLst>
                                        </p:cTn>
                                        <p:tgtEl>
                                          <p:spTgt spid="36"/>
                                        </p:tgtEl>
                                        <p:attrNameLst>
                                          <p:attrName>style.visibility</p:attrName>
                                        </p:attrNameLst>
                                      </p:cBhvr>
                                      <p:to>
                                        <p:strVal val="hidden"/>
                                      </p:to>
                                    </p:set>
                                  </p:childTnLst>
                                </p:cTn>
                              </p:par>
                              <p:par>
                                <p:cTn id="85" presetID="10" presetClass="entr" presetSubtype="0" fill="hold" grpId="0" nodeType="with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fade">
                                      <p:cBhvr>
                                        <p:cTn id="87" dur="2000"/>
                                        <p:tgtEl>
                                          <p:spTgt spid="37"/>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8"/>
                                        </p:tgtEl>
                                        <p:attrNameLst>
                                          <p:attrName>style.visibility</p:attrName>
                                        </p:attrNameLst>
                                      </p:cBhvr>
                                      <p:to>
                                        <p:strVal val="visible"/>
                                      </p:to>
                                    </p:set>
                                    <p:animEffect transition="in" filter="fade">
                                      <p:cBhvr>
                                        <p:cTn id="90" dur="2000"/>
                                        <p:tgtEl>
                                          <p:spTgt spid="38"/>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9"/>
                                        </p:tgtEl>
                                        <p:attrNameLst>
                                          <p:attrName>style.visibility</p:attrName>
                                        </p:attrNameLst>
                                      </p:cBhvr>
                                      <p:to>
                                        <p:strVal val="visible"/>
                                      </p:to>
                                    </p:set>
                                    <p:animEffect transition="in" filter="fade">
                                      <p:cBhvr>
                                        <p:cTn id="93" dur="2000"/>
                                        <p:tgtEl>
                                          <p:spTgt spid="39"/>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xit" presetSubtype="0" fill="hold" nodeType="clickEffect">
                                  <p:stCondLst>
                                    <p:cond delay="0"/>
                                  </p:stCondLst>
                                  <p:childTnLst>
                                    <p:animEffect transition="out" filter="fade">
                                      <p:cBhvr>
                                        <p:cTn id="97" dur="2000"/>
                                        <p:tgtEl>
                                          <p:spTgt spid="32"/>
                                        </p:tgtEl>
                                      </p:cBhvr>
                                    </p:animEffect>
                                    <p:set>
                                      <p:cBhvr>
                                        <p:cTn id="98" dur="1" fill="hold">
                                          <p:stCondLst>
                                            <p:cond delay="1999"/>
                                          </p:stCondLst>
                                        </p:cTn>
                                        <p:tgtEl>
                                          <p:spTgt spid="32"/>
                                        </p:tgtEl>
                                        <p:attrNameLst>
                                          <p:attrName>style.visibility</p:attrName>
                                        </p:attrNameLst>
                                      </p:cBhvr>
                                      <p:to>
                                        <p:strVal val="hidden"/>
                                      </p:to>
                                    </p:set>
                                  </p:childTnLst>
                                </p:cTn>
                              </p:par>
                              <p:par>
                                <p:cTn id="99" presetID="10" presetClass="exit" presetSubtype="0" fill="hold" grpId="2" nodeType="withEffect">
                                  <p:stCondLst>
                                    <p:cond delay="0"/>
                                  </p:stCondLst>
                                  <p:childTnLst>
                                    <p:animEffect transition="out" filter="fade">
                                      <p:cBhvr>
                                        <p:cTn id="100" dur="2000"/>
                                        <p:tgtEl>
                                          <p:spTgt spid="19"/>
                                        </p:tgtEl>
                                      </p:cBhvr>
                                    </p:animEffect>
                                    <p:set>
                                      <p:cBhvr>
                                        <p:cTn id="101" dur="1" fill="hold">
                                          <p:stCondLst>
                                            <p:cond delay="1999"/>
                                          </p:stCondLst>
                                        </p:cTn>
                                        <p:tgtEl>
                                          <p:spTgt spid="19"/>
                                        </p:tgtEl>
                                        <p:attrNameLst>
                                          <p:attrName>style.visibility</p:attrName>
                                        </p:attrNameLst>
                                      </p:cBhvr>
                                      <p:to>
                                        <p:strVal val="hidden"/>
                                      </p:to>
                                    </p:set>
                                  </p:childTnLst>
                                </p:cTn>
                              </p:par>
                              <p:par>
                                <p:cTn id="102" presetID="10" presetClass="exit" presetSubtype="0" fill="hold" grpId="2" nodeType="withEffect">
                                  <p:stCondLst>
                                    <p:cond delay="0"/>
                                  </p:stCondLst>
                                  <p:childTnLst>
                                    <p:animEffect transition="out" filter="fade">
                                      <p:cBhvr>
                                        <p:cTn id="103" dur="2000"/>
                                        <p:tgtEl>
                                          <p:spTgt spid="20"/>
                                        </p:tgtEl>
                                      </p:cBhvr>
                                    </p:animEffect>
                                    <p:set>
                                      <p:cBhvr>
                                        <p:cTn id="104" dur="1" fill="hold">
                                          <p:stCondLst>
                                            <p:cond delay="1999"/>
                                          </p:stCondLst>
                                        </p:cTn>
                                        <p:tgtEl>
                                          <p:spTgt spid="20"/>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2000"/>
                                        <p:tgtEl>
                                          <p:spTgt spid="34"/>
                                        </p:tgtEl>
                                      </p:cBhvr>
                                    </p:animEffect>
                                    <p:set>
                                      <p:cBhvr>
                                        <p:cTn id="107" dur="1" fill="hold">
                                          <p:stCondLst>
                                            <p:cond delay="1999"/>
                                          </p:stCondLst>
                                        </p:cTn>
                                        <p:tgtEl>
                                          <p:spTgt spid="34"/>
                                        </p:tgtEl>
                                        <p:attrNameLst>
                                          <p:attrName>style.visibility</p:attrName>
                                        </p:attrNameLst>
                                      </p:cBhvr>
                                      <p:to>
                                        <p:strVal val="hidden"/>
                                      </p:to>
                                    </p:set>
                                  </p:childTnLst>
                                </p:cTn>
                              </p:par>
                              <p:par>
                                <p:cTn id="108" presetID="10" presetClass="exit" presetSubtype="0" fill="hold" grpId="3" nodeType="withEffect">
                                  <p:stCondLst>
                                    <p:cond delay="0"/>
                                  </p:stCondLst>
                                  <p:childTnLst>
                                    <p:animEffect transition="out" filter="fade">
                                      <p:cBhvr>
                                        <p:cTn id="109" dur="2000"/>
                                        <p:tgtEl>
                                          <p:spTgt spid="28"/>
                                        </p:tgtEl>
                                      </p:cBhvr>
                                    </p:animEffect>
                                    <p:set>
                                      <p:cBhvr>
                                        <p:cTn id="110" dur="1" fill="hold">
                                          <p:stCondLst>
                                            <p:cond delay="1999"/>
                                          </p:stCondLst>
                                        </p:cTn>
                                        <p:tgtEl>
                                          <p:spTgt spid="28"/>
                                        </p:tgtEl>
                                        <p:attrNameLst>
                                          <p:attrName>style.visibility</p:attrName>
                                        </p:attrNameLst>
                                      </p:cBhvr>
                                      <p:to>
                                        <p:strVal val="hidden"/>
                                      </p:to>
                                    </p:set>
                                  </p:childTnLst>
                                </p:cTn>
                              </p:par>
                              <p:par>
                                <p:cTn id="111" presetID="10" presetClass="exit" presetSubtype="0" fill="hold" grpId="3" nodeType="withEffect">
                                  <p:stCondLst>
                                    <p:cond delay="0"/>
                                  </p:stCondLst>
                                  <p:childTnLst>
                                    <p:animEffect transition="out" filter="fade">
                                      <p:cBhvr>
                                        <p:cTn id="112" dur="2000"/>
                                        <p:tgtEl>
                                          <p:spTgt spid="29"/>
                                        </p:tgtEl>
                                      </p:cBhvr>
                                    </p:animEffect>
                                    <p:set>
                                      <p:cBhvr>
                                        <p:cTn id="113" dur="1" fill="hold">
                                          <p:stCondLst>
                                            <p:cond delay="1999"/>
                                          </p:stCondLst>
                                        </p:cTn>
                                        <p:tgtEl>
                                          <p:spTgt spid="29"/>
                                        </p:tgtEl>
                                        <p:attrNameLst>
                                          <p:attrName>style.visibility</p:attrName>
                                        </p:attrNameLst>
                                      </p:cBhvr>
                                      <p:to>
                                        <p:strVal val="hidden"/>
                                      </p:to>
                                    </p:set>
                                  </p:childTnLst>
                                </p:cTn>
                              </p:par>
                              <p:par>
                                <p:cTn id="114" presetID="10" presetClass="exit" presetSubtype="0" fill="hold" grpId="3" nodeType="withEffect">
                                  <p:stCondLst>
                                    <p:cond delay="0"/>
                                  </p:stCondLst>
                                  <p:childTnLst>
                                    <p:animEffect transition="out" filter="fade">
                                      <p:cBhvr>
                                        <p:cTn id="115" dur="2000"/>
                                        <p:tgtEl>
                                          <p:spTgt spid="30"/>
                                        </p:tgtEl>
                                      </p:cBhvr>
                                    </p:animEffect>
                                    <p:set>
                                      <p:cBhvr>
                                        <p:cTn id="116" dur="1" fill="hold">
                                          <p:stCondLst>
                                            <p:cond delay="1999"/>
                                          </p:stCondLst>
                                        </p:cTn>
                                        <p:tgtEl>
                                          <p:spTgt spid="30"/>
                                        </p:tgtEl>
                                        <p:attrNameLst>
                                          <p:attrName>style.visibility</p:attrName>
                                        </p:attrNameLst>
                                      </p:cBhvr>
                                      <p:to>
                                        <p:strVal val="hidden"/>
                                      </p:to>
                                    </p:set>
                                  </p:childTnLst>
                                </p:cTn>
                              </p:par>
                              <p:par>
                                <p:cTn id="117" presetID="10" presetClass="exit" presetSubtype="0" fill="hold" grpId="3" nodeType="withEffect">
                                  <p:stCondLst>
                                    <p:cond delay="0"/>
                                  </p:stCondLst>
                                  <p:childTnLst>
                                    <p:animEffect transition="out" filter="fade">
                                      <p:cBhvr>
                                        <p:cTn id="118" dur="2000"/>
                                        <p:tgtEl>
                                          <p:spTgt spid="33"/>
                                        </p:tgtEl>
                                      </p:cBhvr>
                                    </p:animEffect>
                                    <p:set>
                                      <p:cBhvr>
                                        <p:cTn id="119" dur="1" fill="hold">
                                          <p:stCondLst>
                                            <p:cond delay="1999"/>
                                          </p:stCondLst>
                                        </p:cTn>
                                        <p:tgtEl>
                                          <p:spTgt spid="33"/>
                                        </p:tgtEl>
                                        <p:attrNameLst>
                                          <p:attrName>style.visibility</p:attrName>
                                        </p:attrNameLst>
                                      </p:cBhvr>
                                      <p:to>
                                        <p:strVal val="hidden"/>
                                      </p:to>
                                    </p:set>
                                  </p:childTnLst>
                                </p:cTn>
                              </p:par>
                              <p:par>
                                <p:cTn id="120" presetID="10" presetClass="exit" presetSubtype="0" fill="hold" grpId="2" nodeType="withEffect">
                                  <p:stCondLst>
                                    <p:cond delay="0"/>
                                  </p:stCondLst>
                                  <p:childTnLst>
                                    <p:animEffect transition="out" filter="fade">
                                      <p:cBhvr>
                                        <p:cTn id="121" dur="2000"/>
                                        <p:tgtEl>
                                          <p:spTgt spid="36"/>
                                        </p:tgtEl>
                                      </p:cBhvr>
                                    </p:animEffect>
                                    <p:set>
                                      <p:cBhvr>
                                        <p:cTn id="122" dur="1" fill="hold">
                                          <p:stCondLst>
                                            <p:cond delay="1999"/>
                                          </p:stCondLst>
                                        </p:cTn>
                                        <p:tgtEl>
                                          <p:spTgt spid="36"/>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69"/>
                                        </p:tgtEl>
                                        <p:attrNameLst>
                                          <p:attrName>style.visibility</p:attrName>
                                        </p:attrNameLst>
                                      </p:cBhvr>
                                      <p:to>
                                        <p:strVal val="visible"/>
                                      </p:to>
                                    </p:set>
                                    <p:animEffect transition="in" filter="fade">
                                      <p:cBhvr>
                                        <p:cTn id="127" dur="3000"/>
                                        <p:tgtEl>
                                          <p:spTgt spid="69"/>
                                        </p:tgtEl>
                                      </p:cBhvr>
                                    </p:animEffect>
                                  </p:childTnLst>
                                </p:cTn>
                              </p:par>
                              <p:par>
                                <p:cTn id="128" presetID="0" presetClass="path" presetSubtype="0" accel="50000" decel="50000" fill="hold" grpId="1" nodeType="withEffect">
                                  <p:stCondLst>
                                    <p:cond delay="0"/>
                                  </p:stCondLst>
                                  <p:childTnLst>
                                    <p:animMotion origin="layout" path="M 0 0 L -0.28985 -0.17709 " pathEditMode="relative" ptsTypes="AA">
                                      <p:cBhvr>
                                        <p:cTn id="129" dur="2000" fill="hold"/>
                                        <p:tgtEl>
                                          <p:spTgt spid="37"/>
                                        </p:tgtEl>
                                        <p:attrNameLst>
                                          <p:attrName>ppt_x</p:attrName>
                                          <p:attrName>ppt_y</p:attrName>
                                        </p:attrNameLst>
                                      </p:cBhvr>
                                    </p:animMotion>
                                  </p:childTnLst>
                                </p:cTn>
                              </p:par>
                              <p:par>
                                <p:cTn id="130" presetID="0" presetClass="path" presetSubtype="0" accel="50000" decel="50000" fill="hold" grpId="1" nodeType="withEffect">
                                  <p:stCondLst>
                                    <p:cond delay="0"/>
                                  </p:stCondLst>
                                  <p:childTnLst>
                                    <p:animMotion origin="layout" path="M 0 0 L -0.28997 -0.30185 " pathEditMode="relative" ptsTypes="AA">
                                      <p:cBhvr>
                                        <p:cTn id="131" dur="2000" fill="hold"/>
                                        <p:tgtEl>
                                          <p:spTgt spid="38"/>
                                        </p:tgtEl>
                                        <p:attrNameLst>
                                          <p:attrName>ppt_x</p:attrName>
                                          <p:attrName>ppt_y</p:attrName>
                                        </p:attrNameLst>
                                      </p:cBhvr>
                                    </p:animMotion>
                                  </p:childTnLst>
                                </p:cTn>
                              </p:par>
                              <p:par>
                                <p:cTn id="132" presetID="0" presetClass="path" presetSubtype="0" accel="50000" decel="50000" fill="hold" grpId="1" nodeType="withEffect">
                                  <p:stCondLst>
                                    <p:cond delay="0"/>
                                  </p:stCondLst>
                                  <p:childTnLst>
                                    <p:animMotion origin="layout" path="M 0 0 L -0.28138 -0.41273 " pathEditMode="relative" ptsTypes="AA">
                                      <p:cBhvr>
                                        <p:cTn id="133" dur="2000" fill="hold"/>
                                        <p:tgtEl>
                                          <p:spTgt spid="39"/>
                                        </p:tgtEl>
                                        <p:attrNameLst>
                                          <p:attrName>ppt_x</p:attrName>
                                          <p:attrName>ppt_y</p:attrName>
                                        </p:attrNameLst>
                                      </p:cBhvr>
                                    </p:animMotion>
                                  </p:childTnLst>
                                </p:cTn>
                              </p:par>
                              <p:par>
                                <p:cTn id="134" presetID="10" presetClass="entr" presetSubtype="0" fill="hold" grpId="0" nodeType="withEffect">
                                  <p:stCondLst>
                                    <p:cond delay="2000"/>
                                  </p:stCondLst>
                                  <p:childTnLst>
                                    <p:set>
                                      <p:cBhvr>
                                        <p:cTn id="135" dur="1" fill="hold">
                                          <p:stCondLst>
                                            <p:cond delay="0"/>
                                          </p:stCondLst>
                                        </p:cTn>
                                        <p:tgtEl>
                                          <p:spTgt spid="98"/>
                                        </p:tgtEl>
                                        <p:attrNameLst>
                                          <p:attrName>style.visibility</p:attrName>
                                        </p:attrNameLst>
                                      </p:cBhvr>
                                      <p:to>
                                        <p:strVal val="visible"/>
                                      </p:to>
                                    </p:set>
                                    <p:animEffect transition="in" filter="fade">
                                      <p:cBhvr>
                                        <p:cTn id="136" dur="2000"/>
                                        <p:tgtEl>
                                          <p:spTgt spid="98"/>
                                        </p:tgtEl>
                                      </p:cBhvr>
                                    </p:animEffect>
                                  </p:childTnLst>
                                </p:cTn>
                              </p:par>
                              <p:par>
                                <p:cTn id="137" presetID="10" presetClass="entr" presetSubtype="0" fill="hold" grpId="0" nodeType="withEffect">
                                  <p:stCondLst>
                                    <p:cond delay="2000"/>
                                  </p:stCondLst>
                                  <p:childTnLst>
                                    <p:set>
                                      <p:cBhvr>
                                        <p:cTn id="138" dur="1" fill="hold">
                                          <p:stCondLst>
                                            <p:cond delay="0"/>
                                          </p:stCondLst>
                                        </p:cTn>
                                        <p:tgtEl>
                                          <p:spTgt spid="99"/>
                                        </p:tgtEl>
                                        <p:attrNameLst>
                                          <p:attrName>style.visibility</p:attrName>
                                        </p:attrNameLst>
                                      </p:cBhvr>
                                      <p:to>
                                        <p:strVal val="visible"/>
                                      </p:to>
                                    </p:set>
                                    <p:animEffect transition="in" filter="fade">
                                      <p:cBhvr>
                                        <p:cTn id="139" dur="2000"/>
                                        <p:tgtEl>
                                          <p:spTgt spid="99"/>
                                        </p:tgtEl>
                                      </p:cBhvr>
                                    </p:animEffect>
                                  </p:childTnLst>
                                </p:cTn>
                              </p:par>
                              <p:par>
                                <p:cTn id="140" presetID="10" presetClass="entr" presetSubtype="0" fill="hold" grpId="0" nodeType="withEffect">
                                  <p:stCondLst>
                                    <p:cond delay="2000"/>
                                  </p:stCondLst>
                                  <p:childTnLst>
                                    <p:set>
                                      <p:cBhvr>
                                        <p:cTn id="141" dur="1" fill="hold">
                                          <p:stCondLst>
                                            <p:cond delay="0"/>
                                          </p:stCondLst>
                                        </p:cTn>
                                        <p:tgtEl>
                                          <p:spTgt spid="100"/>
                                        </p:tgtEl>
                                        <p:attrNameLst>
                                          <p:attrName>style.visibility</p:attrName>
                                        </p:attrNameLst>
                                      </p:cBhvr>
                                      <p:to>
                                        <p:strVal val="visible"/>
                                      </p:to>
                                    </p:set>
                                    <p:animEffect transition="in" filter="fade">
                                      <p:cBhvr>
                                        <p:cTn id="142" dur="2000"/>
                                        <p:tgtEl>
                                          <p:spTgt spid="100"/>
                                        </p:tgtEl>
                                      </p:cBhvr>
                                    </p:animEffect>
                                  </p:childTnLst>
                                </p:cTn>
                              </p:par>
                              <p:par>
                                <p:cTn id="143" presetID="10" presetClass="entr" presetSubtype="0" fill="hold" grpId="0" nodeType="withEffect">
                                  <p:stCondLst>
                                    <p:cond delay="2000"/>
                                  </p:stCondLst>
                                  <p:childTnLst>
                                    <p:set>
                                      <p:cBhvr>
                                        <p:cTn id="144" dur="1" fill="hold">
                                          <p:stCondLst>
                                            <p:cond delay="0"/>
                                          </p:stCondLst>
                                        </p:cTn>
                                        <p:tgtEl>
                                          <p:spTgt spid="101"/>
                                        </p:tgtEl>
                                        <p:attrNameLst>
                                          <p:attrName>style.visibility</p:attrName>
                                        </p:attrNameLst>
                                      </p:cBhvr>
                                      <p:to>
                                        <p:strVal val="visible"/>
                                      </p:to>
                                    </p:set>
                                    <p:animEffect transition="in" filter="fade">
                                      <p:cBhvr>
                                        <p:cTn id="145" dur="2000"/>
                                        <p:tgtEl>
                                          <p:spTgt spid="101"/>
                                        </p:tgtEl>
                                      </p:cBhvr>
                                    </p:animEffect>
                                  </p:childTnLst>
                                </p:cTn>
                              </p:par>
                              <p:par>
                                <p:cTn id="146" presetID="10" presetClass="entr" presetSubtype="0" fill="hold" grpId="0" nodeType="withEffect">
                                  <p:stCondLst>
                                    <p:cond delay="2000"/>
                                  </p:stCondLst>
                                  <p:childTnLst>
                                    <p:set>
                                      <p:cBhvr>
                                        <p:cTn id="147" dur="1" fill="hold">
                                          <p:stCondLst>
                                            <p:cond delay="0"/>
                                          </p:stCondLst>
                                        </p:cTn>
                                        <p:tgtEl>
                                          <p:spTgt spid="102"/>
                                        </p:tgtEl>
                                        <p:attrNameLst>
                                          <p:attrName>style.visibility</p:attrName>
                                        </p:attrNameLst>
                                      </p:cBhvr>
                                      <p:to>
                                        <p:strVal val="visible"/>
                                      </p:to>
                                    </p:set>
                                    <p:animEffect transition="in" filter="fade">
                                      <p:cBhvr>
                                        <p:cTn id="148" dur="2000"/>
                                        <p:tgtEl>
                                          <p:spTgt spid="102"/>
                                        </p:tgtEl>
                                      </p:cBhvr>
                                    </p:animEffect>
                                  </p:childTnLst>
                                </p:cTn>
                              </p:par>
                              <p:par>
                                <p:cTn id="149" presetID="10" presetClass="entr" presetSubtype="0" fill="hold" grpId="0" nodeType="withEffect">
                                  <p:stCondLst>
                                    <p:cond delay="2000"/>
                                  </p:stCondLst>
                                  <p:childTnLst>
                                    <p:set>
                                      <p:cBhvr>
                                        <p:cTn id="150" dur="1" fill="hold">
                                          <p:stCondLst>
                                            <p:cond delay="0"/>
                                          </p:stCondLst>
                                        </p:cTn>
                                        <p:tgtEl>
                                          <p:spTgt spid="103"/>
                                        </p:tgtEl>
                                        <p:attrNameLst>
                                          <p:attrName>style.visibility</p:attrName>
                                        </p:attrNameLst>
                                      </p:cBhvr>
                                      <p:to>
                                        <p:strVal val="visible"/>
                                      </p:to>
                                    </p:set>
                                    <p:animEffect transition="in" filter="fade">
                                      <p:cBhvr>
                                        <p:cTn id="151" dur="2000"/>
                                        <p:tgtEl>
                                          <p:spTgt spid="103"/>
                                        </p:tgtEl>
                                      </p:cBhvr>
                                    </p:animEffect>
                                  </p:childTnLst>
                                </p:cTn>
                              </p:par>
                              <p:par>
                                <p:cTn id="152" presetID="10" presetClass="entr" presetSubtype="0" fill="hold" grpId="0" nodeType="withEffect">
                                  <p:stCondLst>
                                    <p:cond delay="2000"/>
                                  </p:stCondLst>
                                  <p:childTnLst>
                                    <p:set>
                                      <p:cBhvr>
                                        <p:cTn id="153" dur="1" fill="hold">
                                          <p:stCondLst>
                                            <p:cond delay="0"/>
                                          </p:stCondLst>
                                        </p:cTn>
                                        <p:tgtEl>
                                          <p:spTgt spid="104"/>
                                        </p:tgtEl>
                                        <p:attrNameLst>
                                          <p:attrName>style.visibility</p:attrName>
                                        </p:attrNameLst>
                                      </p:cBhvr>
                                      <p:to>
                                        <p:strVal val="visible"/>
                                      </p:to>
                                    </p:set>
                                    <p:animEffect transition="in" filter="fade">
                                      <p:cBhvr>
                                        <p:cTn id="154" dur="2000"/>
                                        <p:tgtEl>
                                          <p:spTgt spid="104"/>
                                        </p:tgtEl>
                                      </p:cBhvr>
                                    </p:animEffect>
                                  </p:childTnLst>
                                </p:cTn>
                              </p:par>
                              <p:par>
                                <p:cTn id="155" presetID="10" presetClass="entr" presetSubtype="0" fill="hold" grpId="0" nodeType="withEffect">
                                  <p:stCondLst>
                                    <p:cond delay="2000"/>
                                  </p:stCondLst>
                                  <p:childTnLst>
                                    <p:set>
                                      <p:cBhvr>
                                        <p:cTn id="156" dur="1" fill="hold">
                                          <p:stCondLst>
                                            <p:cond delay="0"/>
                                          </p:stCondLst>
                                        </p:cTn>
                                        <p:tgtEl>
                                          <p:spTgt spid="105"/>
                                        </p:tgtEl>
                                        <p:attrNameLst>
                                          <p:attrName>style.visibility</p:attrName>
                                        </p:attrNameLst>
                                      </p:cBhvr>
                                      <p:to>
                                        <p:strVal val="visible"/>
                                      </p:to>
                                    </p:set>
                                    <p:animEffect transition="in" filter="fade">
                                      <p:cBhvr>
                                        <p:cTn id="157" dur="2000"/>
                                        <p:tgtEl>
                                          <p:spTgt spid="105"/>
                                        </p:tgtEl>
                                      </p:cBhvr>
                                    </p:animEffect>
                                  </p:childTnLst>
                                </p:cTn>
                              </p:par>
                              <p:par>
                                <p:cTn id="158" presetID="10" presetClass="entr" presetSubtype="0" fill="hold" grpId="0" nodeType="withEffect">
                                  <p:stCondLst>
                                    <p:cond delay="2000"/>
                                  </p:stCondLst>
                                  <p:childTnLst>
                                    <p:set>
                                      <p:cBhvr>
                                        <p:cTn id="159" dur="1" fill="hold">
                                          <p:stCondLst>
                                            <p:cond delay="0"/>
                                          </p:stCondLst>
                                        </p:cTn>
                                        <p:tgtEl>
                                          <p:spTgt spid="106"/>
                                        </p:tgtEl>
                                        <p:attrNameLst>
                                          <p:attrName>style.visibility</p:attrName>
                                        </p:attrNameLst>
                                      </p:cBhvr>
                                      <p:to>
                                        <p:strVal val="visible"/>
                                      </p:to>
                                    </p:set>
                                    <p:animEffect transition="in" filter="fade">
                                      <p:cBhvr>
                                        <p:cTn id="160" dur="2000"/>
                                        <p:tgtEl>
                                          <p:spTgt spid="106"/>
                                        </p:tgtEl>
                                      </p:cBhvr>
                                    </p:animEffect>
                                  </p:childTnLst>
                                </p:cTn>
                              </p:par>
                              <p:par>
                                <p:cTn id="161" presetID="10" presetClass="entr" presetSubtype="0" fill="hold" grpId="0" nodeType="withEffect">
                                  <p:stCondLst>
                                    <p:cond delay="2000"/>
                                  </p:stCondLst>
                                  <p:childTnLst>
                                    <p:set>
                                      <p:cBhvr>
                                        <p:cTn id="162" dur="1" fill="hold">
                                          <p:stCondLst>
                                            <p:cond delay="0"/>
                                          </p:stCondLst>
                                        </p:cTn>
                                        <p:tgtEl>
                                          <p:spTgt spid="107"/>
                                        </p:tgtEl>
                                        <p:attrNameLst>
                                          <p:attrName>style.visibility</p:attrName>
                                        </p:attrNameLst>
                                      </p:cBhvr>
                                      <p:to>
                                        <p:strVal val="visible"/>
                                      </p:to>
                                    </p:set>
                                    <p:animEffect transition="in" filter="fade">
                                      <p:cBhvr>
                                        <p:cTn id="163" dur="2000"/>
                                        <p:tgtEl>
                                          <p:spTgt spid="107"/>
                                        </p:tgtEl>
                                      </p:cBhvr>
                                    </p:animEffect>
                                  </p:childTnLst>
                                </p:cTn>
                              </p:par>
                              <p:par>
                                <p:cTn id="164" presetID="10" presetClass="entr" presetSubtype="0" fill="hold" grpId="0" nodeType="withEffect">
                                  <p:stCondLst>
                                    <p:cond delay="2000"/>
                                  </p:stCondLst>
                                  <p:childTnLst>
                                    <p:set>
                                      <p:cBhvr>
                                        <p:cTn id="165" dur="1" fill="hold">
                                          <p:stCondLst>
                                            <p:cond delay="0"/>
                                          </p:stCondLst>
                                        </p:cTn>
                                        <p:tgtEl>
                                          <p:spTgt spid="108"/>
                                        </p:tgtEl>
                                        <p:attrNameLst>
                                          <p:attrName>style.visibility</p:attrName>
                                        </p:attrNameLst>
                                      </p:cBhvr>
                                      <p:to>
                                        <p:strVal val="visible"/>
                                      </p:to>
                                    </p:set>
                                    <p:animEffect transition="in" filter="fade">
                                      <p:cBhvr>
                                        <p:cTn id="166" dur="2000"/>
                                        <p:tgtEl>
                                          <p:spTgt spid="108"/>
                                        </p:tgtEl>
                                      </p:cBhvr>
                                    </p:animEffect>
                                  </p:childTnLst>
                                </p:cTn>
                              </p:par>
                              <p:par>
                                <p:cTn id="167" presetID="10" presetClass="entr" presetSubtype="0" fill="hold" grpId="0" nodeType="withEffect">
                                  <p:stCondLst>
                                    <p:cond delay="2000"/>
                                  </p:stCondLst>
                                  <p:childTnLst>
                                    <p:set>
                                      <p:cBhvr>
                                        <p:cTn id="168" dur="1" fill="hold">
                                          <p:stCondLst>
                                            <p:cond delay="0"/>
                                          </p:stCondLst>
                                        </p:cTn>
                                        <p:tgtEl>
                                          <p:spTgt spid="109"/>
                                        </p:tgtEl>
                                        <p:attrNameLst>
                                          <p:attrName>style.visibility</p:attrName>
                                        </p:attrNameLst>
                                      </p:cBhvr>
                                      <p:to>
                                        <p:strVal val="visible"/>
                                      </p:to>
                                    </p:set>
                                    <p:animEffect transition="in" filter="fade">
                                      <p:cBhvr>
                                        <p:cTn id="169" dur="2000"/>
                                        <p:tgtEl>
                                          <p:spTgt spid="109"/>
                                        </p:tgtEl>
                                      </p:cBhvr>
                                    </p:animEffect>
                                  </p:childTnLst>
                                </p:cTn>
                              </p:par>
                              <p:par>
                                <p:cTn id="170" presetID="10" presetClass="entr" presetSubtype="0" fill="hold" grpId="0" nodeType="withEffect">
                                  <p:stCondLst>
                                    <p:cond delay="2000"/>
                                  </p:stCondLst>
                                  <p:childTnLst>
                                    <p:set>
                                      <p:cBhvr>
                                        <p:cTn id="171" dur="1" fill="hold">
                                          <p:stCondLst>
                                            <p:cond delay="0"/>
                                          </p:stCondLst>
                                        </p:cTn>
                                        <p:tgtEl>
                                          <p:spTgt spid="110"/>
                                        </p:tgtEl>
                                        <p:attrNameLst>
                                          <p:attrName>style.visibility</p:attrName>
                                        </p:attrNameLst>
                                      </p:cBhvr>
                                      <p:to>
                                        <p:strVal val="visible"/>
                                      </p:to>
                                    </p:set>
                                    <p:animEffect transition="in" filter="fade">
                                      <p:cBhvr>
                                        <p:cTn id="172" dur="2000"/>
                                        <p:tgtEl>
                                          <p:spTgt spid="110"/>
                                        </p:tgtEl>
                                      </p:cBhvr>
                                    </p:animEffect>
                                  </p:childTnLst>
                                </p:cTn>
                              </p:par>
                              <p:par>
                                <p:cTn id="173" presetID="10" presetClass="entr" presetSubtype="0" fill="hold" grpId="0" nodeType="withEffect">
                                  <p:stCondLst>
                                    <p:cond delay="2000"/>
                                  </p:stCondLst>
                                  <p:childTnLst>
                                    <p:set>
                                      <p:cBhvr>
                                        <p:cTn id="174" dur="1" fill="hold">
                                          <p:stCondLst>
                                            <p:cond delay="0"/>
                                          </p:stCondLst>
                                        </p:cTn>
                                        <p:tgtEl>
                                          <p:spTgt spid="111"/>
                                        </p:tgtEl>
                                        <p:attrNameLst>
                                          <p:attrName>style.visibility</p:attrName>
                                        </p:attrNameLst>
                                      </p:cBhvr>
                                      <p:to>
                                        <p:strVal val="visible"/>
                                      </p:to>
                                    </p:set>
                                    <p:animEffect transition="in" filter="fade">
                                      <p:cBhvr>
                                        <p:cTn id="175" dur="2000"/>
                                        <p:tgtEl>
                                          <p:spTgt spid="111"/>
                                        </p:tgtEl>
                                      </p:cBhvr>
                                    </p:animEffect>
                                  </p:childTnLst>
                                </p:cTn>
                              </p:par>
                              <p:par>
                                <p:cTn id="176" presetID="10" presetClass="entr" presetSubtype="0" fill="hold" grpId="0" nodeType="withEffect">
                                  <p:stCondLst>
                                    <p:cond delay="2000"/>
                                  </p:stCondLst>
                                  <p:childTnLst>
                                    <p:set>
                                      <p:cBhvr>
                                        <p:cTn id="177" dur="1" fill="hold">
                                          <p:stCondLst>
                                            <p:cond delay="0"/>
                                          </p:stCondLst>
                                        </p:cTn>
                                        <p:tgtEl>
                                          <p:spTgt spid="112"/>
                                        </p:tgtEl>
                                        <p:attrNameLst>
                                          <p:attrName>style.visibility</p:attrName>
                                        </p:attrNameLst>
                                      </p:cBhvr>
                                      <p:to>
                                        <p:strVal val="visible"/>
                                      </p:to>
                                    </p:set>
                                    <p:animEffect transition="in" filter="fade">
                                      <p:cBhvr>
                                        <p:cTn id="178" dur="2000"/>
                                        <p:tgtEl>
                                          <p:spTgt spid="112"/>
                                        </p:tgtEl>
                                      </p:cBhvr>
                                    </p:animEffect>
                                  </p:childTnLst>
                                </p:cTn>
                              </p:par>
                              <p:par>
                                <p:cTn id="179" presetID="10" presetClass="entr" presetSubtype="0" fill="hold" grpId="0" nodeType="withEffect">
                                  <p:stCondLst>
                                    <p:cond delay="2000"/>
                                  </p:stCondLst>
                                  <p:childTnLst>
                                    <p:set>
                                      <p:cBhvr>
                                        <p:cTn id="180" dur="1" fill="hold">
                                          <p:stCondLst>
                                            <p:cond delay="0"/>
                                          </p:stCondLst>
                                        </p:cTn>
                                        <p:tgtEl>
                                          <p:spTgt spid="113"/>
                                        </p:tgtEl>
                                        <p:attrNameLst>
                                          <p:attrName>style.visibility</p:attrName>
                                        </p:attrNameLst>
                                      </p:cBhvr>
                                      <p:to>
                                        <p:strVal val="visible"/>
                                      </p:to>
                                    </p:set>
                                    <p:animEffect transition="in" filter="fade">
                                      <p:cBhvr>
                                        <p:cTn id="181" dur="2000"/>
                                        <p:tgtEl>
                                          <p:spTgt spid="113"/>
                                        </p:tgtEl>
                                      </p:cBhvr>
                                    </p:animEffect>
                                  </p:childTnLst>
                                </p:cTn>
                              </p:par>
                              <p:par>
                                <p:cTn id="182" presetID="10" presetClass="entr" presetSubtype="0" fill="hold" grpId="0" nodeType="withEffect">
                                  <p:stCondLst>
                                    <p:cond delay="2000"/>
                                  </p:stCondLst>
                                  <p:childTnLst>
                                    <p:set>
                                      <p:cBhvr>
                                        <p:cTn id="183" dur="1" fill="hold">
                                          <p:stCondLst>
                                            <p:cond delay="0"/>
                                          </p:stCondLst>
                                        </p:cTn>
                                        <p:tgtEl>
                                          <p:spTgt spid="114"/>
                                        </p:tgtEl>
                                        <p:attrNameLst>
                                          <p:attrName>style.visibility</p:attrName>
                                        </p:attrNameLst>
                                      </p:cBhvr>
                                      <p:to>
                                        <p:strVal val="visible"/>
                                      </p:to>
                                    </p:set>
                                    <p:animEffect transition="in" filter="fade">
                                      <p:cBhvr>
                                        <p:cTn id="184" dur="2000"/>
                                        <p:tgtEl>
                                          <p:spTgt spid="114"/>
                                        </p:tgtEl>
                                      </p:cBhvr>
                                    </p:animEffect>
                                  </p:childTnLst>
                                </p:cTn>
                              </p:par>
                              <p:par>
                                <p:cTn id="185" presetID="10" presetClass="entr" presetSubtype="0" fill="hold" grpId="0" nodeType="withEffect">
                                  <p:stCondLst>
                                    <p:cond delay="2000"/>
                                  </p:stCondLst>
                                  <p:childTnLst>
                                    <p:set>
                                      <p:cBhvr>
                                        <p:cTn id="186" dur="1" fill="hold">
                                          <p:stCondLst>
                                            <p:cond delay="0"/>
                                          </p:stCondLst>
                                        </p:cTn>
                                        <p:tgtEl>
                                          <p:spTgt spid="115"/>
                                        </p:tgtEl>
                                        <p:attrNameLst>
                                          <p:attrName>style.visibility</p:attrName>
                                        </p:attrNameLst>
                                      </p:cBhvr>
                                      <p:to>
                                        <p:strVal val="visible"/>
                                      </p:to>
                                    </p:set>
                                    <p:animEffect transition="in" filter="fade">
                                      <p:cBhvr>
                                        <p:cTn id="187" dur="2000"/>
                                        <p:tgtEl>
                                          <p:spTgt spid="115"/>
                                        </p:tgtEl>
                                      </p:cBhvr>
                                    </p:animEffect>
                                  </p:childTnLst>
                                </p:cTn>
                              </p:par>
                              <p:par>
                                <p:cTn id="188" presetID="10" presetClass="entr" presetSubtype="0" fill="hold" grpId="0" nodeType="withEffect">
                                  <p:stCondLst>
                                    <p:cond delay="2000"/>
                                  </p:stCondLst>
                                  <p:childTnLst>
                                    <p:set>
                                      <p:cBhvr>
                                        <p:cTn id="189" dur="1" fill="hold">
                                          <p:stCondLst>
                                            <p:cond delay="0"/>
                                          </p:stCondLst>
                                        </p:cTn>
                                        <p:tgtEl>
                                          <p:spTgt spid="116"/>
                                        </p:tgtEl>
                                        <p:attrNameLst>
                                          <p:attrName>style.visibility</p:attrName>
                                        </p:attrNameLst>
                                      </p:cBhvr>
                                      <p:to>
                                        <p:strVal val="visible"/>
                                      </p:to>
                                    </p:set>
                                    <p:animEffect transition="in" filter="fade">
                                      <p:cBhvr>
                                        <p:cTn id="190" dur="2000"/>
                                        <p:tgtEl>
                                          <p:spTgt spid="116"/>
                                        </p:tgtEl>
                                      </p:cBhvr>
                                    </p:animEffect>
                                  </p:childTnLst>
                                </p:cTn>
                              </p:par>
                              <p:par>
                                <p:cTn id="191" presetID="10" presetClass="entr" presetSubtype="0" fill="hold" grpId="0" nodeType="withEffect">
                                  <p:stCondLst>
                                    <p:cond delay="2000"/>
                                  </p:stCondLst>
                                  <p:childTnLst>
                                    <p:set>
                                      <p:cBhvr>
                                        <p:cTn id="192" dur="1" fill="hold">
                                          <p:stCondLst>
                                            <p:cond delay="0"/>
                                          </p:stCondLst>
                                        </p:cTn>
                                        <p:tgtEl>
                                          <p:spTgt spid="117"/>
                                        </p:tgtEl>
                                        <p:attrNameLst>
                                          <p:attrName>style.visibility</p:attrName>
                                        </p:attrNameLst>
                                      </p:cBhvr>
                                      <p:to>
                                        <p:strVal val="visible"/>
                                      </p:to>
                                    </p:set>
                                    <p:animEffect transition="in" filter="fade">
                                      <p:cBhvr>
                                        <p:cTn id="193" dur="2000"/>
                                        <p:tgtEl>
                                          <p:spTgt spid="117"/>
                                        </p:tgtEl>
                                      </p:cBhvr>
                                    </p:animEffect>
                                  </p:childTnLst>
                                </p:cTn>
                              </p:par>
                              <p:par>
                                <p:cTn id="194" presetID="10" presetClass="entr" presetSubtype="0" fill="hold" grpId="0" nodeType="withEffect">
                                  <p:stCondLst>
                                    <p:cond delay="2000"/>
                                  </p:stCondLst>
                                  <p:childTnLst>
                                    <p:set>
                                      <p:cBhvr>
                                        <p:cTn id="195" dur="1" fill="hold">
                                          <p:stCondLst>
                                            <p:cond delay="0"/>
                                          </p:stCondLst>
                                        </p:cTn>
                                        <p:tgtEl>
                                          <p:spTgt spid="118"/>
                                        </p:tgtEl>
                                        <p:attrNameLst>
                                          <p:attrName>style.visibility</p:attrName>
                                        </p:attrNameLst>
                                      </p:cBhvr>
                                      <p:to>
                                        <p:strVal val="visible"/>
                                      </p:to>
                                    </p:set>
                                    <p:animEffect transition="in" filter="fade">
                                      <p:cBhvr>
                                        <p:cTn id="196" dur="2000"/>
                                        <p:tgtEl>
                                          <p:spTgt spid="118"/>
                                        </p:tgtEl>
                                      </p:cBhvr>
                                    </p:animEffect>
                                  </p:childTnLst>
                                </p:cTn>
                              </p:par>
                              <p:par>
                                <p:cTn id="197" presetID="10" presetClass="entr" presetSubtype="0" fill="hold" grpId="0" nodeType="withEffect">
                                  <p:stCondLst>
                                    <p:cond delay="2000"/>
                                  </p:stCondLst>
                                  <p:childTnLst>
                                    <p:set>
                                      <p:cBhvr>
                                        <p:cTn id="198" dur="1" fill="hold">
                                          <p:stCondLst>
                                            <p:cond delay="0"/>
                                          </p:stCondLst>
                                        </p:cTn>
                                        <p:tgtEl>
                                          <p:spTgt spid="119"/>
                                        </p:tgtEl>
                                        <p:attrNameLst>
                                          <p:attrName>style.visibility</p:attrName>
                                        </p:attrNameLst>
                                      </p:cBhvr>
                                      <p:to>
                                        <p:strVal val="visible"/>
                                      </p:to>
                                    </p:set>
                                    <p:animEffect transition="in" filter="fade">
                                      <p:cBhvr>
                                        <p:cTn id="199" dur="2000"/>
                                        <p:tgtEl>
                                          <p:spTgt spid="119"/>
                                        </p:tgtEl>
                                      </p:cBhvr>
                                    </p:animEffect>
                                  </p:childTnLst>
                                </p:cTn>
                              </p:par>
                              <p:par>
                                <p:cTn id="200" presetID="10" presetClass="entr" presetSubtype="0" fill="hold" grpId="0" nodeType="withEffect">
                                  <p:stCondLst>
                                    <p:cond delay="2000"/>
                                  </p:stCondLst>
                                  <p:childTnLst>
                                    <p:set>
                                      <p:cBhvr>
                                        <p:cTn id="201" dur="1" fill="hold">
                                          <p:stCondLst>
                                            <p:cond delay="0"/>
                                          </p:stCondLst>
                                        </p:cTn>
                                        <p:tgtEl>
                                          <p:spTgt spid="120"/>
                                        </p:tgtEl>
                                        <p:attrNameLst>
                                          <p:attrName>style.visibility</p:attrName>
                                        </p:attrNameLst>
                                      </p:cBhvr>
                                      <p:to>
                                        <p:strVal val="visible"/>
                                      </p:to>
                                    </p:set>
                                    <p:animEffect transition="in" filter="fade">
                                      <p:cBhvr>
                                        <p:cTn id="202" dur="2000"/>
                                        <p:tgtEl>
                                          <p:spTgt spid="120"/>
                                        </p:tgtEl>
                                      </p:cBhvr>
                                    </p:animEffect>
                                  </p:childTnLst>
                                </p:cTn>
                              </p:par>
                              <p:par>
                                <p:cTn id="203" presetID="10" presetClass="entr" presetSubtype="0" fill="hold" grpId="0" nodeType="withEffect">
                                  <p:stCondLst>
                                    <p:cond delay="2000"/>
                                  </p:stCondLst>
                                  <p:childTnLst>
                                    <p:set>
                                      <p:cBhvr>
                                        <p:cTn id="204" dur="1" fill="hold">
                                          <p:stCondLst>
                                            <p:cond delay="0"/>
                                          </p:stCondLst>
                                        </p:cTn>
                                        <p:tgtEl>
                                          <p:spTgt spid="121"/>
                                        </p:tgtEl>
                                        <p:attrNameLst>
                                          <p:attrName>style.visibility</p:attrName>
                                        </p:attrNameLst>
                                      </p:cBhvr>
                                      <p:to>
                                        <p:strVal val="visible"/>
                                      </p:to>
                                    </p:set>
                                    <p:animEffect transition="in" filter="fade">
                                      <p:cBhvr>
                                        <p:cTn id="205" dur="2000"/>
                                        <p:tgtEl>
                                          <p:spTgt spid="121"/>
                                        </p:tgtEl>
                                      </p:cBhvr>
                                    </p:animEffect>
                                  </p:childTnLst>
                                </p:cTn>
                              </p:par>
                              <p:par>
                                <p:cTn id="206" presetID="10" presetClass="entr" presetSubtype="0" fill="hold" grpId="0" nodeType="withEffect">
                                  <p:stCondLst>
                                    <p:cond delay="2000"/>
                                  </p:stCondLst>
                                  <p:childTnLst>
                                    <p:set>
                                      <p:cBhvr>
                                        <p:cTn id="207" dur="1" fill="hold">
                                          <p:stCondLst>
                                            <p:cond delay="0"/>
                                          </p:stCondLst>
                                        </p:cTn>
                                        <p:tgtEl>
                                          <p:spTgt spid="122"/>
                                        </p:tgtEl>
                                        <p:attrNameLst>
                                          <p:attrName>style.visibility</p:attrName>
                                        </p:attrNameLst>
                                      </p:cBhvr>
                                      <p:to>
                                        <p:strVal val="visible"/>
                                      </p:to>
                                    </p:set>
                                    <p:animEffect transition="in" filter="fade">
                                      <p:cBhvr>
                                        <p:cTn id="208" dur="2000"/>
                                        <p:tgtEl>
                                          <p:spTgt spid="122"/>
                                        </p:tgtEl>
                                      </p:cBhvr>
                                    </p:animEffect>
                                  </p:childTnLst>
                                </p:cTn>
                              </p:par>
                              <p:par>
                                <p:cTn id="209" presetID="10" presetClass="entr" presetSubtype="0" fill="hold" grpId="0" nodeType="withEffect">
                                  <p:stCondLst>
                                    <p:cond delay="2000"/>
                                  </p:stCondLst>
                                  <p:childTnLst>
                                    <p:set>
                                      <p:cBhvr>
                                        <p:cTn id="210" dur="1" fill="hold">
                                          <p:stCondLst>
                                            <p:cond delay="0"/>
                                          </p:stCondLst>
                                        </p:cTn>
                                        <p:tgtEl>
                                          <p:spTgt spid="123"/>
                                        </p:tgtEl>
                                        <p:attrNameLst>
                                          <p:attrName>style.visibility</p:attrName>
                                        </p:attrNameLst>
                                      </p:cBhvr>
                                      <p:to>
                                        <p:strVal val="visible"/>
                                      </p:to>
                                    </p:set>
                                    <p:animEffect transition="in" filter="fade">
                                      <p:cBhvr>
                                        <p:cTn id="211" dur="2000"/>
                                        <p:tgtEl>
                                          <p:spTgt spid="123"/>
                                        </p:tgtEl>
                                      </p:cBhvr>
                                    </p:animEffect>
                                  </p:childTnLst>
                                </p:cTn>
                              </p:par>
                              <p:par>
                                <p:cTn id="212" presetID="10" presetClass="entr" presetSubtype="0" fill="hold" grpId="0" nodeType="withEffect">
                                  <p:stCondLst>
                                    <p:cond delay="2000"/>
                                  </p:stCondLst>
                                  <p:childTnLst>
                                    <p:set>
                                      <p:cBhvr>
                                        <p:cTn id="213" dur="1" fill="hold">
                                          <p:stCondLst>
                                            <p:cond delay="0"/>
                                          </p:stCondLst>
                                        </p:cTn>
                                        <p:tgtEl>
                                          <p:spTgt spid="124"/>
                                        </p:tgtEl>
                                        <p:attrNameLst>
                                          <p:attrName>style.visibility</p:attrName>
                                        </p:attrNameLst>
                                      </p:cBhvr>
                                      <p:to>
                                        <p:strVal val="visible"/>
                                      </p:to>
                                    </p:set>
                                    <p:animEffect transition="in" filter="fade">
                                      <p:cBhvr>
                                        <p:cTn id="214" dur="2000"/>
                                        <p:tgtEl>
                                          <p:spTgt spid="124"/>
                                        </p:tgtEl>
                                      </p:cBhvr>
                                    </p:animEffect>
                                  </p:childTnLst>
                                </p:cTn>
                              </p:par>
                              <p:par>
                                <p:cTn id="215" presetID="10" presetClass="entr" presetSubtype="0" fill="hold" grpId="0" nodeType="withEffect">
                                  <p:stCondLst>
                                    <p:cond delay="2000"/>
                                  </p:stCondLst>
                                  <p:childTnLst>
                                    <p:set>
                                      <p:cBhvr>
                                        <p:cTn id="216" dur="1" fill="hold">
                                          <p:stCondLst>
                                            <p:cond delay="0"/>
                                          </p:stCondLst>
                                        </p:cTn>
                                        <p:tgtEl>
                                          <p:spTgt spid="125"/>
                                        </p:tgtEl>
                                        <p:attrNameLst>
                                          <p:attrName>style.visibility</p:attrName>
                                        </p:attrNameLst>
                                      </p:cBhvr>
                                      <p:to>
                                        <p:strVal val="visible"/>
                                      </p:to>
                                    </p:set>
                                    <p:animEffect transition="in" filter="fade">
                                      <p:cBhvr>
                                        <p:cTn id="217" dur="2000"/>
                                        <p:tgtEl>
                                          <p:spTgt spid="125"/>
                                        </p:tgtEl>
                                      </p:cBhvr>
                                    </p:animEffect>
                                  </p:childTnLst>
                                </p:cTn>
                              </p:par>
                              <p:par>
                                <p:cTn id="218" presetID="10" presetClass="entr" presetSubtype="0" fill="hold" grpId="0" nodeType="withEffect">
                                  <p:stCondLst>
                                    <p:cond delay="2000"/>
                                  </p:stCondLst>
                                  <p:childTnLst>
                                    <p:set>
                                      <p:cBhvr>
                                        <p:cTn id="219" dur="1" fill="hold">
                                          <p:stCondLst>
                                            <p:cond delay="0"/>
                                          </p:stCondLst>
                                        </p:cTn>
                                        <p:tgtEl>
                                          <p:spTgt spid="126"/>
                                        </p:tgtEl>
                                        <p:attrNameLst>
                                          <p:attrName>style.visibility</p:attrName>
                                        </p:attrNameLst>
                                      </p:cBhvr>
                                      <p:to>
                                        <p:strVal val="visible"/>
                                      </p:to>
                                    </p:set>
                                    <p:animEffect transition="in" filter="fade">
                                      <p:cBhvr>
                                        <p:cTn id="220" dur="2000"/>
                                        <p:tgtEl>
                                          <p:spTgt spid="126"/>
                                        </p:tgtEl>
                                      </p:cBhvr>
                                    </p:animEffect>
                                  </p:childTnLst>
                                </p:cTn>
                              </p:par>
                              <p:par>
                                <p:cTn id="221" presetID="10" presetClass="entr" presetSubtype="0" fill="hold" grpId="0" nodeType="withEffect">
                                  <p:stCondLst>
                                    <p:cond delay="2000"/>
                                  </p:stCondLst>
                                  <p:childTnLst>
                                    <p:set>
                                      <p:cBhvr>
                                        <p:cTn id="222" dur="1" fill="hold">
                                          <p:stCondLst>
                                            <p:cond delay="0"/>
                                          </p:stCondLst>
                                        </p:cTn>
                                        <p:tgtEl>
                                          <p:spTgt spid="127"/>
                                        </p:tgtEl>
                                        <p:attrNameLst>
                                          <p:attrName>style.visibility</p:attrName>
                                        </p:attrNameLst>
                                      </p:cBhvr>
                                      <p:to>
                                        <p:strVal val="visible"/>
                                      </p:to>
                                    </p:set>
                                    <p:animEffect transition="in" filter="fade">
                                      <p:cBhvr>
                                        <p:cTn id="223" dur="2000"/>
                                        <p:tgtEl>
                                          <p:spTgt spid="127"/>
                                        </p:tgtEl>
                                      </p:cBhvr>
                                    </p:animEffect>
                                  </p:childTnLst>
                                </p:cTn>
                              </p:par>
                              <p:par>
                                <p:cTn id="224" presetID="10" presetClass="entr" presetSubtype="0" fill="hold" grpId="0" nodeType="withEffect">
                                  <p:stCondLst>
                                    <p:cond delay="2000"/>
                                  </p:stCondLst>
                                  <p:childTnLst>
                                    <p:set>
                                      <p:cBhvr>
                                        <p:cTn id="225" dur="1" fill="hold">
                                          <p:stCondLst>
                                            <p:cond delay="0"/>
                                          </p:stCondLst>
                                        </p:cTn>
                                        <p:tgtEl>
                                          <p:spTgt spid="128"/>
                                        </p:tgtEl>
                                        <p:attrNameLst>
                                          <p:attrName>style.visibility</p:attrName>
                                        </p:attrNameLst>
                                      </p:cBhvr>
                                      <p:to>
                                        <p:strVal val="visible"/>
                                      </p:to>
                                    </p:set>
                                    <p:animEffect transition="in" filter="fade">
                                      <p:cBhvr>
                                        <p:cTn id="226" dur="2000"/>
                                        <p:tgtEl>
                                          <p:spTgt spid="128"/>
                                        </p:tgtEl>
                                      </p:cBhvr>
                                    </p:animEffect>
                                  </p:childTnLst>
                                </p:cTn>
                              </p:par>
                              <p:par>
                                <p:cTn id="227" presetID="10" presetClass="entr" presetSubtype="0" fill="hold" grpId="0" nodeType="withEffect">
                                  <p:stCondLst>
                                    <p:cond delay="2000"/>
                                  </p:stCondLst>
                                  <p:childTnLst>
                                    <p:set>
                                      <p:cBhvr>
                                        <p:cTn id="228" dur="1" fill="hold">
                                          <p:stCondLst>
                                            <p:cond delay="0"/>
                                          </p:stCondLst>
                                        </p:cTn>
                                        <p:tgtEl>
                                          <p:spTgt spid="129"/>
                                        </p:tgtEl>
                                        <p:attrNameLst>
                                          <p:attrName>style.visibility</p:attrName>
                                        </p:attrNameLst>
                                      </p:cBhvr>
                                      <p:to>
                                        <p:strVal val="visible"/>
                                      </p:to>
                                    </p:set>
                                    <p:animEffect transition="in" filter="fade">
                                      <p:cBhvr>
                                        <p:cTn id="229" dur="2000"/>
                                        <p:tgtEl>
                                          <p:spTgt spid="129"/>
                                        </p:tgtEl>
                                      </p:cBhvr>
                                    </p:animEffect>
                                  </p:childTnLst>
                                </p:cTn>
                              </p:par>
                              <p:par>
                                <p:cTn id="230" presetID="10" presetClass="entr" presetSubtype="0" fill="hold" grpId="0" nodeType="withEffect">
                                  <p:stCondLst>
                                    <p:cond delay="2000"/>
                                  </p:stCondLst>
                                  <p:childTnLst>
                                    <p:set>
                                      <p:cBhvr>
                                        <p:cTn id="231" dur="1" fill="hold">
                                          <p:stCondLst>
                                            <p:cond delay="0"/>
                                          </p:stCondLst>
                                        </p:cTn>
                                        <p:tgtEl>
                                          <p:spTgt spid="130"/>
                                        </p:tgtEl>
                                        <p:attrNameLst>
                                          <p:attrName>style.visibility</p:attrName>
                                        </p:attrNameLst>
                                      </p:cBhvr>
                                      <p:to>
                                        <p:strVal val="visible"/>
                                      </p:to>
                                    </p:set>
                                    <p:animEffect transition="in" filter="fade">
                                      <p:cBhvr>
                                        <p:cTn id="232" dur="2000"/>
                                        <p:tgtEl>
                                          <p:spTgt spid="130"/>
                                        </p:tgtEl>
                                      </p:cBhvr>
                                    </p:animEffect>
                                  </p:childTnLst>
                                </p:cTn>
                              </p:par>
                            </p:childTnLst>
                          </p:cTn>
                        </p:par>
                      </p:childTnLst>
                    </p:cTn>
                  </p:par>
                  <p:par>
                    <p:cTn id="233" fill="hold">
                      <p:stCondLst>
                        <p:cond delay="indefinite"/>
                      </p:stCondLst>
                      <p:childTnLst>
                        <p:par>
                          <p:cTn id="234" fill="hold">
                            <p:stCondLst>
                              <p:cond delay="0"/>
                            </p:stCondLst>
                            <p:childTnLst>
                              <p:par>
                                <p:cTn id="235" presetID="10" presetClass="exit" presetSubtype="0" fill="hold" nodeType="clickEffect">
                                  <p:stCondLst>
                                    <p:cond delay="0"/>
                                  </p:stCondLst>
                                  <p:childTnLst>
                                    <p:animEffect transition="out" filter="fade">
                                      <p:cBhvr>
                                        <p:cTn id="236" dur="2000"/>
                                        <p:tgtEl>
                                          <p:spTgt spid="32"/>
                                        </p:tgtEl>
                                      </p:cBhvr>
                                    </p:animEffect>
                                    <p:set>
                                      <p:cBhvr>
                                        <p:cTn id="237" dur="1" fill="hold">
                                          <p:stCondLst>
                                            <p:cond delay="1999"/>
                                          </p:stCondLst>
                                        </p:cTn>
                                        <p:tgtEl>
                                          <p:spTgt spid="32"/>
                                        </p:tgtEl>
                                        <p:attrNameLst>
                                          <p:attrName>style.visibility</p:attrName>
                                        </p:attrNameLst>
                                      </p:cBhvr>
                                      <p:to>
                                        <p:strVal val="hidden"/>
                                      </p:to>
                                    </p:set>
                                  </p:childTnLst>
                                </p:cTn>
                              </p:par>
                              <p:par>
                                <p:cTn id="238" presetID="10" presetClass="exit" presetSubtype="0" fill="hold" grpId="3" nodeType="withEffect">
                                  <p:stCondLst>
                                    <p:cond delay="0"/>
                                  </p:stCondLst>
                                  <p:childTnLst>
                                    <p:animEffect transition="out" filter="fade">
                                      <p:cBhvr>
                                        <p:cTn id="239" dur="2000"/>
                                        <p:tgtEl>
                                          <p:spTgt spid="19"/>
                                        </p:tgtEl>
                                      </p:cBhvr>
                                    </p:animEffect>
                                    <p:set>
                                      <p:cBhvr>
                                        <p:cTn id="240" dur="1" fill="hold">
                                          <p:stCondLst>
                                            <p:cond delay="1999"/>
                                          </p:stCondLst>
                                        </p:cTn>
                                        <p:tgtEl>
                                          <p:spTgt spid="19"/>
                                        </p:tgtEl>
                                        <p:attrNameLst>
                                          <p:attrName>style.visibility</p:attrName>
                                        </p:attrNameLst>
                                      </p:cBhvr>
                                      <p:to>
                                        <p:strVal val="hidden"/>
                                      </p:to>
                                    </p:set>
                                  </p:childTnLst>
                                </p:cTn>
                              </p:par>
                              <p:par>
                                <p:cTn id="241" presetID="10" presetClass="exit" presetSubtype="0" fill="hold" grpId="3" nodeType="withEffect">
                                  <p:stCondLst>
                                    <p:cond delay="0"/>
                                  </p:stCondLst>
                                  <p:childTnLst>
                                    <p:animEffect transition="out" filter="fade">
                                      <p:cBhvr>
                                        <p:cTn id="242" dur="2000"/>
                                        <p:tgtEl>
                                          <p:spTgt spid="20"/>
                                        </p:tgtEl>
                                      </p:cBhvr>
                                    </p:animEffect>
                                    <p:set>
                                      <p:cBhvr>
                                        <p:cTn id="243" dur="1" fill="hold">
                                          <p:stCondLst>
                                            <p:cond delay="1999"/>
                                          </p:stCondLst>
                                        </p:cTn>
                                        <p:tgtEl>
                                          <p:spTgt spid="20"/>
                                        </p:tgtEl>
                                        <p:attrNameLst>
                                          <p:attrName>style.visibility</p:attrName>
                                        </p:attrNameLst>
                                      </p:cBhvr>
                                      <p:to>
                                        <p:strVal val="hidden"/>
                                      </p:to>
                                    </p:set>
                                  </p:childTnLst>
                                </p:cTn>
                              </p:par>
                              <p:par>
                                <p:cTn id="244" presetID="10" presetClass="exit" presetSubtype="0" fill="hold" nodeType="withEffect">
                                  <p:stCondLst>
                                    <p:cond delay="0"/>
                                  </p:stCondLst>
                                  <p:childTnLst>
                                    <p:animEffect transition="out" filter="fade">
                                      <p:cBhvr>
                                        <p:cTn id="245" dur="2000"/>
                                        <p:tgtEl>
                                          <p:spTgt spid="34"/>
                                        </p:tgtEl>
                                      </p:cBhvr>
                                    </p:animEffect>
                                    <p:set>
                                      <p:cBhvr>
                                        <p:cTn id="246" dur="1" fill="hold">
                                          <p:stCondLst>
                                            <p:cond delay="1999"/>
                                          </p:stCondLst>
                                        </p:cTn>
                                        <p:tgtEl>
                                          <p:spTgt spid="34"/>
                                        </p:tgtEl>
                                        <p:attrNameLst>
                                          <p:attrName>style.visibility</p:attrName>
                                        </p:attrNameLst>
                                      </p:cBhvr>
                                      <p:to>
                                        <p:strVal val="hidden"/>
                                      </p:to>
                                    </p:set>
                                  </p:childTnLst>
                                </p:cTn>
                              </p:par>
                              <p:par>
                                <p:cTn id="247" presetID="10" presetClass="exit" presetSubtype="0" fill="hold" grpId="4" nodeType="withEffect">
                                  <p:stCondLst>
                                    <p:cond delay="0"/>
                                  </p:stCondLst>
                                  <p:childTnLst>
                                    <p:animEffect transition="out" filter="fade">
                                      <p:cBhvr>
                                        <p:cTn id="248" dur="2000"/>
                                        <p:tgtEl>
                                          <p:spTgt spid="28"/>
                                        </p:tgtEl>
                                      </p:cBhvr>
                                    </p:animEffect>
                                    <p:set>
                                      <p:cBhvr>
                                        <p:cTn id="249" dur="1" fill="hold">
                                          <p:stCondLst>
                                            <p:cond delay="1999"/>
                                          </p:stCondLst>
                                        </p:cTn>
                                        <p:tgtEl>
                                          <p:spTgt spid="28"/>
                                        </p:tgtEl>
                                        <p:attrNameLst>
                                          <p:attrName>style.visibility</p:attrName>
                                        </p:attrNameLst>
                                      </p:cBhvr>
                                      <p:to>
                                        <p:strVal val="hidden"/>
                                      </p:to>
                                    </p:set>
                                  </p:childTnLst>
                                </p:cTn>
                              </p:par>
                              <p:par>
                                <p:cTn id="250" presetID="10" presetClass="exit" presetSubtype="0" fill="hold" grpId="4" nodeType="withEffect">
                                  <p:stCondLst>
                                    <p:cond delay="0"/>
                                  </p:stCondLst>
                                  <p:childTnLst>
                                    <p:animEffect transition="out" filter="fade">
                                      <p:cBhvr>
                                        <p:cTn id="251" dur="2000"/>
                                        <p:tgtEl>
                                          <p:spTgt spid="29"/>
                                        </p:tgtEl>
                                      </p:cBhvr>
                                    </p:animEffect>
                                    <p:set>
                                      <p:cBhvr>
                                        <p:cTn id="252" dur="1" fill="hold">
                                          <p:stCondLst>
                                            <p:cond delay="1999"/>
                                          </p:stCondLst>
                                        </p:cTn>
                                        <p:tgtEl>
                                          <p:spTgt spid="29"/>
                                        </p:tgtEl>
                                        <p:attrNameLst>
                                          <p:attrName>style.visibility</p:attrName>
                                        </p:attrNameLst>
                                      </p:cBhvr>
                                      <p:to>
                                        <p:strVal val="hidden"/>
                                      </p:to>
                                    </p:set>
                                  </p:childTnLst>
                                </p:cTn>
                              </p:par>
                              <p:par>
                                <p:cTn id="253" presetID="10" presetClass="exit" presetSubtype="0" fill="hold" grpId="4" nodeType="withEffect">
                                  <p:stCondLst>
                                    <p:cond delay="0"/>
                                  </p:stCondLst>
                                  <p:childTnLst>
                                    <p:animEffect transition="out" filter="fade">
                                      <p:cBhvr>
                                        <p:cTn id="254" dur="2000"/>
                                        <p:tgtEl>
                                          <p:spTgt spid="30"/>
                                        </p:tgtEl>
                                      </p:cBhvr>
                                    </p:animEffect>
                                    <p:set>
                                      <p:cBhvr>
                                        <p:cTn id="255" dur="1" fill="hold">
                                          <p:stCondLst>
                                            <p:cond delay="1999"/>
                                          </p:stCondLst>
                                        </p:cTn>
                                        <p:tgtEl>
                                          <p:spTgt spid="30"/>
                                        </p:tgtEl>
                                        <p:attrNameLst>
                                          <p:attrName>style.visibility</p:attrName>
                                        </p:attrNameLst>
                                      </p:cBhvr>
                                      <p:to>
                                        <p:strVal val="hidden"/>
                                      </p:to>
                                    </p:set>
                                  </p:childTnLst>
                                </p:cTn>
                              </p:par>
                              <p:par>
                                <p:cTn id="256" presetID="10" presetClass="exit" presetSubtype="0" fill="hold" grpId="4" nodeType="withEffect">
                                  <p:stCondLst>
                                    <p:cond delay="0"/>
                                  </p:stCondLst>
                                  <p:childTnLst>
                                    <p:animEffect transition="out" filter="fade">
                                      <p:cBhvr>
                                        <p:cTn id="257" dur="2000"/>
                                        <p:tgtEl>
                                          <p:spTgt spid="33"/>
                                        </p:tgtEl>
                                      </p:cBhvr>
                                    </p:animEffect>
                                    <p:set>
                                      <p:cBhvr>
                                        <p:cTn id="258" dur="1" fill="hold">
                                          <p:stCondLst>
                                            <p:cond delay="1999"/>
                                          </p:stCondLst>
                                        </p:cTn>
                                        <p:tgtEl>
                                          <p:spTgt spid="33"/>
                                        </p:tgtEl>
                                        <p:attrNameLst>
                                          <p:attrName>style.visibility</p:attrName>
                                        </p:attrNameLst>
                                      </p:cBhvr>
                                      <p:to>
                                        <p:strVal val="hidden"/>
                                      </p:to>
                                    </p:set>
                                  </p:childTnLst>
                                </p:cTn>
                              </p:par>
                              <p:par>
                                <p:cTn id="259" presetID="10" presetClass="exit" presetSubtype="0" fill="hold" grpId="2" nodeType="withEffect">
                                  <p:stCondLst>
                                    <p:cond delay="0"/>
                                  </p:stCondLst>
                                  <p:childTnLst>
                                    <p:animEffect transition="out" filter="fade">
                                      <p:cBhvr>
                                        <p:cTn id="260" dur="2000"/>
                                        <p:tgtEl>
                                          <p:spTgt spid="35"/>
                                        </p:tgtEl>
                                      </p:cBhvr>
                                    </p:animEffect>
                                    <p:set>
                                      <p:cBhvr>
                                        <p:cTn id="261" dur="1" fill="hold">
                                          <p:stCondLst>
                                            <p:cond delay="1999"/>
                                          </p:stCondLst>
                                        </p:cTn>
                                        <p:tgtEl>
                                          <p:spTgt spid="35"/>
                                        </p:tgtEl>
                                        <p:attrNameLst>
                                          <p:attrName>style.visibility</p:attrName>
                                        </p:attrNameLst>
                                      </p:cBhvr>
                                      <p:to>
                                        <p:strVal val="hidden"/>
                                      </p:to>
                                    </p:set>
                                  </p:childTnLst>
                                </p:cTn>
                              </p:par>
                              <p:par>
                                <p:cTn id="262" presetID="10" presetClass="exit" presetSubtype="0" fill="hold" grpId="3" nodeType="withEffect">
                                  <p:stCondLst>
                                    <p:cond delay="0"/>
                                  </p:stCondLst>
                                  <p:childTnLst>
                                    <p:animEffect transition="out" filter="fade">
                                      <p:cBhvr>
                                        <p:cTn id="263" dur="2000"/>
                                        <p:tgtEl>
                                          <p:spTgt spid="36"/>
                                        </p:tgtEl>
                                      </p:cBhvr>
                                    </p:animEffect>
                                    <p:set>
                                      <p:cBhvr>
                                        <p:cTn id="264" dur="1" fill="hold">
                                          <p:stCondLst>
                                            <p:cond delay="1999"/>
                                          </p:stCondLst>
                                        </p:cTn>
                                        <p:tgtEl>
                                          <p:spTgt spid="36"/>
                                        </p:tgtEl>
                                        <p:attrNameLst>
                                          <p:attrName>style.visibility</p:attrName>
                                        </p:attrNameLst>
                                      </p:cBhvr>
                                      <p:to>
                                        <p:strVal val="hidden"/>
                                      </p:to>
                                    </p:set>
                                  </p:childTnLst>
                                </p:cTn>
                              </p:par>
                              <p:par>
                                <p:cTn id="265" presetID="10" presetClass="exit" presetSubtype="0" fill="hold" nodeType="withEffect">
                                  <p:stCondLst>
                                    <p:cond delay="0"/>
                                  </p:stCondLst>
                                  <p:childTnLst>
                                    <p:animEffect transition="out" filter="fade">
                                      <p:cBhvr>
                                        <p:cTn id="266" dur="2000"/>
                                        <p:tgtEl>
                                          <p:spTgt spid="69"/>
                                        </p:tgtEl>
                                      </p:cBhvr>
                                    </p:animEffect>
                                    <p:set>
                                      <p:cBhvr>
                                        <p:cTn id="267" dur="1" fill="hold">
                                          <p:stCondLst>
                                            <p:cond delay="1999"/>
                                          </p:stCondLst>
                                        </p:cTn>
                                        <p:tgtEl>
                                          <p:spTgt spid="69"/>
                                        </p:tgtEl>
                                        <p:attrNameLst>
                                          <p:attrName>style.visibility</p:attrName>
                                        </p:attrNameLst>
                                      </p:cBhvr>
                                      <p:to>
                                        <p:strVal val="hidden"/>
                                      </p:to>
                                    </p:set>
                                  </p:childTnLst>
                                </p:cTn>
                              </p:par>
                              <p:par>
                                <p:cTn id="268" presetID="10" presetClass="exit" presetSubtype="0" fill="hold" grpId="1" nodeType="withEffect">
                                  <p:stCondLst>
                                    <p:cond delay="0"/>
                                  </p:stCondLst>
                                  <p:childTnLst>
                                    <p:animEffect transition="out" filter="fade">
                                      <p:cBhvr>
                                        <p:cTn id="269" dur="2000"/>
                                        <p:tgtEl>
                                          <p:spTgt spid="101"/>
                                        </p:tgtEl>
                                      </p:cBhvr>
                                    </p:animEffect>
                                    <p:set>
                                      <p:cBhvr>
                                        <p:cTn id="270" dur="1" fill="hold">
                                          <p:stCondLst>
                                            <p:cond delay="1999"/>
                                          </p:stCondLst>
                                        </p:cTn>
                                        <p:tgtEl>
                                          <p:spTgt spid="101"/>
                                        </p:tgtEl>
                                        <p:attrNameLst>
                                          <p:attrName>style.visibility</p:attrName>
                                        </p:attrNameLst>
                                      </p:cBhvr>
                                      <p:to>
                                        <p:strVal val="hidden"/>
                                      </p:to>
                                    </p:set>
                                  </p:childTnLst>
                                </p:cTn>
                              </p:par>
                              <p:par>
                                <p:cTn id="271" presetID="10" presetClass="exit" presetSubtype="0" fill="hold" grpId="1" nodeType="withEffect">
                                  <p:stCondLst>
                                    <p:cond delay="0"/>
                                  </p:stCondLst>
                                  <p:childTnLst>
                                    <p:animEffect transition="out" filter="fade">
                                      <p:cBhvr>
                                        <p:cTn id="272" dur="2000"/>
                                        <p:tgtEl>
                                          <p:spTgt spid="102"/>
                                        </p:tgtEl>
                                      </p:cBhvr>
                                    </p:animEffect>
                                    <p:set>
                                      <p:cBhvr>
                                        <p:cTn id="273" dur="1" fill="hold">
                                          <p:stCondLst>
                                            <p:cond delay="1999"/>
                                          </p:stCondLst>
                                        </p:cTn>
                                        <p:tgtEl>
                                          <p:spTgt spid="102"/>
                                        </p:tgtEl>
                                        <p:attrNameLst>
                                          <p:attrName>style.visibility</p:attrName>
                                        </p:attrNameLst>
                                      </p:cBhvr>
                                      <p:to>
                                        <p:strVal val="hidden"/>
                                      </p:to>
                                    </p:set>
                                  </p:childTnLst>
                                </p:cTn>
                              </p:par>
                              <p:par>
                                <p:cTn id="274" presetID="10" presetClass="exit" presetSubtype="0" fill="hold" grpId="1" nodeType="withEffect">
                                  <p:stCondLst>
                                    <p:cond delay="0"/>
                                  </p:stCondLst>
                                  <p:childTnLst>
                                    <p:animEffect transition="out" filter="fade">
                                      <p:cBhvr>
                                        <p:cTn id="275" dur="2000"/>
                                        <p:tgtEl>
                                          <p:spTgt spid="103"/>
                                        </p:tgtEl>
                                      </p:cBhvr>
                                    </p:animEffect>
                                    <p:set>
                                      <p:cBhvr>
                                        <p:cTn id="276" dur="1" fill="hold">
                                          <p:stCondLst>
                                            <p:cond delay="1999"/>
                                          </p:stCondLst>
                                        </p:cTn>
                                        <p:tgtEl>
                                          <p:spTgt spid="103"/>
                                        </p:tgtEl>
                                        <p:attrNameLst>
                                          <p:attrName>style.visibility</p:attrName>
                                        </p:attrNameLst>
                                      </p:cBhvr>
                                      <p:to>
                                        <p:strVal val="hidden"/>
                                      </p:to>
                                    </p:set>
                                  </p:childTnLst>
                                </p:cTn>
                              </p:par>
                              <p:par>
                                <p:cTn id="277" presetID="10" presetClass="exit" presetSubtype="0" fill="hold" grpId="1" nodeType="withEffect">
                                  <p:stCondLst>
                                    <p:cond delay="0"/>
                                  </p:stCondLst>
                                  <p:childTnLst>
                                    <p:animEffect transition="out" filter="fade">
                                      <p:cBhvr>
                                        <p:cTn id="278" dur="2000"/>
                                        <p:tgtEl>
                                          <p:spTgt spid="104"/>
                                        </p:tgtEl>
                                      </p:cBhvr>
                                    </p:animEffect>
                                    <p:set>
                                      <p:cBhvr>
                                        <p:cTn id="279" dur="1" fill="hold">
                                          <p:stCondLst>
                                            <p:cond delay="1999"/>
                                          </p:stCondLst>
                                        </p:cTn>
                                        <p:tgtEl>
                                          <p:spTgt spid="104"/>
                                        </p:tgtEl>
                                        <p:attrNameLst>
                                          <p:attrName>style.visibility</p:attrName>
                                        </p:attrNameLst>
                                      </p:cBhvr>
                                      <p:to>
                                        <p:strVal val="hidden"/>
                                      </p:to>
                                    </p:set>
                                  </p:childTnLst>
                                </p:cTn>
                              </p:par>
                              <p:par>
                                <p:cTn id="280" presetID="10" presetClass="exit" presetSubtype="0" fill="hold" grpId="1" nodeType="withEffect">
                                  <p:stCondLst>
                                    <p:cond delay="0"/>
                                  </p:stCondLst>
                                  <p:childTnLst>
                                    <p:animEffect transition="out" filter="fade">
                                      <p:cBhvr>
                                        <p:cTn id="281" dur="2000"/>
                                        <p:tgtEl>
                                          <p:spTgt spid="105"/>
                                        </p:tgtEl>
                                      </p:cBhvr>
                                    </p:animEffect>
                                    <p:set>
                                      <p:cBhvr>
                                        <p:cTn id="282" dur="1" fill="hold">
                                          <p:stCondLst>
                                            <p:cond delay="1999"/>
                                          </p:stCondLst>
                                        </p:cTn>
                                        <p:tgtEl>
                                          <p:spTgt spid="105"/>
                                        </p:tgtEl>
                                        <p:attrNameLst>
                                          <p:attrName>style.visibility</p:attrName>
                                        </p:attrNameLst>
                                      </p:cBhvr>
                                      <p:to>
                                        <p:strVal val="hidden"/>
                                      </p:to>
                                    </p:set>
                                  </p:childTnLst>
                                </p:cTn>
                              </p:par>
                              <p:par>
                                <p:cTn id="283" presetID="10" presetClass="exit" presetSubtype="0" fill="hold" grpId="1" nodeType="withEffect">
                                  <p:stCondLst>
                                    <p:cond delay="0"/>
                                  </p:stCondLst>
                                  <p:childTnLst>
                                    <p:animEffect transition="out" filter="fade">
                                      <p:cBhvr>
                                        <p:cTn id="284" dur="2000"/>
                                        <p:tgtEl>
                                          <p:spTgt spid="106"/>
                                        </p:tgtEl>
                                      </p:cBhvr>
                                    </p:animEffect>
                                    <p:set>
                                      <p:cBhvr>
                                        <p:cTn id="285" dur="1" fill="hold">
                                          <p:stCondLst>
                                            <p:cond delay="1999"/>
                                          </p:stCondLst>
                                        </p:cTn>
                                        <p:tgtEl>
                                          <p:spTgt spid="106"/>
                                        </p:tgtEl>
                                        <p:attrNameLst>
                                          <p:attrName>style.visibility</p:attrName>
                                        </p:attrNameLst>
                                      </p:cBhvr>
                                      <p:to>
                                        <p:strVal val="hidden"/>
                                      </p:to>
                                    </p:set>
                                  </p:childTnLst>
                                </p:cTn>
                              </p:par>
                              <p:par>
                                <p:cTn id="286" presetID="10" presetClass="exit" presetSubtype="0" fill="hold" grpId="1" nodeType="withEffect">
                                  <p:stCondLst>
                                    <p:cond delay="0"/>
                                  </p:stCondLst>
                                  <p:childTnLst>
                                    <p:animEffect transition="out" filter="fade">
                                      <p:cBhvr>
                                        <p:cTn id="287" dur="2000"/>
                                        <p:tgtEl>
                                          <p:spTgt spid="107"/>
                                        </p:tgtEl>
                                      </p:cBhvr>
                                    </p:animEffect>
                                    <p:set>
                                      <p:cBhvr>
                                        <p:cTn id="288" dur="1" fill="hold">
                                          <p:stCondLst>
                                            <p:cond delay="1999"/>
                                          </p:stCondLst>
                                        </p:cTn>
                                        <p:tgtEl>
                                          <p:spTgt spid="107"/>
                                        </p:tgtEl>
                                        <p:attrNameLst>
                                          <p:attrName>style.visibility</p:attrName>
                                        </p:attrNameLst>
                                      </p:cBhvr>
                                      <p:to>
                                        <p:strVal val="hidden"/>
                                      </p:to>
                                    </p:set>
                                  </p:childTnLst>
                                </p:cTn>
                              </p:par>
                              <p:par>
                                <p:cTn id="289" presetID="10" presetClass="exit" presetSubtype="0" fill="hold" grpId="1" nodeType="withEffect">
                                  <p:stCondLst>
                                    <p:cond delay="0"/>
                                  </p:stCondLst>
                                  <p:childTnLst>
                                    <p:animEffect transition="out" filter="fade">
                                      <p:cBhvr>
                                        <p:cTn id="290" dur="2000"/>
                                        <p:tgtEl>
                                          <p:spTgt spid="108"/>
                                        </p:tgtEl>
                                      </p:cBhvr>
                                    </p:animEffect>
                                    <p:set>
                                      <p:cBhvr>
                                        <p:cTn id="291" dur="1" fill="hold">
                                          <p:stCondLst>
                                            <p:cond delay="1999"/>
                                          </p:stCondLst>
                                        </p:cTn>
                                        <p:tgtEl>
                                          <p:spTgt spid="108"/>
                                        </p:tgtEl>
                                        <p:attrNameLst>
                                          <p:attrName>style.visibility</p:attrName>
                                        </p:attrNameLst>
                                      </p:cBhvr>
                                      <p:to>
                                        <p:strVal val="hidden"/>
                                      </p:to>
                                    </p:set>
                                  </p:childTnLst>
                                </p:cTn>
                              </p:par>
                              <p:par>
                                <p:cTn id="292" presetID="10" presetClass="exit" presetSubtype="0" fill="hold" grpId="1" nodeType="withEffect">
                                  <p:stCondLst>
                                    <p:cond delay="0"/>
                                  </p:stCondLst>
                                  <p:childTnLst>
                                    <p:animEffect transition="out" filter="fade">
                                      <p:cBhvr>
                                        <p:cTn id="293" dur="2000"/>
                                        <p:tgtEl>
                                          <p:spTgt spid="109"/>
                                        </p:tgtEl>
                                      </p:cBhvr>
                                    </p:animEffect>
                                    <p:set>
                                      <p:cBhvr>
                                        <p:cTn id="294" dur="1" fill="hold">
                                          <p:stCondLst>
                                            <p:cond delay="1999"/>
                                          </p:stCondLst>
                                        </p:cTn>
                                        <p:tgtEl>
                                          <p:spTgt spid="109"/>
                                        </p:tgtEl>
                                        <p:attrNameLst>
                                          <p:attrName>style.visibility</p:attrName>
                                        </p:attrNameLst>
                                      </p:cBhvr>
                                      <p:to>
                                        <p:strVal val="hidden"/>
                                      </p:to>
                                    </p:set>
                                  </p:childTnLst>
                                </p:cTn>
                              </p:par>
                              <p:par>
                                <p:cTn id="295" presetID="10" presetClass="exit" presetSubtype="0" fill="hold" grpId="1" nodeType="withEffect">
                                  <p:stCondLst>
                                    <p:cond delay="0"/>
                                  </p:stCondLst>
                                  <p:childTnLst>
                                    <p:animEffect transition="out" filter="fade">
                                      <p:cBhvr>
                                        <p:cTn id="296" dur="2000"/>
                                        <p:tgtEl>
                                          <p:spTgt spid="110"/>
                                        </p:tgtEl>
                                      </p:cBhvr>
                                    </p:animEffect>
                                    <p:set>
                                      <p:cBhvr>
                                        <p:cTn id="297" dur="1" fill="hold">
                                          <p:stCondLst>
                                            <p:cond delay="1999"/>
                                          </p:stCondLst>
                                        </p:cTn>
                                        <p:tgtEl>
                                          <p:spTgt spid="110"/>
                                        </p:tgtEl>
                                        <p:attrNameLst>
                                          <p:attrName>style.visibility</p:attrName>
                                        </p:attrNameLst>
                                      </p:cBhvr>
                                      <p:to>
                                        <p:strVal val="hidden"/>
                                      </p:to>
                                    </p:set>
                                  </p:childTnLst>
                                </p:cTn>
                              </p:par>
                              <p:par>
                                <p:cTn id="298" presetID="10" presetClass="exit" presetSubtype="0" fill="hold" grpId="1" nodeType="withEffect">
                                  <p:stCondLst>
                                    <p:cond delay="0"/>
                                  </p:stCondLst>
                                  <p:childTnLst>
                                    <p:animEffect transition="out" filter="fade">
                                      <p:cBhvr>
                                        <p:cTn id="299" dur="2000"/>
                                        <p:tgtEl>
                                          <p:spTgt spid="111"/>
                                        </p:tgtEl>
                                      </p:cBhvr>
                                    </p:animEffect>
                                    <p:set>
                                      <p:cBhvr>
                                        <p:cTn id="300" dur="1" fill="hold">
                                          <p:stCondLst>
                                            <p:cond delay="1999"/>
                                          </p:stCondLst>
                                        </p:cTn>
                                        <p:tgtEl>
                                          <p:spTgt spid="111"/>
                                        </p:tgtEl>
                                        <p:attrNameLst>
                                          <p:attrName>style.visibility</p:attrName>
                                        </p:attrNameLst>
                                      </p:cBhvr>
                                      <p:to>
                                        <p:strVal val="hidden"/>
                                      </p:to>
                                    </p:set>
                                  </p:childTnLst>
                                </p:cTn>
                              </p:par>
                              <p:par>
                                <p:cTn id="301" presetID="10" presetClass="exit" presetSubtype="0" fill="hold" grpId="1" nodeType="withEffect">
                                  <p:stCondLst>
                                    <p:cond delay="0"/>
                                  </p:stCondLst>
                                  <p:childTnLst>
                                    <p:animEffect transition="out" filter="fade">
                                      <p:cBhvr>
                                        <p:cTn id="302" dur="2000"/>
                                        <p:tgtEl>
                                          <p:spTgt spid="112"/>
                                        </p:tgtEl>
                                      </p:cBhvr>
                                    </p:animEffect>
                                    <p:set>
                                      <p:cBhvr>
                                        <p:cTn id="303" dur="1" fill="hold">
                                          <p:stCondLst>
                                            <p:cond delay="1999"/>
                                          </p:stCondLst>
                                        </p:cTn>
                                        <p:tgtEl>
                                          <p:spTgt spid="112"/>
                                        </p:tgtEl>
                                        <p:attrNameLst>
                                          <p:attrName>style.visibility</p:attrName>
                                        </p:attrNameLst>
                                      </p:cBhvr>
                                      <p:to>
                                        <p:strVal val="hidden"/>
                                      </p:to>
                                    </p:set>
                                  </p:childTnLst>
                                </p:cTn>
                              </p:par>
                              <p:par>
                                <p:cTn id="304" presetID="10" presetClass="exit" presetSubtype="0" fill="hold" grpId="1" nodeType="withEffect">
                                  <p:stCondLst>
                                    <p:cond delay="0"/>
                                  </p:stCondLst>
                                  <p:childTnLst>
                                    <p:animEffect transition="out" filter="fade">
                                      <p:cBhvr>
                                        <p:cTn id="305" dur="2000"/>
                                        <p:tgtEl>
                                          <p:spTgt spid="113"/>
                                        </p:tgtEl>
                                      </p:cBhvr>
                                    </p:animEffect>
                                    <p:set>
                                      <p:cBhvr>
                                        <p:cTn id="306" dur="1" fill="hold">
                                          <p:stCondLst>
                                            <p:cond delay="1999"/>
                                          </p:stCondLst>
                                        </p:cTn>
                                        <p:tgtEl>
                                          <p:spTgt spid="113"/>
                                        </p:tgtEl>
                                        <p:attrNameLst>
                                          <p:attrName>style.visibility</p:attrName>
                                        </p:attrNameLst>
                                      </p:cBhvr>
                                      <p:to>
                                        <p:strVal val="hidden"/>
                                      </p:to>
                                    </p:set>
                                  </p:childTnLst>
                                </p:cTn>
                              </p:par>
                              <p:par>
                                <p:cTn id="307" presetID="10" presetClass="exit" presetSubtype="0" fill="hold" grpId="1" nodeType="withEffect">
                                  <p:stCondLst>
                                    <p:cond delay="0"/>
                                  </p:stCondLst>
                                  <p:childTnLst>
                                    <p:animEffect transition="out" filter="fade">
                                      <p:cBhvr>
                                        <p:cTn id="308" dur="2000"/>
                                        <p:tgtEl>
                                          <p:spTgt spid="114"/>
                                        </p:tgtEl>
                                      </p:cBhvr>
                                    </p:animEffect>
                                    <p:set>
                                      <p:cBhvr>
                                        <p:cTn id="309" dur="1" fill="hold">
                                          <p:stCondLst>
                                            <p:cond delay="1999"/>
                                          </p:stCondLst>
                                        </p:cTn>
                                        <p:tgtEl>
                                          <p:spTgt spid="114"/>
                                        </p:tgtEl>
                                        <p:attrNameLst>
                                          <p:attrName>style.visibility</p:attrName>
                                        </p:attrNameLst>
                                      </p:cBhvr>
                                      <p:to>
                                        <p:strVal val="hidden"/>
                                      </p:to>
                                    </p:set>
                                  </p:childTnLst>
                                </p:cTn>
                              </p:par>
                              <p:par>
                                <p:cTn id="310" presetID="10" presetClass="exit" presetSubtype="0" fill="hold" grpId="1" nodeType="withEffect">
                                  <p:stCondLst>
                                    <p:cond delay="0"/>
                                  </p:stCondLst>
                                  <p:childTnLst>
                                    <p:animEffect transition="out" filter="fade">
                                      <p:cBhvr>
                                        <p:cTn id="311" dur="2000"/>
                                        <p:tgtEl>
                                          <p:spTgt spid="115"/>
                                        </p:tgtEl>
                                      </p:cBhvr>
                                    </p:animEffect>
                                    <p:set>
                                      <p:cBhvr>
                                        <p:cTn id="312" dur="1" fill="hold">
                                          <p:stCondLst>
                                            <p:cond delay="1999"/>
                                          </p:stCondLst>
                                        </p:cTn>
                                        <p:tgtEl>
                                          <p:spTgt spid="115"/>
                                        </p:tgtEl>
                                        <p:attrNameLst>
                                          <p:attrName>style.visibility</p:attrName>
                                        </p:attrNameLst>
                                      </p:cBhvr>
                                      <p:to>
                                        <p:strVal val="hidden"/>
                                      </p:to>
                                    </p:set>
                                  </p:childTnLst>
                                </p:cTn>
                              </p:par>
                              <p:par>
                                <p:cTn id="313" presetID="10" presetClass="exit" presetSubtype="0" fill="hold" grpId="1" nodeType="withEffect">
                                  <p:stCondLst>
                                    <p:cond delay="0"/>
                                  </p:stCondLst>
                                  <p:childTnLst>
                                    <p:animEffect transition="out" filter="fade">
                                      <p:cBhvr>
                                        <p:cTn id="314" dur="2000"/>
                                        <p:tgtEl>
                                          <p:spTgt spid="116"/>
                                        </p:tgtEl>
                                      </p:cBhvr>
                                    </p:animEffect>
                                    <p:set>
                                      <p:cBhvr>
                                        <p:cTn id="315" dur="1" fill="hold">
                                          <p:stCondLst>
                                            <p:cond delay="1999"/>
                                          </p:stCondLst>
                                        </p:cTn>
                                        <p:tgtEl>
                                          <p:spTgt spid="116"/>
                                        </p:tgtEl>
                                        <p:attrNameLst>
                                          <p:attrName>style.visibility</p:attrName>
                                        </p:attrNameLst>
                                      </p:cBhvr>
                                      <p:to>
                                        <p:strVal val="hidden"/>
                                      </p:to>
                                    </p:set>
                                  </p:childTnLst>
                                </p:cTn>
                              </p:par>
                              <p:par>
                                <p:cTn id="316" presetID="10" presetClass="exit" presetSubtype="0" fill="hold" grpId="1" nodeType="withEffect">
                                  <p:stCondLst>
                                    <p:cond delay="0"/>
                                  </p:stCondLst>
                                  <p:childTnLst>
                                    <p:animEffect transition="out" filter="fade">
                                      <p:cBhvr>
                                        <p:cTn id="317" dur="2000"/>
                                        <p:tgtEl>
                                          <p:spTgt spid="117"/>
                                        </p:tgtEl>
                                      </p:cBhvr>
                                    </p:animEffect>
                                    <p:set>
                                      <p:cBhvr>
                                        <p:cTn id="318" dur="1" fill="hold">
                                          <p:stCondLst>
                                            <p:cond delay="1999"/>
                                          </p:stCondLst>
                                        </p:cTn>
                                        <p:tgtEl>
                                          <p:spTgt spid="117"/>
                                        </p:tgtEl>
                                        <p:attrNameLst>
                                          <p:attrName>style.visibility</p:attrName>
                                        </p:attrNameLst>
                                      </p:cBhvr>
                                      <p:to>
                                        <p:strVal val="hidden"/>
                                      </p:to>
                                    </p:set>
                                  </p:childTnLst>
                                </p:cTn>
                              </p:par>
                              <p:par>
                                <p:cTn id="319" presetID="10" presetClass="exit" presetSubtype="0" fill="hold" grpId="1" nodeType="withEffect">
                                  <p:stCondLst>
                                    <p:cond delay="0"/>
                                  </p:stCondLst>
                                  <p:childTnLst>
                                    <p:animEffect transition="out" filter="fade">
                                      <p:cBhvr>
                                        <p:cTn id="320" dur="2000"/>
                                        <p:tgtEl>
                                          <p:spTgt spid="118"/>
                                        </p:tgtEl>
                                      </p:cBhvr>
                                    </p:animEffect>
                                    <p:set>
                                      <p:cBhvr>
                                        <p:cTn id="321" dur="1" fill="hold">
                                          <p:stCondLst>
                                            <p:cond delay="1999"/>
                                          </p:stCondLst>
                                        </p:cTn>
                                        <p:tgtEl>
                                          <p:spTgt spid="118"/>
                                        </p:tgtEl>
                                        <p:attrNameLst>
                                          <p:attrName>style.visibility</p:attrName>
                                        </p:attrNameLst>
                                      </p:cBhvr>
                                      <p:to>
                                        <p:strVal val="hidden"/>
                                      </p:to>
                                    </p:set>
                                  </p:childTnLst>
                                </p:cTn>
                              </p:par>
                              <p:par>
                                <p:cTn id="322" presetID="10" presetClass="exit" presetSubtype="0" fill="hold" grpId="1" nodeType="withEffect">
                                  <p:stCondLst>
                                    <p:cond delay="0"/>
                                  </p:stCondLst>
                                  <p:childTnLst>
                                    <p:animEffect transition="out" filter="fade">
                                      <p:cBhvr>
                                        <p:cTn id="323" dur="2000"/>
                                        <p:tgtEl>
                                          <p:spTgt spid="119"/>
                                        </p:tgtEl>
                                      </p:cBhvr>
                                    </p:animEffect>
                                    <p:set>
                                      <p:cBhvr>
                                        <p:cTn id="324" dur="1" fill="hold">
                                          <p:stCondLst>
                                            <p:cond delay="1999"/>
                                          </p:stCondLst>
                                        </p:cTn>
                                        <p:tgtEl>
                                          <p:spTgt spid="119"/>
                                        </p:tgtEl>
                                        <p:attrNameLst>
                                          <p:attrName>style.visibility</p:attrName>
                                        </p:attrNameLst>
                                      </p:cBhvr>
                                      <p:to>
                                        <p:strVal val="hidden"/>
                                      </p:to>
                                    </p:set>
                                  </p:childTnLst>
                                </p:cTn>
                              </p:par>
                              <p:par>
                                <p:cTn id="325" presetID="10" presetClass="exit" presetSubtype="0" fill="hold" grpId="1" nodeType="withEffect">
                                  <p:stCondLst>
                                    <p:cond delay="0"/>
                                  </p:stCondLst>
                                  <p:childTnLst>
                                    <p:animEffect transition="out" filter="fade">
                                      <p:cBhvr>
                                        <p:cTn id="326" dur="2000"/>
                                        <p:tgtEl>
                                          <p:spTgt spid="120"/>
                                        </p:tgtEl>
                                      </p:cBhvr>
                                    </p:animEffect>
                                    <p:set>
                                      <p:cBhvr>
                                        <p:cTn id="327" dur="1" fill="hold">
                                          <p:stCondLst>
                                            <p:cond delay="1999"/>
                                          </p:stCondLst>
                                        </p:cTn>
                                        <p:tgtEl>
                                          <p:spTgt spid="120"/>
                                        </p:tgtEl>
                                        <p:attrNameLst>
                                          <p:attrName>style.visibility</p:attrName>
                                        </p:attrNameLst>
                                      </p:cBhvr>
                                      <p:to>
                                        <p:strVal val="hidden"/>
                                      </p:to>
                                    </p:set>
                                  </p:childTnLst>
                                </p:cTn>
                              </p:par>
                              <p:par>
                                <p:cTn id="328" presetID="10" presetClass="exit" presetSubtype="0" fill="hold" grpId="1" nodeType="withEffect">
                                  <p:stCondLst>
                                    <p:cond delay="0"/>
                                  </p:stCondLst>
                                  <p:childTnLst>
                                    <p:animEffect transition="out" filter="fade">
                                      <p:cBhvr>
                                        <p:cTn id="329" dur="2000"/>
                                        <p:tgtEl>
                                          <p:spTgt spid="121"/>
                                        </p:tgtEl>
                                      </p:cBhvr>
                                    </p:animEffect>
                                    <p:set>
                                      <p:cBhvr>
                                        <p:cTn id="330" dur="1" fill="hold">
                                          <p:stCondLst>
                                            <p:cond delay="1999"/>
                                          </p:stCondLst>
                                        </p:cTn>
                                        <p:tgtEl>
                                          <p:spTgt spid="121"/>
                                        </p:tgtEl>
                                        <p:attrNameLst>
                                          <p:attrName>style.visibility</p:attrName>
                                        </p:attrNameLst>
                                      </p:cBhvr>
                                      <p:to>
                                        <p:strVal val="hidden"/>
                                      </p:to>
                                    </p:set>
                                  </p:childTnLst>
                                </p:cTn>
                              </p:par>
                              <p:par>
                                <p:cTn id="331" presetID="10" presetClass="exit" presetSubtype="0" fill="hold" grpId="1" nodeType="withEffect">
                                  <p:stCondLst>
                                    <p:cond delay="0"/>
                                  </p:stCondLst>
                                  <p:childTnLst>
                                    <p:animEffect transition="out" filter="fade">
                                      <p:cBhvr>
                                        <p:cTn id="332" dur="2000"/>
                                        <p:tgtEl>
                                          <p:spTgt spid="122"/>
                                        </p:tgtEl>
                                      </p:cBhvr>
                                    </p:animEffect>
                                    <p:set>
                                      <p:cBhvr>
                                        <p:cTn id="333" dur="1" fill="hold">
                                          <p:stCondLst>
                                            <p:cond delay="1999"/>
                                          </p:stCondLst>
                                        </p:cTn>
                                        <p:tgtEl>
                                          <p:spTgt spid="122"/>
                                        </p:tgtEl>
                                        <p:attrNameLst>
                                          <p:attrName>style.visibility</p:attrName>
                                        </p:attrNameLst>
                                      </p:cBhvr>
                                      <p:to>
                                        <p:strVal val="hidden"/>
                                      </p:to>
                                    </p:set>
                                  </p:childTnLst>
                                </p:cTn>
                              </p:par>
                              <p:par>
                                <p:cTn id="334" presetID="10" presetClass="exit" presetSubtype="0" fill="hold" grpId="1" nodeType="withEffect">
                                  <p:stCondLst>
                                    <p:cond delay="0"/>
                                  </p:stCondLst>
                                  <p:childTnLst>
                                    <p:animEffect transition="out" filter="fade">
                                      <p:cBhvr>
                                        <p:cTn id="335" dur="2000"/>
                                        <p:tgtEl>
                                          <p:spTgt spid="123"/>
                                        </p:tgtEl>
                                      </p:cBhvr>
                                    </p:animEffect>
                                    <p:set>
                                      <p:cBhvr>
                                        <p:cTn id="336" dur="1" fill="hold">
                                          <p:stCondLst>
                                            <p:cond delay="1999"/>
                                          </p:stCondLst>
                                        </p:cTn>
                                        <p:tgtEl>
                                          <p:spTgt spid="123"/>
                                        </p:tgtEl>
                                        <p:attrNameLst>
                                          <p:attrName>style.visibility</p:attrName>
                                        </p:attrNameLst>
                                      </p:cBhvr>
                                      <p:to>
                                        <p:strVal val="hidden"/>
                                      </p:to>
                                    </p:set>
                                  </p:childTnLst>
                                </p:cTn>
                              </p:par>
                              <p:par>
                                <p:cTn id="337" presetID="10" presetClass="exit" presetSubtype="0" fill="hold" grpId="1" nodeType="withEffect">
                                  <p:stCondLst>
                                    <p:cond delay="0"/>
                                  </p:stCondLst>
                                  <p:childTnLst>
                                    <p:animEffect transition="out" filter="fade">
                                      <p:cBhvr>
                                        <p:cTn id="338" dur="2000"/>
                                        <p:tgtEl>
                                          <p:spTgt spid="124"/>
                                        </p:tgtEl>
                                      </p:cBhvr>
                                    </p:animEffect>
                                    <p:set>
                                      <p:cBhvr>
                                        <p:cTn id="339" dur="1" fill="hold">
                                          <p:stCondLst>
                                            <p:cond delay="1999"/>
                                          </p:stCondLst>
                                        </p:cTn>
                                        <p:tgtEl>
                                          <p:spTgt spid="124"/>
                                        </p:tgtEl>
                                        <p:attrNameLst>
                                          <p:attrName>style.visibility</p:attrName>
                                        </p:attrNameLst>
                                      </p:cBhvr>
                                      <p:to>
                                        <p:strVal val="hidden"/>
                                      </p:to>
                                    </p:set>
                                  </p:childTnLst>
                                </p:cTn>
                              </p:par>
                              <p:par>
                                <p:cTn id="340" presetID="10" presetClass="exit" presetSubtype="0" fill="hold" grpId="1" nodeType="withEffect">
                                  <p:stCondLst>
                                    <p:cond delay="0"/>
                                  </p:stCondLst>
                                  <p:childTnLst>
                                    <p:animEffect transition="out" filter="fade">
                                      <p:cBhvr>
                                        <p:cTn id="341" dur="2000"/>
                                        <p:tgtEl>
                                          <p:spTgt spid="125"/>
                                        </p:tgtEl>
                                      </p:cBhvr>
                                    </p:animEffect>
                                    <p:set>
                                      <p:cBhvr>
                                        <p:cTn id="342" dur="1" fill="hold">
                                          <p:stCondLst>
                                            <p:cond delay="1999"/>
                                          </p:stCondLst>
                                        </p:cTn>
                                        <p:tgtEl>
                                          <p:spTgt spid="125"/>
                                        </p:tgtEl>
                                        <p:attrNameLst>
                                          <p:attrName>style.visibility</p:attrName>
                                        </p:attrNameLst>
                                      </p:cBhvr>
                                      <p:to>
                                        <p:strVal val="hidden"/>
                                      </p:to>
                                    </p:set>
                                  </p:childTnLst>
                                </p:cTn>
                              </p:par>
                              <p:par>
                                <p:cTn id="343" presetID="10" presetClass="exit" presetSubtype="0" fill="hold" grpId="1" nodeType="withEffect">
                                  <p:stCondLst>
                                    <p:cond delay="0"/>
                                  </p:stCondLst>
                                  <p:childTnLst>
                                    <p:animEffect transition="out" filter="fade">
                                      <p:cBhvr>
                                        <p:cTn id="344" dur="2000"/>
                                        <p:tgtEl>
                                          <p:spTgt spid="126"/>
                                        </p:tgtEl>
                                      </p:cBhvr>
                                    </p:animEffect>
                                    <p:set>
                                      <p:cBhvr>
                                        <p:cTn id="345" dur="1" fill="hold">
                                          <p:stCondLst>
                                            <p:cond delay="1999"/>
                                          </p:stCondLst>
                                        </p:cTn>
                                        <p:tgtEl>
                                          <p:spTgt spid="126"/>
                                        </p:tgtEl>
                                        <p:attrNameLst>
                                          <p:attrName>style.visibility</p:attrName>
                                        </p:attrNameLst>
                                      </p:cBhvr>
                                      <p:to>
                                        <p:strVal val="hidden"/>
                                      </p:to>
                                    </p:set>
                                  </p:childTnLst>
                                </p:cTn>
                              </p:par>
                              <p:par>
                                <p:cTn id="346" presetID="10" presetClass="exit" presetSubtype="0" fill="hold" grpId="1" nodeType="withEffect">
                                  <p:stCondLst>
                                    <p:cond delay="0"/>
                                  </p:stCondLst>
                                  <p:childTnLst>
                                    <p:animEffect transition="out" filter="fade">
                                      <p:cBhvr>
                                        <p:cTn id="347" dur="2000"/>
                                        <p:tgtEl>
                                          <p:spTgt spid="127"/>
                                        </p:tgtEl>
                                      </p:cBhvr>
                                    </p:animEffect>
                                    <p:set>
                                      <p:cBhvr>
                                        <p:cTn id="348" dur="1" fill="hold">
                                          <p:stCondLst>
                                            <p:cond delay="1999"/>
                                          </p:stCondLst>
                                        </p:cTn>
                                        <p:tgtEl>
                                          <p:spTgt spid="127"/>
                                        </p:tgtEl>
                                        <p:attrNameLst>
                                          <p:attrName>style.visibility</p:attrName>
                                        </p:attrNameLst>
                                      </p:cBhvr>
                                      <p:to>
                                        <p:strVal val="hidden"/>
                                      </p:to>
                                    </p:set>
                                  </p:childTnLst>
                                </p:cTn>
                              </p:par>
                              <p:par>
                                <p:cTn id="349" presetID="10" presetClass="exit" presetSubtype="0" fill="hold" grpId="1" nodeType="withEffect">
                                  <p:stCondLst>
                                    <p:cond delay="0"/>
                                  </p:stCondLst>
                                  <p:childTnLst>
                                    <p:animEffect transition="out" filter="fade">
                                      <p:cBhvr>
                                        <p:cTn id="350" dur="2000"/>
                                        <p:tgtEl>
                                          <p:spTgt spid="128"/>
                                        </p:tgtEl>
                                      </p:cBhvr>
                                    </p:animEffect>
                                    <p:set>
                                      <p:cBhvr>
                                        <p:cTn id="351" dur="1" fill="hold">
                                          <p:stCondLst>
                                            <p:cond delay="1999"/>
                                          </p:stCondLst>
                                        </p:cTn>
                                        <p:tgtEl>
                                          <p:spTgt spid="128"/>
                                        </p:tgtEl>
                                        <p:attrNameLst>
                                          <p:attrName>style.visibility</p:attrName>
                                        </p:attrNameLst>
                                      </p:cBhvr>
                                      <p:to>
                                        <p:strVal val="hidden"/>
                                      </p:to>
                                    </p:set>
                                  </p:childTnLst>
                                </p:cTn>
                              </p:par>
                              <p:par>
                                <p:cTn id="352" presetID="10" presetClass="exit" presetSubtype="0" fill="hold" grpId="1" nodeType="withEffect">
                                  <p:stCondLst>
                                    <p:cond delay="0"/>
                                  </p:stCondLst>
                                  <p:childTnLst>
                                    <p:animEffect transition="out" filter="fade">
                                      <p:cBhvr>
                                        <p:cTn id="353" dur="2000"/>
                                        <p:tgtEl>
                                          <p:spTgt spid="129"/>
                                        </p:tgtEl>
                                      </p:cBhvr>
                                    </p:animEffect>
                                    <p:set>
                                      <p:cBhvr>
                                        <p:cTn id="354" dur="1" fill="hold">
                                          <p:stCondLst>
                                            <p:cond delay="1999"/>
                                          </p:stCondLst>
                                        </p:cTn>
                                        <p:tgtEl>
                                          <p:spTgt spid="129"/>
                                        </p:tgtEl>
                                        <p:attrNameLst>
                                          <p:attrName>style.visibility</p:attrName>
                                        </p:attrNameLst>
                                      </p:cBhvr>
                                      <p:to>
                                        <p:strVal val="hidden"/>
                                      </p:to>
                                    </p:set>
                                  </p:childTnLst>
                                </p:cTn>
                              </p:par>
                              <p:par>
                                <p:cTn id="355" presetID="10" presetClass="exit" presetSubtype="0" fill="hold" grpId="1" nodeType="withEffect">
                                  <p:stCondLst>
                                    <p:cond delay="0"/>
                                  </p:stCondLst>
                                  <p:childTnLst>
                                    <p:animEffect transition="out" filter="fade">
                                      <p:cBhvr>
                                        <p:cTn id="356" dur="2000"/>
                                        <p:tgtEl>
                                          <p:spTgt spid="130"/>
                                        </p:tgtEl>
                                      </p:cBhvr>
                                    </p:animEffect>
                                    <p:set>
                                      <p:cBhvr>
                                        <p:cTn id="357" dur="1" fill="hold">
                                          <p:stCondLst>
                                            <p:cond delay="1999"/>
                                          </p:stCondLst>
                                        </p:cTn>
                                        <p:tgtEl>
                                          <p:spTgt spid="1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19" grpId="2"/>
      <p:bldP spid="19" grpId="3"/>
      <p:bldP spid="20" grpId="0"/>
      <p:bldP spid="20" grpId="1"/>
      <p:bldP spid="20" grpId="2"/>
      <p:bldP spid="20" grpId="3"/>
      <p:bldP spid="28" grpId="0"/>
      <p:bldP spid="28" grpId="1"/>
      <p:bldP spid="28" grpId="2"/>
      <p:bldP spid="28" grpId="3"/>
      <p:bldP spid="28" grpId="4"/>
      <p:bldP spid="29" grpId="0"/>
      <p:bldP spid="29" grpId="1"/>
      <p:bldP spid="29" grpId="2"/>
      <p:bldP spid="29" grpId="3"/>
      <p:bldP spid="29" grpId="4"/>
      <p:bldP spid="30" grpId="0"/>
      <p:bldP spid="30" grpId="1"/>
      <p:bldP spid="30" grpId="2"/>
      <p:bldP spid="30" grpId="3"/>
      <p:bldP spid="30" grpId="4"/>
      <p:bldP spid="33" grpId="0"/>
      <p:bldP spid="33" grpId="1"/>
      <p:bldP spid="33" grpId="2"/>
      <p:bldP spid="33" grpId="3"/>
      <p:bldP spid="33" grpId="4"/>
      <p:bldP spid="35" grpId="0"/>
      <p:bldP spid="35" grpId="1"/>
      <p:bldP spid="35" grpId="2"/>
      <p:bldP spid="36" grpId="0"/>
      <p:bldP spid="36" grpId="1"/>
      <p:bldP spid="36" grpId="2"/>
      <p:bldP spid="36" grpId="3"/>
      <p:bldP spid="37" grpId="0"/>
      <p:bldP spid="37" grpId="1"/>
      <p:bldP spid="38" grpId="0"/>
      <p:bldP spid="38" grpId="1"/>
      <p:bldP spid="39" grpId="0"/>
      <p:bldP spid="39" grpId="1"/>
      <p:bldP spid="98" grpId="0"/>
      <p:bldP spid="99" grpId="0"/>
      <p:bldP spid="100" grpId="0"/>
      <p:bldP spid="101" grpId="0"/>
      <p:bldP spid="101" grpId="1"/>
      <p:bldP spid="102" grpId="0"/>
      <p:bldP spid="102" grpId="1"/>
      <p:bldP spid="103" grpId="0"/>
      <p:bldP spid="103" grpId="1"/>
      <p:bldP spid="104" grpId="0"/>
      <p:bldP spid="104" grpId="1"/>
      <p:bldP spid="105" grpId="0"/>
      <p:bldP spid="105" grpId="1"/>
      <p:bldP spid="106" grpId="0"/>
      <p:bldP spid="106" grpId="1"/>
      <p:bldP spid="107" grpId="0"/>
      <p:bldP spid="107" grpId="1"/>
      <p:bldP spid="108" grpId="0"/>
      <p:bldP spid="108" grpId="1"/>
      <p:bldP spid="109" grpId="0"/>
      <p:bldP spid="109" grpId="1"/>
      <p:bldP spid="110" grpId="0"/>
      <p:bldP spid="110" grpId="1"/>
      <p:bldP spid="111" grpId="0"/>
      <p:bldP spid="111" grpId="1"/>
      <p:bldP spid="112" grpId="0"/>
      <p:bldP spid="112" grpId="1"/>
      <p:bldP spid="113" grpId="0"/>
      <p:bldP spid="113" grpId="1"/>
      <p:bldP spid="114" grpId="0"/>
      <p:bldP spid="114" grpId="1"/>
      <p:bldP spid="115" grpId="0"/>
      <p:bldP spid="115" grpId="1"/>
      <p:bldP spid="116" grpId="0"/>
      <p:bldP spid="116" grpId="1"/>
      <p:bldP spid="117" grpId="0"/>
      <p:bldP spid="117"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5" grpId="1"/>
      <p:bldP spid="126" grpId="0"/>
      <p:bldP spid="126" grpId="1"/>
      <p:bldP spid="127" grpId="0"/>
      <p:bldP spid="127" grpId="1"/>
      <p:bldP spid="128" grpId="0"/>
      <p:bldP spid="128" grpId="1"/>
      <p:bldP spid="129" grpId="0"/>
      <p:bldP spid="129" grpId="1"/>
      <p:bldP spid="130" grpId="0"/>
      <p:bldP spid="130" grpId="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a:extLst>
            <a:ext uri="{FF2B5EF4-FFF2-40B4-BE49-F238E27FC236}">
              <a16:creationId xmlns:a16="http://schemas.microsoft.com/office/drawing/2014/main" id="{683201E7-5DBC-A441-D637-C66ABCC5A100}"/>
            </a:ext>
          </a:extLst>
        </p:cNvPr>
        <p:cNvGrpSpPr/>
        <p:nvPr/>
      </p:nvGrpSpPr>
      <p:grpSpPr>
        <a:xfrm>
          <a:off x="0" y="0"/>
          <a:ext cx="0" cy="0"/>
          <a:chOff x="0" y="0"/>
          <a:chExt cx="0" cy="0"/>
        </a:xfrm>
      </p:grpSpPr>
      <p:sp>
        <p:nvSpPr>
          <p:cNvPr id="41" name="TextBox 40">
            <a:extLst>
              <a:ext uri="{FF2B5EF4-FFF2-40B4-BE49-F238E27FC236}">
                <a16:creationId xmlns:a16="http://schemas.microsoft.com/office/drawing/2014/main" id="{4BDBDEFE-2D25-A1FA-AAA7-B43872AA0BF1}"/>
              </a:ext>
            </a:extLst>
          </p:cNvPr>
          <p:cNvSpPr txBox="1"/>
          <p:nvPr/>
        </p:nvSpPr>
        <p:spPr>
          <a:xfrm>
            <a:off x="5109546" y="3540730"/>
            <a:ext cx="3424206" cy="707886"/>
          </a:xfrm>
          <a:prstGeom prst="rect">
            <a:avLst/>
          </a:prstGeom>
          <a:noFill/>
        </p:spPr>
        <p:txBody>
          <a:bodyPr wrap="square" rtlCol="0">
            <a:spAutoFit/>
          </a:bodyPr>
          <a:lstStyle/>
          <a:p>
            <a:pPr algn="ctr"/>
            <a:r>
              <a:rPr lang="en-US" sz="4000">
                <a:solidFill>
                  <a:schemeClr val="bg1"/>
                </a:solidFill>
              </a:rPr>
              <a:t>(             )</a:t>
            </a:r>
            <a:r>
              <a:rPr lang="en-US" sz="4000" baseline="30000">
                <a:solidFill>
                  <a:schemeClr val="bg1"/>
                </a:solidFill>
              </a:rPr>
              <a:t>2</a:t>
            </a:r>
            <a:endParaRPr lang="en-US" sz="4000" baseline="-25000">
              <a:solidFill>
                <a:schemeClr val="bg1"/>
              </a:solidFill>
            </a:endParaRPr>
          </a:p>
        </p:txBody>
      </p:sp>
      <p:sp>
        <p:nvSpPr>
          <p:cNvPr id="37" name="TextBox 36">
            <a:extLst>
              <a:ext uri="{FF2B5EF4-FFF2-40B4-BE49-F238E27FC236}">
                <a16:creationId xmlns:a16="http://schemas.microsoft.com/office/drawing/2014/main" id="{98F62BB2-2FEB-E712-DD59-17049346EDF4}"/>
              </a:ext>
            </a:extLst>
          </p:cNvPr>
          <p:cNvSpPr txBox="1"/>
          <p:nvPr/>
        </p:nvSpPr>
        <p:spPr>
          <a:xfrm>
            <a:off x="2101401" y="1267058"/>
            <a:ext cx="8642800" cy="707886"/>
          </a:xfrm>
          <a:prstGeom prst="rect">
            <a:avLst/>
          </a:prstGeom>
          <a:noFill/>
        </p:spPr>
        <p:txBody>
          <a:bodyPr wrap="square" rtlCol="0">
            <a:spAutoFit/>
          </a:bodyPr>
          <a:lstStyle/>
          <a:p>
            <a:pPr algn="ctr"/>
            <a:r>
              <a:rPr lang="en-US" sz="4000">
                <a:solidFill>
                  <a:schemeClr val="bg1"/>
                </a:solidFill>
              </a:rPr>
              <a:t>R</a:t>
            </a:r>
            <a:r>
              <a:rPr lang="en-US" sz="4000" baseline="-25000">
                <a:solidFill>
                  <a:schemeClr val="bg1"/>
                </a:solidFill>
              </a:rPr>
              <a:t>1</a:t>
            </a:r>
            <a:r>
              <a:rPr lang="en-US" sz="4000">
                <a:solidFill>
                  <a:schemeClr val="bg1"/>
                </a:solidFill>
              </a:rPr>
              <a:t> + R</a:t>
            </a:r>
            <a:r>
              <a:rPr lang="en-US" sz="4000" baseline="-25000">
                <a:solidFill>
                  <a:schemeClr val="bg1"/>
                </a:solidFill>
              </a:rPr>
              <a:t>2</a:t>
            </a:r>
            <a:r>
              <a:rPr lang="en-US" sz="4000">
                <a:solidFill>
                  <a:schemeClr val="bg1"/>
                </a:solidFill>
              </a:rPr>
              <a:t> + R</a:t>
            </a:r>
            <a:r>
              <a:rPr lang="en-US" sz="4000" baseline="-25000">
                <a:solidFill>
                  <a:schemeClr val="bg1"/>
                </a:solidFill>
              </a:rPr>
              <a:t>3</a:t>
            </a:r>
            <a:r>
              <a:rPr lang="en-US" sz="4000">
                <a:solidFill>
                  <a:schemeClr val="bg1"/>
                </a:solidFill>
              </a:rPr>
              <a:t> + R</a:t>
            </a:r>
            <a:r>
              <a:rPr lang="en-US" sz="4000" baseline="-25000">
                <a:solidFill>
                  <a:schemeClr val="bg1"/>
                </a:solidFill>
              </a:rPr>
              <a:t>4</a:t>
            </a:r>
            <a:r>
              <a:rPr lang="en-US" sz="4000">
                <a:solidFill>
                  <a:schemeClr val="bg1"/>
                </a:solidFill>
              </a:rPr>
              <a:t> + R</a:t>
            </a:r>
            <a:r>
              <a:rPr lang="en-US" sz="4000" baseline="-25000">
                <a:solidFill>
                  <a:schemeClr val="bg1"/>
                </a:solidFill>
              </a:rPr>
              <a:t>5</a:t>
            </a:r>
            <a:r>
              <a:rPr lang="en-US" sz="4000">
                <a:solidFill>
                  <a:schemeClr val="bg1"/>
                </a:solidFill>
              </a:rPr>
              <a:t> + R</a:t>
            </a:r>
            <a:r>
              <a:rPr lang="en-US" sz="4000" baseline="-25000">
                <a:solidFill>
                  <a:schemeClr val="bg1"/>
                </a:solidFill>
              </a:rPr>
              <a:t>6</a:t>
            </a:r>
            <a:r>
              <a:rPr lang="en-US" sz="4000">
                <a:solidFill>
                  <a:schemeClr val="bg1"/>
                </a:solidFill>
              </a:rPr>
              <a:t> +....+R</a:t>
            </a:r>
            <a:r>
              <a:rPr lang="en-US" sz="4000" baseline="-25000">
                <a:solidFill>
                  <a:schemeClr val="bg1"/>
                </a:solidFill>
              </a:rPr>
              <a:t>n</a:t>
            </a:r>
          </a:p>
        </p:txBody>
      </p:sp>
      <p:cxnSp>
        <p:nvCxnSpPr>
          <p:cNvPr id="3" name="Straight Connector 2">
            <a:extLst>
              <a:ext uri="{FF2B5EF4-FFF2-40B4-BE49-F238E27FC236}">
                <a16:creationId xmlns:a16="http://schemas.microsoft.com/office/drawing/2014/main" id="{6FD1B1A1-8DB4-5781-871F-332E6E00DA61}"/>
              </a:ext>
            </a:extLst>
          </p:cNvPr>
          <p:cNvCxnSpPr/>
          <p:nvPr/>
        </p:nvCxnSpPr>
        <p:spPr>
          <a:xfrm>
            <a:off x="2465163" y="2197007"/>
            <a:ext cx="7915275" cy="0"/>
          </a:xfrm>
          <a:prstGeom prst="line">
            <a:avLst/>
          </a:prstGeom>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a16="http://schemas.microsoft.com/office/drawing/2014/main" id="{9097F7F0-D071-417B-25E3-63256F4579EE}"/>
              </a:ext>
            </a:extLst>
          </p:cNvPr>
          <p:cNvSpPr txBox="1"/>
          <p:nvPr/>
        </p:nvSpPr>
        <p:spPr>
          <a:xfrm>
            <a:off x="6023954" y="2197007"/>
            <a:ext cx="797695" cy="707886"/>
          </a:xfrm>
          <a:prstGeom prst="rect">
            <a:avLst/>
          </a:prstGeom>
          <a:noFill/>
        </p:spPr>
        <p:txBody>
          <a:bodyPr wrap="square" rtlCol="0">
            <a:spAutoFit/>
          </a:bodyPr>
          <a:lstStyle/>
          <a:p>
            <a:pPr algn="ctr"/>
            <a:r>
              <a:rPr lang="en-US" sz="4000">
                <a:solidFill>
                  <a:schemeClr val="bg1"/>
                </a:solidFill>
              </a:rPr>
              <a:t>n</a:t>
            </a:r>
            <a:endParaRPr lang="en-US" sz="4000" baseline="-25000">
              <a:solidFill>
                <a:schemeClr val="bg1"/>
              </a:solidFill>
            </a:endParaRPr>
          </a:p>
        </p:txBody>
      </p:sp>
      <p:sp>
        <p:nvSpPr>
          <p:cNvPr id="22" name="TextBox 21">
            <a:extLst>
              <a:ext uri="{FF2B5EF4-FFF2-40B4-BE49-F238E27FC236}">
                <a16:creationId xmlns:a16="http://schemas.microsoft.com/office/drawing/2014/main" id="{1205FC48-A852-90C3-8EE8-01CF6B335AA0}"/>
              </a:ext>
            </a:extLst>
          </p:cNvPr>
          <p:cNvSpPr txBox="1"/>
          <p:nvPr/>
        </p:nvSpPr>
        <p:spPr>
          <a:xfrm>
            <a:off x="62239" y="1267058"/>
            <a:ext cx="2039162" cy="707886"/>
          </a:xfrm>
          <a:prstGeom prst="rect">
            <a:avLst/>
          </a:prstGeom>
          <a:noFill/>
        </p:spPr>
        <p:txBody>
          <a:bodyPr wrap="square" rtlCol="0">
            <a:spAutoFit/>
          </a:bodyPr>
          <a:lstStyle/>
          <a:p>
            <a:pPr algn="ctr"/>
            <a:r>
              <a:rPr lang="en-US" sz="4000">
                <a:solidFill>
                  <a:schemeClr val="bg1"/>
                </a:solidFill>
              </a:rPr>
              <a:t>E[R]</a:t>
            </a:r>
            <a:r>
              <a:rPr lang="en-US" sz="4000" baseline="-25000">
                <a:solidFill>
                  <a:schemeClr val="bg1"/>
                </a:solidFill>
              </a:rPr>
              <a:t>a </a:t>
            </a:r>
          </a:p>
        </p:txBody>
      </p:sp>
      <p:sp>
        <p:nvSpPr>
          <p:cNvPr id="24" name="TextBox 23">
            <a:extLst>
              <a:ext uri="{FF2B5EF4-FFF2-40B4-BE49-F238E27FC236}">
                <a16:creationId xmlns:a16="http://schemas.microsoft.com/office/drawing/2014/main" id="{3ABA74DC-AF85-2286-6AD8-F4D3272E8D50}"/>
              </a:ext>
            </a:extLst>
          </p:cNvPr>
          <p:cNvSpPr txBox="1"/>
          <p:nvPr/>
        </p:nvSpPr>
        <p:spPr>
          <a:xfrm>
            <a:off x="1285875" y="559171"/>
            <a:ext cx="8642800" cy="707886"/>
          </a:xfrm>
          <a:prstGeom prst="rect">
            <a:avLst/>
          </a:prstGeom>
          <a:noFill/>
        </p:spPr>
        <p:txBody>
          <a:bodyPr wrap="square" rtlCol="0">
            <a:spAutoFit/>
          </a:bodyPr>
          <a:lstStyle/>
          <a:p>
            <a:pPr algn="ctr"/>
            <a:r>
              <a:rPr lang="en-US" sz="4000">
                <a:solidFill>
                  <a:schemeClr val="bg1"/>
                </a:solidFill>
              </a:rPr>
              <a:t>Expected Daily Return</a:t>
            </a:r>
            <a:endParaRPr lang="en-US" sz="4000" baseline="-25000">
              <a:solidFill>
                <a:schemeClr val="bg1"/>
              </a:solidFill>
            </a:endParaRPr>
          </a:p>
        </p:txBody>
      </p:sp>
      <p:sp>
        <p:nvSpPr>
          <p:cNvPr id="27" name="TextBox 26">
            <a:extLst>
              <a:ext uri="{FF2B5EF4-FFF2-40B4-BE49-F238E27FC236}">
                <a16:creationId xmlns:a16="http://schemas.microsoft.com/office/drawing/2014/main" id="{E6CA905B-8247-14DE-CD0F-35322BDC5E43}"/>
              </a:ext>
            </a:extLst>
          </p:cNvPr>
          <p:cNvSpPr txBox="1"/>
          <p:nvPr/>
        </p:nvSpPr>
        <p:spPr>
          <a:xfrm>
            <a:off x="1081820" y="1267058"/>
            <a:ext cx="2039162" cy="707886"/>
          </a:xfrm>
          <a:prstGeom prst="rect">
            <a:avLst/>
          </a:prstGeom>
          <a:noFill/>
        </p:spPr>
        <p:txBody>
          <a:bodyPr wrap="square" rtlCol="0">
            <a:spAutoFit/>
          </a:bodyPr>
          <a:lstStyle/>
          <a:p>
            <a:pPr algn="ctr"/>
            <a:r>
              <a:rPr lang="en-US" sz="4000">
                <a:solidFill>
                  <a:schemeClr val="bg1"/>
                </a:solidFill>
              </a:rPr>
              <a:t>=</a:t>
            </a:r>
            <a:endParaRPr lang="en-US" sz="4000" baseline="-25000">
              <a:solidFill>
                <a:schemeClr val="bg1"/>
              </a:solidFill>
            </a:endParaRPr>
          </a:p>
        </p:txBody>
      </p:sp>
      <p:sp>
        <p:nvSpPr>
          <p:cNvPr id="40" name="TextBox 39">
            <a:extLst>
              <a:ext uri="{FF2B5EF4-FFF2-40B4-BE49-F238E27FC236}">
                <a16:creationId xmlns:a16="http://schemas.microsoft.com/office/drawing/2014/main" id="{E46D6825-F29E-2036-3D8A-B5CAE7D7C772}"/>
              </a:ext>
            </a:extLst>
          </p:cNvPr>
          <p:cNvSpPr txBox="1"/>
          <p:nvPr/>
        </p:nvSpPr>
        <p:spPr>
          <a:xfrm>
            <a:off x="5493535" y="3540730"/>
            <a:ext cx="1432311" cy="707886"/>
          </a:xfrm>
          <a:prstGeom prst="rect">
            <a:avLst/>
          </a:prstGeom>
          <a:noFill/>
        </p:spPr>
        <p:txBody>
          <a:bodyPr wrap="square" rtlCol="0">
            <a:spAutoFit/>
          </a:bodyPr>
          <a:lstStyle/>
          <a:p>
            <a:pPr algn="ctr"/>
            <a:r>
              <a:rPr lang="en-US" sz="4000">
                <a:solidFill>
                  <a:schemeClr val="bg1"/>
                </a:solidFill>
              </a:rPr>
              <a:t>R</a:t>
            </a:r>
            <a:r>
              <a:rPr lang="en-US" sz="4000" baseline="-25000">
                <a:solidFill>
                  <a:schemeClr val="bg1"/>
                </a:solidFill>
              </a:rPr>
              <a:t>n</a:t>
            </a:r>
            <a:r>
              <a:rPr lang="en-US" sz="4000">
                <a:solidFill>
                  <a:schemeClr val="bg1"/>
                </a:solidFill>
              </a:rPr>
              <a:t> -</a:t>
            </a:r>
            <a:endParaRPr lang="en-US" sz="4000" baseline="-25000">
              <a:solidFill>
                <a:schemeClr val="bg1"/>
              </a:solidFill>
            </a:endParaRPr>
          </a:p>
        </p:txBody>
      </p:sp>
      <p:sp>
        <p:nvSpPr>
          <p:cNvPr id="42" name="TextBox 41">
            <a:extLst>
              <a:ext uri="{FF2B5EF4-FFF2-40B4-BE49-F238E27FC236}">
                <a16:creationId xmlns:a16="http://schemas.microsoft.com/office/drawing/2014/main" id="{E92A9B32-D3A0-5B0A-3191-23BA429D81F1}"/>
              </a:ext>
            </a:extLst>
          </p:cNvPr>
          <p:cNvSpPr txBox="1"/>
          <p:nvPr/>
        </p:nvSpPr>
        <p:spPr>
          <a:xfrm>
            <a:off x="4687380" y="3559422"/>
            <a:ext cx="1571625" cy="769441"/>
          </a:xfrm>
          <a:prstGeom prst="rect">
            <a:avLst/>
          </a:prstGeom>
          <a:noFill/>
        </p:spPr>
        <p:txBody>
          <a:bodyPr wrap="square" rtlCol="0">
            <a:spAutoFit/>
          </a:bodyPr>
          <a:lstStyle/>
          <a:p>
            <a:pPr algn="ctr"/>
            <a:r>
              <a:rPr lang="el-GR" sz="4400">
                <a:solidFill>
                  <a:schemeClr val="bg1"/>
                </a:solidFill>
              </a:rPr>
              <a:t>Σ</a:t>
            </a:r>
            <a:endParaRPr lang="en-US" sz="4400">
              <a:solidFill>
                <a:schemeClr val="bg1"/>
              </a:solidFill>
            </a:endParaRPr>
          </a:p>
        </p:txBody>
      </p:sp>
      <p:cxnSp>
        <p:nvCxnSpPr>
          <p:cNvPr id="44" name="Straight Connector 43">
            <a:extLst>
              <a:ext uri="{FF2B5EF4-FFF2-40B4-BE49-F238E27FC236}">
                <a16:creationId xmlns:a16="http://schemas.microsoft.com/office/drawing/2014/main" id="{8B542B21-A8EA-ED82-B5E0-0B10242E401E}"/>
              </a:ext>
            </a:extLst>
          </p:cNvPr>
          <p:cNvCxnSpPr/>
          <p:nvPr/>
        </p:nvCxnSpPr>
        <p:spPr>
          <a:xfrm>
            <a:off x="5109546" y="4310171"/>
            <a:ext cx="2934317" cy="0"/>
          </a:xfrm>
          <a:prstGeom prst="line">
            <a:avLst/>
          </a:prstGeom>
        </p:spPr>
        <p:style>
          <a:lnRef idx="3">
            <a:schemeClr val="dk1"/>
          </a:lnRef>
          <a:fillRef idx="0">
            <a:schemeClr val="dk1"/>
          </a:fillRef>
          <a:effectRef idx="2">
            <a:schemeClr val="dk1"/>
          </a:effectRef>
          <a:fontRef idx="minor">
            <a:schemeClr val="tx1"/>
          </a:fontRef>
        </p:style>
      </p:cxnSp>
      <p:sp>
        <p:nvSpPr>
          <p:cNvPr id="45" name="TextBox 44">
            <a:extLst>
              <a:ext uri="{FF2B5EF4-FFF2-40B4-BE49-F238E27FC236}">
                <a16:creationId xmlns:a16="http://schemas.microsoft.com/office/drawing/2014/main" id="{2E4A4466-95DA-2EE2-D1D5-2B564B72E35B}"/>
              </a:ext>
            </a:extLst>
          </p:cNvPr>
          <p:cNvSpPr txBox="1"/>
          <p:nvPr/>
        </p:nvSpPr>
        <p:spPr>
          <a:xfrm>
            <a:off x="5634280" y="4248615"/>
            <a:ext cx="1971675" cy="769441"/>
          </a:xfrm>
          <a:prstGeom prst="rect">
            <a:avLst/>
          </a:prstGeom>
          <a:noFill/>
        </p:spPr>
        <p:txBody>
          <a:bodyPr wrap="square" rtlCol="0">
            <a:spAutoFit/>
          </a:bodyPr>
          <a:lstStyle/>
          <a:p>
            <a:pPr algn="ctr"/>
            <a:r>
              <a:rPr lang="en-US" sz="4400">
                <a:solidFill>
                  <a:schemeClr val="bg1"/>
                </a:solidFill>
              </a:rPr>
              <a:t>N-1</a:t>
            </a:r>
          </a:p>
        </p:txBody>
      </p:sp>
      <p:sp>
        <p:nvSpPr>
          <p:cNvPr id="46" name="TextBox 45">
            <a:extLst>
              <a:ext uri="{FF2B5EF4-FFF2-40B4-BE49-F238E27FC236}">
                <a16:creationId xmlns:a16="http://schemas.microsoft.com/office/drawing/2014/main" id="{800AE267-44E3-844A-B2D6-A025010BDD5D}"/>
              </a:ext>
            </a:extLst>
          </p:cNvPr>
          <p:cNvSpPr txBox="1"/>
          <p:nvPr/>
        </p:nvSpPr>
        <p:spPr>
          <a:xfrm>
            <a:off x="4162167" y="3621800"/>
            <a:ext cx="691060" cy="707886"/>
          </a:xfrm>
          <a:prstGeom prst="rect">
            <a:avLst/>
          </a:prstGeom>
          <a:noFill/>
        </p:spPr>
        <p:txBody>
          <a:bodyPr wrap="square" rtlCol="0">
            <a:spAutoFit/>
          </a:bodyPr>
          <a:lstStyle/>
          <a:p>
            <a:pPr algn="ctr"/>
            <a:r>
              <a:rPr lang="en-US" sz="4000">
                <a:solidFill>
                  <a:schemeClr val="bg1"/>
                </a:solidFill>
              </a:rPr>
              <a:t>=</a:t>
            </a:r>
          </a:p>
        </p:txBody>
      </p:sp>
      <p:sp>
        <p:nvSpPr>
          <p:cNvPr id="47" name="TextBox 46">
            <a:extLst>
              <a:ext uri="{FF2B5EF4-FFF2-40B4-BE49-F238E27FC236}">
                <a16:creationId xmlns:a16="http://schemas.microsoft.com/office/drawing/2014/main" id="{8A9DA8EF-CC22-C4C1-FD2B-A4EAD4BD30A5}"/>
              </a:ext>
            </a:extLst>
          </p:cNvPr>
          <p:cNvSpPr txBox="1"/>
          <p:nvPr/>
        </p:nvSpPr>
        <p:spPr>
          <a:xfrm>
            <a:off x="940345" y="3621800"/>
            <a:ext cx="691060" cy="707886"/>
          </a:xfrm>
          <a:prstGeom prst="rect">
            <a:avLst/>
          </a:prstGeom>
          <a:noFill/>
        </p:spPr>
        <p:txBody>
          <a:bodyPr wrap="square" rtlCol="0">
            <a:spAutoFit/>
          </a:bodyPr>
          <a:lstStyle/>
          <a:p>
            <a:pPr algn="ctr"/>
            <a:r>
              <a:rPr lang="el-GR" sz="4000">
                <a:solidFill>
                  <a:schemeClr val="bg1"/>
                </a:solidFill>
              </a:rPr>
              <a:t>σ</a:t>
            </a:r>
            <a:endParaRPr lang="en-US" sz="4000">
              <a:solidFill>
                <a:schemeClr val="bg1"/>
              </a:solidFill>
            </a:endParaRPr>
          </a:p>
        </p:txBody>
      </p:sp>
      <p:sp>
        <p:nvSpPr>
          <p:cNvPr id="48" name="TextBox 47">
            <a:extLst>
              <a:ext uri="{FF2B5EF4-FFF2-40B4-BE49-F238E27FC236}">
                <a16:creationId xmlns:a16="http://schemas.microsoft.com/office/drawing/2014/main" id="{9E543B65-9810-C1FC-130B-36B3603C890D}"/>
              </a:ext>
            </a:extLst>
          </p:cNvPr>
          <p:cNvSpPr txBox="1"/>
          <p:nvPr/>
        </p:nvSpPr>
        <p:spPr>
          <a:xfrm>
            <a:off x="1928247" y="3621800"/>
            <a:ext cx="2385470" cy="707886"/>
          </a:xfrm>
          <a:prstGeom prst="rect">
            <a:avLst/>
          </a:prstGeom>
          <a:noFill/>
        </p:spPr>
        <p:txBody>
          <a:bodyPr wrap="square" rtlCol="0">
            <a:spAutoFit/>
          </a:bodyPr>
          <a:lstStyle/>
          <a:p>
            <a:pPr algn="ctr"/>
            <a:r>
              <a:rPr lang="en-US" sz="4000">
                <a:solidFill>
                  <a:schemeClr val="bg1"/>
                </a:solidFill>
              </a:rPr>
              <a:t>Variance</a:t>
            </a:r>
          </a:p>
        </p:txBody>
      </p:sp>
      <p:sp>
        <p:nvSpPr>
          <p:cNvPr id="49" name="TextBox 48">
            <a:extLst>
              <a:ext uri="{FF2B5EF4-FFF2-40B4-BE49-F238E27FC236}">
                <a16:creationId xmlns:a16="http://schemas.microsoft.com/office/drawing/2014/main" id="{D5228D92-CBCC-9F1F-4170-7F984FDE0DD7}"/>
              </a:ext>
            </a:extLst>
          </p:cNvPr>
          <p:cNvSpPr txBox="1"/>
          <p:nvPr/>
        </p:nvSpPr>
        <p:spPr>
          <a:xfrm>
            <a:off x="1582717" y="3602285"/>
            <a:ext cx="691060" cy="707886"/>
          </a:xfrm>
          <a:prstGeom prst="rect">
            <a:avLst/>
          </a:prstGeom>
          <a:noFill/>
        </p:spPr>
        <p:txBody>
          <a:bodyPr wrap="square" rtlCol="0">
            <a:spAutoFit/>
          </a:bodyPr>
          <a:lstStyle/>
          <a:p>
            <a:pPr algn="ctr"/>
            <a:r>
              <a:rPr lang="en-US" sz="4000">
                <a:solidFill>
                  <a:schemeClr val="bg1"/>
                </a:solidFill>
              </a:rPr>
              <a:t>=</a:t>
            </a:r>
          </a:p>
        </p:txBody>
      </p:sp>
      <p:sp>
        <p:nvSpPr>
          <p:cNvPr id="50" name="TextBox 49">
            <a:extLst>
              <a:ext uri="{FF2B5EF4-FFF2-40B4-BE49-F238E27FC236}">
                <a16:creationId xmlns:a16="http://schemas.microsoft.com/office/drawing/2014/main" id="{5965285B-8797-34E7-22D0-16EE2870DC15}"/>
              </a:ext>
            </a:extLst>
          </p:cNvPr>
          <p:cNvSpPr txBox="1"/>
          <p:nvPr/>
        </p:nvSpPr>
        <p:spPr>
          <a:xfrm>
            <a:off x="1180246" y="3540729"/>
            <a:ext cx="691060" cy="707886"/>
          </a:xfrm>
          <a:prstGeom prst="rect">
            <a:avLst/>
          </a:prstGeom>
          <a:noFill/>
        </p:spPr>
        <p:txBody>
          <a:bodyPr wrap="square" rtlCol="0">
            <a:spAutoFit/>
          </a:bodyPr>
          <a:lstStyle/>
          <a:p>
            <a:pPr algn="ctr"/>
            <a:r>
              <a:rPr lang="en-US" sz="4000" baseline="30000">
                <a:solidFill>
                  <a:schemeClr val="bg1"/>
                </a:solidFill>
              </a:rPr>
              <a:t>2</a:t>
            </a:r>
            <a:endParaRPr lang="en-US" sz="4000">
              <a:solidFill>
                <a:schemeClr val="bg1"/>
              </a:solidFill>
            </a:endParaRPr>
          </a:p>
        </p:txBody>
      </p:sp>
      <p:sp>
        <p:nvSpPr>
          <p:cNvPr id="51" name="TextBox 50">
            <a:extLst>
              <a:ext uri="{FF2B5EF4-FFF2-40B4-BE49-F238E27FC236}">
                <a16:creationId xmlns:a16="http://schemas.microsoft.com/office/drawing/2014/main" id="{1EB01DB2-F8B1-8C20-CBA0-38D80191CE1D}"/>
              </a:ext>
            </a:extLst>
          </p:cNvPr>
          <p:cNvSpPr txBox="1"/>
          <p:nvPr/>
        </p:nvSpPr>
        <p:spPr>
          <a:xfrm>
            <a:off x="3213344" y="559171"/>
            <a:ext cx="5621219" cy="923330"/>
          </a:xfrm>
          <a:prstGeom prst="rect">
            <a:avLst/>
          </a:prstGeom>
          <a:noFill/>
        </p:spPr>
        <p:txBody>
          <a:bodyPr wrap="square" rtlCol="0">
            <a:spAutoFit/>
          </a:bodyPr>
          <a:lstStyle/>
          <a:p>
            <a:pPr algn="ctr"/>
            <a:r>
              <a:rPr lang="en-US" sz="5400">
                <a:solidFill>
                  <a:schemeClr val="bg1"/>
                </a:solidFill>
              </a:rPr>
              <a:t>Standard Deviation</a:t>
            </a:r>
          </a:p>
        </p:txBody>
      </p:sp>
      <p:sp>
        <p:nvSpPr>
          <p:cNvPr id="52" name="TextBox 51">
            <a:extLst>
              <a:ext uri="{FF2B5EF4-FFF2-40B4-BE49-F238E27FC236}">
                <a16:creationId xmlns:a16="http://schemas.microsoft.com/office/drawing/2014/main" id="{F35F4878-9FAE-77F2-FBD8-87E87F173722}"/>
              </a:ext>
            </a:extLst>
          </p:cNvPr>
          <p:cNvSpPr txBox="1"/>
          <p:nvPr/>
        </p:nvSpPr>
        <p:spPr>
          <a:xfrm>
            <a:off x="1357472" y="3843864"/>
            <a:ext cx="9477055" cy="1754326"/>
          </a:xfrm>
          <a:prstGeom prst="rect">
            <a:avLst/>
          </a:prstGeom>
          <a:noFill/>
        </p:spPr>
        <p:txBody>
          <a:bodyPr wrap="square" rtlCol="0">
            <a:spAutoFit/>
          </a:bodyPr>
          <a:lstStyle/>
          <a:p>
            <a:pPr algn="ctr"/>
            <a:r>
              <a:rPr lang="en-US" sz="5400">
                <a:solidFill>
                  <a:schemeClr val="bg1"/>
                </a:solidFill>
              </a:rPr>
              <a:t>Measures the deviation of returns of asset from the mean return</a:t>
            </a:r>
          </a:p>
        </p:txBody>
      </p:sp>
      <p:sp>
        <p:nvSpPr>
          <p:cNvPr id="53" name="TextBox 52">
            <a:extLst>
              <a:ext uri="{FF2B5EF4-FFF2-40B4-BE49-F238E27FC236}">
                <a16:creationId xmlns:a16="http://schemas.microsoft.com/office/drawing/2014/main" id="{0D35076D-D3A7-FD6E-D899-D019205150CB}"/>
              </a:ext>
            </a:extLst>
          </p:cNvPr>
          <p:cNvSpPr txBox="1"/>
          <p:nvPr/>
        </p:nvSpPr>
        <p:spPr>
          <a:xfrm>
            <a:off x="1774600" y="5475847"/>
            <a:ext cx="8642800" cy="923330"/>
          </a:xfrm>
          <a:prstGeom prst="rect">
            <a:avLst/>
          </a:prstGeom>
          <a:noFill/>
        </p:spPr>
        <p:txBody>
          <a:bodyPr wrap="square" rtlCol="0">
            <a:spAutoFit/>
          </a:bodyPr>
          <a:lstStyle/>
          <a:p>
            <a:pPr algn="ctr"/>
            <a:r>
              <a:rPr lang="en-US" sz="5400">
                <a:solidFill>
                  <a:schemeClr val="bg1"/>
                </a:solidFill>
              </a:rPr>
              <a:t>Riskiness of the Asset</a:t>
            </a:r>
          </a:p>
        </p:txBody>
      </p:sp>
      <p:sp>
        <p:nvSpPr>
          <p:cNvPr id="5" name="TextBox 4">
            <a:extLst>
              <a:ext uri="{FF2B5EF4-FFF2-40B4-BE49-F238E27FC236}">
                <a16:creationId xmlns:a16="http://schemas.microsoft.com/office/drawing/2014/main" id="{0B0312F5-FC4B-617F-BC5B-8F4754C8D767}"/>
              </a:ext>
            </a:extLst>
          </p:cNvPr>
          <p:cNvSpPr txBox="1"/>
          <p:nvPr/>
        </p:nvSpPr>
        <p:spPr>
          <a:xfrm>
            <a:off x="11745246" y="6488668"/>
            <a:ext cx="446754" cy="369332"/>
          </a:xfrm>
          <a:prstGeom prst="rect">
            <a:avLst/>
          </a:prstGeom>
          <a:noFill/>
        </p:spPr>
        <p:txBody>
          <a:bodyPr wrap="square" rtlCol="0">
            <a:spAutoFit/>
          </a:bodyPr>
          <a:lstStyle/>
          <a:p>
            <a:pPr algn="ctr"/>
            <a:r>
              <a:rPr lang="en-US" dirty="0">
                <a:solidFill>
                  <a:schemeClr val="bg1"/>
                </a:solidFill>
              </a:rPr>
              <a:t>11</a:t>
            </a:r>
          </a:p>
        </p:txBody>
      </p:sp>
    </p:spTree>
    <p:extLst>
      <p:ext uri="{BB962C8B-B14F-4D97-AF65-F5344CB8AC3E}">
        <p14:creationId xmlns:p14="http://schemas.microsoft.com/office/powerpoint/2010/main" val="1700604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2000"/>
                                        <p:tgtEl>
                                          <p:spTgt spid="2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20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10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1000"/>
                                        <p:tgtEl>
                                          <p:spTgt spid="24"/>
                                        </p:tgtEl>
                                      </p:cBhvr>
                                    </p:animEffect>
                                    <p:set>
                                      <p:cBhvr>
                                        <p:cTn id="33" dur="1" fill="hold">
                                          <p:stCondLst>
                                            <p:cond delay="999"/>
                                          </p:stCondLst>
                                        </p:cTn>
                                        <p:tgtEl>
                                          <p:spTgt spid="24"/>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1000"/>
                                        <p:tgtEl>
                                          <p:spTgt spid="37"/>
                                        </p:tgtEl>
                                      </p:cBhvr>
                                    </p:animEffect>
                                    <p:set>
                                      <p:cBhvr>
                                        <p:cTn id="36" dur="1" fill="hold">
                                          <p:stCondLst>
                                            <p:cond delay="999"/>
                                          </p:stCondLst>
                                        </p:cTn>
                                        <p:tgtEl>
                                          <p:spTgt spid="37"/>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1000"/>
                                        <p:tgtEl>
                                          <p:spTgt spid="3"/>
                                        </p:tgtEl>
                                      </p:cBhvr>
                                    </p:animEffect>
                                    <p:set>
                                      <p:cBhvr>
                                        <p:cTn id="39" dur="1" fill="hold">
                                          <p:stCondLst>
                                            <p:cond delay="999"/>
                                          </p:stCondLst>
                                        </p:cTn>
                                        <p:tgtEl>
                                          <p:spTgt spid="3"/>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1000"/>
                                        <p:tgtEl>
                                          <p:spTgt spid="4"/>
                                        </p:tgtEl>
                                      </p:cBhvr>
                                    </p:animEffect>
                                    <p:set>
                                      <p:cBhvr>
                                        <p:cTn id="42" dur="1" fill="hold">
                                          <p:stCondLst>
                                            <p:cond delay="999"/>
                                          </p:stCondLst>
                                        </p:cTn>
                                        <p:tgtEl>
                                          <p:spTgt spid="4"/>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27"/>
                                        </p:tgtEl>
                                      </p:cBhvr>
                                    </p:animEffect>
                                    <p:set>
                                      <p:cBhvr>
                                        <p:cTn id="45" dur="1" fill="hold">
                                          <p:stCondLst>
                                            <p:cond delay="499"/>
                                          </p:stCondLst>
                                        </p:cTn>
                                        <p:tgtEl>
                                          <p:spTgt spid="27"/>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0" presetClass="path" presetSubtype="0" accel="50000" decel="50000" fill="hold" grpId="1" nodeType="clickEffect">
                                  <p:stCondLst>
                                    <p:cond delay="0"/>
                                  </p:stCondLst>
                                  <p:childTnLst>
                                    <p:animMotion origin="layout" path="M -1.875E-6 -0.00324 L 0.49024 0.33866 " pathEditMode="relative" rAng="0" ptsTypes="AA">
                                      <p:cBhvr>
                                        <p:cTn id="49" dur="2000" fill="hold"/>
                                        <p:tgtEl>
                                          <p:spTgt spid="22"/>
                                        </p:tgtEl>
                                        <p:attrNameLst>
                                          <p:attrName>ppt_x</p:attrName>
                                          <p:attrName>ppt_y</p:attrName>
                                        </p:attrNameLst>
                                      </p:cBhvr>
                                      <p:rCtr x="24505" y="17083"/>
                                    </p:animMotion>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fade">
                                      <p:cBhvr>
                                        <p:cTn id="54" dur="1000"/>
                                        <p:tgtEl>
                                          <p:spTgt spid="4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1000"/>
                                        <p:tgtEl>
                                          <p:spTgt spid="4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fade">
                                      <p:cBhvr>
                                        <p:cTn id="64" dur="500"/>
                                        <p:tgtEl>
                                          <p:spTgt spid="42"/>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fade">
                                      <p:cBhvr>
                                        <p:cTn id="69" dur="500"/>
                                        <p:tgtEl>
                                          <p:spTgt spid="44"/>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fade">
                                      <p:cBhvr>
                                        <p:cTn id="72" dur="500"/>
                                        <p:tgtEl>
                                          <p:spTgt spid="4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8"/>
                                        </p:tgtEl>
                                        <p:attrNameLst>
                                          <p:attrName>style.visibility</p:attrName>
                                        </p:attrNameLst>
                                      </p:cBhvr>
                                      <p:to>
                                        <p:strVal val="visible"/>
                                      </p:to>
                                    </p:set>
                                    <p:animEffect transition="in" filter="fade">
                                      <p:cBhvr>
                                        <p:cTn id="77" dur="500"/>
                                        <p:tgtEl>
                                          <p:spTgt spid="4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6"/>
                                        </p:tgtEl>
                                        <p:attrNameLst>
                                          <p:attrName>style.visibility</p:attrName>
                                        </p:attrNameLst>
                                      </p:cBhvr>
                                      <p:to>
                                        <p:strVal val="visible"/>
                                      </p:to>
                                    </p:set>
                                    <p:animEffect transition="in" filter="fade">
                                      <p:cBhvr>
                                        <p:cTn id="80" dur="500"/>
                                        <p:tgtEl>
                                          <p:spTgt spid="46"/>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47"/>
                                        </p:tgtEl>
                                        <p:attrNameLst>
                                          <p:attrName>style.visibility</p:attrName>
                                        </p:attrNameLst>
                                      </p:cBhvr>
                                      <p:to>
                                        <p:strVal val="visible"/>
                                      </p:to>
                                    </p:set>
                                    <p:animEffect transition="in" filter="fade">
                                      <p:cBhvr>
                                        <p:cTn id="85" dur="500"/>
                                        <p:tgtEl>
                                          <p:spTgt spid="47"/>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50"/>
                                        </p:tgtEl>
                                        <p:attrNameLst>
                                          <p:attrName>style.visibility</p:attrName>
                                        </p:attrNameLst>
                                      </p:cBhvr>
                                      <p:to>
                                        <p:strVal val="visible"/>
                                      </p:to>
                                    </p:set>
                                    <p:animEffect transition="in" filter="fade">
                                      <p:cBhvr>
                                        <p:cTn id="88" dur="500"/>
                                        <p:tgtEl>
                                          <p:spTgt spid="50"/>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9"/>
                                        </p:tgtEl>
                                        <p:attrNameLst>
                                          <p:attrName>style.visibility</p:attrName>
                                        </p:attrNameLst>
                                      </p:cBhvr>
                                      <p:to>
                                        <p:strVal val="visible"/>
                                      </p:to>
                                    </p:set>
                                    <p:animEffect transition="in" filter="fade">
                                      <p:cBhvr>
                                        <p:cTn id="91" dur="500"/>
                                        <p:tgtEl>
                                          <p:spTgt spid="49"/>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xit" presetSubtype="0" fill="hold" grpId="1" nodeType="clickEffect">
                                  <p:stCondLst>
                                    <p:cond delay="0"/>
                                  </p:stCondLst>
                                  <p:childTnLst>
                                    <p:animEffect transition="out" filter="fade">
                                      <p:cBhvr>
                                        <p:cTn id="95" dur="500"/>
                                        <p:tgtEl>
                                          <p:spTgt spid="41"/>
                                        </p:tgtEl>
                                      </p:cBhvr>
                                    </p:animEffect>
                                    <p:set>
                                      <p:cBhvr>
                                        <p:cTn id="96" dur="1" fill="hold">
                                          <p:stCondLst>
                                            <p:cond delay="499"/>
                                          </p:stCondLst>
                                        </p:cTn>
                                        <p:tgtEl>
                                          <p:spTgt spid="41"/>
                                        </p:tgtEl>
                                        <p:attrNameLst>
                                          <p:attrName>style.visibility</p:attrName>
                                        </p:attrNameLst>
                                      </p:cBhvr>
                                      <p:to>
                                        <p:strVal val="hidden"/>
                                      </p:to>
                                    </p:set>
                                  </p:childTnLst>
                                </p:cTn>
                              </p:par>
                              <p:par>
                                <p:cTn id="97" presetID="10" presetClass="exit" presetSubtype="0" fill="hold" grpId="2" nodeType="withEffect">
                                  <p:stCondLst>
                                    <p:cond delay="0"/>
                                  </p:stCondLst>
                                  <p:childTnLst>
                                    <p:animEffect transition="out" filter="fade">
                                      <p:cBhvr>
                                        <p:cTn id="98" dur="500"/>
                                        <p:tgtEl>
                                          <p:spTgt spid="37"/>
                                        </p:tgtEl>
                                      </p:cBhvr>
                                    </p:animEffect>
                                    <p:set>
                                      <p:cBhvr>
                                        <p:cTn id="99" dur="1" fill="hold">
                                          <p:stCondLst>
                                            <p:cond delay="499"/>
                                          </p:stCondLst>
                                        </p:cTn>
                                        <p:tgtEl>
                                          <p:spTgt spid="37"/>
                                        </p:tgtEl>
                                        <p:attrNameLst>
                                          <p:attrName>style.visibility</p:attrName>
                                        </p:attrNameLst>
                                      </p:cBhvr>
                                      <p:to>
                                        <p:strVal val="hidden"/>
                                      </p:to>
                                    </p:set>
                                  </p:childTnLst>
                                </p:cTn>
                              </p:par>
                              <p:par>
                                <p:cTn id="100" presetID="10" presetClass="exit" presetSubtype="0" fill="hold" nodeType="withEffect">
                                  <p:stCondLst>
                                    <p:cond delay="0"/>
                                  </p:stCondLst>
                                  <p:childTnLst>
                                    <p:animEffect transition="out" filter="fade">
                                      <p:cBhvr>
                                        <p:cTn id="101" dur="500"/>
                                        <p:tgtEl>
                                          <p:spTgt spid="3"/>
                                        </p:tgtEl>
                                      </p:cBhvr>
                                    </p:animEffect>
                                    <p:set>
                                      <p:cBhvr>
                                        <p:cTn id="102" dur="1" fill="hold">
                                          <p:stCondLst>
                                            <p:cond delay="499"/>
                                          </p:stCondLst>
                                        </p:cTn>
                                        <p:tgtEl>
                                          <p:spTgt spid="3"/>
                                        </p:tgtEl>
                                        <p:attrNameLst>
                                          <p:attrName>style.visibility</p:attrName>
                                        </p:attrNameLst>
                                      </p:cBhvr>
                                      <p:to>
                                        <p:strVal val="hidden"/>
                                      </p:to>
                                    </p:set>
                                  </p:childTnLst>
                                </p:cTn>
                              </p:par>
                              <p:par>
                                <p:cTn id="103" presetID="10" presetClass="exit" presetSubtype="0" fill="hold" grpId="2" nodeType="withEffect">
                                  <p:stCondLst>
                                    <p:cond delay="0"/>
                                  </p:stCondLst>
                                  <p:childTnLst>
                                    <p:animEffect transition="out" filter="fade">
                                      <p:cBhvr>
                                        <p:cTn id="104" dur="500"/>
                                        <p:tgtEl>
                                          <p:spTgt spid="4"/>
                                        </p:tgtEl>
                                      </p:cBhvr>
                                    </p:animEffect>
                                    <p:set>
                                      <p:cBhvr>
                                        <p:cTn id="105" dur="1" fill="hold">
                                          <p:stCondLst>
                                            <p:cond delay="499"/>
                                          </p:stCondLst>
                                        </p:cTn>
                                        <p:tgtEl>
                                          <p:spTgt spid="4"/>
                                        </p:tgtEl>
                                        <p:attrNameLst>
                                          <p:attrName>style.visibility</p:attrName>
                                        </p:attrNameLst>
                                      </p:cBhvr>
                                      <p:to>
                                        <p:strVal val="hidden"/>
                                      </p:to>
                                    </p:set>
                                  </p:childTnLst>
                                </p:cTn>
                              </p:par>
                              <p:par>
                                <p:cTn id="106" presetID="10" presetClass="exit" presetSubtype="0" fill="hold" grpId="2" nodeType="withEffect">
                                  <p:stCondLst>
                                    <p:cond delay="0"/>
                                  </p:stCondLst>
                                  <p:childTnLst>
                                    <p:animEffect transition="out" filter="fade">
                                      <p:cBhvr>
                                        <p:cTn id="107" dur="500"/>
                                        <p:tgtEl>
                                          <p:spTgt spid="22"/>
                                        </p:tgtEl>
                                      </p:cBhvr>
                                    </p:animEffect>
                                    <p:set>
                                      <p:cBhvr>
                                        <p:cTn id="108" dur="1" fill="hold">
                                          <p:stCondLst>
                                            <p:cond delay="499"/>
                                          </p:stCondLst>
                                        </p:cTn>
                                        <p:tgtEl>
                                          <p:spTgt spid="22"/>
                                        </p:tgtEl>
                                        <p:attrNameLst>
                                          <p:attrName>style.visibility</p:attrName>
                                        </p:attrNameLst>
                                      </p:cBhvr>
                                      <p:to>
                                        <p:strVal val="hidden"/>
                                      </p:to>
                                    </p:set>
                                  </p:childTnLst>
                                </p:cTn>
                              </p:par>
                              <p:par>
                                <p:cTn id="109" presetID="10" presetClass="exit" presetSubtype="0" fill="hold" grpId="2" nodeType="withEffect">
                                  <p:stCondLst>
                                    <p:cond delay="0"/>
                                  </p:stCondLst>
                                  <p:childTnLst>
                                    <p:animEffect transition="out" filter="fade">
                                      <p:cBhvr>
                                        <p:cTn id="110" dur="500"/>
                                        <p:tgtEl>
                                          <p:spTgt spid="24"/>
                                        </p:tgtEl>
                                      </p:cBhvr>
                                    </p:animEffect>
                                    <p:set>
                                      <p:cBhvr>
                                        <p:cTn id="111" dur="1" fill="hold">
                                          <p:stCondLst>
                                            <p:cond delay="499"/>
                                          </p:stCondLst>
                                        </p:cTn>
                                        <p:tgtEl>
                                          <p:spTgt spid="24"/>
                                        </p:tgtEl>
                                        <p:attrNameLst>
                                          <p:attrName>style.visibility</p:attrName>
                                        </p:attrNameLst>
                                      </p:cBhvr>
                                      <p:to>
                                        <p:strVal val="hidden"/>
                                      </p:to>
                                    </p:set>
                                  </p:childTnLst>
                                </p:cTn>
                              </p:par>
                              <p:par>
                                <p:cTn id="112" presetID="10" presetClass="exit" presetSubtype="0" fill="hold" grpId="2" nodeType="withEffect">
                                  <p:stCondLst>
                                    <p:cond delay="0"/>
                                  </p:stCondLst>
                                  <p:childTnLst>
                                    <p:animEffect transition="out" filter="fade">
                                      <p:cBhvr>
                                        <p:cTn id="113" dur="500"/>
                                        <p:tgtEl>
                                          <p:spTgt spid="27"/>
                                        </p:tgtEl>
                                      </p:cBhvr>
                                    </p:animEffect>
                                    <p:set>
                                      <p:cBhvr>
                                        <p:cTn id="114" dur="1" fill="hold">
                                          <p:stCondLst>
                                            <p:cond delay="499"/>
                                          </p:stCondLst>
                                        </p:cTn>
                                        <p:tgtEl>
                                          <p:spTgt spid="27"/>
                                        </p:tgtEl>
                                        <p:attrNameLst>
                                          <p:attrName>style.visibility</p:attrName>
                                        </p:attrNameLst>
                                      </p:cBhvr>
                                      <p:to>
                                        <p:strVal val="hidden"/>
                                      </p:to>
                                    </p:set>
                                  </p:childTnLst>
                                </p:cTn>
                              </p:par>
                              <p:par>
                                <p:cTn id="115" presetID="10" presetClass="exit" presetSubtype="0" fill="hold" grpId="1" nodeType="withEffect">
                                  <p:stCondLst>
                                    <p:cond delay="0"/>
                                  </p:stCondLst>
                                  <p:childTnLst>
                                    <p:animEffect transition="out" filter="fade">
                                      <p:cBhvr>
                                        <p:cTn id="116" dur="500"/>
                                        <p:tgtEl>
                                          <p:spTgt spid="40"/>
                                        </p:tgtEl>
                                      </p:cBhvr>
                                    </p:animEffect>
                                    <p:set>
                                      <p:cBhvr>
                                        <p:cTn id="117" dur="1" fill="hold">
                                          <p:stCondLst>
                                            <p:cond delay="499"/>
                                          </p:stCondLst>
                                        </p:cTn>
                                        <p:tgtEl>
                                          <p:spTgt spid="40"/>
                                        </p:tgtEl>
                                        <p:attrNameLst>
                                          <p:attrName>style.visibility</p:attrName>
                                        </p:attrNameLst>
                                      </p:cBhvr>
                                      <p:to>
                                        <p:strVal val="hidden"/>
                                      </p:to>
                                    </p:set>
                                  </p:childTnLst>
                                </p:cTn>
                              </p:par>
                              <p:par>
                                <p:cTn id="118" presetID="10" presetClass="exit" presetSubtype="0" fill="hold" grpId="1" nodeType="withEffect">
                                  <p:stCondLst>
                                    <p:cond delay="0"/>
                                  </p:stCondLst>
                                  <p:childTnLst>
                                    <p:animEffect transition="out" filter="fade">
                                      <p:cBhvr>
                                        <p:cTn id="119" dur="500"/>
                                        <p:tgtEl>
                                          <p:spTgt spid="42"/>
                                        </p:tgtEl>
                                      </p:cBhvr>
                                    </p:animEffect>
                                    <p:set>
                                      <p:cBhvr>
                                        <p:cTn id="120" dur="1" fill="hold">
                                          <p:stCondLst>
                                            <p:cond delay="499"/>
                                          </p:stCondLst>
                                        </p:cTn>
                                        <p:tgtEl>
                                          <p:spTgt spid="42"/>
                                        </p:tgtEl>
                                        <p:attrNameLst>
                                          <p:attrName>style.visibility</p:attrName>
                                        </p:attrNameLst>
                                      </p:cBhvr>
                                      <p:to>
                                        <p:strVal val="hidden"/>
                                      </p:to>
                                    </p:set>
                                  </p:childTnLst>
                                </p:cTn>
                              </p:par>
                              <p:par>
                                <p:cTn id="121" presetID="10" presetClass="exit" presetSubtype="0" fill="hold" nodeType="withEffect">
                                  <p:stCondLst>
                                    <p:cond delay="0"/>
                                  </p:stCondLst>
                                  <p:childTnLst>
                                    <p:animEffect transition="out" filter="fade">
                                      <p:cBhvr>
                                        <p:cTn id="122" dur="500"/>
                                        <p:tgtEl>
                                          <p:spTgt spid="44"/>
                                        </p:tgtEl>
                                      </p:cBhvr>
                                    </p:animEffect>
                                    <p:set>
                                      <p:cBhvr>
                                        <p:cTn id="123" dur="1" fill="hold">
                                          <p:stCondLst>
                                            <p:cond delay="499"/>
                                          </p:stCondLst>
                                        </p:cTn>
                                        <p:tgtEl>
                                          <p:spTgt spid="44"/>
                                        </p:tgtEl>
                                        <p:attrNameLst>
                                          <p:attrName>style.visibility</p:attrName>
                                        </p:attrNameLst>
                                      </p:cBhvr>
                                      <p:to>
                                        <p:strVal val="hidden"/>
                                      </p:to>
                                    </p:set>
                                  </p:childTnLst>
                                </p:cTn>
                              </p:par>
                              <p:par>
                                <p:cTn id="124" presetID="10" presetClass="exit" presetSubtype="0" fill="hold" grpId="1" nodeType="withEffect">
                                  <p:stCondLst>
                                    <p:cond delay="0"/>
                                  </p:stCondLst>
                                  <p:childTnLst>
                                    <p:animEffect transition="out" filter="fade">
                                      <p:cBhvr>
                                        <p:cTn id="125" dur="500"/>
                                        <p:tgtEl>
                                          <p:spTgt spid="45"/>
                                        </p:tgtEl>
                                      </p:cBhvr>
                                    </p:animEffect>
                                    <p:set>
                                      <p:cBhvr>
                                        <p:cTn id="126" dur="1" fill="hold">
                                          <p:stCondLst>
                                            <p:cond delay="499"/>
                                          </p:stCondLst>
                                        </p:cTn>
                                        <p:tgtEl>
                                          <p:spTgt spid="45"/>
                                        </p:tgtEl>
                                        <p:attrNameLst>
                                          <p:attrName>style.visibility</p:attrName>
                                        </p:attrNameLst>
                                      </p:cBhvr>
                                      <p:to>
                                        <p:strVal val="hidden"/>
                                      </p:to>
                                    </p:set>
                                  </p:childTnLst>
                                </p:cTn>
                              </p:par>
                              <p:par>
                                <p:cTn id="127" presetID="10" presetClass="exit" presetSubtype="0" fill="hold" grpId="1" nodeType="withEffect">
                                  <p:stCondLst>
                                    <p:cond delay="0"/>
                                  </p:stCondLst>
                                  <p:childTnLst>
                                    <p:animEffect transition="out" filter="fade">
                                      <p:cBhvr>
                                        <p:cTn id="128" dur="500"/>
                                        <p:tgtEl>
                                          <p:spTgt spid="46"/>
                                        </p:tgtEl>
                                      </p:cBhvr>
                                    </p:animEffect>
                                    <p:set>
                                      <p:cBhvr>
                                        <p:cTn id="129" dur="1" fill="hold">
                                          <p:stCondLst>
                                            <p:cond delay="499"/>
                                          </p:stCondLst>
                                        </p:cTn>
                                        <p:tgtEl>
                                          <p:spTgt spid="46"/>
                                        </p:tgtEl>
                                        <p:attrNameLst>
                                          <p:attrName>style.visibility</p:attrName>
                                        </p:attrNameLst>
                                      </p:cBhvr>
                                      <p:to>
                                        <p:strVal val="hidden"/>
                                      </p:to>
                                    </p:set>
                                  </p:childTnLst>
                                </p:cTn>
                              </p:par>
                              <p:par>
                                <p:cTn id="130" presetID="10" presetClass="exit" presetSubtype="0" fill="hold" grpId="1" nodeType="withEffect">
                                  <p:stCondLst>
                                    <p:cond delay="0"/>
                                  </p:stCondLst>
                                  <p:childTnLst>
                                    <p:animEffect transition="out" filter="fade">
                                      <p:cBhvr>
                                        <p:cTn id="131" dur="500"/>
                                        <p:tgtEl>
                                          <p:spTgt spid="48"/>
                                        </p:tgtEl>
                                      </p:cBhvr>
                                    </p:animEffect>
                                    <p:set>
                                      <p:cBhvr>
                                        <p:cTn id="132" dur="1" fill="hold">
                                          <p:stCondLst>
                                            <p:cond delay="499"/>
                                          </p:stCondLst>
                                        </p:cTn>
                                        <p:tgtEl>
                                          <p:spTgt spid="48"/>
                                        </p:tgtEl>
                                        <p:attrNameLst>
                                          <p:attrName>style.visibility</p:attrName>
                                        </p:attrNameLst>
                                      </p:cBhvr>
                                      <p:to>
                                        <p:strVal val="hidden"/>
                                      </p:to>
                                    </p:set>
                                  </p:childTnLst>
                                </p:cTn>
                              </p:par>
                              <p:par>
                                <p:cTn id="133" presetID="10" presetClass="exit" presetSubtype="0" fill="hold" grpId="1" nodeType="withEffect">
                                  <p:stCondLst>
                                    <p:cond delay="0"/>
                                  </p:stCondLst>
                                  <p:childTnLst>
                                    <p:animEffect transition="out" filter="fade">
                                      <p:cBhvr>
                                        <p:cTn id="134" dur="500"/>
                                        <p:tgtEl>
                                          <p:spTgt spid="49"/>
                                        </p:tgtEl>
                                      </p:cBhvr>
                                    </p:animEffect>
                                    <p:set>
                                      <p:cBhvr>
                                        <p:cTn id="135" dur="1" fill="hold">
                                          <p:stCondLst>
                                            <p:cond delay="499"/>
                                          </p:stCondLst>
                                        </p:cTn>
                                        <p:tgtEl>
                                          <p:spTgt spid="49"/>
                                        </p:tgtEl>
                                        <p:attrNameLst>
                                          <p:attrName>style.visibility</p:attrName>
                                        </p:attrNameLst>
                                      </p:cBhvr>
                                      <p:to>
                                        <p:strVal val="hidden"/>
                                      </p:to>
                                    </p:set>
                                  </p:childTnLst>
                                </p:cTn>
                              </p:par>
                              <p:par>
                                <p:cTn id="136" presetID="10" presetClass="exit" presetSubtype="0" fill="hold" grpId="1" nodeType="withEffect">
                                  <p:stCondLst>
                                    <p:cond delay="0"/>
                                  </p:stCondLst>
                                  <p:childTnLst>
                                    <p:animEffect transition="out" filter="fade">
                                      <p:cBhvr>
                                        <p:cTn id="137" dur="500"/>
                                        <p:tgtEl>
                                          <p:spTgt spid="50"/>
                                        </p:tgtEl>
                                      </p:cBhvr>
                                    </p:animEffect>
                                    <p:set>
                                      <p:cBhvr>
                                        <p:cTn id="138" dur="1" fill="hold">
                                          <p:stCondLst>
                                            <p:cond delay="499"/>
                                          </p:stCondLst>
                                        </p:cTn>
                                        <p:tgtEl>
                                          <p:spTgt spid="50"/>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0" presetClass="path" presetSubtype="0" accel="50000" decel="50000" fill="hold" grpId="1" nodeType="clickEffect">
                                  <p:stCondLst>
                                    <p:cond delay="0"/>
                                  </p:stCondLst>
                                  <p:childTnLst>
                                    <p:animMotion origin="layout" path="M 0 0 L 0.39453 -0.12592 " pathEditMode="relative" ptsTypes="AA">
                                      <p:cBhvr>
                                        <p:cTn id="142" dur="2000" fill="hold"/>
                                        <p:tgtEl>
                                          <p:spTgt spid="47"/>
                                        </p:tgtEl>
                                        <p:attrNameLst>
                                          <p:attrName>ppt_x</p:attrName>
                                          <p:attrName>ppt_y</p:attrName>
                                        </p:attrNameLst>
                                      </p:cBhvr>
                                    </p:animMotion>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51"/>
                                        </p:tgtEl>
                                        <p:attrNameLst>
                                          <p:attrName>style.visibility</p:attrName>
                                        </p:attrNameLst>
                                      </p:cBhvr>
                                      <p:to>
                                        <p:strVal val="visible"/>
                                      </p:to>
                                    </p:set>
                                    <p:animEffect transition="in" filter="fade">
                                      <p:cBhvr>
                                        <p:cTn id="147" dur="3000"/>
                                        <p:tgtEl>
                                          <p:spTgt spid="51"/>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52"/>
                                        </p:tgtEl>
                                        <p:attrNameLst>
                                          <p:attrName>style.visibility</p:attrName>
                                        </p:attrNameLst>
                                      </p:cBhvr>
                                      <p:to>
                                        <p:strVal val="visible"/>
                                      </p:to>
                                    </p:set>
                                    <p:animEffect transition="in" filter="fade">
                                      <p:cBhvr>
                                        <p:cTn id="152" dur="3000"/>
                                        <p:tgtEl>
                                          <p:spTgt spid="52"/>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grpId="0" nodeType="clickEffect">
                                  <p:stCondLst>
                                    <p:cond delay="0"/>
                                  </p:stCondLst>
                                  <p:childTnLst>
                                    <p:set>
                                      <p:cBhvr>
                                        <p:cTn id="156" dur="1" fill="hold">
                                          <p:stCondLst>
                                            <p:cond delay="0"/>
                                          </p:stCondLst>
                                        </p:cTn>
                                        <p:tgtEl>
                                          <p:spTgt spid="53"/>
                                        </p:tgtEl>
                                        <p:attrNameLst>
                                          <p:attrName>style.visibility</p:attrName>
                                        </p:attrNameLst>
                                      </p:cBhvr>
                                      <p:to>
                                        <p:strVal val="visible"/>
                                      </p:to>
                                    </p:set>
                                    <p:animEffect transition="in" filter="fade">
                                      <p:cBhvr>
                                        <p:cTn id="157" dur="3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1" grpId="1"/>
      <p:bldP spid="37" grpId="0"/>
      <p:bldP spid="37" grpId="1"/>
      <p:bldP spid="37" grpId="2"/>
      <p:bldP spid="4" grpId="0"/>
      <p:bldP spid="4" grpId="1"/>
      <p:bldP spid="4" grpId="2"/>
      <p:bldP spid="22" grpId="0"/>
      <p:bldP spid="22" grpId="1"/>
      <p:bldP spid="22" grpId="2"/>
      <p:bldP spid="24" grpId="0"/>
      <p:bldP spid="24" grpId="1"/>
      <p:bldP spid="24" grpId="2"/>
      <p:bldP spid="27" grpId="0"/>
      <p:bldP spid="27" grpId="1"/>
      <p:bldP spid="27" grpId="2"/>
      <p:bldP spid="40" grpId="0"/>
      <p:bldP spid="40" grpId="1"/>
      <p:bldP spid="42" grpId="0"/>
      <p:bldP spid="42" grpId="1"/>
      <p:bldP spid="45" grpId="0"/>
      <p:bldP spid="45" grpId="1"/>
      <p:bldP spid="46" grpId="0"/>
      <p:bldP spid="46" grpId="1"/>
      <p:bldP spid="47" grpId="0"/>
      <p:bldP spid="47" grpId="1"/>
      <p:bldP spid="48" grpId="0"/>
      <p:bldP spid="48" grpId="1"/>
      <p:bldP spid="49" grpId="0"/>
      <p:bldP spid="49" grpId="1"/>
      <p:bldP spid="50" grpId="0"/>
      <p:bldP spid="50" grpId="1"/>
      <p:bldP spid="51" grpId="0"/>
      <p:bldP spid="52" grpId="0"/>
      <p:bldP spid="53"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4D9099-8809-42CC-3271-F2642F95B4D0}"/>
              </a:ext>
            </a:extLst>
          </p:cNvPr>
          <p:cNvSpPr txBox="1"/>
          <p:nvPr/>
        </p:nvSpPr>
        <p:spPr>
          <a:xfrm>
            <a:off x="1331089" y="358815"/>
            <a:ext cx="9294470" cy="707886"/>
          </a:xfrm>
          <a:prstGeom prst="rect">
            <a:avLst/>
          </a:prstGeom>
          <a:noFill/>
        </p:spPr>
        <p:txBody>
          <a:bodyPr wrap="square" rtlCol="0">
            <a:spAutoFit/>
          </a:bodyPr>
          <a:lstStyle/>
          <a:p>
            <a:pPr algn="ctr"/>
            <a:r>
              <a:rPr lang="en-US" sz="4000" u="sng">
                <a:solidFill>
                  <a:schemeClr val="bg1"/>
                </a:solidFill>
              </a:rPr>
              <a:t>Securitization against Market Behavior</a:t>
            </a:r>
          </a:p>
        </p:txBody>
      </p:sp>
      <p:sp>
        <p:nvSpPr>
          <p:cNvPr id="5" name="TextBox 4">
            <a:extLst>
              <a:ext uri="{FF2B5EF4-FFF2-40B4-BE49-F238E27FC236}">
                <a16:creationId xmlns:a16="http://schemas.microsoft.com/office/drawing/2014/main" id="{A74FEF97-83F5-5352-8BCC-BDD0F9876B5E}"/>
              </a:ext>
            </a:extLst>
          </p:cNvPr>
          <p:cNvSpPr txBox="1"/>
          <p:nvPr/>
        </p:nvSpPr>
        <p:spPr>
          <a:xfrm>
            <a:off x="1331089" y="1194121"/>
            <a:ext cx="9294470" cy="1015663"/>
          </a:xfrm>
          <a:prstGeom prst="rect">
            <a:avLst/>
          </a:prstGeom>
          <a:noFill/>
        </p:spPr>
        <p:txBody>
          <a:bodyPr wrap="square" rtlCol="0">
            <a:spAutoFit/>
          </a:bodyPr>
          <a:lstStyle/>
          <a:p>
            <a:pPr algn="just"/>
            <a:r>
              <a:rPr lang="en-US" sz="2000">
                <a:solidFill>
                  <a:schemeClr val="bg1"/>
                </a:solidFill>
              </a:rPr>
              <a:t>To protect the entire portfolio of the standard ups and downs of the market, the assets can be hedged against each other, such that the constituents’ return movements can be balanced out in case of failure of a few investments</a:t>
            </a:r>
          </a:p>
        </p:txBody>
      </p:sp>
      <p:graphicFrame>
        <p:nvGraphicFramePr>
          <p:cNvPr id="6" name="Diagram 5">
            <a:extLst>
              <a:ext uri="{FF2B5EF4-FFF2-40B4-BE49-F238E27FC236}">
                <a16:creationId xmlns:a16="http://schemas.microsoft.com/office/drawing/2014/main" id="{FC832A21-2F89-1D0C-A71B-DF3C7F55DC07}"/>
              </a:ext>
            </a:extLst>
          </p:cNvPr>
          <p:cNvGraphicFramePr/>
          <p:nvPr>
            <p:extLst>
              <p:ext uri="{D42A27DB-BD31-4B8C-83A1-F6EECF244321}">
                <p14:modId xmlns:p14="http://schemas.microsoft.com/office/powerpoint/2010/main" val="1512014182"/>
              </p:ext>
            </p:extLst>
          </p:nvPr>
        </p:nvGraphicFramePr>
        <p:xfrm>
          <a:off x="3402314" y="2743200"/>
          <a:ext cx="5387372" cy="32793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4A7D4E15-59FE-1104-2D62-1AD9AF3887DB}"/>
              </a:ext>
            </a:extLst>
          </p:cNvPr>
          <p:cNvSpPr txBox="1"/>
          <p:nvPr/>
        </p:nvSpPr>
        <p:spPr>
          <a:xfrm>
            <a:off x="1448765" y="2743200"/>
            <a:ext cx="9294470" cy="1938992"/>
          </a:xfrm>
          <a:prstGeom prst="rect">
            <a:avLst/>
          </a:prstGeom>
          <a:noFill/>
        </p:spPr>
        <p:txBody>
          <a:bodyPr wrap="square" rtlCol="0">
            <a:spAutoFit/>
          </a:bodyPr>
          <a:lstStyle/>
          <a:p>
            <a:pPr algn="ctr"/>
            <a:r>
              <a:rPr lang="en-US" sz="4000">
                <a:solidFill>
                  <a:schemeClr val="bg1"/>
                </a:solidFill>
              </a:rPr>
              <a:t>This behavior can be studied and securitized by calculating the effects of price movements of single asset on other assets.</a:t>
            </a:r>
          </a:p>
        </p:txBody>
      </p:sp>
      <p:sp>
        <p:nvSpPr>
          <p:cNvPr id="8" name="TextBox 7">
            <a:extLst>
              <a:ext uri="{FF2B5EF4-FFF2-40B4-BE49-F238E27FC236}">
                <a16:creationId xmlns:a16="http://schemas.microsoft.com/office/drawing/2014/main" id="{51F2EE7A-3347-2E6A-35C8-4F8C53FD665F}"/>
              </a:ext>
            </a:extLst>
          </p:cNvPr>
          <p:cNvSpPr txBox="1"/>
          <p:nvPr/>
        </p:nvSpPr>
        <p:spPr>
          <a:xfrm>
            <a:off x="1331089" y="3075057"/>
            <a:ext cx="9294470" cy="707886"/>
          </a:xfrm>
          <a:prstGeom prst="rect">
            <a:avLst/>
          </a:prstGeom>
          <a:noFill/>
        </p:spPr>
        <p:txBody>
          <a:bodyPr wrap="square" rtlCol="0">
            <a:spAutoFit/>
          </a:bodyPr>
          <a:lstStyle/>
          <a:p>
            <a:pPr algn="ctr"/>
            <a:r>
              <a:rPr lang="en-US" sz="4000">
                <a:solidFill>
                  <a:schemeClr val="bg1"/>
                </a:solidFill>
              </a:rPr>
              <a:t>Correlation</a:t>
            </a:r>
          </a:p>
        </p:txBody>
      </p:sp>
      <p:sp>
        <p:nvSpPr>
          <p:cNvPr id="3" name="TextBox 2">
            <a:extLst>
              <a:ext uri="{FF2B5EF4-FFF2-40B4-BE49-F238E27FC236}">
                <a16:creationId xmlns:a16="http://schemas.microsoft.com/office/drawing/2014/main" id="{A83DE9DD-6B02-7FBE-7AC1-F2F119F581E6}"/>
              </a:ext>
            </a:extLst>
          </p:cNvPr>
          <p:cNvSpPr txBox="1"/>
          <p:nvPr/>
        </p:nvSpPr>
        <p:spPr>
          <a:xfrm>
            <a:off x="11745246" y="6488668"/>
            <a:ext cx="446754" cy="369332"/>
          </a:xfrm>
          <a:prstGeom prst="rect">
            <a:avLst/>
          </a:prstGeom>
          <a:noFill/>
        </p:spPr>
        <p:txBody>
          <a:bodyPr wrap="square" rtlCol="0">
            <a:spAutoFit/>
          </a:bodyPr>
          <a:lstStyle/>
          <a:p>
            <a:pPr algn="ctr"/>
            <a:r>
              <a:rPr lang="en-US" dirty="0">
                <a:solidFill>
                  <a:schemeClr val="bg1"/>
                </a:solidFill>
              </a:rPr>
              <a:t>12</a:t>
            </a:r>
          </a:p>
        </p:txBody>
      </p:sp>
    </p:spTree>
    <p:extLst>
      <p:ext uri="{BB962C8B-B14F-4D97-AF65-F5344CB8AC3E}">
        <p14:creationId xmlns:p14="http://schemas.microsoft.com/office/powerpoint/2010/main" val="164840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1000"/>
                                        <p:tgtEl>
                                          <p:spTgt spid="4"/>
                                        </p:tgtEl>
                                      </p:cBhvr>
                                    </p:animEffect>
                                    <p:set>
                                      <p:cBhvr>
                                        <p:cTn id="20" dur="1" fill="hold">
                                          <p:stCondLst>
                                            <p:cond delay="999"/>
                                          </p:stCondLst>
                                        </p:cTn>
                                        <p:tgtEl>
                                          <p:spTgt spid="4"/>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1000"/>
                                        <p:tgtEl>
                                          <p:spTgt spid="5"/>
                                        </p:tgtEl>
                                      </p:cBhvr>
                                    </p:animEffect>
                                    <p:set>
                                      <p:cBhvr>
                                        <p:cTn id="23" dur="1" fill="hold">
                                          <p:stCondLst>
                                            <p:cond delay="999"/>
                                          </p:stCondLst>
                                        </p:cTn>
                                        <p:tgtEl>
                                          <p:spTgt spid="5"/>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1000"/>
                                        <p:tgtEl>
                                          <p:spTgt spid="6"/>
                                        </p:tgtEl>
                                      </p:cBhvr>
                                    </p:animEffect>
                                    <p:set>
                                      <p:cBhvr>
                                        <p:cTn id="26" dur="1" fill="hold">
                                          <p:stCondLst>
                                            <p:cond delay="999"/>
                                          </p:stCondLst>
                                        </p:cTn>
                                        <p:tgtEl>
                                          <p:spTgt spid="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1000"/>
                                        <p:tgtEl>
                                          <p:spTgt spid="7"/>
                                        </p:tgtEl>
                                      </p:cBhvr>
                                    </p:animEffect>
                                    <p:set>
                                      <p:cBhvr>
                                        <p:cTn id="36" dur="1" fill="hold">
                                          <p:stCondLst>
                                            <p:cond delay="999"/>
                                          </p:stCondLst>
                                        </p:cTn>
                                        <p:tgtEl>
                                          <p:spTgt spid="7"/>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grpId="1" nodeType="clickEffect">
                                  <p:stCondLst>
                                    <p:cond delay="0"/>
                                  </p:stCondLst>
                                  <p:childTnLst>
                                    <p:animEffect transition="out" filter="fade">
                                      <p:cBhvr>
                                        <p:cTn id="45" dur="1000"/>
                                        <p:tgtEl>
                                          <p:spTgt spid="8"/>
                                        </p:tgtEl>
                                      </p:cBhvr>
                                    </p:animEffect>
                                    <p:set>
                                      <p:cBhvr>
                                        <p:cTn id="46" dur="1" fill="hold">
                                          <p:stCondLst>
                                            <p:cond delay="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Graphic spid="6" grpId="0">
        <p:bldAsOne/>
      </p:bldGraphic>
      <p:bldGraphic spid="6" grpId="1">
        <p:bldAsOne/>
      </p:bldGraphic>
      <p:bldP spid="7" grpId="0"/>
      <p:bldP spid="7" grpId="1"/>
      <p:bldP spid="8" grpId="0"/>
      <p:bldP spid="8" grpId="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18D6DD-9812-0BF8-28A0-ED6DF2A52AC6}"/>
              </a:ext>
            </a:extLst>
          </p:cNvPr>
          <p:cNvGrpSpPr/>
          <p:nvPr/>
        </p:nvGrpSpPr>
        <p:grpSpPr>
          <a:xfrm>
            <a:off x="1067604" y="4721195"/>
            <a:ext cx="1429936" cy="1385593"/>
            <a:chOff x="1708030" y="2147977"/>
            <a:chExt cx="2303252" cy="2304000"/>
          </a:xfrm>
        </p:grpSpPr>
        <p:sp>
          <p:nvSpPr>
            <p:cNvPr id="5" name="Oval 4">
              <a:extLst>
                <a:ext uri="{FF2B5EF4-FFF2-40B4-BE49-F238E27FC236}">
                  <a16:creationId xmlns:a16="http://schemas.microsoft.com/office/drawing/2014/main" id="{F18C86DE-6C08-84E2-C99D-4BD5DB8716C7}"/>
                </a:ext>
              </a:extLst>
            </p:cNvPr>
            <p:cNvSpPr/>
            <p:nvPr/>
          </p:nvSpPr>
          <p:spPr>
            <a:xfrm>
              <a:off x="1708030" y="2147977"/>
              <a:ext cx="2303252" cy="2304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TextBox 5">
              <a:extLst>
                <a:ext uri="{FF2B5EF4-FFF2-40B4-BE49-F238E27FC236}">
                  <a16:creationId xmlns:a16="http://schemas.microsoft.com/office/drawing/2014/main" id="{561B5B7D-F235-F0A9-89F0-C1299F9917E0}"/>
                </a:ext>
              </a:extLst>
            </p:cNvPr>
            <p:cNvSpPr txBox="1"/>
            <p:nvPr/>
          </p:nvSpPr>
          <p:spPr>
            <a:xfrm>
              <a:off x="2147977" y="3115311"/>
              <a:ext cx="1423357" cy="562956"/>
            </a:xfrm>
            <a:prstGeom prst="rect">
              <a:avLst/>
            </a:prstGeom>
            <a:noFill/>
          </p:spPr>
          <p:txBody>
            <a:bodyPr wrap="square" rtlCol="0">
              <a:spAutoFit/>
            </a:bodyPr>
            <a:lstStyle/>
            <a:p>
              <a:pPr algn="ctr"/>
              <a:r>
                <a:rPr lang="en-US" sz="1600">
                  <a:solidFill>
                    <a:schemeClr val="bg1"/>
                  </a:solidFill>
                </a:rPr>
                <a:t>Asset 1</a:t>
              </a:r>
            </a:p>
          </p:txBody>
        </p:sp>
      </p:grpSp>
      <p:grpSp>
        <p:nvGrpSpPr>
          <p:cNvPr id="16" name="Group 15">
            <a:extLst>
              <a:ext uri="{FF2B5EF4-FFF2-40B4-BE49-F238E27FC236}">
                <a16:creationId xmlns:a16="http://schemas.microsoft.com/office/drawing/2014/main" id="{AA1B2186-F309-CA5C-8B81-52E73E8FED93}"/>
              </a:ext>
            </a:extLst>
          </p:cNvPr>
          <p:cNvGrpSpPr/>
          <p:nvPr/>
        </p:nvGrpSpPr>
        <p:grpSpPr>
          <a:xfrm>
            <a:off x="420377" y="681037"/>
            <a:ext cx="11351248" cy="6049160"/>
            <a:chOff x="420377" y="681037"/>
            <a:chExt cx="11351248" cy="6049160"/>
          </a:xfrm>
        </p:grpSpPr>
        <p:grpSp>
          <p:nvGrpSpPr>
            <p:cNvPr id="12" name="Group 11">
              <a:extLst>
                <a:ext uri="{FF2B5EF4-FFF2-40B4-BE49-F238E27FC236}">
                  <a16:creationId xmlns:a16="http://schemas.microsoft.com/office/drawing/2014/main" id="{FA8B8862-B925-6643-340B-EF0E37804936}"/>
                </a:ext>
              </a:extLst>
            </p:cNvPr>
            <p:cNvGrpSpPr/>
            <p:nvPr/>
          </p:nvGrpSpPr>
          <p:grpSpPr>
            <a:xfrm>
              <a:off x="420377" y="681037"/>
              <a:ext cx="709683" cy="5495926"/>
              <a:chOff x="420377" y="681037"/>
              <a:chExt cx="709683" cy="5495926"/>
            </a:xfrm>
          </p:grpSpPr>
          <p:sp>
            <p:nvSpPr>
              <p:cNvPr id="7" name="Down Arrow 6">
                <a:extLst>
                  <a:ext uri="{FF2B5EF4-FFF2-40B4-BE49-F238E27FC236}">
                    <a16:creationId xmlns:a16="http://schemas.microsoft.com/office/drawing/2014/main" id="{BA92805A-E451-B64A-7BF5-D0368A3EC3DF}"/>
                  </a:ext>
                </a:extLst>
              </p:cNvPr>
              <p:cNvSpPr/>
              <p:nvPr/>
            </p:nvSpPr>
            <p:spPr>
              <a:xfrm rot="10800000">
                <a:off x="420377" y="681037"/>
                <a:ext cx="709683" cy="5495926"/>
              </a:xfrm>
              <a:prstGeom prst="downArrow">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TextBox 7">
                <a:extLst>
                  <a:ext uri="{FF2B5EF4-FFF2-40B4-BE49-F238E27FC236}">
                    <a16:creationId xmlns:a16="http://schemas.microsoft.com/office/drawing/2014/main" id="{50476724-E6A8-FA4E-0C50-9D058E03591C}"/>
                  </a:ext>
                </a:extLst>
              </p:cNvPr>
              <p:cNvSpPr txBox="1"/>
              <p:nvPr/>
            </p:nvSpPr>
            <p:spPr>
              <a:xfrm rot="16200000">
                <a:off x="181541" y="3431473"/>
                <a:ext cx="1187355" cy="584775"/>
              </a:xfrm>
              <a:prstGeom prst="rect">
                <a:avLst/>
              </a:prstGeom>
              <a:noFill/>
            </p:spPr>
            <p:txBody>
              <a:bodyPr wrap="square" rtlCol="0">
                <a:spAutoFit/>
              </a:bodyPr>
              <a:lstStyle/>
              <a:p>
                <a:pPr algn="ctr"/>
                <a:r>
                  <a:rPr lang="en-US" sz="3200">
                    <a:solidFill>
                      <a:schemeClr val="bg1"/>
                    </a:solidFill>
                  </a:rPr>
                  <a:t>Price</a:t>
                </a:r>
              </a:p>
            </p:txBody>
          </p:sp>
        </p:grpSp>
        <p:grpSp>
          <p:nvGrpSpPr>
            <p:cNvPr id="13" name="Group 12">
              <a:extLst>
                <a:ext uri="{FF2B5EF4-FFF2-40B4-BE49-F238E27FC236}">
                  <a16:creationId xmlns:a16="http://schemas.microsoft.com/office/drawing/2014/main" id="{6994CF35-CDB7-601C-D833-99ED6EC15FCA}"/>
                </a:ext>
              </a:extLst>
            </p:cNvPr>
            <p:cNvGrpSpPr/>
            <p:nvPr/>
          </p:nvGrpSpPr>
          <p:grpSpPr>
            <a:xfrm rot="5400000">
              <a:off x="6107911" y="1066483"/>
              <a:ext cx="623408" cy="10704020"/>
              <a:chOff x="420377" y="681037"/>
              <a:chExt cx="709683" cy="5495926"/>
            </a:xfrm>
          </p:grpSpPr>
          <p:sp>
            <p:nvSpPr>
              <p:cNvPr id="14" name="Down Arrow 13">
                <a:extLst>
                  <a:ext uri="{FF2B5EF4-FFF2-40B4-BE49-F238E27FC236}">
                    <a16:creationId xmlns:a16="http://schemas.microsoft.com/office/drawing/2014/main" id="{8C49730F-9104-9A57-2E73-A04F623CDA1B}"/>
                  </a:ext>
                </a:extLst>
              </p:cNvPr>
              <p:cNvSpPr/>
              <p:nvPr/>
            </p:nvSpPr>
            <p:spPr>
              <a:xfrm rot="10800000">
                <a:off x="420377" y="681037"/>
                <a:ext cx="709683" cy="5495926"/>
              </a:xfrm>
              <a:prstGeom prst="downArrow">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TextBox 14">
                <a:extLst>
                  <a:ext uri="{FF2B5EF4-FFF2-40B4-BE49-F238E27FC236}">
                    <a16:creationId xmlns:a16="http://schemas.microsoft.com/office/drawing/2014/main" id="{2E1F11C3-4FF8-1102-06BC-6320A4CC31ED}"/>
                  </a:ext>
                </a:extLst>
              </p:cNvPr>
              <p:cNvSpPr txBox="1"/>
              <p:nvPr/>
            </p:nvSpPr>
            <p:spPr>
              <a:xfrm rot="16200000">
                <a:off x="181540" y="3297344"/>
                <a:ext cx="1187355" cy="595630"/>
              </a:xfrm>
              <a:prstGeom prst="rect">
                <a:avLst/>
              </a:prstGeom>
              <a:noFill/>
            </p:spPr>
            <p:txBody>
              <a:bodyPr wrap="square" rtlCol="0">
                <a:spAutoFit/>
              </a:bodyPr>
              <a:lstStyle/>
              <a:p>
                <a:pPr algn="ctr"/>
                <a:r>
                  <a:rPr lang="en-US" sz="2800">
                    <a:solidFill>
                      <a:schemeClr val="bg1"/>
                    </a:solidFill>
                  </a:rPr>
                  <a:t>Time</a:t>
                </a:r>
              </a:p>
            </p:txBody>
          </p:sp>
        </p:grpSp>
      </p:grpSp>
      <p:grpSp>
        <p:nvGrpSpPr>
          <p:cNvPr id="23" name="Group 22">
            <a:extLst>
              <a:ext uri="{FF2B5EF4-FFF2-40B4-BE49-F238E27FC236}">
                <a16:creationId xmlns:a16="http://schemas.microsoft.com/office/drawing/2014/main" id="{36D0DE67-B965-B9DA-76A5-6FC21470230A}"/>
              </a:ext>
            </a:extLst>
          </p:cNvPr>
          <p:cNvGrpSpPr/>
          <p:nvPr/>
        </p:nvGrpSpPr>
        <p:grpSpPr>
          <a:xfrm>
            <a:off x="1067604" y="2778670"/>
            <a:ext cx="1429936" cy="1385593"/>
            <a:chOff x="1708030" y="2147977"/>
            <a:chExt cx="2303252" cy="2304000"/>
          </a:xfrm>
        </p:grpSpPr>
        <p:sp>
          <p:nvSpPr>
            <p:cNvPr id="24" name="Oval 23">
              <a:extLst>
                <a:ext uri="{FF2B5EF4-FFF2-40B4-BE49-F238E27FC236}">
                  <a16:creationId xmlns:a16="http://schemas.microsoft.com/office/drawing/2014/main" id="{6DE074F8-6AB8-62C0-E161-89DCAC4C7410}"/>
                </a:ext>
              </a:extLst>
            </p:cNvPr>
            <p:cNvSpPr/>
            <p:nvPr/>
          </p:nvSpPr>
          <p:spPr>
            <a:xfrm>
              <a:off x="1708030" y="2147977"/>
              <a:ext cx="2303252" cy="2304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5" name="TextBox 24">
              <a:extLst>
                <a:ext uri="{FF2B5EF4-FFF2-40B4-BE49-F238E27FC236}">
                  <a16:creationId xmlns:a16="http://schemas.microsoft.com/office/drawing/2014/main" id="{AAF711D1-2D8A-6B62-FC63-383EF9E09D60}"/>
                </a:ext>
              </a:extLst>
            </p:cNvPr>
            <p:cNvSpPr txBox="1"/>
            <p:nvPr/>
          </p:nvSpPr>
          <p:spPr>
            <a:xfrm>
              <a:off x="2147977" y="3115311"/>
              <a:ext cx="1423357" cy="562956"/>
            </a:xfrm>
            <a:prstGeom prst="rect">
              <a:avLst/>
            </a:prstGeom>
            <a:noFill/>
          </p:spPr>
          <p:txBody>
            <a:bodyPr wrap="square" rtlCol="0">
              <a:spAutoFit/>
            </a:bodyPr>
            <a:lstStyle/>
            <a:p>
              <a:pPr algn="ctr"/>
              <a:r>
                <a:rPr lang="en-US" sz="1600">
                  <a:solidFill>
                    <a:schemeClr val="bg1"/>
                  </a:solidFill>
                </a:rPr>
                <a:t>Asset 2</a:t>
              </a:r>
            </a:p>
          </p:txBody>
        </p:sp>
      </p:grpSp>
      <p:sp>
        <p:nvSpPr>
          <p:cNvPr id="33" name="TextBox 32">
            <a:extLst>
              <a:ext uri="{FF2B5EF4-FFF2-40B4-BE49-F238E27FC236}">
                <a16:creationId xmlns:a16="http://schemas.microsoft.com/office/drawing/2014/main" id="{327FE19D-70C4-3973-A527-50AF00959BFF}"/>
              </a:ext>
            </a:extLst>
          </p:cNvPr>
          <p:cNvSpPr txBox="1"/>
          <p:nvPr/>
        </p:nvSpPr>
        <p:spPr>
          <a:xfrm>
            <a:off x="1340738" y="559941"/>
            <a:ext cx="9294470" cy="1323439"/>
          </a:xfrm>
          <a:prstGeom prst="rect">
            <a:avLst/>
          </a:prstGeom>
          <a:noFill/>
        </p:spPr>
        <p:txBody>
          <a:bodyPr wrap="square" rtlCol="0">
            <a:spAutoFit/>
          </a:bodyPr>
          <a:lstStyle/>
          <a:p>
            <a:pPr algn="ctr"/>
            <a:r>
              <a:rPr lang="en-US" sz="4000">
                <a:solidFill>
                  <a:schemeClr val="bg1"/>
                </a:solidFill>
              </a:rPr>
              <a:t>This relation between return movements can be calculated by calculating the Covariance</a:t>
            </a:r>
          </a:p>
        </p:txBody>
      </p:sp>
      <p:sp>
        <p:nvSpPr>
          <p:cNvPr id="3" name="TextBox 2">
            <a:extLst>
              <a:ext uri="{FF2B5EF4-FFF2-40B4-BE49-F238E27FC236}">
                <a16:creationId xmlns:a16="http://schemas.microsoft.com/office/drawing/2014/main" id="{EB5138A6-B0FC-03BC-A839-DC3689D868D3}"/>
              </a:ext>
            </a:extLst>
          </p:cNvPr>
          <p:cNvSpPr txBox="1"/>
          <p:nvPr/>
        </p:nvSpPr>
        <p:spPr>
          <a:xfrm>
            <a:off x="11745246" y="6488668"/>
            <a:ext cx="446754" cy="369332"/>
          </a:xfrm>
          <a:prstGeom prst="rect">
            <a:avLst/>
          </a:prstGeom>
          <a:noFill/>
        </p:spPr>
        <p:txBody>
          <a:bodyPr wrap="square" rtlCol="0">
            <a:spAutoFit/>
          </a:bodyPr>
          <a:lstStyle/>
          <a:p>
            <a:pPr algn="ctr"/>
            <a:r>
              <a:rPr lang="en-US" dirty="0">
                <a:solidFill>
                  <a:schemeClr val="bg1"/>
                </a:solidFill>
              </a:rPr>
              <a:t>13</a:t>
            </a:r>
          </a:p>
        </p:txBody>
      </p:sp>
    </p:spTree>
    <p:extLst>
      <p:ext uri="{BB962C8B-B14F-4D97-AF65-F5344CB8AC3E}">
        <p14:creationId xmlns:p14="http://schemas.microsoft.com/office/powerpoint/2010/main" val="77989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2000" fill="hold"/>
                                        <p:tgtEl>
                                          <p:spTgt spid="4"/>
                                        </p:tgtEl>
                                        <p:attrNameLst>
                                          <p:attrName>ppt_w</p:attrName>
                                        </p:attrNameLst>
                                      </p:cBhvr>
                                      <p:tavLst>
                                        <p:tav tm="0">
                                          <p:val>
                                            <p:fltVal val="0"/>
                                          </p:val>
                                        </p:tav>
                                        <p:tav tm="100000">
                                          <p:val>
                                            <p:strVal val="#ppt_w"/>
                                          </p:val>
                                        </p:tav>
                                      </p:tavLst>
                                    </p:anim>
                                    <p:anim calcmode="lin" valueType="num">
                                      <p:cBhvr>
                                        <p:cTn id="13" dur="2000" fill="hold"/>
                                        <p:tgtEl>
                                          <p:spTgt spid="4"/>
                                        </p:tgtEl>
                                        <p:attrNameLst>
                                          <p:attrName>ppt_h</p:attrName>
                                        </p:attrNameLst>
                                      </p:cBhvr>
                                      <p:tavLst>
                                        <p:tav tm="0">
                                          <p:val>
                                            <p:fltVal val="0"/>
                                          </p:val>
                                        </p:tav>
                                        <p:tav tm="100000">
                                          <p:val>
                                            <p:strVal val="#ppt_h"/>
                                          </p:val>
                                        </p:tav>
                                      </p:tavLst>
                                    </p:anim>
                                    <p:animEffect transition="in" filter="fade">
                                      <p:cBhvr>
                                        <p:cTn id="14" dur="2000"/>
                                        <p:tgtEl>
                                          <p:spTgt spid="4"/>
                                        </p:tgtEl>
                                      </p:cBhvr>
                                    </p:animEffect>
                                  </p:childTnLst>
                                </p:cTn>
                              </p:par>
                              <p:par>
                                <p:cTn id="15" presetID="53" presetClass="entr" presetSubtype="16"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2000" fill="hold"/>
                                        <p:tgtEl>
                                          <p:spTgt spid="23"/>
                                        </p:tgtEl>
                                        <p:attrNameLst>
                                          <p:attrName>ppt_w</p:attrName>
                                        </p:attrNameLst>
                                      </p:cBhvr>
                                      <p:tavLst>
                                        <p:tav tm="0">
                                          <p:val>
                                            <p:fltVal val="0"/>
                                          </p:val>
                                        </p:tav>
                                        <p:tav tm="100000">
                                          <p:val>
                                            <p:strVal val="#ppt_w"/>
                                          </p:val>
                                        </p:tav>
                                      </p:tavLst>
                                    </p:anim>
                                    <p:anim calcmode="lin" valueType="num">
                                      <p:cBhvr>
                                        <p:cTn id="18" dur="2000" fill="hold"/>
                                        <p:tgtEl>
                                          <p:spTgt spid="23"/>
                                        </p:tgtEl>
                                        <p:attrNameLst>
                                          <p:attrName>ppt_h</p:attrName>
                                        </p:attrNameLst>
                                      </p:cBhvr>
                                      <p:tavLst>
                                        <p:tav tm="0">
                                          <p:val>
                                            <p:fltVal val="0"/>
                                          </p:val>
                                        </p:tav>
                                        <p:tav tm="100000">
                                          <p:val>
                                            <p:strVal val="#ppt_h"/>
                                          </p:val>
                                        </p:tav>
                                      </p:tavLst>
                                    </p:anim>
                                    <p:animEffect transition="in" filter="fade">
                                      <p:cBhvr>
                                        <p:cTn id="19" dur="20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50" presetClass="path" presetSubtype="0" accel="50000" decel="50000" autoRev="1" fill="hold" nodeType="clickEffect">
                                  <p:stCondLst>
                                    <p:cond delay="0"/>
                                  </p:stCondLst>
                                  <p:childTnLst>
                                    <p:animMotion origin="layout" path="M -3.95833E-6 -1.85185E-6 C 0.05 -1.85185E-6 0.08047 -0.17986 0.1655 -0.20301 C 0.25052 -0.22685 0.51042 -0.01898 0.51042 -0.14074 C 0.51042 -0.23102 0.7211 -0.26227 0.7211 -0.35185 " pathEditMode="relative" rAng="0" ptsTypes="AAAA">
                                      <p:cBhvr>
                                        <p:cTn id="23" dur="5000" fill="hold"/>
                                        <p:tgtEl>
                                          <p:spTgt spid="4"/>
                                        </p:tgtEl>
                                        <p:attrNameLst>
                                          <p:attrName>ppt_x</p:attrName>
                                          <p:attrName>ppt_y</p:attrName>
                                        </p:attrNameLst>
                                      </p:cBhvr>
                                      <p:rCtr x="36055" y="-17593"/>
                                    </p:animMotion>
                                  </p:childTnLst>
                                </p:cTn>
                              </p:par>
                              <p:par>
                                <p:cTn id="24" presetID="50" presetClass="path" presetSubtype="0" accel="50000" decel="50000" autoRev="1" fill="hold" nodeType="withEffect">
                                  <p:stCondLst>
                                    <p:cond delay="0"/>
                                  </p:stCondLst>
                                  <p:childTnLst>
                                    <p:animMotion origin="layout" path="M -3.95833E-6 1.48148E-6 C 0.05 1.48148E-6 0.08047 -0.17986 0.1655 -0.20301 C 0.25052 -0.22685 0.51042 -0.01898 0.51042 -0.14074 C 0.51042 -0.23102 0.7211 -0.26227 0.7211 -0.35185 " pathEditMode="relative" rAng="0" ptsTypes="AAAA">
                                      <p:cBhvr>
                                        <p:cTn id="25" dur="5000" fill="hold"/>
                                        <p:tgtEl>
                                          <p:spTgt spid="23"/>
                                        </p:tgtEl>
                                        <p:attrNameLst>
                                          <p:attrName>ppt_x</p:attrName>
                                          <p:attrName>ppt_y</p:attrName>
                                        </p:attrNameLst>
                                      </p:cBhvr>
                                      <p:rCtr x="36055" y="-17593"/>
                                    </p:animMotion>
                                  </p:childTnLst>
                                </p:cTn>
                              </p:par>
                            </p:childTnLst>
                          </p:cTn>
                        </p:par>
                      </p:childTnLst>
                    </p:cTn>
                  </p:par>
                  <p:par>
                    <p:cTn id="26" fill="hold">
                      <p:stCondLst>
                        <p:cond delay="indefinite"/>
                      </p:stCondLst>
                      <p:childTnLst>
                        <p:par>
                          <p:cTn id="27" fill="hold">
                            <p:stCondLst>
                              <p:cond delay="0"/>
                            </p:stCondLst>
                            <p:childTnLst>
                              <p:par>
                                <p:cTn id="28" presetID="50" presetClass="path" presetSubtype="0" accel="50000" decel="50000" autoRev="1" fill="hold" nodeType="clickEffect">
                                  <p:stCondLst>
                                    <p:cond delay="0"/>
                                  </p:stCondLst>
                                  <p:childTnLst>
                                    <p:animMotion origin="layout" path="M -3.95833E-6 -0.00023 C 0.04167 -0.00023 0.08998 -0.01643 0.14063 -0.00208 C 0.19128 0.01204 0.30378 0.02894 0.30378 0.08496 C 0.30378 0.12662 0.73138 -0.32153 0.73138 -0.27963 " pathEditMode="relative" rAng="0" ptsTypes="AAAA">
                                      <p:cBhvr>
                                        <p:cTn id="29" dur="5000" fill="hold"/>
                                        <p:tgtEl>
                                          <p:spTgt spid="4"/>
                                        </p:tgtEl>
                                        <p:attrNameLst>
                                          <p:attrName>ppt_x</p:attrName>
                                          <p:attrName>ppt_y</p:attrName>
                                        </p:attrNameLst>
                                      </p:cBhvr>
                                      <p:rCtr x="36562" y="-9699"/>
                                    </p:animMotion>
                                  </p:childTnLst>
                                </p:cTn>
                              </p:par>
                              <p:par>
                                <p:cTn id="30" presetID="50" presetClass="path" presetSubtype="0" accel="50000" decel="50000" autoRev="1" fill="hold" nodeType="withEffect">
                                  <p:stCondLst>
                                    <p:cond delay="0"/>
                                  </p:stCondLst>
                                  <p:childTnLst>
                                    <p:animMotion origin="layout" path="M -3.95833E-6 -0.00046 L 0.125 -0.00046 C 0.1806 -0.00046 0.30808 -0.11875 0.30808 -0.06273 C 0.30808 -0.0206 0.74245 0.21157 0.74245 0.2537 " pathEditMode="relative" rAng="0" ptsTypes="AAAA">
                                      <p:cBhvr>
                                        <p:cTn id="31" dur="5000" fill="hold"/>
                                        <p:tgtEl>
                                          <p:spTgt spid="23"/>
                                        </p:tgtEl>
                                        <p:attrNameLst>
                                          <p:attrName>ppt_x</p:attrName>
                                          <p:attrName>ppt_y</p:attrName>
                                        </p:attrNameLst>
                                      </p:cBhvr>
                                      <p:rCtr x="37122" y="8843"/>
                                    </p:animMotion>
                                  </p:childTnLst>
                                </p:cTn>
                              </p:par>
                            </p:childTnLst>
                          </p:cTn>
                        </p:par>
                      </p:childTnLst>
                    </p:cTn>
                  </p:par>
                  <p:par>
                    <p:cTn id="32" fill="hold">
                      <p:stCondLst>
                        <p:cond delay="indefinite"/>
                      </p:stCondLst>
                      <p:childTnLst>
                        <p:par>
                          <p:cTn id="33" fill="hold">
                            <p:stCondLst>
                              <p:cond delay="0"/>
                            </p:stCondLst>
                            <p:childTnLst>
                              <p:par>
                                <p:cTn id="34" presetID="50" presetClass="path" presetSubtype="0" accel="50000" decel="50000" fill="hold" nodeType="clickEffect">
                                  <p:stCondLst>
                                    <p:cond delay="0"/>
                                  </p:stCondLst>
                                  <p:childTnLst>
                                    <p:animMotion origin="layout" path="M -3.95833E-6 -0.00023 L 0.12487 -0.00023 C 0.18099 -0.00023 0.28685 -0.01713 0.32709 -0.0706 C 0.32709 -0.02893 0.69779 -0.56204 0.69779 -0.52037 " pathEditMode="relative" rAng="0" ptsTypes="AAAA">
                                      <p:cBhvr>
                                        <p:cTn id="35" dur="5000" fill="hold"/>
                                        <p:tgtEl>
                                          <p:spTgt spid="4"/>
                                        </p:tgtEl>
                                        <p:attrNameLst>
                                          <p:attrName>ppt_x</p:attrName>
                                          <p:attrName>ppt_y</p:attrName>
                                        </p:attrNameLst>
                                      </p:cBhvr>
                                      <p:rCtr x="34883" y="-26134"/>
                                    </p:animMotion>
                                  </p:childTnLst>
                                </p:cTn>
                              </p:par>
                              <p:par>
                                <p:cTn id="36" presetID="50" presetClass="path" presetSubtype="0" accel="50000" decel="50000" fill="hold" nodeType="withEffect">
                                  <p:stCondLst>
                                    <p:cond delay="0"/>
                                  </p:stCondLst>
                                  <p:childTnLst>
                                    <p:animMotion origin="layout" path="M -3.95833E-6 -0.00093 C 0.04154 -0.00093 0.06068 -0.24908 0.11133 -0.22384 C 0.16185 -0.19861 0.25651 0.16759 0.30235 0.15 C 0.30235 0.1919 0.66758 0.16204 0.70339 0.13217 " pathEditMode="relative" rAng="0" ptsTypes="AAAA">
                                      <p:cBhvr>
                                        <p:cTn id="37" dur="5000" fill="hold"/>
                                        <p:tgtEl>
                                          <p:spTgt spid="23"/>
                                        </p:tgtEl>
                                        <p:attrNameLst>
                                          <p:attrName>ppt_x</p:attrName>
                                          <p:attrName>ppt_y</p:attrName>
                                        </p:attrNameLst>
                                      </p:cBhvr>
                                      <p:rCtr x="35169" y="-2639"/>
                                    </p:animMotion>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23"/>
                                        </p:tgtEl>
                                      </p:cBhvr>
                                    </p:animEffect>
                                    <p:set>
                                      <p:cBhvr>
                                        <p:cTn id="42" dur="1" fill="hold">
                                          <p:stCondLst>
                                            <p:cond delay="499"/>
                                          </p:stCondLst>
                                        </p:cTn>
                                        <p:tgtEl>
                                          <p:spTgt spid="23"/>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4"/>
                                        </p:tgtEl>
                                      </p:cBhvr>
                                    </p:animEffect>
                                    <p:set>
                                      <p:cBhvr>
                                        <p:cTn id="45" dur="1" fill="hold">
                                          <p:stCondLst>
                                            <p:cond delay="499"/>
                                          </p:stCondLst>
                                        </p:cTn>
                                        <p:tgtEl>
                                          <p:spTgt spid="4"/>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fade">
                                      <p:cBhvr>
                                        <p:cTn id="50" dur="500"/>
                                        <p:tgtEl>
                                          <p:spTgt spid="3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1" nodeType="clickEffect">
                                  <p:stCondLst>
                                    <p:cond delay="0"/>
                                  </p:stCondLst>
                                  <p:childTnLst>
                                    <p:animEffect transition="out" filter="fade">
                                      <p:cBhvr>
                                        <p:cTn id="54" dur="1000"/>
                                        <p:tgtEl>
                                          <p:spTgt spid="33"/>
                                        </p:tgtEl>
                                      </p:cBhvr>
                                    </p:animEffect>
                                    <p:set>
                                      <p:cBhvr>
                                        <p:cTn id="55" dur="1" fill="hold">
                                          <p:stCondLst>
                                            <p:cond delay="9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3" grpId="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a:extLst>
            <a:ext uri="{FF2B5EF4-FFF2-40B4-BE49-F238E27FC236}">
              <a16:creationId xmlns:a16="http://schemas.microsoft.com/office/drawing/2014/main" id="{406CC7D5-7BDF-A660-CDE2-B995BD2A6C6F}"/>
            </a:ext>
          </a:extLst>
        </p:cNvPr>
        <p:cNvGrpSpPr/>
        <p:nvPr/>
      </p:nvGrpSpPr>
      <p:grpSpPr>
        <a:xfrm>
          <a:off x="0" y="0"/>
          <a:ext cx="0" cy="0"/>
          <a:chOff x="0" y="0"/>
          <a:chExt cx="0" cy="0"/>
        </a:xfrm>
      </p:grpSpPr>
      <p:grpSp>
        <p:nvGrpSpPr>
          <p:cNvPr id="32" name="Group 31">
            <a:extLst>
              <a:ext uri="{FF2B5EF4-FFF2-40B4-BE49-F238E27FC236}">
                <a16:creationId xmlns:a16="http://schemas.microsoft.com/office/drawing/2014/main" id="{E09C6EF6-48CF-9502-D07F-68C364BEDE5D}"/>
              </a:ext>
            </a:extLst>
          </p:cNvPr>
          <p:cNvGrpSpPr/>
          <p:nvPr/>
        </p:nvGrpSpPr>
        <p:grpSpPr>
          <a:xfrm>
            <a:off x="3371462" y="1756010"/>
            <a:ext cx="1605162" cy="4066401"/>
            <a:chOff x="3371462" y="1756010"/>
            <a:chExt cx="1605162" cy="4066401"/>
          </a:xfrm>
        </p:grpSpPr>
        <p:sp>
          <p:nvSpPr>
            <p:cNvPr id="15" name="TextBox 14">
              <a:extLst>
                <a:ext uri="{FF2B5EF4-FFF2-40B4-BE49-F238E27FC236}">
                  <a16:creationId xmlns:a16="http://schemas.microsoft.com/office/drawing/2014/main" id="{18D5D141-74A8-6E77-8B1F-2FB54D7FFBAF}"/>
                </a:ext>
              </a:extLst>
            </p:cNvPr>
            <p:cNvSpPr txBox="1"/>
            <p:nvPr/>
          </p:nvSpPr>
          <p:spPr>
            <a:xfrm>
              <a:off x="3371462" y="1756010"/>
              <a:ext cx="1585205" cy="646331"/>
            </a:xfrm>
            <a:prstGeom prst="rect">
              <a:avLst/>
            </a:prstGeom>
            <a:noFill/>
          </p:spPr>
          <p:txBody>
            <a:bodyPr wrap="square" rtlCol="0">
              <a:spAutoFit/>
            </a:bodyPr>
            <a:lstStyle/>
            <a:p>
              <a:pPr algn="ctr"/>
              <a:r>
                <a:rPr lang="en-US" sz="3600">
                  <a:solidFill>
                    <a:schemeClr val="bg1"/>
                  </a:solidFill>
                </a:rPr>
                <a:t>t</a:t>
              </a:r>
              <a:r>
                <a:rPr lang="en-US" sz="3600" baseline="-25000">
                  <a:solidFill>
                    <a:schemeClr val="bg1"/>
                  </a:solidFill>
                </a:rPr>
                <a:t>o</a:t>
              </a:r>
            </a:p>
          </p:txBody>
        </p:sp>
        <p:sp>
          <p:nvSpPr>
            <p:cNvPr id="16" name="TextBox 15">
              <a:extLst>
                <a:ext uri="{FF2B5EF4-FFF2-40B4-BE49-F238E27FC236}">
                  <a16:creationId xmlns:a16="http://schemas.microsoft.com/office/drawing/2014/main" id="{17224EF8-0C21-A860-5411-496C1050E499}"/>
                </a:ext>
              </a:extLst>
            </p:cNvPr>
            <p:cNvSpPr txBox="1"/>
            <p:nvPr/>
          </p:nvSpPr>
          <p:spPr>
            <a:xfrm>
              <a:off x="3371462" y="3382368"/>
              <a:ext cx="1585205" cy="646331"/>
            </a:xfrm>
            <a:prstGeom prst="rect">
              <a:avLst/>
            </a:prstGeom>
            <a:noFill/>
          </p:spPr>
          <p:txBody>
            <a:bodyPr wrap="square" rtlCol="0">
              <a:spAutoFit/>
            </a:bodyPr>
            <a:lstStyle/>
            <a:p>
              <a:pPr algn="ctr"/>
              <a:r>
                <a:rPr lang="en-US" sz="3600">
                  <a:solidFill>
                    <a:schemeClr val="bg1"/>
                  </a:solidFill>
                </a:rPr>
                <a:t>t</a:t>
              </a:r>
              <a:r>
                <a:rPr lang="en-US" sz="3600" baseline="-25000">
                  <a:solidFill>
                    <a:schemeClr val="bg1"/>
                  </a:solidFill>
                </a:rPr>
                <a:t>1</a:t>
              </a:r>
            </a:p>
          </p:txBody>
        </p:sp>
        <p:sp>
          <p:nvSpPr>
            <p:cNvPr id="17" name="TextBox 16">
              <a:extLst>
                <a:ext uri="{FF2B5EF4-FFF2-40B4-BE49-F238E27FC236}">
                  <a16:creationId xmlns:a16="http://schemas.microsoft.com/office/drawing/2014/main" id="{1BA9E907-BF9F-BF84-40C6-D305F3DE3896}"/>
                </a:ext>
              </a:extLst>
            </p:cNvPr>
            <p:cNvSpPr txBox="1"/>
            <p:nvPr/>
          </p:nvSpPr>
          <p:spPr>
            <a:xfrm>
              <a:off x="3391419" y="5176080"/>
              <a:ext cx="1585205" cy="646331"/>
            </a:xfrm>
            <a:prstGeom prst="rect">
              <a:avLst/>
            </a:prstGeom>
            <a:noFill/>
          </p:spPr>
          <p:txBody>
            <a:bodyPr wrap="square" rtlCol="0">
              <a:spAutoFit/>
            </a:bodyPr>
            <a:lstStyle/>
            <a:p>
              <a:pPr algn="ctr"/>
              <a:r>
                <a:rPr lang="en-US" sz="3600">
                  <a:solidFill>
                    <a:schemeClr val="bg1"/>
                  </a:solidFill>
                </a:rPr>
                <a:t>t</a:t>
              </a:r>
              <a:r>
                <a:rPr lang="en-US" sz="3600" baseline="-25000">
                  <a:solidFill>
                    <a:schemeClr val="bg1"/>
                  </a:solidFill>
                </a:rPr>
                <a:t>2</a:t>
              </a:r>
            </a:p>
          </p:txBody>
        </p:sp>
      </p:grpSp>
      <p:sp>
        <p:nvSpPr>
          <p:cNvPr id="19" name="TextBox 18">
            <a:extLst>
              <a:ext uri="{FF2B5EF4-FFF2-40B4-BE49-F238E27FC236}">
                <a16:creationId xmlns:a16="http://schemas.microsoft.com/office/drawing/2014/main" id="{EF9E1680-8493-5D3B-3FC1-2E02644CB1FD}"/>
              </a:ext>
            </a:extLst>
          </p:cNvPr>
          <p:cNvSpPr txBox="1"/>
          <p:nvPr/>
        </p:nvSpPr>
        <p:spPr>
          <a:xfrm>
            <a:off x="5258207" y="505936"/>
            <a:ext cx="1585205" cy="646331"/>
          </a:xfrm>
          <a:prstGeom prst="rect">
            <a:avLst/>
          </a:prstGeom>
          <a:noFill/>
        </p:spPr>
        <p:txBody>
          <a:bodyPr wrap="square" rtlCol="0">
            <a:spAutoFit/>
          </a:bodyPr>
          <a:lstStyle/>
          <a:p>
            <a:pPr algn="ctr"/>
            <a:r>
              <a:rPr lang="en-US" sz="3600">
                <a:solidFill>
                  <a:schemeClr val="bg1"/>
                </a:solidFill>
              </a:rPr>
              <a:t>Price</a:t>
            </a:r>
          </a:p>
        </p:txBody>
      </p:sp>
      <p:sp>
        <p:nvSpPr>
          <p:cNvPr id="20" name="TextBox 19">
            <a:extLst>
              <a:ext uri="{FF2B5EF4-FFF2-40B4-BE49-F238E27FC236}">
                <a16:creationId xmlns:a16="http://schemas.microsoft.com/office/drawing/2014/main" id="{C853196F-79FA-5319-1558-B3E8BA76FD97}"/>
              </a:ext>
            </a:extLst>
          </p:cNvPr>
          <p:cNvSpPr txBox="1"/>
          <p:nvPr/>
        </p:nvSpPr>
        <p:spPr>
          <a:xfrm>
            <a:off x="7260572" y="498945"/>
            <a:ext cx="1585205" cy="584775"/>
          </a:xfrm>
          <a:prstGeom prst="rect">
            <a:avLst/>
          </a:prstGeom>
          <a:noFill/>
        </p:spPr>
        <p:txBody>
          <a:bodyPr wrap="square" rtlCol="0">
            <a:spAutoFit/>
          </a:bodyPr>
          <a:lstStyle/>
          <a:p>
            <a:pPr algn="ctr"/>
            <a:r>
              <a:rPr lang="en-US" sz="3200">
                <a:solidFill>
                  <a:schemeClr val="bg1"/>
                </a:solidFill>
              </a:rPr>
              <a:t>Returns</a:t>
            </a:r>
          </a:p>
        </p:txBody>
      </p:sp>
      <p:grpSp>
        <p:nvGrpSpPr>
          <p:cNvPr id="34" name="Group 33">
            <a:extLst>
              <a:ext uri="{FF2B5EF4-FFF2-40B4-BE49-F238E27FC236}">
                <a16:creationId xmlns:a16="http://schemas.microsoft.com/office/drawing/2014/main" id="{E0F26357-6C3D-523D-0E15-B464BDC3015B}"/>
              </a:ext>
            </a:extLst>
          </p:cNvPr>
          <p:cNvGrpSpPr/>
          <p:nvPr/>
        </p:nvGrpSpPr>
        <p:grpSpPr>
          <a:xfrm>
            <a:off x="3109836" y="419668"/>
            <a:ext cx="5972331" cy="6018663"/>
            <a:chOff x="3109836" y="419668"/>
            <a:chExt cx="5972331" cy="6018663"/>
          </a:xfrm>
        </p:grpSpPr>
        <p:grpSp>
          <p:nvGrpSpPr>
            <p:cNvPr id="31" name="Group 30">
              <a:extLst>
                <a:ext uri="{FF2B5EF4-FFF2-40B4-BE49-F238E27FC236}">
                  <a16:creationId xmlns:a16="http://schemas.microsoft.com/office/drawing/2014/main" id="{BCE9FF08-7AD4-5EDC-3DF9-28CD2A93E2B6}"/>
                </a:ext>
              </a:extLst>
            </p:cNvPr>
            <p:cNvGrpSpPr/>
            <p:nvPr/>
          </p:nvGrpSpPr>
          <p:grpSpPr>
            <a:xfrm>
              <a:off x="3109836" y="419668"/>
              <a:ext cx="5972328" cy="6018663"/>
              <a:chOff x="3109836" y="419668"/>
              <a:chExt cx="5972328" cy="6018663"/>
            </a:xfrm>
          </p:grpSpPr>
          <p:grpSp>
            <p:nvGrpSpPr>
              <p:cNvPr id="5" name="Group 4">
                <a:extLst>
                  <a:ext uri="{FF2B5EF4-FFF2-40B4-BE49-F238E27FC236}">
                    <a16:creationId xmlns:a16="http://schemas.microsoft.com/office/drawing/2014/main" id="{5AB1470E-34F0-2C6F-3BEE-785A517E3E9F}"/>
                  </a:ext>
                </a:extLst>
              </p:cNvPr>
              <p:cNvGrpSpPr/>
              <p:nvPr/>
            </p:nvGrpSpPr>
            <p:grpSpPr>
              <a:xfrm>
                <a:off x="3109836" y="419668"/>
                <a:ext cx="5972328" cy="6018663"/>
                <a:chOff x="600501" y="518615"/>
                <a:chExt cx="1953904" cy="6018663"/>
              </a:xfrm>
            </p:grpSpPr>
            <p:sp>
              <p:nvSpPr>
                <p:cNvPr id="7" name="Rectangle 6">
                  <a:extLst>
                    <a:ext uri="{FF2B5EF4-FFF2-40B4-BE49-F238E27FC236}">
                      <a16:creationId xmlns:a16="http://schemas.microsoft.com/office/drawing/2014/main" id="{F2869645-9D93-43FD-107E-F812E4A12A7C}"/>
                    </a:ext>
                  </a:extLst>
                </p:cNvPr>
                <p:cNvSpPr/>
                <p:nvPr/>
              </p:nvSpPr>
              <p:spPr>
                <a:xfrm>
                  <a:off x="600501" y="518615"/>
                  <a:ext cx="1953904" cy="601866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8" name="Straight Connector 7">
                  <a:extLst>
                    <a:ext uri="{FF2B5EF4-FFF2-40B4-BE49-F238E27FC236}">
                      <a16:creationId xmlns:a16="http://schemas.microsoft.com/office/drawing/2014/main" id="{5A5AC728-6B12-DDEC-6448-C7CCF6E88228}"/>
                    </a:ext>
                  </a:extLst>
                </p:cNvPr>
                <p:cNvCxnSpPr>
                  <a:cxnSpLocks/>
                </p:cNvCxnSpPr>
                <p:nvPr/>
              </p:nvCxnSpPr>
              <p:spPr>
                <a:xfrm>
                  <a:off x="600501" y="1337481"/>
                  <a:ext cx="19539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79EE128C-3FA5-6DBD-BA06-C845ADD2AC04}"/>
                    </a:ext>
                  </a:extLst>
                </p:cNvPr>
                <p:cNvCxnSpPr>
                  <a:cxnSpLocks/>
                </p:cNvCxnSpPr>
                <p:nvPr/>
              </p:nvCxnSpPr>
              <p:spPr>
                <a:xfrm>
                  <a:off x="1241946" y="518615"/>
                  <a:ext cx="0" cy="60186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9249DDD1-91A3-06BA-82FB-898B51135200}"/>
                    </a:ext>
                  </a:extLst>
                </p:cNvPr>
                <p:cNvCxnSpPr>
                  <a:cxnSpLocks/>
                </p:cNvCxnSpPr>
                <p:nvPr/>
              </p:nvCxnSpPr>
              <p:spPr>
                <a:xfrm>
                  <a:off x="1899313" y="518615"/>
                  <a:ext cx="0" cy="60186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D9EEE3F-B681-C01B-31D2-27750E3618C5}"/>
                    </a:ext>
                  </a:extLst>
                </p:cNvPr>
                <p:cNvCxnSpPr>
                  <a:cxnSpLocks/>
                </p:cNvCxnSpPr>
                <p:nvPr/>
              </p:nvCxnSpPr>
              <p:spPr>
                <a:xfrm>
                  <a:off x="600501" y="2963840"/>
                  <a:ext cx="129881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4A73E616-9FB4-052A-4C5A-89CEACD3FD5A}"/>
                    </a:ext>
                  </a:extLst>
                </p:cNvPr>
                <p:cNvCxnSpPr>
                  <a:cxnSpLocks/>
                </p:cNvCxnSpPr>
                <p:nvPr/>
              </p:nvCxnSpPr>
              <p:spPr>
                <a:xfrm>
                  <a:off x="600501" y="4628867"/>
                  <a:ext cx="1298812"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6" name="TextBox 5">
                <a:extLst>
                  <a:ext uri="{FF2B5EF4-FFF2-40B4-BE49-F238E27FC236}">
                    <a16:creationId xmlns:a16="http://schemas.microsoft.com/office/drawing/2014/main" id="{58F5B571-8AFD-215F-29D3-2ACB3B0F90E6}"/>
                  </a:ext>
                </a:extLst>
              </p:cNvPr>
              <p:cNvSpPr txBox="1"/>
              <p:nvPr/>
            </p:nvSpPr>
            <p:spPr>
              <a:xfrm>
                <a:off x="3297558" y="505936"/>
                <a:ext cx="1585205" cy="646331"/>
              </a:xfrm>
              <a:prstGeom prst="rect">
                <a:avLst/>
              </a:prstGeom>
              <a:noFill/>
            </p:spPr>
            <p:txBody>
              <a:bodyPr wrap="square" rtlCol="0">
                <a:spAutoFit/>
              </a:bodyPr>
              <a:lstStyle/>
              <a:p>
                <a:pPr algn="ctr"/>
                <a:r>
                  <a:rPr lang="en-US" sz="3600">
                    <a:solidFill>
                      <a:schemeClr val="bg1"/>
                    </a:solidFill>
                  </a:rPr>
                  <a:t>A</a:t>
                </a:r>
              </a:p>
            </p:txBody>
          </p:sp>
        </p:grpSp>
        <p:cxnSp>
          <p:nvCxnSpPr>
            <p:cNvPr id="23" name="Straight Connector 22">
              <a:extLst>
                <a:ext uri="{FF2B5EF4-FFF2-40B4-BE49-F238E27FC236}">
                  <a16:creationId xmlns:a16="http://schemas.microsoft.com/office/drawing/2014/main" id="{41515D7C-43EC-C5C4-261D-BAC4C36C8DF6}"/>
                </a:ext>
              </a:extLst>
            </p:cNvPr>
            <p:cNvCxnSpPr>
              <a:cxnSpLocks/>
            </p:cNvCxnSpPr>
            <p:nvPr/>
          </p:nvCxnSpPr>
          <p:spPr>
            <a:xfrm>
              <a:off x="7079801" y="2042782"/>
              <a:ext cx="200236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735E0522-37F6-95C7-4E0C-2B92FE7FC8FD}"/>
                </a:ext>
              </a:extLst>
            </p:cNvPr>
            <p:cNvCxnSpPr>
              <a:cxnSpLocks/>
            </p:cNvCxnSpPr>
            <p:nvPr/>
          </p:nvCxnSpPr>
          <p:spPr>
            <a:xfrm>
              <a:off x="7079801" y="3705533"/>
              <a:ext cx="200236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AC4D845-7942-824D-9CF1-0658D7F6959D}"/>
                </a:ext>
              </a:extLst>
            </p:cNvPr>
            <p:cNvCxnSpPr>
              <a:cxnSpLocks/>
            </p:cNvCxnSpPr>
            <p:nvPr/>
          </p:nvCxnSpPr>
          <p:spPr>
            <a:xfrm>
              <a:off x="7079801" y="5484626"/>
              <a:ext cx="2002366"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28" name="TextBox 27">
            <a:extLst>
              <a:ext uri="{FF2B5EF4-FFF2-40B4-BE49-F238E27FC236}">
                <a16:creationId xmlns:a16="http://schemas.microsoft.com/office/drawing/2014/main" id="{7F22116E-53B4-76AA-3EEC-E0C43C3382FD}"/>
              </a:ext>
            </a:extLst>
          </p:cNvPr>
          <p:cNvSpPr txBox="1"/>
          <p:nvPr/>
        </p:nvSpPr>
        <p:spPr>
          <a:xfrm>
            <a:off x="5332111" y="1729523"/>
            <a:ext cx="1585205" cy="646331"/>
          </a:xfrm>
          <a:prstGeom prst="rect">
            <a:avLst/>
          </a:prstGeom>
          <a:noFill/>
        </p:spPr>
        <p:txBody>
          <a:bodyPr wrap="square" rtlCol="0">
            <a:spAutoFit/>
          </a:bodyPr>
          <a:lstStyle/>
          <a:p>
            <a:pPr algn="ctr"/>
            <a:r>
              <a:rPr lang="en-US" sz="3600">
                <a:solidFill>
                  <a:schemeClr val="bg1"/>
                </a:solidFill>
              </a:rPr>
              <a:t>P</a:t>
            </a:r>
            <a:r>
              <a:rPr lang="en-US" sz="3600" baseline="-25000">
                <a:solidFill>
                  <a:schemeClr val="bg1"/>
                </a:solidFill>
              </a:rPr>
              <a:t>o</a:t>
            </a:r>
          </a:p>
        </p:txBody>
      </p:sp>
      <p:sp>
        <p:nvSpPr>
          <p:cNvPr id="29" name="TextBox 28">
            <a:extLst>
              <a:ext uri="{FF2B5EF4-FFF2-40B4-BE49-F238E27FC236}">
                <a16:creationId xmlns:a16="http://schemas.microsoft.com/office/drawing/2014/main" id="{52457F27-9C97-DBD5-3AA5-13A6C8CA411D}"/>
              </a:ext>
            </a:extLst>
          </p:cNvPr>
          <p:cNvSpPr txBox="1"/>
          <p:nvPr/>
        </p:nvSpPr>
        <p:spPr>
          <a:xfrm>
            <a:off x="5306875" y="3382368"/>
            <a:ext cx="1585205" cy="646331"/>
          </a:xfrm>
          <a:prstGeom prst="rect">
            <a:avLst/>
          </a:prstGeom>
          <a:noFill/>
        </p:spPr>
        <p:txBody>
          <a:bodyPr wrap="square" rtlCol="0">
            <a:spAutoFit/>
          </a:bodyPr>
          <a:lstStyle/>
          <a:p>
            <a:pPr algn="ctr"/>
            <a:r>
              <a:rPr lang="en-US" sz="3600">
                <a:solidFill>
                  <a:schemeClr val="bg1"/>
                </a:solidFill>
              </a:rPr>
              <a:t>P</a:t>
            </a:r>
            <a:r>
              <a:rPr lang="en-US" sz="3600" baseline="-25000">
                <a:solidFill>
                  <a:schemeClr val="bg1"/>
                </a:solidFill>
              </a:rPr>
              <a:t>1</a:t>
            </a:r>
          </a:p>
        </p:txBody>
      </p:sp>
      <p:sp>
        <p:nvSpPr>
          <p:cNvPr id="30" name="TextBox 29">
            <a:extLst>
              <a:ext uri="{FF2B5EF4-FFF2-40B4-BE49-F238E27FC236}">
                <a16:creationId xmlns:a16="http://schemas.microsoft.com/office/drawing/2014/main" id="{718A589C-FCE1-0F62-11D1-3CA52BCAC82C}"/>
              </a:ext>
            </a:extLst>
          </p:cNvPr>
          <p:cNvSpPr txBox="1"/>
          <p:nvPr/>
        </p:nvSpPr>
        <p:spPr>
          <a:xfrm>
            <a:off x="5306875" y="5176080"/>
            <a:ext cx="1585205" cy="646331"/>
          </a:xfrm>
          <a:prstGeom prst="rect">
            <a:avLst/>
          </a:prstGeom>
          <a:noFill/>
        </p:spPr>
        <p:txBody>
          <a:bodyPr wrap="square" rtlCol="0">
            <a:spAutoFit/>
          </a:bodyPr>
          <a:lstStyle/>
          <a:p>
            <a:pPr algn="ctr"/>
            <a:r>
              <a:rPr lang="en-US" sz="3600">
                <a:solidFill>
                  <a:schemeClr val="bg1"/>
                </a:solidFill>
              </a:rPr>
              <a:t>P</a:t>
            </a:r>
            <a:r>
              <a:rPr lang="en-US" sz="3600" baseline="-25000">
                <a:solidFill>
                  <a:schemeClr val="bg1"/>
                </a:solidFill>
              </a:rPr>
              <a:t>2</a:t>
            </a:r>
          </a:p>
        </p:txBody>
      </p:sp>
      <p:sp>
        <p:nvSpPr>
          <p:cNvPr id="33" name="TextBox 32">
            <a:extLst>
              <a:ext uri="{FF2B5EF4-FFF2-40B4-BE49-F238E27FC236}">
                <a16:creationId xmlns:a16="http://schemas.microsoft.com/office/drawing/2014/main" id="{A51A7995-8E77-E5B2-9735-F9332394BA2F}"/>
              </a:ext>
            </a:extLst>
          </p:cNvPr>
          <p:cNvSpPr txBox="1"/>
          <p:nvPr/>
        </p:nvSpPr>
        <p:spPr>
          <a:xfrm>
            <a:off x="5313826" y="3385786"/>
            <a:ext cx="1585205" cy="646331"/>
          </a:xfrm>
          <a:prstGeom prst="rect">
            <a:avLst/>
          </a:prstGeom>
          <a:noFill/>
        </p:spPr>
        <p:txBody>
          <a:bodyPr wrap="square" rtlCol="0">
            <a:spAutoFit/>
          </a:bodyPr>
          <a:lstStyle/>
          <a:p>
            <a:pPr algn="ctr"/>
            <a:r>
              <a:rPr lang="en-US" sz="3600">
                <a:solidFill>
                  <a:schemeClr val="bg1"/>
                </a:solidFill>
              </a:rPr>
              <a:t>P</a:t>
            </a:r>
            <a:r>
              <a:rPr lang="en-US" sz="3600" baseline="-25000">
                <a:solidFill>
                  <a:schemeClr val="bg1"/>
                </a:solidFill>
              </a:rPr>
              <a:t>1</a:t>
            </a:r>
          </a:p>
        </p:txBody>
      </p:sp>
      <p:sp>
        <p:nvSpPr>
          <p:cNvPr id="35" name="TextBox 34">
            <a:extLst>
              <a:ext uri="{FF2B5EF4-FFF2-40B4-BE49-F238E27FC236}">
                <a16:creationId xmlns:a16="http://schemas.microsoft.com/office/drawing/2014/main" id="{5654CE85-9D2C-880D-B652-1E2227D68476}"/>
              </a:ext>
            </a:extLst>
          </p:cNvPr>
          <p:cNvSpPr txBox="1"/>
          <p:nvPr/>
        </p:nvSpPr>
        <p:spPr>
          <a:xfrm>
            <a:off x="7316190" y="2515637"/>
            <a:ext cx="1585205" cy="461665"/>
          </a:xfrm>
          <a:prstGeom prst="rect">
            <a:avLst/>
          </a:prstGeom>
          <a:noFill/>
        </p:spPr>
        <p:txBody>
          <a:bodyPr wrap="square" rtlCol="0">
            <a:spAutoFit/>
          </a:bodyPr>
          <a:lstStyle/>
          <a:p>
            <a:pPr algn="ctr"/>
            <a:r>
              <a:rPr lang="en-US" sz="3600" baseline="-25000">
                <a:solidFill>
                  <a:schemeClr val="bg1"/>
                </a:solidFill>
              </a:rPr>
              <a:t>-</a:t>
            </a:r>
          </a:p>
        </p:txBody>
      </p:sp>
      <p:sp>
        <p:nvSpPr>
          <p:cNvPr id="36" name="TextBox 35">
            <a:extLst>
              <a:ext uri="{FF2B5EF4-FFF2-40B4-BE49-F238E27FC236}">
                <a16:creationId xmlns:a16="http://schemas.microsoft.com/office/drawing/2014/main" id="{412CFEF8-24EC-9E87-692C-E40685882E3D}"/>
              </a:ext>
            </a:extLst>
          </p:cNvPr>
          <p:cNvSpPr txBox="1"/>
          <p:nvPr/>
        </p:nvSpPr>
        <p:spPr>
          <a:xfrm>
            <a:off x="7260572" y="4084508"/>
            <a:ext cx="1585205" cy="461665"/>
          </a:xfrm>
          <a:prstGeom prst="rect">
            <a:avLst/>
          </a:prstGeom>
          <a:noFill/>
        </p:spPr>
        <p:txBody>
          <a:bodyPr wrap="square" rtlCol="0">
            <a:spAutoFit/>
          </a:bodyPr>
          <a:lstStyle/>
          <a:p>
            <a:pPr algn="ctr"/>
            <a:r>
              <a:rPr lang="en-US" sz="3600" baseline="-25000">
                <a:solidFill>
                  <a:schemeClr val="bg1"/>
                </a:solidFill>
              </a:rPr>
              <a:t>-</a:t>
            </a:r>
          </a:p>
        </p:txBody>
      </p:sp>
      <p:sp>
        <p:nvSpPr>
          <p:cNvPr id="37" name="TextBox 36">
            <a:extLst>
              <a:ext uri="{FF2B5EF4-FFF2-40B4-BE49-F238E27FC236}">
                <a16:creationId xmlns:a16="http://schemas.microsoft.com/office/drawing/2014/main" id="{EE35C8A6-8462-A0F6-E254-8D87B5640B47}"/>
              </a:ext>
            </a:extLst>
          </p:cNvPr>
          <p:cNvSpPr txBox="1"/>
          <p:nvPr/>
        </p:nvSpPr>
        <p:spPr>
          <a:xfrm>
            <a:off x="7816400" y="2515637"/>
            <a:ext cx="723331" cy="707886"/>
          </a:xfrm>
          <a:prstGeom prst="rect">
            <a:avLst/>
          </a:prstGeom>
          <a:noFill/>
        </p:spPr>
        <p:txBody>
          <a:bodyPr wrap="square" rtlCol="0">
            <a:spAutoFit/>
          </a:bodyPr>
          <a:lstStyle/>
          <a:p>
            <a:r>
              <a:rPr lang="en-US" sz="4000">
                <a:solidFill>
                  <a:schemeClr val="bg1"/>
                </a:solidFill>
              </a:rPr>
              <a:t>R</a:t>
            </a:r>
            <a:r>
              <a:rPr lang="en-US" sz="4000" baseline="-25000">
                <a:solidFill>
                  <a:schemeClr val="bg1"/>
                </a:solidFill>
              </a:rPr>
              <a:t>1</a:t>
            </a:r>
          </a:p>
        </p:txBody>
      </p:sp>
      <p:sp>
        <p:nvSpPr>
          <p:cNvPr id="38" name="TextBox 37">
            <a:extLst>
              <a:ext uri="{FF2B5EF4-FFF2-40B4-BE49-F238E27FC236}">
                <a16:creationId xmlns:a16="http://schemas.microsoft.com/office/drawing/2014/main" id="{3586456D-24C3-CA0E-C48B-77C987172F0F}"/>
              </a:ext>
            </a:extLst>
          </p:cNvPr>
          <p:cNvSpPr txBox="1"/>
          <p:nvPr/>
        </p:nvSpPr>
        <p:spPr>
          <a:xfrm>
            <a:off x="7826280" y="4241137"/>
            <a:ext cx="723331" cy="707886"/>
          </a:xfrm>
          <a:prstGeom prst="rect">
            <a:avLst/>
          </a:prstGeom>
          <a:noFill/>
        </p:spPr>
        <p:txBody>
          <a:bodyPr wrap="square" rtlCol="0">
            <a:spAutoFit/>
          </a:bodyPr>
          <a:lstStyle/>
          <a:p>
            <a:r>
              <a:rPr lang="en-US" sz="4000">
                <a:solidFill>
                  <a:schemeClr val="bg1"/>
                </a:solidFill>
              </a:rPr>
              <a:t>R</a:t>
            </a:r>
            <a:r>
              <a:rPr lang="en-US" sz="4000" baseline="-25000">
                <a:solidFill>
                  <a:schemeClr val="bg1"/>
                </a:solidFill>
              </a:rPr>
              <a:t>2</a:t>
            </a:r>
          </a:p>
        </p:txBody>
      </p:sp>
      <p:grpSp>
        <p:nvGrpSpPr>
          <p:cNvPr id="69" name="Group 68">
            <a:extLst>
              <a:ext uri="{FF2B5EF4-FFF2-40B4-BE49-F238E27FC236}">
                <a16:creationId xmlns:a16="http://schemas.microsoft.com/office/drawing/2014/main" id="{7E9BD221-B051-A120-7098-4DE6BD19F63A}"/>
              </a:ext>
            </a:extLst>
          </p:cNvPr>
          <p:cNvGrpSpPr/>
          <p:nvPr/>
        </p:nvGrpSpPr>
        <p:grpSpPr>
          <a:xfrm>
            <a:off x="354842" y="419667"/>
            <a:ext cx="11204806" cy="6022078"/>
            <a:chOff x="354842" y="419667"/>
            <a:chExt cx="11204806" cy="6022078"/>
          </a:xfrm>
        </p:grpSpPr>
        <p:grpSp>
          <p:nvGrpSpPr>
            <p:cNvPr id="70" name="Group 69">
              <a:extLst>
                <a:ext uri="{FF2B5EF4-FFF2-40B4-BE49-F238E27FC236}">
                  <a16:creationId xmlns:a16="http://schemas.microsoft.com/office/drawing/2014/main" id="{7A60FDB3-D8F5-3956-6140-31740E00574C}"/>
                </a:ext>
              </a:extLst>
            </p:cNvPr>
            <p:cNvGrpSpPr/>
            <p:nvPr/>
          </p:nvGrpSpPr>
          <p:grpSpPr>
            <a:xfrm>
              <a:off x="354842" y="419667"/>
              <a:ext cx="11204806" cy="6018664"/>
              <a:chOff x="3109836" y="419667"/>
              <a:chExt cx="5972328" cy="6018664"/>
            </a:xfrm>
          </p:grpSpPr>
          <p:grpSp>
            <p:nvGrpSpPr>
              <p:cNvPr id="90" name="Group 89">
                <a:extLst>
                  <a:ext uri="{FF2B5EF4-FFF2-40B4-BE49-F238E27FC236}">
                    <a16:creationId xmlns:a16="http://schemas.microsoft.com/office/drawing/2014/main" id="{98848A46-DD5D-E892-E656-91D590193AF6}"/>
                  </a:ext>
                </a:extLst>
              </p:cNvPr>
              <p:cNvGrpSpPr/>
              <p:nvPr/>
            </p:nvGrpSpPr>
            <p:grpSpPr>
              <a:xfrm>
                <a:off x="3109836" y="419667"/>
                <a:ext cx="5972328" cy="6018664"/>
                <a:chOff x="600501" y="518614"/>
                <a:chExt cx="1953904" cy="6018664"/>
              </a:xfrm>
            </p:grpSpPr>
            <p:sp>
              <p:nvSpPr>
                <p:cNvPr id="92" name="Rectangle 91">
                  <a:extLst>
                    <a:ext uri="{FF2B5EF4-FFF2-40B4-BE49-F238E27FC236}">
                      <a16:creationId xmlns:a16="http://schemas.microsoft.com/office/drawing/2014/main" id="{3FAC2D93-ABA5-A887-6E73-6CA518965071}"/>
                    </a:ext>
                  </a:extLst>
                </p:cNvPr>
                <p:cNvSpPr/>
                <p:nvPr/>
              </p:nvSpPr>
              <p:spPr>
                <a:xfrm>
                  <a:off x="600501" y="518615"/>
                  <a:ext cx="1953904" cy="601866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93" name="Straight Connector 92">
                  <a:extLst>
                    <a:ext uri="{FF2B5EF4-FFF2-40B4-BE49-F238E27FC236}">
                      <a16:creationId xmlns:a16="http://schemas.microsoft.com/office/drawing/2014/main" id="{74B8FD0A-090C-FF65-3DEE-E98C063D4AD9}"/>
                    </a:ext>
                  </a:extLst>
                </p:cNvPr>
                <p:cNvCxnSpPr>
                  <a:cxnSpLocks/>
                </p:cNvCxnSpPr>
                <p:nvPr/>
              </p:nvCxnSpPr>
              <p:spPr>
                <a:xfrm>
                  <a:off x="600501" y="1337481"/>
                  <a:ext cx="19539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BDBD09B9-6638-5741-95F1-478BCBF21C7B}"/>
                    </a:ext>
                  </a:extLst>
                </p:cNvPr>
                <p:cNvCxnSpPr>
                  <a:cxnSpLocks/>
                </p:cNvCxnSpPr>
                <p:nvPr/>
              </p:nvCxnSpPr>
              <p:spPr>
                <a:xfrm>
                  <a:off x="1241946" y="518615"/>
                  <a:ext cx="0" cy="6018663"/>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D9716920-6B91-CC67-DFDC-01AE9E0E3145}"/>
                    </a:ext>
                  </a:extLst>
                </p:cNvPr>
                <p:cNvCxnSpPr>
                  <a:cxnSpLocks/>
                </p:cNvCxnSpPr>
                <p:nvPr/>
              </p:nvCxnSpPr>
              <p:spPr>
                <a:xfrm>
                  <a:off x="1435231" y="518614"/>
                  <a:ext cx="0" cy="6018663"/>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CC212E54-6BBF-F617-EE7F-B5AB5D065F2B}"/>
                    </a:ext>
                  </a:extLst>
                </p:cNvPr>
                <p:cNvCxnSpPr>
                  <a:cxnSpLocks/>
                </p:cNvCxnSpPr>
                <p:nvPr/>
              </p:nvCxnSpPr>
              <p:spPr>
                <a:xfrm>
                  <a:off x="600501" y="2144975"/>
                  <a:ext cx="19539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A658AB2D-7C9A-5645-4976-07D47DE42421}"/>
                    </a:ext>
                  </a:extLst>
                </p:cNvPr>
                <p:cNvCxnSpPr>
                  <a:cxnSpLocks/>
                </p:cNvCxnSpPr>
                <p:nvPr/>
              </p:nvCxnSpPr>
              <p:spPr>
                <a:xfrm>
                  <a:off x="600501" y="2922897"/>
                  <a:ext cx="1953904"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91" name="TextBox 90">
                <a:extLst>
                  <a:ext uri="{FF2B5EF4-FFF2-40B4-BE49-F238E27FC236}">
                    <a16:creationId xmlns:a16="http://schemas.microsoft.com/office/drawing/2014/main" id="{6C7521A1-209D-1A44-75B3-E447A9F12F27}"/>
                  </a:ext>
                </a:extLst>
              </p:cNvPr>
              <p:cNvSpPr txBox="1"/>
              <p:nvPr/>
            </p:nvSpPr>
            <p:spPr>
              <a:xfrm>
                <a:off x="4584754" y="495382"/>
                <a:ext cx="1585205" cy="646331"/>
              </a:xfrm>
              <a:prstGeom prst="rect">
                <a:avLst/>
              </a:prstGeom>
              <a:noFill/>
            </p:spPr>
            <p:txBody>
              <a:bodyPr wrap="square" rtlCol="0">
                <a:spAutoFit/>
              </a:bodyPr>
              <a:lstStyle/>
              <a:p>
                <a:pPr algn="ctr"/>
                <a:r>
                  <a:rPr lang="en-US" sz="3600">
                    <a:solidFill>
                      <a:schemeClr val="bg1"/>
                    </a:solidFill>
                  </a:rPr>
                  <a:t>A</a:t>
                </a:r>
              </a:p>
            </p:txBody>
          </p:sp>
        </p:grpSp>
        <p:cxnSp>
          <p:nvCxnSpPr>
            <p:cNvPr id="71" name="Straight Connector 70">
              <a:extLst>
                <a:ext uri="{FF2B5EF4-FFF2-40B4-BE49-F238E27FC236}">
                  <a16:creationId xmlns:a16="http://schemas.microsoft.com/office/drawing/2014/main" id="{C0B39B3E-C0A8-2D18-9FD2-EBD40C1AAFD2}"/>
                </a:ext>
              </a:extLst>
            </p:cNvPr>
            <p:cNvCxnSpPr>
              <a:cxnSpLocks/>
            </p:cNvCxnSpPr>
            <p:nvPr/>
          </p:nvCxnSpPr>
          <p:spPr>
            <a:xfrm>
              <a:off x="354842" y="3686034"/>
              <a:ext cx="1120480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02581F97-E2E3-24D4-B5DA-12D9B519F6ED}"/>
                </a:ext>
              </a:extLst>
            </p:cNvPr>
            <p:cNvCxnSpPr>
              <a:cxnSpLocks/>
            </p:cNvCxnSpPr>
            <p:nvPr/>
          </p:nvCxnSpPr>
          <p:spPr>
            <a:xfrm>
              <a:off x="354842" y="4586786"/>
              <a:ext cx="1120480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4ACAF271-75FC-50EE-5BC5-CEDC19A49B35}"/>
                </a:ext>
              </a:extLst>
            </p:cNvPr>
            <p:cNvCxnSpPr>
              <a:cxnSpLocks/>
            </p:cNvCxnSpPr>
            <p:nvPr/>
          </p:nvCxnSpPr>
          <p:spPr>
            <a:xfrm>
              <a:off x="354842" y="5432947"/>
              <a:ext cx="1120480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D87B0F3F-71C4-4387-8835-5F8E6B402C19}"/>
                </a:ext>
              </a:extLst>
            </p:cNvPr>
            <p:cNvCxnSpPr>
              <a:cxnSpLocks/>
            </p:cNvCxnSpPr>
            <p:nvPr/>
          </p:nvCxnSpPr>
          <p:spPr>
            <a:xfrm>
              <a:off x="6325050" y="419667"/>
              <a:ext cx="0" cy="6018663"/>
            </a:xfrm>
            <a:prstGeom prst="line">
              <a:avLst/>
            </a:prstGeom>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1246D7AC-2B47-E2DC-EDE3-CF7BA9984712}"/>
                </a:ext>
              </a:extLst>
            </p:cNvPr>
            <p:cNvSpPr txBox="1"/>
            <p:nvPr/>
          </p:nvSpPr>
          <p:spPr>
            <a:xfrm>
              <a:off x="4305354" y="495382"/>
              <a:ext cx="2974035" cy="646331"/>
            </a:xfrm>
            <a:prstGeom prst="rect">
              <a:avLst/>
            </a:prstGeom>
            <a:noFill/>
          </p:spPr>
          <p:txBody>
            <a:bodyPr wrap="square" rtlCol="0">
              <a:spAutoFit/>
            </a:bodyPr>
            <a:lstStyle/>
            <a:p>
              <a:pPr algn="ctr"/>
              <a:r>
                <a:rPr lang="en-US" sz="3600">
                  <a:solidFill>
                    <a:schemeClr val="bg1"/>
                  </a:solidFill>
                </a:rPr>
                <a:t>B</a:t>
              </a:r>
            </a:p>
          </p:txBody>
        </p:sp>
        <p:cxnSp>
          <p:nvCxnSpPr>
            <p:cNvPr id="76" name="Straight Connector 75">
              <a:extLst>
                <a:ext uri="{FF2B5EF4-FFF2-40B4-BE49-F238E27FC236}">
                  <a16:creationId xmlns:a16="http://schemas.microsoft.com/office/drawing/2014/main" id="{BC2D8B1C-3ED9-176F-E466-3421737FC9D5}"/>
                </a:ext>
              </a:extLst>
            </p:cNvPr>
            <p:cNvCxnSpPr>
              <a:cxnSpLocks/>
            </p:cNvCxnSpPr>
            <p:nvPr/>
          </p:nvCxnSpPr>
          <p:spPr>
            <a:xfrm>
              <a:off x="7464987" y="423082"/>
              <a:ext cx="0" cy="6018663"/>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D9B3030B-2590-7073-EDBB-61817402754C}"/>
                </a:ext>
              </a:extLst>
            </p:cNvPr>
            <p:cNvCxnSpPr>
              <a:cxnSpLocks/>
            </p:cNvCxnSpPr>
            <p:nvPr/>
          </p:nvCxnSpPr>
          <p:spPr>
            <a:xfrm>
              <a:off x="8595268" y="421374"/>
              <a:ext cx="0" cy="6018663"/>
            </a:xfrm>
            <a:prstGeom prst="line">
              <a:avLst/>
            </a:prstGeom>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2BB3A3B3-CDD7-3298-3D56-EE0CB0200755}"/>
                </a:ext>
              </a:extLst>
            </p:cNvPr>
            <p:cNvCxnSpPr>
              <a:cxnSpLocks/>
            </p:cNvCxnSpPr>
            <p:nvPr/>
          </p:nvCxnSpPr>
          <p:spPr>
            <a:xfrm>
              <a:off x="9731365" y="422227"/>
              <a:ext cx="0" cy="6018663"/>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B395D5D2-C6D6-4C86-452B-AC9EE71293AD}"/>
                </a:ext>
              </a:extLst>
            </p:cNvPr>
            <p:cNvCxnSpPr>
              <a:cxnSpLocks/>
            </p:cNvCxnSpPr>
            <p:nvPr/>
          </p:nvCxnSpPr>
          <p:spPr>
            <a:xfrm>
              <a:off x="10790907" y="421800"/>
              <a:ext cx="0" cy="6018663"/>
            </a:xfrm>
            <a:prstGeom prst="line">
              <a:avLst/>
            </a:prstGeom>
          </p:spPr>
          <p:style>
            <a:lnRef idx="2">
              <a:schemeClr val="accent1"/>
            </a:lnRef>
            <a:fillRef idx="0">
              <a:schemeClr val="accent1"/>
            </a:fillRef>
            <a:effectRef idx="1">
              <a:schemeClr val="accent1"/>
            </a:effectRef>
            <a:fontRef idx="minor">
              <a:schemeClr val="tx1"/>
            </a:fontRef>
          </p:style>
        </p:cxnSp>
        <p:sp>
          <p:nvSpPr>
            <p:cNvPr id="84" name="TextBox 83">
              <a:extLst>
                <a:ext uri="{FF2B5EF4-FFF2-40B4-BE49-F238E27FC236}">
                  <a16:creationId xmlns:a16="http://schemas.microsoft.com/office/drawing/2014/main" id="{2AFBAA1D-02EC-32C3-11B2-5BDBE7631357}"/>
                </a:ext>
              </a:extLst>
            </p:cNvPr>
            <p:cNvSpPr txBox="1"/>
            <p:nvPr/>
          </p:nvSpPr>
          <p:spPr>
            <a:xfrm>
              <a:off x="718101" y="1302875"/>
              <a:ext cx="2974035" cy="646331"/>
            </a:xfrm>
            <a:prstGeom prst="rect">
              <a:avLst/>
            </a:prstGeom>
            <a:noFill/>
          </p:spPr>
          <p:txBody>
            <a:bodyPr wrap="square" rtlCol="0">
              <a:spAutoFit/>
            </a:bodyPr>
            <a:lstStyle/>
            <a:p>
              <a:pPr algn="ctr"/>
              <a:r>
                <a:rPr lang="en-US" sz="3600">
                  <a:solidFill>
                    <a:schemeClr val="bg1"/>
                  </a:solidFill>
                </a:rPr>
                <a:t>Return on t</a:t>
              </a:r>
              <a:r>
                <a:rPr lang="en-US" sz="3600" baseline="-25000">
                  <a:solidFill>
                    <a:schemeClr val="bg1"/>
                  </a:solidFill>
                </a:rPr>
                <a:t>1</a:t>
              </a:r>
            </a:p>
          </p:txBody>
        </p:sp>
        <p:sp>
          <p:nvSpPr>
            <p:cNvPr id="85" name="TextBox 84">
              <a:extLst>
                <a:ext uri="{FF2B5EF4-FFF2-40B4-BE49-F238E27FC236}">
                  <a16:creationId xmlns:a16="http://schemas.microsoft.com/office/drawing/2014/main" id="{13C02372-D9A4-13B5-C67F-75A1E57AB2F7}"/>
                </a:ext>
              </a:extLst>
            </p:cNvPr>
            <p:cNvSpPr txBox="1"/>
            <p:nvPr/>
          </p:nvSpPr>
          <p:spPr>
            <a:xfrm>
              <a:off x="718101" y="2110536"/>
              <a:ext cx="2974035" cy="646331"/>
            </a:xfrm>
            <a:prstGeom prst="rect">
              <a:avLst/>
            </a:prstGeom>
            <a:noFill/>
          </p:spPr>
          <p:txBody>
            <a:bodyPr wrap="square" rtlCol="0">
              <a:spAutoFit/>
            </a:bodyPr>
            <a:lstStyle/>
            <a:p>
              <a:pPr algn="ctr"/>
              <a:r>
                <a:rPr lang="en-US" sz="3600">
                  <a:solidFill>
                    <a:schemeClr val="bg1"/>
                  </a:solidFill>
                </a:rPr>
                <a:t>Return on t</a:t>
              </a:r>
              <a:r>
                <a:rPr lang="en-US" sz="3600" baseline="-25000">
                  <a:solidFill>
                    <a:schemeClr val="bg1"/>
                  </a:solidFill>
                </a:rPr>
                <a:t>2</a:t>
              </a:r>
            </a:p>
          </p:txBody>
        </p:sp>
        <p:sp>
          <p:nvSpPr>
            <p:cNvPr id="86" name="TextBox 85">
              <a:extLst>
                <a:ext uri="{FF2B5EF4-FFF2-40B4-BE49-F238E27FC236}">
                  <a16:creationId xmlns:a16="http://schemas.microsoft.com/office/drawing/2014/main" id="{5EABFF81-80B5-1465-5031-58841EB2C224}"/>
                </a:ext>
              </a:extLst>
            </p:cNvPr>
            <p:cNvSpPr txBox="1"/>
            <p:nvPr/>
          </p:nvSpPr>
          <p:spPr>
            <a:xfrm>
              <a:off x="718101" y="2943048"/>
              <a:ext cx="2974035" cy="646331"/>
            </a:xfrm>
            <a:prstGeom prst="rect">
              <a:avLst/>
            </a:prstGeom>
            <a:noFill/>
          </p:spPr>
          <p:txBody>
            <a:bodyPr wrap="square" rtlCol="0">
              <a:spAutoFit/>
            </a:bodyPr>
            <a:lstStyle/>
            <a:p>
              <a:pPr algn="ctr"/>
              <a:r>
                <a:rPr lang="en-US" sz="3600">
                  <a:solidFill>
                    <a:schemeClr val="bg1"/>
                  </a:solidFill>
                </a:rPr>
                <a:t>Return on t</a:t>
              </a:r>
              <a:r>
                <a:rPr lang="en-US" sz="3600" baseline="-25000">
                  <a:solidFill>
                    <a:schemeClr val="bg1"/>
                  </a:solidFill>
                </a:rPr>
                <a:t>3</a:t>
              </a:r>
            </a:p>
          </p:txBody>
        </p:sp>
        <p:sp>
          <p:nvSpPr>
            <p:cNvPr id="87" name="TextBox 86">
              <a:extLst>
                <a:ext uri="{FF2B5EF4-FFF2-40B4-BE49-F238E27FC236}">
                  <a16:creationId xmlns:a16="http://schemas.microsoft.com/office/drawing/2014/main" id="{5FD08BE9-B36B-568E-6BAD-899519326C87}"/>
                </a:ext>
              </a:extLst>
            </p:cNvPr>
            <p:cNvSpPr txBox="1"/>
            <p:nvPr/>
          </p:nvSpPr>
          <p:spPr>
            <a:xfrm>
              <a:off x="720591" y="3805131"/>
              <a:ext cx="2974035" cy="646331"/>
            </a:xfrm>
            <a:prstGeom prst="rect">
              <a:avLst/>
            </a:prstGeom>
            <a:noFill/>
          </p:spPr>
          <p:txBody>
            <a:bodyPr wrap="square" rtlCol="0">
              <a:spAutoFit/>
            </a:bodyPr>
            <a:lstStyle/>
            <a:p>
              <a:pPr algn="ctr"/>
              <a:r>
                <a:rPr lang="en-US" sz="3600">
                  <a:solidFill>
                    <a:schemeClr val="bg1"/>
                  </a:solidFill>
                </a:rPr>
                <a:t>Return on t</a:t>
              </a:r>
              <a:r>
                <a:rPr lang="en-US" sz="3600" baseline="-25000">
                  <a:solidFill>
                    <a:schemeClr val="bg1"/>
                  </a:solidFill>
                </a:rPr>
                <a:t>4</a:t>
              </a:r>
            </a:p>
          </p:txBody>
        </p:sp>
        <p:sp>
          <p:nvSpPr>
            <p:cNvPr id="88" name="TextBox 87">
              <a:extLst>
                <a:ext uri="{FF2B5EF4-FFF2-40B4-BE49-F238E27FC236}">
                  <a16:creationId xmlns:a16="http://schemas.microsoft.com/office/drawing/2014/main" id="{6CA47F5D-FBB6-C4F4-B2E8-07925DE9B009}"/>
                </a:ext>
              </a:extLst>
            </p:cNvPr>
            <p:cNvSpPr txBox="1"/>
            <p:nvPr/>
          </p:nvSpPr>
          <p:spPr>
            <a:xfrm>
              <a:off x="718207" y="4651291"/>
              <a:ext cx="2974035" cy="646331"/>
            </a:xfrm>
            <a:prstGeom prst="rect">
              <a:avLst/>
            </a:prstGeom>
            <a:noFill/>
          </p:spPr>
          <p:txBody>
            <a:bodyPr wrap="square" rtlCol="0">
              <a:spAutoFit/>
            </a:bodyPr>
            <a:lstStyle/>
            <a:p>
              <a:pPr algn="ctr"/>
              <a:r>
                <a:rPr lang="en-US" sz="3600">
                  <a:solidFill>
                    <a:schemeClr val="bg1"/>
                  </a:solidFill>
                </a:rPr>
                <a:t>Return on t</a:t>
              </a:r>
              <a:r>
                <a:rPr lang="en-US" sz="3600" baseline="-25000">
                  <a:solidFill>
                    <a:schemeClr val="bg1"/>
                  </a:solidFill>
                </a:rPr>
                <a:t>5</a:t>
              </a:r>
            </a:p>
          </p:txBody>
        </p:sp>
        <p:sp>
          <p:nvSpPr>
            <p:cNvPr id="89" name="TextBox 88">
              <a:extLst>
                <a:ext uri="{FF2B5EF4-FFF2-40B4-BE49-F238E27FC236}">
                  <a16:creationId xmlns:a16="http://schemas.microsoft.com/office/drawing/2014/main" id="{68BC1E21-B5F8-F334-26CE-EDFE697D37B5}"/>
                </a:ext>
              </a:extLst>
            </p:cNvPr>
            <p:cNvSpPr txBox="1"/>
            <p:nvPr/>
          </p:nvSpPr>
          <p:spPr>
            <a:xfrm>
              <a:off x="721889" y="5567136"/>
              <a:ext cx="2974035" cy="646331"/>
            </a:xfrm>
            <a:prstGeom prst="rect">
              <a:avLst/>
            </a:prstGeom>
            <a:noFill/>
          </p:spPr>
          <p:txBody>
            <a:bodyPr wrap="square" rtlCol="0">
              <a:spAutoFit/>
            </a:bodyPr>
            <a:lstStyle/>
            <a:p>
              <a:pPr algn="ctr"/>
              <a:r>
                <a:rPr lang="en-US" sz="3600">
                  <a:solidFill>
                    <a:schemeClr val="bg1"/>
                  </a:solidFill>
                </a:rPr>
                <a:t>Return on t</a:t>
              </a:r>
              <a:r>
                <a:rPr lang="en-US" sz="3600" baseline="-25000">
                  <a:solidFill>
                    <a:schemeClr val="bg1"/>
                  </a:solidFill>
                </a:rPr>
                <a:t>6</a:t>
              </a:r>
            </a:p>
          </p:txBody>
        </p:sp>
      </p:grpSp>
      <p:sp>
        <p:nvSpPr>
          <p:cNvPr id="39" name="TextBox 38">
            <a:extLst>
              <a:ext uri="{FF2B5EF4-FFF2-40B4-BE49-F238E27FC236}">
                <a16:creationId xmlns:a16="http://schemas.microsoft.com/office/drawing/2014/main" id="{C0A680EA-9AB2-BDF5-1E2A-D6A22E0075C5}"/>
              </a:ext>
            </a:extLst>
          </p:cNvPr>
          <p:cNvSpPr txBox="1"/>
          <p:nvPr/>
        </p:nvSpPr>
        <p:spPr>
          <a:xfrm>
            <a:off x="7836160" y="5787557"/>
            <a:ext cx="723331" cy="707886"/>
          </a:xfrm>
          <a:prstGeom prst="rect">
            <a:avLst/>
          </a:prstGeom>
          <a:noFill/>
        </p:spPr>
        <p:txBody>
          <a:bodyPr wrap="square" rtlCol="0">
            <a:spAutoFit/>
          </a:bodyPr>
          <a:lstStyle/>
          <a:p>
            <a:r>
              <a:rPr lang="en-US" sz="4000">
                <a:solidFill>
                  <a:schemeClr val="bg1"/>
                </a:solidFill>
              </a:rPr>
              <a:t>R</a:t>
            </a:r>
            <a:r>
              <a:rPr lang="en-US" sz="4000" baseline="-25000">
                <a:solidFill>
                  <a:schemeClr val="bg1"/>
                </a:solidFill>
              </a:rPr>
              <a:t>3</a:t>
            </a:r>
          </a:p>
        </p:txBody>
      </p:sp>
      <p:sp>
        <p:nvSpPr>
          <p:cNvPr id="98" name="TextBox 97">
            <a:extLst>
              <a:ext uri="{FF2B5EF4-FFF2-40B4-BE49-F238E27FC236}">
                <a16:creationId xmlns:a16="http://schemas.microsoft.com/office/drawing/2014/main" id="{8DED5917-812F-B059-0D2D-49EE36B8696B}"/>
              </a:ext>
            </a:extLst>
          </p:cNvPr>
          <p:cNvSpPr txBox="1"/>
          <p:nvPr/>
        </p:nvSpPr>
        <p:spPr>
          <a:xfrm>
            <a:off x="4255660" y="3759323"/>
            <a:ext cx="723331" cy="707886"/>
          </a:xfrm>
          <a:prstGeom prst="rect">
            <a:avLst/>
          </a:prstGeom>
          <a:noFill/>
        </p:spPr>
        <p:txBody>
          <a:bodyPr wrap="square" rtlCol="0">
            <a:spAutoFit/>
          </a:bodyPr>
          <a:lstStyle/>
          <a:p>
            <a:r>
              <a:rPr lang="en-US" sz="4000">
                <a:solidFill>
                  <a:schemeClr val="bg1"/>
                </a:solidFill>
              </a:rPr>
              <a:t>R</a:t>
            </a:r>
            <a:r>
              <a:rPr lang="en-US" sz="4000" baseline="-25000">
                <a:solidFill>
                  <a:schemeClr val="bg1"/>
                </a:solidFill>
              </a:rPr>
              <a:t>4</a:t>
            </a:r>
          </a:p>
        </p:txBody>
      </p:sp>
      <p:sp>
        <p:nvSpPr>
          <p:cNvPr id="99" name="TextBox 98">
            <a:extLst>
              <a:ext uri="{FF2B5EF4-FFF2-40B4-BE49-F238E27FC236}">
                <a16:creationId xmlns:a16="http://schemas.microsoft.com/office/drawing/2014/main" id="{5BF83DFA-B8EF-D1F9-78FA-7FAC6783CE05}"/>
              </a:ext>
            </a:extLst>
          </p:cNvPr>
          <p:cNvSpPr txBox="1"/>
          <p:nvPr/>
        </p:nvSpPr>
        <p:spPr>
          <a:xfrm>
            <a:off x="4284006" y="4635102"/>
            <a:ext cx="723331" cy="707886"/>
          </a:xfrm>
          <a:prstGeom prst="rect">
            <a:avLst/>
          </a:prstGeom>
          <a:noFill/>
        </p:spPr>
        <p:txBody>
          <a:bodyPr wrap="square" rtlCol="0">
            <a:spAutoFit/>
          </a:bodyPr>
          <a:lstStyle/>
          <a:p>
            <a:r>
              <a:rPr lang="en-US" sz="4000">
                <a:solidFill>
                  <a:schemeClr val="bg1"/>
                </a:solidFill>
              </a:rPr>
              <a:t>R</a:t>
            </a:r>
            <a:r>
              <a:rPr lang="en-US" sz="4000" baseline="-25000">
                <a:solidFill>
                  <a:schemeClr val="bg1"/>
                </a:solidFill>
              </a:rPr>
              <a:t>5</a:t>
            </a:r>
          </a:p>
        </p:txBody>
      </p:sp>
      <p:sp>
        <p:nvSpPr>
          <p:cNvPr id="100" name="TextBox 99">
            <a:extLst>
              <a:ext uri="{FF2B5EF4-FFF2-40B4-BE49-F238E27FC236}">
                <a16:creationId xmlns:a16="http://schemas.microsoft.com/office/drawing/2014/main" id="{5080BCE9-D59C-A8CC-5AD0-316F2458AD29}"/>
              </a:ext>
            </a:extLst>
          </p:cNvPr>
          <p:cNvSpPr txBox="1"/>
          <p:nvPr/>
        </p:nvSpPr>
        <p:spPr>
          <a:xfrm>
            <a:off x="4299926" y="5592724"/>
            <a:ext cx="723331" cy="707886"/>
          </a:xfrm>
          <a:prstGeom prst="rect">
            <a:avLst/>
          </a:prstGeom>
          <a:noFill/>
        </p:spPr>
        <p:txBody>
          <a:bodyPr wrap="square" rtlCol="0">
            <a:spAutoFit/>
          </a:bodyPr>
          <a:lstStyle/>
          <a:p>
            <a:r>
              <a:rPr lang="en-US" sz="4000">
                <a:solidFill>
                  <a:schemeClr val="bg1"/>
                </a:solidFill>
              </a:rPr>
              <a:t>R</a:t>
            </a:r>
            <a:r>
              <a:rPr lang="en-US" sz="4000" baseline="-25000">
                <a:solidFill>
                  <a:schemeClr val="bg1"/>
                </a:solidFill>
              </a:rPr>
              <a:t>6</a:t>
            </a:r>
          </a:p>
        </p:txBody>
      </p:sp>
      <p:sp>
        <p:nvSpPr>
          <p:cNvPr id="101" name="TextBox 100">
            <a:extLst>
              <a:ext uri="{FF2B5EF4-FFF2-40B4-BE49-F238E27FC236}">
                <a16:creationId xmlns:a16="http://schemas.microsoft.com/office/drawing/2014/main" id="{F7633FCE-A6B8-47E0-C506-495500492355}"/>
              </a:ext>
            </a:extLst>
          </p:cNvPr>
          <p:cNvSpPr txBox="1"/>
          <p:nvPr/>
        </p:nvSpPr>
        <p:spPr>
          <a:xfrm>
            <a:off x="5497845" y="3784662"/>
            <a:ext cx="723331" cy="707886"/>
          </a:xfrm>
          <a:prstGeom prst="rect">
            <a:avLst/>
          </a:prstGeom>
          <a:noFill/>
        </p:spPr>
        <p:txBody>
          <a:bodyPr wrap="square" rtlCol="0">
            <a:spAutoFit/>
          </a:bodyPr>
          <a:lstStyle/>
          <a:p>
            <a:r>
              <a:rPr lang="en-US" sz="4000">
                <a:solidFill>
                  <a:schemeClr val="bg1"/>
                </a:solidFill>
              </a:rPr>
              <a:t>R</a:t>
            </a:r>
            <a:r>
              <a:rPr lang="en-US" sz="4000" baseline="-25000">
                <a:solidFill>
                  <a:schemeClr val="bg1"/>
                </a:solidFill>
              </a:rPr>
              <a:t>4</a:t>
            </a:r>
          </a:p>
        </p:txBody>
      </p:sp>
      <p:sp>
        <p:nvSpPr>
          <p:cNvPr id="102" name="TextBox 101">
            <a:extLst>
              <a:ext uri="{FF2B5EF4-FFF2-40B4-BE49-F238E27FC236}">
                <a16:creationId xmlns:a16="http://schemas.microsoft.com/office/drawing/2014/main" id="{C44519E8-8CE8-E210-E71F-3A83FB462614}"/>
              </a:ext>
            </a:extLst>
          </p:cNvPr>
          <p:cNvSpPr txBox="1"/>
          <p:nvPr/>
        </p:nvSpPr>
        <p:spPr>
          <a:xfrm>
            <a:off x="5526191" y="4660441"/>
            <a:ext cx="723331" cy="707886"/>
          </a:xfrm>
          <a:prstGeom prst="rect">
            <a:avLst/>
          </a:prstGeom>
          <a:noFill/>
        </p:spPr>
        <p:txBody>
          <a:bodyPr wrap="square" rtlCol="0">
            <a:spAutoFit/>
          </a:bodyPr>
          <a:lstStyle/>
          <a:p>
            <a:r>
              <a:rPr lang="en-US" sz="4000">
                <a:solidFill>
                  <a:schemeClr val="bg1"/>
                </a:solidFill>
              </a:rPr>
              <a:t>R</a:t>
            </a:r>
            <a:r>
              <a:rPr lang="en-US" sz="4000" baseline="-25000">
                <a:solidFill>
                  <a:schemeClr val="bg1"/>
                </a:solidFill>
              </a:rPr>
              <a:t>5</a:t>
            </a:r>
          </a:p>
        </p:txBody>
      </p:sp>
      <p:sp>
        <p:nvSpPr>
          <p:cNvPr id="103" name="TextBox 102">
            <a:extLst>
              <a:ext uri="{FF2B5EF4-FFF2-40B4-BE49-F238E27FC236}">
                <a16:creationId xmlns:a16="http://schemas.microsoft.com/office/drawing/2014/main" id="{0A81026A-692F-7FA1-9950-DF29DD1EDCFB}"/>
              </a:ext>
            </a:extLst>
          </p:cNvPr>
          <p:cNvSpPr txBox="1"/>
          <p:nvPr/>
        </p:nvSpPr>
        <p:spPr>
          <a:xfrm>
            <a:off x="5542111" y="5618063"/>
            <a:ext cx="723331" cy="707886"/>
          </a:xfrm>
          <a:prstGeom prst="rect">
            <a:avLst/>
          </a:prstGeom>
          <a:noFill/>
        </p:spPr>
        <p:txBody>
          <a:bodyPr wrap="square" rtlCol="0">
            <a:spAutoFit/>
          </a:bodyPr>
          <a:lstStyle/>
          <a:p>
            <a:r>
              <a:rPr lang="en-US" sz="4000">
                <a:solidFill>
                  <a:schemeClr val="bg1"/>
                </a:solidFill>
              </a:rPr>
              <a:t>R</a:t>
            </a:r>
            <a:r>
              <a:rPr lang="en-US" sz="4000" baseline="-25000">
                <a:solidFill>
                  <a:schemeClr val="bg1"/>
                </a:solidFill>
              </a:rPr>
              <a:t>6</a:t>
            </a:r>
          </a:p>
        </p:txBody>
      </p:sp>
      <p:sp>
        <p:nvSpPr>
          <p:cNvPr id="116" name="TextBox 115">
            <a:extLst>
              <a:ext uri="{FF2B5EF4-FFF2-40B4-BE49-F238E27FC236}">
                <a16:creationId xmlns:a16="http://schemas.microsoft.com/office/drawing/2014/main" id="{32178351-16D4-9D8B-0493-59C27860C682}"/>
              </a:ext>
            </a:extLst>
          </p:cNvPr>
          <p:cNvSpPr txBox="1"/>
          <p:nvPr/>
        </p:nvSpPr>
        <p:spPr>
          <a:xfrm>
            <a:off x="5481743" y="1206761"/>
            <a:ext cx="723331" cy="707886"/>
          </a:xfrm>
          <a:prstGeom prst="rect">
            <a:avLst/>
          </a:prstGeom>
          <a:noFill/>
        </p:spPr>
        <p:txBody>
          <a:bodyPr wrap="square" rtlCol="0">
            <a:spAutoFit/>
          </a:bodyPr>
          <a:lstStyle/>
          <a:p>
            <a:r>
              <a:rPr lang="en-US" sz="4000">
                <a:solidFill>
                  <a:schemeClr val="bg1"/>
                </a:solidFill>
              </a:rPr>
              <a:t>R</a:t>
            </a:r>
            <a:r>
              <a:rPr lang="en-US" sz="4000" baseline="-25000">
                <a:solidFill>
                  <a:schemeClr val="bg1"/>
                </a:solidFill>
              </a:rPr>
              <a:t>1</a:t>
            </a:r>
          </a:p>
        </p:txBody>
      </p:sp>
      <p:sp>
        <p:nvSpPr>
          <p:cNvPr id="117" name="TextBox 116">
            <a:extLst>
              <a:ext uri="{FF2B5EF4-FFF2-40B4-BE49-F238E27FC236}">
                <a16:creationId xmlns:a16="http://schemas.microsoft.com/office/drawing/2014/main" id="{8A8E651D-BF49-3AA5-9DCD-D27CFC1CF549}"/>
              </a:ext>
            </a:extLst>
          </p:cNvPr>
          <p:cNvSpPr txBox="1"/>
          <p:nvPr/>
        </p:nvSpPr>
        <p:spPr>
          <a:xfrm>
            <a:off x="5510089" y="2082540"/>
            <a:ext cx="723331" cy="707886"/>
          </a:xfrm>
          <a:prstGeom prst="rect">
            <a:avLst/>
          </a:prstGeom>
          <a:noFill/>
        </p:spPr>
        <p:txBody>
          <a:bodyPr wrap="square" rtlCol="0">
            <a:spAutoFit/>
          </a:bodyPr>
          <a:lstStyle/>
          <a:p>
            <a:r>
              <a:rPr lang="en-US" sz="4000">
                <a:solidFill>
                  <a:schemeClr val="bg1"/>
                </a:solidFill>
              </a:rPr>
              <a:t>R</a:t>
            </a:r>
            <a:r>
              <a:rPr lang="en-US" sz="4000" baseline="-25000">
                <a:solidFill>
                  <a:schemeClr val="bg1"/>
                </a:solidFill>
              </a:rPr>
              <a:t>1</a:t>
            </a:r>
          </a:p>
        </p:txBody>
      </p:sp>
      <p:sp>
        <p:nvSpPr>
          <p:cNvPr id="118" name="TextBox 117">
            <a:extLst>
              <a:ext uri="{FF2B5EF4-FFF2-40B4-BE49-F238E27FC236}">
                <a16:creationId xmlns:a16="http://schemas.microsoft.com/office/drawing/2014/main" id="{E54FF82F-7248-16B5-FBCE-A75F6C4221D6}"/>
              </a:ext>
            </a:extLst>
          </p:cNvPr>
          <p:cNvSpPr txBox="1"/>
          <p:nvPr/>
        </p:nvSpPr>
        <p:spPr>
          <a:xfrm>
            <a:off x="5501152" y="2930190"/>
            <a:ext cx="723331" cy="707886"/>
          </a:xfrm>
          <a:prstGeom prst="rect">
            <a:avLst/>
          </a:prstGeom>
          <a:noFill/>
        </p:spPr>
        <p:txBody>
          <a:bodyPr wrap="square" rtlCol="0">
            <a:spAutoFit/>
          </a:bodyPr>
          <a:lstStyle/>
          <a:p>
            <a:r>
              <a:rPr lang="en-US" sz="4000">
                <a:solidFill>
                  <a:schemeClr val="bg1"/>
                </a:solidFill>
              </a:rPr>
              <a:t>R</a:t>
            </a:r>
            <a:r>
              <a:rPr lang="en-US" sz="4000" baseline="-25000">
                <a:solidFill>
                  <a:schemeClr val="bg1"/>
                </a:solidFill>
              </a:rPr>
              <a:t>3</a:t>
            </a:r>
          </a:p>
        </p:txBody>
      </p:sp>
      <p:sp>
        <p:nvSpPr>
          <p:cNvPr id="3" name="TextBox 2">
            <a:extLst>
              <a:ext uri="{FF2B5EF4-FFF2-40B4-BE49-F238E27FC236}">
                <a16:creationId xmlns:a16="http://schemas.microsoft.com/office/drawing/2014/main" id="{D914DEB2-FFF6-ADDB-5E8B-F8E58A0CDECB}"/>
              </a:ext>
            </a:extLst>
          </p:cNvPr>
          <p:cNvSpPr txBox="1"/>
          <p:nvPr/>
        </p:nvSpPr>
        <p:spPr>
          <a:xfrm>
            <a:off x="11745246" y="6488668"/>
            <a:ext cx="446754" cy="369332"/>
          </a:xfrm>
          <a:prstGeom prst="rect">
            <a:avLst/>
          </a:prstGeom>
          <a:noFill/>
        </p:spPr>
        <p:txBody>
          <a:bodyPr wrap="square" rtlCol="0">
            <a:spAutoFit/>
          </a:bodyPr>
          <a:lstStyle/>
          <a:p>
            <a:pPr algn="ctr"/>
            <a:r>
              <a:rPr lang="en-US" dirty="0">
                <a:solidFill>
                  <a:schemeClr val="bg1"/>
                </a:solidFill>
              </a:rPr>
              <a:t>14</a:t>
            </a:r>
          </a:p>
        </p:txBody>
      </p:sp>
    </p:spTree>
    <p:extLst>
      <p:ext uri="{BB962C8B-B14F-4D97-AF65-F5344CB8AC3E}">
        <p14:creationId xmlns:p14="http://schemas.microsoft.com/office/powerpoint/2010/main" val="2123770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20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0" presetClass="path" presetSubtype="0" accel="50000" decel="50000" fill="hold" grpId="1" nodeType="clickEffect">
                                  <p:stCondLst>
                                    <p:cond delay="0"/>
                                  </p:stCondLst>
                                  <p:childTnLst>
                                    <p:animMotion origin="layout" path="M 0 0 L 0.20989 0.13588 " pathEditMode="relative" ptsTypes="AA">
                                      <p:cBhvr>
                                        <p:cTn id="40" dur="2000" fill="hold"/>
                                        <p:tgtEl>
                                          <p:spTgt spid="28"/>
                                        </p:tgtEl>
                                        <p:attrNameLst>
                                          <p:attrName>ppt_x</p:attrName>
                                          <p:attrName>ppt_y</p:attrName>
                                        </p:attrNameLst>
                                      </p:cBhvr>
                                    </p:animMotion>
                                  </p:childTnLst>
                                </p:cTn>
                              </p:par>
                              <p:par>
                                <p:cTn id="41" presetID="0" presetClass="path" presetSubtype="0" accel="50000" decel="50000" fill="hold" grpId="1" nodeType="withEffect">
                                  <p:stCondLst>
                                    <p:cond delay="0"/>
                                  </p:stCondLst>
                                  <p:childTnLst>
                                    <p:animMotion origin="layout" path="M -1.25E-6 -7.40741E-7 L 0.11992 -0.11273 " pathEditMode="relative" rAng="0" ptsTypes="AA">
                                      <p:cBhvr>
                                        <p:cTn id="42" dur="2000" fill="hold"/>
                                        <p:tgtEl>
                                          <p:spTgt spid="33"/>
                                        </p:tgtEl>
                                        <p:attrNameLst>
                                          <p:attrName>ppt_x</p:attrName>
                                          <p:attrName>ppt_y</p:attrName>
                                        </p:attrNameLst>
                                      </p:cBhvr>
                                      <p:rCtr x="5990" y="-5648"/>
                                    </p:animMotion>
                                  </p:childTnLst>
                                </p:cTn>
                              </p:par>
                              <p:par>
                                <p:cTn id="43" presetID="0" presetClass="path" presetSubtype="0" accel="50000" decel="50000" fill="hold" grpId="1" nodeType="withEffect">
                                  <p:stCondLst>
                                    <p:cond delay="0"/>
                                  </p:stCondLst>
                                  <p:childTnLst>
                                    <p:animMotion origin="layout" path="M 0 0 L 0.19856 0.11574 " pathEditMode="relative" ptsTypes="AA">
                                      <p:cBhvr>
                                        <p:cTn id="44" dur="2000" fill="hold"/>
                                        <p:tgtEl>
                                          <p:spTgt spid="29"/>
                                        </p:tgtEl>
                                        <p:attrNameLst>
                                          <p:attrName>ppt_x</p:attrName>
                                          <p:attrName>ppt_y</p:attrName>
                                        </p:attrNameLst>
                                      </p:cBhvr>
                                    </p:animMotion>
                                  </p:childTnLst>
                                </p:cTn>
                              </p:par>
                              <p:par>
                                <p:cTn id="45" presetID="0" presetClass="path" presetSubtype="0" accel="50000" decel="50000" fill="hold" grpId="1" nodeType="withEffect">
                                  <p:stCondLst>
                                    <p:cond delay="0"/>
                                  </p:stCondLst>
                                  <p:childTnLst>
                                    <p:animMotion origin="layout" path="M -4.16667E-7 -1.85185E-6 L 0.11211 -0.14699 " pathEditMode="relative" rAng="0" ptsTypes="AA">
                                      <p:cBhvr>
                                        <p:cTn id="46" dur="2000" fill="hold"/>
                                        <p:tgtEl>
                                          <p:spTgt spid="30"/>
                                        </p:tgtEl>
                                        <p:attrNameLst>
                                          <p:attrName>ppt_x</p:attrName>
                                          <p:attrName>ppt_y</p:attrName>
                                        </p:attrNameLst>
                                      </p:cBhvr>
                                      <p:rCtr x="5599" y="-7361"/>
                                    </p:animMotion>
                                  </p:childTnLst>
                                </p:cTn>
                              </p:par>
                              <p:par>
                                <p:cTn id="47" presetID="10"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3000"/>
                                        <p:tgtEl>
                                          <p:spTgt spid="3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3000"/>
                                        <p:tgtEl>
                                          <p:spTgt spid="3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3000"/>
                                        <p:tgtEl>
                                          <p:spTgt spid="32"/>
                                        </p:tgtEl>
                                      </p:cBhvr>
                                    </p:animEffect>
                                    <p:set>
                                      <p:cBhvr>
                                        <p:cTn id="57" dur="1" fill="hold">
                                          <p:stCondLst>
                                            <p:cond delay="2999"/>
                                          </p:stCondLst>
                                        </p:cTn>
                                        <p:tgtEl>
                                          <p:spTgt spid="32"/>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3000"/>
                                        <p:tgtEl>
                                          <p:spTgt spid="19"/>
                                        </p:tgtEl>
                                      </p:cBhvr>
                                    </p:animEffect>
                                    <p:set>
                                      <p:cBhvr>
                                        <p:cTn id="60" dur="1" fill="hold">
                                          <p:stCondLst>
                                            <p:cond delay="2999"/>
                                          </p:stCondLst>
                                        </p:cTn>
                                        <p:tgtEl>
                                          <p:spTgt spid="19"/>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3000"/>
                                        <p:tgtEl>
                                          <p:spTgt spid="20"/>
                                        </p:tgtEl>
                                      </p:cBhvr>
                                    </p:animEffect>
                                    <p:set>
                                      <p:cBhvr>
                                        <p:cTn id="63" dur="1" fill="hold">
                                          <p:stCondLst>
                                            <p:cond delay="2999"/>
                                          </p:stCondLst>
                                        </p:cTn>
                                        <p:tgtEl>
                                          <p:spTgt spid="20"/>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3000"/>
                                        <p:tgtEl>
                                          <p:spTgt spid="34"/>
                                        </p:tgtEl>
                                      </p:cBhvr>
                                    </p:animEffect>
                                    <p:set>
                                      <p:cBhvr>
                                        <p:cTn id="66" dur="1" fill="hold">
                                          <p:stCondLst>
                                            <p:cond delay="2999"/>
                                          </p:stCondLst>
                                        </p:cTn>
                                        <p:tgtEl>
                                          <p:spTgt spid="34"/>
                                        </p:tgtEl>
                                        <p:attrNameLst>
                                          <p:attrName>style.visibility</p:attrName>
                                        </p:attrNameLst>
                                      </p:cBhvr>
                                      <p:to>
                                        <p:strVal val="hidden"/>
                                      </p:to>
                                    </p:set>
                                  </p:childTnLst>
                                </p:cTn>
                              </p:par>
                              <p:par>
                                <p:cTn id="67" presetID="10" presetClass="exit" presetSubtype="0" fill="hold" grpId="2" nodeType="withEffect">
                                  <p:stCondLst>
                                    <p:cond delay="0"/>
                                  </p:stCondLst>
                                  <p:childTnLst>
                                    <p:animEffect transition="out" filter="fade">
                                      <p:cBhvr>
                                        <p:cTn id="68" dur="3000"/>
                                        <p:tgtEl>
                                          <p:spTgt spid="28"/>
                                        </p:tgtEl>
                                      </p:cBhvr>
                                    </p:animEffect>
                                    <p:set>
                                      <p:cBhvr>
                                        <p:cTn id="69" dur="1" fill="hold">
                                          <p:stCondLst>
                                            <p:cond delay="2999"/>
                                          </p:stCondLst>
                                        </p:cTn>
                                        <p:tgtEl>
                                          <p:spTgt spid="28"/>
                                        </p:tgtEl>
                                        <p:attrNameLst>
                                          <p:attrName>style.visibility</p:attrName>
                                        </p:attrNameLst>
                                      </p:cBhvr>
                                      <p:to>
                                        <p:strVal val="hidden"/>
                                      </p:to>
                                    </p:set>
                                  </p:childTnLst>
                                </p:cTn>
                              </p:par>
                              <p:par>
                                <p:cTn id="70" presetID="10" presetClass="exit" presetSubtype="0" fill="hold" grpId="2" nodeType="withEffect">
                                  <p:stCondLst>
                                    <p:cond delay="0"/>
                                  </p:stCondLst>
                                  <p:childTnLst>
                                    <p:animEffect transition="out" filter="fade">
                                      <p:cBhvr>
                                        <p:cTn id="71" dur="3000"/>
                                        <p:tgtEl>
                                          <p:spTgt spid="29"/>
                                        </p:tgtEl>
                                      </p:cBhvr>
                                    </p:animEffect>
                                    <p:set>
                                      <p:cBhvr>
                                        <p:cTn id="72" dur="1" fill="hold">
                                          <p:stCondLst>
                                            <p:cond delay="2999"/>
                                          </p:stCondLst>
                                        </p:cTn>
                                        <p:tgtEl>
                                          <p:spTgt spid="29"/>
                                        </p:tgtEl>
                                        <p:attrNameLst>
                                          <p:attrName>style.visibility</p:attrName>
                                        </p:attrNameLst>
                                      </p:cBhvr>
                                      <p:to>
                                        <p:strVal val="hidden"/>
                                      </p:to>
                                    </p:set>
                                  </p:childTnLst>
                                </p:cTn>
                              </p:par>
                              <p:par>
                                <p:cTn id="73" presetID="10" presetClass="exit" presetSubtype="0" fill="hold" grpId="2" nodeType="withEffect">
                                  <p:stCondLst>
                                    <p:cond delay="0"/>
                                  </p:stCondLst>
                                  <p:childTnLst>
                                    <p:animEffect transition="out" filter="fade">
                                      <p:cBhvr>
                                        <p:cTn id="74" dur="3000"/>
                                        <p:tgtEl>
                                          <p:spTgt spid="30"/>
                                        </p:tgtEl>
                                      </p:cBhvr>
                                    </p:animEffect>
                                    <p:set>
                                      <p:cBhvr>
                                        <p:cTn id="75" dur="1" fill="hold">
                                          <p:stCondLst>
                                            <p:cond delay="2999"/>
                                          </p:stCondLst>
                                        </p:cTn>
                                        <p:tgtEl>
                                          <p:spTgt spid="30"/>
                                        </p:tgtEl>
                                        <p:attrNameLst>
                                          <p:attrName>style.visibility</p:attrName>
                                        </p:attrNameLst>
                                      </p:cBhvr>
                                      <p:to>
                                        <p:strVal val="hidden"/>
                                      </p:to>
                                    </p:set>
                                  </p:childTnLst>
                                </p:cTn>
                              </p:par>
                              <p:par>
                                <p:cTn id="76" presetID="10" presetClass="exit" presetSubtype="0" fill="hold" grpId="2" nodeType="withEffect">
                                  <p:stCondLst>
                                    <p:cond delay="0"/>
                                  </p:stCondLst>
                                  <p:childTnLst>
                                    <p:animEffect transition="out" filter="fade">
                                      <p:cBhvr>
                                        <p:cTn id="77" dur="3000"/>
                                        <p:tgtEl>
                                          <p:spTgt spid="33"/>
                                        </p:tgtEl>
                                      </p:cBhvr>
                                    </p:animEffect>
                                    <p:set>
                                      <p:cBhvr>
                                        <p:cTn id="78" dur="1" fill="hold">
                                          <p:stCondLst>
                                            <p:cond delay="2999"/>
                                          </p:stCondLst>
                                        </p:cTn>
                                        <p:tgtEl>
                                          <p:spTgt spid="33"/>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3000"/>
                                        <p:tgtEl>
                                          <p:spTgt spid="35"/>
                                        </p:tgtEl>
                                      </p:cBhvr>
                                    </p:animEffect>
                                    <p:set>
                                      <p:cBhvr>
                                        <p:cTn id="81" dur="1" fill="hold">
                                          <p:stCondLst>
                                            <p:cond delay="2999"/>
                                          </p:stCondLst>
                                        </p:cTn>
                                        <p:tgtEl>
                                          <p:spTgt spid="35"/>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3000"/>
                                        <p:tgtEl>
                                          <p:spTgt spid="36"/>
                                        </p:tgtEl>
                                      </p:cBhvr>
                                    </p:animEffect>
                                    <p:set>
                                      <p:cBhvr>
                                        <p:cTn id="84" dur="1" fill="hold">
                                          <p:stCondLst>
                                            <p:cond delay="2999"/>
                                          </p:stCondLst>
                                        </p:cTn>
                                        <p:tgtEl>
                                          <p:spTgt spid="36"/>
                                        </p:tgtEl>
                                        <p:attrNameLst>
                                          <p:attrName>style.visibility</p:attrName>
                                        </p:attrNameLst>
                                      </p:cBhvr>
                                      <p:to>
                                        <p:strVal val="hidden"/>
                                      </p:to>
                                    </p:set>
                                  </p:childTnLst>
                                </p:cTn>
                              </p:par>
                              <p:par>
                                <p:cTn id="85" presetID="10" presetClass="entr" presetSubtype="0" fill="hold" grpId="0" nodeType="with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fade">
                                      <p:cBhvr>
                                        <p:cTn id="87" dur="2000"/>
                                        <p:tgtEl>
                                          <p:spTgt spid="37"/>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38"/>
                                        </p:tgtEl>
                                        <p:attrNameLst>
                                          <p:attrName>style.visibility</p:attrName>
                                        </p:attrNameLst>
                                      </p:cBhvr>
                                      <p:to>
                                        <p:strVal val="visible"/>
                                      </p:to>
                                    </p:set>
                                    <p:animEffect transition="in" filter="fade">
                                      <p:cBhvr>
                                        <p:cTn id="90" dur="2000"/>
                                        <p:tgtEl>
                                          <p:spTgt spid="38"/>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39"/>
                                        </p:tgtEl>
                                        <p:attrNameLst>
                                          <p:attrName>style.visibility</p:attrName>
                                        </p:attrNameLst>
                                      </p:cBhvr>
                                      <p:to>
                                        <p:strVal val="visible"/>
                                      </p:to>
                                    </p:set>
                                    <p:animEffect transition="in" filter="fade">
                                      <p:cBhvr>
                                        <p:cTn id="93" dur="2000"/>
                                        <p:tgtEl>
                                          <p:spTgt spid="39"/>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xit" presetSubtype="0" fill="hold" nodeType="clickEffect">
                                  <p:stCondLst>
                                    <p:cond delay="0"/>
                                  </p:stCondLst>
                                  <p:childTnLst>
                                    <p:animEffect transition="out" filter="fade">
                                      <p:cBhvr>
                                        <p:cTn id="97" dur="2000"/>
                                        <p:tgtEl>
                                          <p:spTgt spid="32"/>
                                        </p:tgtEl>
                                      </p:cBhvr>
                                    </p:animEffect>
                                    <p:set>
                                      <p:cBhvr>
                                        <p:cTn id="98" dur="1" fill="hold">
                                          <p:stCondLst>
                                            <p:cond delay="1999"/>
                                          </p:stCondLst>
                                        </p:cTn>
                                        <p:tgtEl>
                                          <p:spTgt spid="32"/>
                                        </p:tgtEl>
                                        <p:attrNameLst>
                                          <p:attrName>style.visibility</p:attrName>
                                        </p:attrNameLst>
                                      </p:cBhvr>
                                      <p:to>
                                        <p:strVal val="hidden"/>
                                      </p:to>
                                    </p:set>
                                  </p:childTnLst>
                                </p:cTn>
                              </p:par>
                              <p:par>
                                <p:cTn id="99" presetID="10" presetClass="exit" presetSubtype="0" fill="hold" grpId="2" nodeType="withEffect">
                                  <p:stCondLst>
                                    <p:cond delay="0"/>
                                  </p:stCondLst>
                                  <p:childTnLst>
                                    <p:animEffect transition="out" filter="fade">
                                      <p:cBhvr>
                                        <p:cTn id="100" dur="2000"/>
                                        <p:tgtEl>
                                          <p:spTgt spid="19"/>
                                        </p:tgtEl>
                                      </p:cBhvr>
                                    </p:animEffect>
                                    <p:set>
                                      <p:cBhvr>
                                        <p:cTn id="101" dur="1" fill="hold">
                                          <p:stCondLst>
                                            <p:cond delay="1999"/>
                                          </p:stCondLst>
                                        </p:cTn>
                                        <p:tgtEl>
                                          <p:spTgt spid="19"/>
                                        </p:tgtEl>
                                        <p:attrNameLst>
                                          <p:attrName>style.visibility</p:attrName>
                                        </p:attrNameLst>
                                      </p:cBhvr>
                                      <p:to>
                                        <p:strVal val="hidden"/>
                                      </p:to>
                                    </p:set>
                                  </p:childTnLst>
                                </p:cTn>
                              </p:par>
                              <p:par>
                                <p:cTn id="102" presetID="10" presetClass="exit" presetSubtype="0" fill="hold" grpId="2" nodeType="withEffect">
                                  <p:stCondLst>
                                    <p:cond delay="0"/>
                                  </p:stCondLst>
                                  <p:childTnLst>
                                    <p:animEffect transition="out" filter="fade">
                                      <p:cBhvr>
                                        <p:cTn id="103" dur="2000"/>
                                        <p:tgtEl>
                                          <p:spTgt spid="20"/>
                                        </p:tgtEl>
                                      </p:cBhvr>
                                    </p:animEffect>
                                    <p:set>
                                      <p:cBhvr>
                                        <p:cTn id="104" dur="1" fill="hold">
                                          <p:stCondLst>
                                            <p:cond delay="1999"/>
                                          </p:stCondLst>
                                        </p:cTn>
                                        <p:tgtEl>
                                          <p:spTgt spid="20"/>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2000"/>
                                        <p:tgtEl>
                                          <p:spTgt spid="34"/>
                                        </p:tgtEl>
                                      </p:cBhvr>
                                    </p:animEffect>
                                    <p:set>
                                      <p:cBhvr>
                                        <p:cTn id="107" dur="1" fill="hold">
                                          <p:stCondLst>
                                            <p:cond delay="1999"/>
                                          </p:stCondLst>
                                        </p:cTn>
                                        <p:tgtEl>
                                          <p:spTgt spid="34"/>
                                        </p:tgtEl>
                                        <p:attrNameLst>
                                          <p:attrName>style.visibility</p:attrName>
                                        </p:attrNameLst>
                                      </p:cBhvr>
                                      <p:to>
                                        <p:strVal val="hidden"/>
                                      </p:to>
                                    </p:set>
                                  </p:childTnLst>
                                </p:cTn>
                              </p:par>
                              <p:par>
                                <p:cTn id="108" presetID="10" presetClass="exit" presetSubtype="0" fill="hold" grpId="3" nodeType="withEffect">
                                  <p:stCondLst>
                                    <p:cond delay="0"/>
                                  </p:stCondLst>
                                  <p:childTnLst>
                                    <p:animEffect transition="out" filter="fade">
                                      <p:cBhvr>
                                        <p:cTn id="109" dur="2000"/>
                                        <p:tgtEl>
                                          <p:spTgt spid="28"/>
                                        </p:tgtEl>
                                      </p:cBhvr>
                                    </p:animEffect>
                                    <p:set>
                                      <p:cBhvr>
                                        <p:cTn id="110" dur="1" fill="hold">
                                          <p:stCondLst>
                                            <p:cond delay="1999"/>
                                          </p:stCondLst>
                                        </p:cTn>
                                        <p:tgtEl>
                                          <p:spTgt spid="28"/>
                                        </p:tgtEl>
                                        <p:attrNameLst>
                                          <p:attrName>style.visibility</p:attrName>
                                        </p:attrNameLst>
                                      </p:cBhvr>
                                      <p:to>
                                        <p:strVal val="hidden"/>
                                      </p:to>
                                    </p:set>
                                  </p:childTnLst>
                                </p:cTn>
                              </p:par>
                              <p:par>
                                <p:cTn id="111" presetID="10" presetClass="exit" presetSubtype="0" fill="hold" grpId="3" nodeType="withEffect">
                                  <p:stCondLst>
                                    <p:cond delay="0"/>
                                  </p:stCondLst>
                                  <p:childTnLst>
                                    <p:animEffect transition="out" filter="fade">
                                      <p:cBhvr>
                                        <p:cTn id="112" dur="2000"/>
                                        <p:tgtEl>
                                          <p:spTgt spid="29"/>
                                        </p:tgtEl>
                                      </p:cBhvr>
                                    </p:animEffect>
                                    <p:set>
                                      <p:cBhvr>
                                        <p:cTn id="113" dur="1" fill="hold">
                                          <p:stCondLst>
                                            <p:cond delay="1999"/>
                                          </p:stCondLst>
                                        </p:cTn>
                                        <p:tgtEl>
                                          <p:spTgt spid="29"/>
                                        </p:tgtEl>
                                        <p:attrNameLst>
                                          <p:attrName>style.visibility</p:attrName>
                                        </p:attrNameLst>
                                      </p:cBhvr>
                                      <p:to>
                                        <p:strVal val="hidden"/>
                                      </p:to>
                                    </p:set>
                                  </p:childTnLst>
                                </p:cTn>
                              </p:par>
                              <p:par>
                                <p:cTn id="114" presetID="10" presetClass="exit" presetSubtype="0" fill="hold" grpId="3" nodeType="withEffect">
                                  <p:stCondLst>
                                    <p:cond delay="0"/>
                                  </p:stCondLst>
                                  <p:childTnLst>
                                    <p:animEffect transition="out" filter="fade">
                                      <p:cBhvr>
                                        <p:cTn id="115" dur="2000"/>
                                        <p:tgtEl>
                                          <p:spTgt spid="30"/>
                                        </p:tgtEl>
                                      </p:cBhvr>
                                    </p:animEffect>
                                    <p:set>
                                      <p:cBhvr>
                                        <p:cTn id="116" dur="1" fill="hold">
                                          <p:stCondLst>
                                            <p:cond delay="1999"/>
                                          </p:stCondLst>
                                        </p:cTn>
                                        <p:tgtEl>
                                          <p:spTgt spid="30"/>
                                        </p:tgtEl>
                                        <p:attrNameLst>
                                          <p:attrName>style.visibility</p:attrName>
                                        </p:attrNameLst>
                                      </p:cBhvr>
                                      <p:to>
                                        <p:strVal val="hidden"/>
                                      </p:to>
                                    </p:set>
                                  </p:childTnLst>
                                </p:cTn>
                              </p:par>
                              <p:par>
                                <p:cTn id="117" presetID="10" presetClass="exit" presetSubtype="0" fill="hold" grpId="3" nodeType="withEffect">
                                  <p:stCondLst>
                                    <p:cond delay="0"/>
                                  </p:stCondLst>
                                  <p:childTnLst>
                                    <p:animEffect transition="out" filter="fade">
                                      <p:cBhvr>
                                        <p:cTn id="118" dur="2000"/>
                                        <p:tgtEl>
                                          <p:spTgt spid="33"/>
                                        </p:tgtEl>
                                      </p:cBhvr>
                                    </p:animEffect>
                                    <p:set>
                                      <p:cBhvr>
                                        <p:cTn id="119" dur="1" fill="hold">
                                          <p:stCondLst>
                                            <p:cond delay="1999"/>
                                          </p:stCondLst>
                                        </p:cTn>
                                        <p:tgtEl>
                                          <p:spTgt spid="33"/>
                                        </p:tgtEl>
                                        <p:attrNameLst>
                                          <p:attrName>style.visibility</p:attrName>
                                        </p:attrNameLst>
                                      </p:cBhvr>
                                      <p:to>
                                        <p:strVal val="hidden"/>
                                      </p:to>
                                    </p:set>
                                  </p:childTnLst>
                                </p:cTn>
                              </p:par>
                              <p:par>
                                <p:cTn id="120" presetID="10" presetClass="exit" presetSubtype="0" fill="hold" grpId="2" nodeType="withEffect">
                                  <p:stCondLst>
                                    <p:cond delay="0"/>
                                  </p:stCondLst>
                                  <p:childTnLst>
                                    <p:animEffect transition="out" filter="fade">
                                      <p:cBhvr>
                                        <p:cTn id="121" dur="2000"/>
                                        <p:tgtEl>
                                          <p:spTgt spid="36"/>
                                        </p:tgtEl>
                                      </p:cBhvr>
                                    </p:animEffect>
                                    <p:set>
                                      <p:cBhvr>
                                        <p:cTn id="122" dur="1" fill="hold">
                                          <p:stCondLst>
                                            <p:cond delay="1999"/>
                                          </p:stCondLst>
                                        </p:cTn>
                                        <p:tgtEl>
                                          <p:spTgt spid="36"/>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69"/>
                                        </p:tgtEl>
                                        <p:attrNameLst>
                                          <p:attrName>style.visibility</p:attrName>
                                        </p:attrNameLst>
                                      </p:cBhvr>
                                      <p:to>
                                        <p:strVal val="visible"/>
                                      </p:to>
                                    </p:set>
                                    <p:animEffect transition="in" filter="fade">
                                      <p:cBhvr>
                                        <p:cTn id="127" dur="3000"/>
                                        <p:tgtEl>
                                          <p:spTgt spid="69"/>
                                        </p:tgtEl>
                                      </p:cBhvr>
                                    </p:animEffect>
                                  </p:childTnLst>
                                </p:cTn>
                              </p:par>
                              <p:par>
                                <p:cTn id="128" presetID="0" presetClass="path" presetSubtype="0" accel="50000" decel="50000" fill="hold" grpId="1" nodeType="withEffect">
                                  <p:stCondLst>
                                    <p:cond delay="0"/>
                                  </p:stCondLst>
                                  <p:childTnLst>
                                    <p:animMotion origin="layout" path="M 0 0 L -0.28985 -0.17709 " pathEditMode="relative" ptsTypes="AA">
                                      <p:cBhvr>
                                        <p:cTn id="129" dur="2000" fill="hold"/>
                                        <p:tgtEl>
                                          <p:spTgt spid="37"/>
                                        </p:tgtEl>
                                        <p:attrNameLst>
                                          <p:attrName>ppt_x</p:attrName>
                                          <p:attrName>ppt_y</p:attrName>
                                        </p:attrNameLst>
                                      </p:cBhvr>
                                    </p:animMotion>
                                  </p:childTnLst>
                                </p:cTn>
                              </p:par>
                              <p:par>
                                <p:cTn id="130" presetID="0" presetClass="path" presetSubtype="0" accel="50000" decel="50000" fill="hold" grpId="1" nodeType="withEffect">
                                  <p:stCondLst>
                                    <p:cond delay="0"/>
                                  </p:stCondLst>
                                  <p:childTnLst>
                                    <p:animMotion origin="layout" path="M 0 0 L -0.28997 -0.30185 " pathEditMode="relative" ptsTypes="AA">
                                      <p:cBhvr>
                                        <p:cTn id="131" dur="2000" fill="hold"/>
                                        <p:tgtEl>
                                          <p:spTgt spid="38"/>
                                        </p:tgtEl>
                                        <p:attrNameLst>
                                          <p:attrName>ppt_x</p:attrName>
                                          <p:attrName>ppt_y</p:attrName>
                                        </p:attrNameLst>
                                      </p:cBhvr>
                                    </p:animMotion>
                                  </p:childTnLst>
                                </p:cTn>
                              </p:par>
                              <p:par>
                                <p:cTn id="132" presetID="0" presetClass="path" presetSubtype="0" accel="50000" decel="50000" fill="hold" grpId="1" nodeType="withEffect">
                                  <p:stCondLst>
                                    <p:cond delay="0"/>
                                  </p:stCondLst>
                                  <p:childTnLst>
                                    <p:animMotion origin="layout" path="M 4.16667E-6 -1.85185E-6 L -0.29388 -0.41597 " pathEditMode="relative" rAng="0" ptsTypes="AA">
                                      <p:cBhvr>
                                        <p:cTn id="133" dur="2000" fill="hold"/>
                                        <p:tgtEl>
                                          <p:spTgt spid="39"/>
                                        </p:tgtEl>
                                        <p:attrNameLst>
                                          <p:attrName>ppt_x</p:attrName>
                                          <p:attrName>ppt_y</p:attrName>
                                        </p:attrNameLst>
                                      </p:cBhvr>
                                      <p:rCtr x="-14701" y="-20810"/>
                                    </p:animMotion>
                                  </p:childTnLst>
                                </p:cTn>
                              </p:par>
                              <p:par>
                                <p:cTn id="134" presetID="10" presetClass="entr" presetSubtype="0" fill="hold" grpId="0" nodeType="withEffect">
                                  <p:stCondLst>
                                    <p:cond delay="2000"/>
                                  </p:stCondLst>
                                  <p:childTnLst>
                                    <p:set>
                                      <p:cBhvr>
                                        <p:cTn id="135" dur="1" fill="hold">
                                          <p:stCondLst>
                                            <p:cond delay="0"/>
                                          </p:stCondLst>
                                        </p:cTn>
                                        <p:tgtEl>
                                          <p:spTgt spid="98"/>
                                        </p:tgtEl>
                                        <p:attrNameLst>
                                          <p:attrName>style.visibility</p:attrName>
                                        </p:attrNameLst>
                                      </p:cBhvr>
                                      <p:to>
                                        <p:strVal val="visible"/>
                                      </p:to>
                                    </p:set>
                                    <p:animEffect transition="in" filter="fade">
                                      <p:cBhvr>
                                        <p:cTn id="136" dur="2000"/>
                                        <p:tgtEl>
                                          <p:spTgt spid="98"/>
                                        </p:tgtEl>
                                      </p:cBhvr>
                                    </p:animEffect>
                                  </p:childTnLst>
                                </p:cTn>
                              </p:par>
                              <p:par>
                                <p:cTn id="137" presetID="10" presetClass="entr" presetSubtype="0" fill="hold" grpId="0" nodeType="withEffect">
                                  <p:stCondLst>
                                    <p:cond delay="2000"/>
                                  </p:stCondLst>
                                  <p:childTnLst>
                                    <p:set>
                                      <p:cBhvr>
                                        <p:cTn id="138" dur="1" fill="hold">
                                          <p:stCondLst>
                                            <p:cond delay="0"/>
                                          </p:stCondLst>
                                        </p:cTn>
                                        <p:tgtEl>
                                          <p:spTgt spid="99"/>
                                        </p:tgtEl>
                                        <p:attrNameLst>
                                          <p:attrName>style.visibility</p:attrName>
                                        </p:attrNameLst>
                                      </p:cBhvr>
                                      <p:to>
                                        <p:strVal val="visible"/>
                                      </p:to>
                                    </p:set>
                                    <p:animEffect transition="in" filter="fade">
                                      <p:cBhvr>
                                        <p:cTn id="139" dur="2000"/>
                                        <p:tgtEl>
                                          <p:spTgt spid="99"/>
                                        </p:tgtEl>
                                      </p:cBhvr>
                                    </p:animEffect>
                                  </p:childTnLst>
                                </p:cTn>
                              </p:par>
                              <p:par>
                                <p:cTn id="140" presetID="10" presetClass="entr" presetSubtype="0" fill="hold" grpId="0" nodeType="withEffect">
                                  <p:stCondLst>
                                    <p:cond delay="2000"/>
                                  </p:stCondLst>
                                  <p:childTnLst>
                                    <p:set>
                                      <p:cBhvr>
                                        <p:cTn id="141" dur="1" fill="hold">
                                          <p:stCondLst>
                                            <p:cond delay="0"/>
                                          </p:stCondLst>
                                        </p:cTn>
                                        <p:tgtEl>
                                          <p:spTgt spid="100"/>
                                        </p:tgtEl>
                                        <p:attrNameLst>
                                          <p:attrName>style.visibility</p:attrName>
                                        </p:attrNameLst>
                                      </p:cBhvr>
                                      <p:to>
                                        <p:strVal val="visible"/>
                                      </p:to>
                                    </p:set>
                                    <p:animEffect transition="in" filter="fade">
                                      <p:cBhvr>
                                        <p:cTn id="142" dur="2000"/>
                                        <p:tgtEl>
                                          <p:spTgt spid="100"/>
                                        </p:tgtEl>
                                      </p:cBhvr>
                                    </p:animEffect>
                                  </p:childTnLst>
                                </p:cTn>
                              </p:par>
                              <p:par>
                                <p:cTn id="143" presetID="10" presetClass="entr" presetSubtype="0" fill="hold" grpId="0" nodeType="withEffect">
                                  <p:stCondLst>
                                    <p:cond delay="2000"/>
                                  </p:stCondLst>
                                  <p:childTnLst>
                                    <p:set>
                                      <p:cBhvr>
                                        <p:cTn id="144" dur="1" fill="hold">
                                          <p:stCondLst>
                                            <p:cond delay="0"/>
                                          </p:stCondLst>
                                        </p:cTn>
                                        <p:tgtEl>
                                          <p:spTgt spid="101"/>
                                        </p:tgtEl>
                                        <p:attrNameLst>
                                          <p:attrName>style.visibility</p:attrName>
                                        </p:attrNameLst>
                                      </p:cBhvr>
                                      <p:to>
                                        <p:strVal val="visible"/>
                                      </p:to>
                                    </p:set>
                                    <p:animEffect transition="in" filter="fade">
                                      <p:cBhvr>
                                        <p:cTn id="145" dur="2000"/>
                                        <p:tgtEl>
                                          <p:spTgt spid="101"/>
                                        </p:tgtEl>
                                      </p:cBhvr>
                                    </p:animEffect>
                                  </p:childTnLst>
                                </p:cTn>
                              </p:par>
                              <p:par>
                                <p:cTn id="146" presetID="10" presetClass="entr" presetSubtype="0" fill="hold" grpId="0" nodeType="withEffect">
                                  <p:stCondLst>
                                    <p:cond delay="2000"/>
                                  </p:stCondLst>
                                  <p:childTnLst>
                                    <p:set>
                                      <p:cBhvr>
                                        <p:cTn id="147" dur="1" fill="hold">
                                          <p:stCondLst>
                                            <p:cond delay="0"/>
                                          </p:stCondLst>
                                        </p:cTn>
                                        <p:tgtEl>
                                          <p:spTgt spid="102"/>
                                        </p:tgtEl>
                                        <p:attrNameLst>
                                          <p:attrName>style.visibility</p:attrName>
                                        </p:attrNameLst>
                                      </p:cBhvr>
                                      <p:to>
                                        <p:strVal val="visible"/>
                                      </p:to>
                                    </p:set>
                                    <p:animEffect transition="in" filter="fade">
                                      <p:cBhvr>
                                        <p:cTn id="148" dur="2000"/>
                                        <p:tgtEl>
                                          <p:spTgt spid="102"/>
                                        </p:tgtEl>
                                      </p:cBhvr>
                                    </p:animEffect>
                                  </p:childTnLst>
                                </p:cTn>
                              </p:par>
                              <p:par>
                                <p:cTn id="149" presetID="10" presetClass="entr" presetSubtype="0" fill="hold" grpId="0" nodeType="withEffect">
                                  <p:stCondLst>
                                    <p:cond delay="2000"/>
                                  </p:stCondLst>
                                  <p:childTnLst>
                                    <p:set>
                                      <p:cBhvr>
                                        <p:cTn id="150" dur="1" fill="hold">
                                          <p:stCondLst>
                                            <p:cond delay="0"/>
                                          </p:stCondLst>
                                        </p:cTn>
                                        <p:tgtEl>
                                          <p:spTgt spid="103"/>
                                        </p:tgtEl>
                                        <p:attrNameLst>
                                          <p:attrName>style.visibility</p:attrName>
                                        </p:attrNameLst>
                                      </p:cBhvr>
                                      <p:to>
                                        <p:strVal val="visible"/>
                                      </p:to>
                                    </p:set>
                                    <p:animEffect transition="in" filter="fade">
                                      <p:cBhvr>
                                        <p:cTn id="151" dur="2000"/>
                                        <p:tgtEl>
                                          <p:spTgt spid="103"/>
                                        </p:tgtEl>
                                      </p:cBhvr>
                                    </p:animEffect>
                                  </p:childTnLst>
                                </p:cTn>
                              </p:par>
                              <p:par>
                                <p:cTn id="152" presetID="10" presetClass="entr" presetSubtype="0" fill="hold" grpId="0" nodeType="withEffect">
                                  <p:stCondLst>
                                    <p:cond delay="2000"/>
                                  </p:stCondLst>
                                  <p:childTnLst>
                                    <p:set>
                                      <p:cBhvr>
                                        <p:cTn id="153" dur="1" fill="hold">
                                          <p:stCondLst>
                                            <p:cond delay="0"/>
                                          </p:stCondLst>
                                        </p:cTn>
                                        <p:tgtEl>
                                          <p:spTgt spid="116"/>
                                        </p:tgtEl>
                                        <p:attrNameLst>
                                          <p:attrName>style.visibility</p:attrName>
                                        </p:attrNameLst>
                                      </p:cBhvr>
                                      <p:to>
                                        <p:strVal val="visible"/>
                                      </p:to>
                                    </p:set>
                                    <p:animEffect transition="in" filter="fade">
                                      <p:cBhvr>
                                        <p:cTn id="154" dur="2000"/>
                                        <p:tgtEl>
                                          <p:spTgt spid="116"/>
                                        </p:tgtEl>
                                      </p:cBhvr>
                                    </p:animEffect>
                                  </p:childTnLst>
                                </p:cTn>
                              </p:par>
                              <p:par>
                                <p:cTn id="155" presetID="10" presetClass="entr" presetSubtype="0" fill="hold" grpId="0" nodeType="withEffect">
                                  <p:stCondLst>
                                    <p:cond delay="2000"/>
                                  </p:stCondLst>
                                  <p:childTnLst>
                                    <p:set>
                                      <p:cBhvr>
                                        <p:cTn id="156" dur="1" fill="hold">
                                          <p:stCondLst>
                                            <p:cond delay="0"/>
                                          </p:stCondLst>
                                        </p:cTn>
                                        <p:tgtEl>
                                          <p:spTgt spid="117"/>
                                        </p:tgtEl>
                                        <p:attrNameLst>
                                          <p:attrName>style.visibility</p:attrName>
                                        </p:attrNameLst>
                                      </p:cBhvr>
                                      <p:to>
                                        <p:strVal val="visible"/>
                                      </p:to>
                                    </p:set>
                                    <p:animEffect transition="in" filter="fade">
                                      <p:cBhvr>
                                        <p:cTn id="157" dur="2000"/>
                                        <p:tgtEl>
                                          <p:spTgt spid="117"/>
                                        </p:tgtEl>
                                      </p:cBhvr>
                                    </p:animEffect>
                                  </p:childTnLst>
                                </p:cTn>
                              </p:par>
                              <p:par>
                                <p:cTn id="158" presetID="10" presetClass="entr" presetSubtype="0" fill="hold" grpId="0" nodeType="withEffect">
                                  <p:stCondLst>
                                    <p:cond delay="2000"/>
                                  </p:stCondLst>
                                  <p:childTnLst>
                                    <p:set>
                                      <p:cBhvr>
                                        <p:cTn id="159" dur="1" fill="hold">
                                          <p:stCondLst>
                                            <p:cond delay="0"/>
                                          </p:stCondLst>
                                        </p:cTn>
                                        <p:tgtEl>
                                          <p:spTgt spid="118"/>
                                        </p:tgtEl>
                                        <p:attrNameLst>
                                          <p:attrName>style.visibility</p:attrName>
                                        </p:attrNameLst>
                                      </p:cBhvr>
                                      <p:to>
                                        <p:strVal val="visible"/>
                                      </p:to>
                                    </p:set>
                                    <p:animEffect transition="in" filter="fade">
                                      <p:cBhvr>
                                        <p:cTn id="160" dur="2000"/>
                                        <p:tgtEl>
                                          <p:spTgt spid="118"/>
                                        </p:tgtEl>
                                      </p:cBhvr>
                                    </p:animEffect>
                                  </p:childTnLst>
                                </p:cTn>
                              </p:par>
                            </p:childTnLst>
                          </p:cTn>
                        </p:par>
                      </p:childTnLst>
                    </p:cTn>
                  </p:par>
                  <p:par>
                    <p:cTn id="161" fill="hold">
                      <p:stCondLst>
                        <p:cond delay="indefinite"/>
                      </p:stCondLst>
                      <p:childTnLst>
                        <p:par>
                          <p:cTn id="162" fill="hold">
                            <p:stCondLst>
                              <p:cond delay="0"/>
                            </p:stCondLst>
                            <p:childTnLst>
                              <p:par>
                                <p:cTn id="163" presetID="10" presetClass="exit" presetSubtype="0" fill="hold" nodeType="clickEffect">
                                  <p:stCondLst>
                                    <p:cond delay="0"/>
                                  </p:stCondLst>
                                  <p:childTnLst>
                                    <p:animEffect transition="out" filter="fade">
                                      <p:cBhvr>
                                        <p:cTn id="164" dur="500"/>
                                        <p:tgtEl>
                                          <p:spTgt spid="32"/>
                                        </p:tgtEl>
                                      </p:cBhvr>
                                    </p:animEffect>
                                    <p:set>
                                      <p:cBhvr>
                                        <p:cTn id="165" dur="1" fill="hold">
                                          <p:stCondLst>
                                            <p:cond delay="499"/>
                                          </p:stCondLst>
                                        </p:cTn>
                                        <p:tgtEl>
                                          <p:spTgt spid="32"/>
                                        </p:tgtEl>
                                        <p:attrNameLst>
                                          <p:attrName>style.visibility</p:attrName>
                                        </p:attrNameLst>
                                      </p:cBhvr>
                                      <p:to>
                                        <p:strVal val="hidden"/>
                                      </p:to>
                                    </p:set>
                                  </p:childTnLst>
                                </p:cTn>
                              </p:par>
                              <p:par>
                                <p:cTn id="166" presetID="10" presetClass="exit" presetSubtype="0" fill="hold" grpId="3" nodeType="withEffect">
                                  <p:stCondLst>
                                    <p:cond delay="0"/>
                                  </p:stCondLst>
                                  <p:childTnLst>
                                    <p:animEffect transition="out" filter="fade">
                                      <p:cBhvr>
                                        <p:cTn id="167" dur="500"/>
                                        <p:tgtEl>
                                          <p:spTgt spid="19"/>
                                        </p:tgtEl>
                                      </p:cBhvr>
                                    </p:animEffect>
                                    <p:set>
                                      <p:cBhvr>
                                        <p:cTn id="168" dur="1" fill="hold">
                                          <p:stCondLst>
                                            <p:cond delay="499"/>
                                          </p:stCondLst>
                                        </p:cTn>
                                        <p:tgtEl>
                                          <p:spTgt spid="19"/>
                                        </p:tgtEl>
                                        <p:attrNameLst>
                                          <p:attrName>style.visibility</p:attrName>
                                        </p:attrNameLst>
                                      </p:cBhvr>
                                      <p:to>
                                        <p:strVal val="hidden"/>
                                      </p:to>
                                    </p:set>
                                  </p:childTnLst>
                                </p:cTn>
                              </p:par>
                              <p:par>
                                <p:cTn id="169" presetID="10" presetClass="exit" presetSubtype="0" fill="hold" grpId="3" nodeType="withEffect">
                                  <p:stCondLst>
                                    <p:cond delay="0"/>
                                  </p:stCondLst>
                                  <p:childTnLst>
                                    <p:animEffect transition="out" filter="fade">
                                      <p:cBhvr>
                                        <p:cTn id="170" dur="500"/>
                                        <p:tgtEl>
                                          <p:spTgt spid="20"/>
                                        </p:tgtEl>
                                      </p:cBhvr>
                                    </p:animEffect>
                                    <p:set>
                                      <p:cBhvr>
                                        <p:cTn id="171" dur="1" fill="hold">
                                          <p:stCondLst>
                                            <p:cond delay="499"/>
                                          </p:stCondLst>
                                        </p:cTn>
                                        <p:tgtEl>
                                          <p:spTgt spid="20"/>
                                        </p:tgtEl>
                                        <p:attrNameLst>
                                          <p:attrName>style.visibility</p:attrName>
                                        </p:attrNameLst>
                                      </p:cBhvr>
                                      <p:to>
                                        <p:strVal val="hidden"/>
                                      </p:to>
                                    </p:set>
                                  </p:childTnLst>
                                </p:cTn>
                              </p:par>
                              <p:par>
                                <p:cTn id="172" presetID="10" presetClass="exit" presetSubtype="0" fill="hold" nodeType="withEffect">
                                  <p:stCondLst>
                                    <p:cond delay="0"/>
                                  </p:stCondLst>
                                  <p:childTnLst>
                                    <p:animEffect transition="out" filter="fade">
                                      <p:cBhvr>
                                        <p:cTn id="173" dur="500"/>
                                        <p:tgtEl>
                                          <p:spTgt spid="34"/>
                                        </p:tgtEl>
                                      </p:cBhvr>
                                    </p:animEffect>
                                    <p:set>
                                      <p:cBhvr>
                                        <p:cTn id="174" dur="1" fill="hold">
                                          <p:stCondLst>
                                            <p:cond delay="499"/>
                                          </p:stCondLst>
                                        </p:cTn>
                                        <p:tgtEl>
                                          <p:spTgt spid="34"/>
                                        </p:tgtEl>
                                        <p:attrNameLst>
                                          <p:attrName>style.visibility</p:attrName>
                                        </p:attrNameLst>
                                      </p:cBhvr>
                                      <p:to>
                                        <p:strVal val="hidden"/>
                                      </p:to>
                                    </p:set>
                                  </p:childTnLst>
                                </p:cTn>
                              </p:par>
                              <p:par>
                                <p:cTn id="175" presetID="10" presetClass="exit" presetSubtype="0" fill="hold" grpId="4" nodeType="withEffect">
                                  <p:stCondLst>
                                    <p:cond delay="0"/>
                                  </p:stCondLst>
                                  <p:childTnLst>
                                    <p:animEffect transition="out" filter="fade">
                                      <p:cBhvr>
                                        <p:cTn id="176" dur="500"/>
                                        <p:tgtEl>
                                          <p:spTgt spid="28"/>
                                        </p:tgtEl>
                                      </p:cBhvr>
                                    </p:animEffect>
                                    <p:set>
                                      <p:cBhvr>
                                        <p:cTn id="177" dur="1" fill="hold">
                                          <p:stCondLst>
                                            <p:cond delay="499"/>
                                          </p:stCondLst>
                                        </p:cTn>
                                        <p:tgtEl>
                                          <p:spTgt spid="28"/>
                                        </p:tgtEl>
                                        <p:attrNameLst>
                                          <p:attrName>style.visibility</p:attrName>
                                        </p:attrNameLst>
                                      </p:cBhvr>
                                      <p:to>
                                        <p:strVal val="hidden"/>
                                      </p:to>
                                    </p:set>
                                  </p:childTnLst>
                                </p:cTn>
                              </p:par>
                              <p:par>
                                <p:cTn id="178" presetID="10" presetClass="exit" presetSubtype="0" fill="hold" grpId="4" nodeType="withEffect">
                                  <p:stCondLst>
                                    <p:cond delay="0"/>
                                  </p:stCondLst>
                                  <p:childTnLst>
                                    <p:animEffect transition="out" filter="fade">
                                      <p:cBhvr>
                                        <p:cTn id="179" dur="500"/>
                                        <p:tgtEl>
                                          <p:spTgt spid="29"/>
                                        </p:tgtEl>
                                      </p:cBhvr>
                                    </p:animEffect>
                                    <p:set>
                                      <p:cBhvr>
                                        <p:cTn id="180" dur="1" fill="hold">
                                          <p:stCondLst>
                                            <p:cond delay="499"/>
                                          </p:stCondLst>
                                        </p:cTn>
                                        <p:tgtEl>
                                          <p:spTgt spid="29"/>
                                        </p:tgtEl>
                                        <p:attrNameLst>
                                          <p:attrName>style.visibility</p:attrName>
                                        </p:attrNameLst>
                                      </p:cBhvr>
                                      <p:to>
                                        <p:strVal val="hidden"/>
                                      </p:to>
                                    </p:set>
                                  </p:childTnLst>
                                </p:cTn>
                              </p:par>
                              <p:par>
                                <p:cTn id="181" presetID="10" presetClass="exit" presetSubtype="0" fill="hold" grpId="4" nodeType="withEffect">
                                  <p:stCondLst>
                                    <p:cond delay="0"/>
                                  </p:stCondLst>
                                  <p:childTnLst>
                                    <p:animEffect transition="out" filter="fade">
                                      <p:cBhvr>
                                        <p:cTn id="182" dur="500"/>
                                        <p:tgtEl>
                                          <p:spTgt spid="30"/>
                                        </p:tgtEl>
                                      </p:cBhvr>
                                    </p:animEffect>
                                    <p:set>
                                      <p:cBhvr>
                                        <p:cTn id="183" dur="1" fill="hold">
                                          <p:stCondLst>
                                            <p:cond delay="499"/>
                                          </p:stCondLst>
                                        </p:cTn>
                                        <p:tgtEl>
                                          <p:spTgt spid="30"/>
                                        </p:tgtEl>
                                        <p:attrNameLst>
                                          <p:attrName>style.visibility</p:attrName>
                                        </p:attrNameLst>
                                      </p:cBhvr>
                                      <p:to>
                                        <p:strVal val="hidden"/>
                                      </p:to>
                                    </p:set>
                                  </p:childTnLst>
                                </p:cTn>
                              </p:par>
                              <p:par>
                                <p:cTn id="184" presetID="10" presetClass="exit" presetSubtype="0" fill="hold" grpId="4" nodeType="withEffect">
                                  <p:stCondLst>
                                    <p:cond delay="0"/>
                                  </p:stCondLst>
                                  <p:childTnLst>
                                    <p:animEffect transition="out" filter="fade">
                                      <p:cBhvr>
                                        <p:cTn id="185" dur="500"/>
                                        <p:tgtEl>
                                          <p:spTgt spid="33"/>
                                        </p:tgtEl>
                                      </p:cBhvr>
                                    </p:animEffect>
                                    <p:set>
                                      <p:cBhvr>
                                        <p:cTn id="186" dur="1" fill="hold">
                                          <p:stCondLst>
                                            <p:cond delay="499"/>
                                          </p:stCondLst>
                                        </p:cTn>
                                        <p:tgtEl>
                                          <p:spTgt spid="33"/>
                                        </p:tgtEl>
                                        <p:attrNameLst>
                                          <p:attrName>style.visibility</p:attrName>
                                        </p:attrNameLst>
                                      </p:cBhvr>
                                      <p:to>
                                        <p:strVal val="hidden"/>
                                      </p:to>
                                    </p:set>
                                  </p:childTnLst>
                                </p:cTn>
                              </p:par>
                              <p:par>
                                <p:cTn id="187" presetID="10" presetClass="exit" presetSubtype="0" fill="hold" grpId="2" nodeType="withEffect">
                                  <p:stCondLst>
                                    <p:cond delay="0"/>
                                  </p:stCondLst>
                                  <p:childTnLst>
                                    <p:animEffect transition="out" filter="fade">
                                      <p:cBhvr>
                                        <p:cTn id="188" dur="500"/>
                                        <p:tgtEl>
                                          <p:spTgt spid="35"/>
                                        </p:tgtEl>
                                      </p:cBhvr>
                                    </p:animEffect>
                                    <p:set>
                                      <p:cBhvr>
                                        <p:cTn id="189" dur="1" fill="hold">
                                          <p:stCondLst>
                                            <p:cond delay="499"/>
                                          </p:stCondLst>
                                        </p:cTn>
                                        <p:tgtEl>
                                          <p:spTgt spid="35"/>
                                        </p:tgtEl>
                                        <p:attrNameLst>
                                          <p:attrName>style.visibility</p:attrName>
                                        </p:attrNameLst>
                                      </p:cBhvr>
                                      <p:to>
                                        <p:strVal val="hidden"/>
                                      </p:to>
                                    </p:set>
                                  </p:childTnLst>
                                </p:cTn>
                              </p:par>
                              <p:par>
                                <p:cTn id="190" presetID="10" presetClass="exit" presetSubtype="0" fill="hold" grpId="3" nodeType="withEffect">
                                  <p:stCondLst>
                                    <p:cond delay="0"/>
                                  </p:stCondLst>
                                  <p:childTnLst>
                                    <p:animEffect transition="out" filter="fade">
                                      <p:cBhvr>
                                        <p:cTn id="191" dur="500"/>
                                        <p:tgtEl>
                                          <p:spTgt spid="36"/>
                                        </p:tgtEl>
                                      </p:cBhvr>
                                    </p:animEffect>
                                    <p:set>
                                      <p:cBhvr>
                                        <p:cTn id="192" dur="1" fill="hold">
                                          <p:stCondLst>
                                            <p:cond delay="499"/>
                                          </p:stCondLst>
                                        </p:cTn>
                                        <p:tgtEl>
                                          <p:spTgt spid="36"/>
                                        </p:tgtEl>
                                        <p:attrNameLst>
                                          <p:attrName>style.visibility</p:attrName>
                                        </p:attrNameLst>
                                      </p:cBhvr>
                                      <p:to>
                                        <p:strVal val="hidden"/>
                                      </p:to>
                                    </p:set>
                                  </p:childTnLst>
                                </p:cTn>
                              </p:par>
                              <p:par>
                                <p:cTn id="193" presetID="10" presetClass="exit" presetSubtype="0" fill="hold" grpId="2" nodeType="withEffect">
                                  <p:stCondLst>
                                    <p:cond delay="0"/>
                                  </p:stCondLst>
                                  <p:childTnLst>
                                    <p:animEffect transition="out" filter="fade">
                                      <p:cBhvr>
                                        <p:cTn id="194" dur="500"/>
                                        <p:tgtEl>
                                          <p:spTgt spid="37"/>
                                        </p:tgtEl>
                                      </p:cBhvr>
                                    </p:animEffect>
                                    <p:set>
                                      <p:cBhvr>
                                        <p:cTn id="195" dur="1" fill="hold">
                                          <p:stCondLst>
                                            <p:cond delay="499"/>
                                          </p:stCondLst>
                                        </p:cTn>
                                        <p:tgtEl>
                                          <p:spTgt spid="37"/>
                                        </p:tgtEl>
                                        <p:attrNameLst>
                                          <p:attrName>style.visibility</p:attrName>
                                        </p:attrNameLst>
                                      </p:cBhvr>
                                      <p:to>
                                        <p:strVal val="hidden"/>
                                      </p:to>
                                    </p:set>
                                  </p:childTnLst>
                                </p:cTn>
                              </p:par>
                              <p:par>
                                <p:cTn id="196" presetID="10" presetClass="exit" presetSubtype="0" fill="hold" grpId="2" nodeType="withEffect">
                                  <p:stCondLst>
                                    <p:cond delay="0"/>
                                  </p:stCondLst>
                                  <p:childTnLst>
                                    <p:animEffect transition="out" filter="fade">
                                      <p:cBhvr>
                                        <p:cTn id="197" dur="500"/>
                                        <p:tgtEl>
                                          <p:spTgt spid="38"/>
                                        </p:tgtEl>
                                      </p:cBhvr>
                                    </p:animEffect>
                                    <p:set>
                                      <p:cBhvr>
                                        <p:cTn id="198" dur="1" fill="hold">
                                          <p:stCondLst>
                                            <p:cond delay="499"/>
                                          </p:stCondLst>
                                        </p:cTn>
                                        <p:tgtEl>
                                          <p:spTgt spid="38"/>
                                        </p:tgtEl>
                                        <p:attrNameLst>
                                          <p:attrName>style.visibility</p:attrName>
                                        </p:attrNameLst>
                                      </p:cBhvr>
                                      <p:to>
                                        <p:strVal val="hidden"/>
                                      </p:to>
                                    </p:set>
                                  </p:childTnLst>
                                </p:cTn>
                              </p:par>
                              <p:par>
                                <p:cTn id="199" presetID="10" presetClass="exit" presetSubtype="0" fill="hold" nodeType="withEffect">
                                  <p:stCondLst>
                                    <p:cond delay="0"/>
                                  </p:stCondLst>
                                  <p:childTnLst>
                                    <p:animEffect transition="out" filter="fade">
                                      <p:cBhvr>
                                        <p:cTn id="200" dur="500"/>
                                        <p:tgtEl>
                                          <p:spTgt spid="69"/>
                                        </p:tgtEl>
                                      </p:cBhvr>
                                    </p:animEffect>
                                    <p:set>
                                      <p:cBhvr>
                                        <p:cTn id="201" dur="1" fill="hold">
                                          <p:stCondLst>
                                            <p:cond delay="499"/>
                                          </p:stCondLst>
                                        </p:cTn>
                                        <p:tgtEl>
                                          <p:spTgt spid="69"/>
                                        </p:tgtEl>
                                        <p:attrNameLst>
                                          <p:attrName>style.visibility</p:attrName>
                                        </p:attrNameLst>
                                      </p:cBhvr>
                                      <p:to>
                                        <p:strVal val="hidden"/>
                                      </p:to>
                                    </p:set>
                                  </p:childTnLst>
                                </p:cTn>
                              </p:par>
                              <p:par>
                                <p:cTn id="202" presetID="10" presetClass="exit" presetSubtype="0" fill="hold" grpId="2" nodeType="withEffect">
                                  <p:stCondLst>
                                    <p:cond delay="0"/>
                                  </p:stCondLst>
                                  <p:childTnLst>
                                    <p:animEffect transition="out" filter="fade">
                                      <p:cBhvr>
                                        <p:cTn id="203" dur="500"/>
                                        <p:tgtEl>
                                          <p:spTgt spid="39"/>
                                        </p:tgtEl>
                                      </p:cBhvr>
                                    </p:animEffect>
                                    <p:set>
                                      <p:cBhvr>
                                        <p:cTn id="204" dur="1" fill="hold">
                                          <p:stCondLst>
                                            <p:cond delay="499"/>
                                          </p:stCondLst>
                                        </p:cTn>
                                        <p:tgtEl>
                                          <p:spTgt spid="39"/>
                                        </p:tgtEl>
                                        <p:attrNameLst>
                                          <p:attrName>style.visibility</p:attrName>
                                        </p:attrNameLst>
                                      </p:cBhvr>
                                      <p:to>
                                        <p:strVal val="hidden"/>
                                      </p:to>
                                    </p:set>
                                  </p:childTnLst>
                                </p:cTn>
                              </p:par>
                              <p:par>
                                <p:cTn id="205" presetID="10" presetClass="exit" presetSubtype="0" fill="hold" grpId="1" nodeType="withEffect">
                                  <p:stCondLst>
                                    <p:cond delay="0"/>
                                  </p:stCondLst>
                                  <p:childTnLst>
                                    <p:animEffect transition="out" filter="fade">
                                      <p:cBhvr>
                                        <p:cTn id="206" dur="500"/>
                                        <p:tgtEl>
                                          <p:spTgt spid="98"/>
                                        </p:tgtEl>
                                      </p:cBhvr>
                                    </p:animEffect>
                                    <p:set>
                                      <p:cBhvr>
                                        <p:cTn id="207" dur="1" fill="hold">
                                          <p:stCondLst>
                                            <p:cond delay="499"/>
                                          </p:stCondLst>
                                        </p:cTn>
                                        <p:tgtEl>
                                          <p:spTgt spid="98"/>
                                        </p:tgtEl>
                                        <p:attrNameLst>
                                          <p:attrName>style.visibility</p:attrName>
                                        </p:attrNameLst>
                                      </p:cBhvr>
                                      <p:to>
                                        <p:strVal val="hidden"/>
                                      </p:to>
                                    </p:set>
                                  </p:childTnLst>
                                </p:cTn>
                              </p:par>
                              <p:par>
                                <p:cTn id="208" presetID="10" presetClass="exit" presetSubtype="0" fill="hold" grpId="1" nodeType="withEffect">
                                  <p:stCondLst>
                                    <p:cond delay="0"/>
                                  </p:stCondLst>
                                  <p:childTnLst>
                                    <p:animEffect transition="out" filter="fade">
                                      <p:cBhvr>
                                        <p:cTn id="209" dur="500"/>
                                        <p:tgtEl>
                                          <p:spTgt spid="99"/>
                                        </p:tgtEl>
                                      </p:cBhvr>
                                    </p:animEffect>
                                    <p:set>
                                      <p:cBhvr>
                                        <p:cTn id="210" dur="1" fill="hold">
                                          <p:stCondLst>
                                            <p:cond delay="499"/>
                                          </p:stCondLst>
                                        </p:cTn>
                                        <p:tgtEl>
                                          <p:spTgt spid="99"/>
                                        </p:tgtEl>
                                        <p:attrNameLst>
                                          <p:attrName>style.visibility</p:attrName>
                                        </p:attrNameLst>
                                      </p:cBhvr>
                                      <p:to>
                                        <p:strVal val="hidden"/>
                                      </p:to>
                                    </p:set>
                                  </p:childTnLst>
                                </p:cTn>
                              </p:par>
                              <p:par>
                                <p:cTn id="211" presetID="10" presetClass="exit" presetSubtype="0" fill="hold" grpId="1" nodeType="withEffect">
                                  <p:stCondLst>
                                    <p:cond delay="0"/>
                                  </p:stCondLst>
                                  <p:childTnLst>
                                    <p:animEffect transition="out" filter="fade">
                                      <p:cBhvr>
                                        <p:cTn id="212" dur="500"/>
                                        <p:tgtEl>
                                          <p:spTgt spid="100"/>
                                        </p:tgtEl>
                                      </p:cBhvr>
                                    </p:animEffect>
                                    <p:set>
                                      <p:cBhvr>
                                        <p:cTn id="213" dur="1" fill="hold">
                                          <p:stCondLst>
                                            <p:cond delay="499"/>
                                          </p:stCondLst>
                                        </p:cTn>
                                        <p:tgtEl>
                                          <p:spTgt spid="100"/>
                                        </p:tgtEl>
                                        <p:attrNameLst>
                                          <p:attrName>style.visibility</p:attrName>
                                        </p:attrNameLst>
                                      </p:cBhvr>
                                      <p:to>
                                        <p:strVal val="hidden"/>
                                      </p:to>
                                    </p:set>
                                  </p:childTnLst>
                                </p:cTn>
                              </p:par>
                              <p:par>
                                <p:cTn id="214" presetID="10" presetClass="exit" presetSubtype="0" fill="hold" grpId="1" nodeType="withEffect">
                                  <p:stCondLst>
                                    <p:cond delay="0"/>
                                  </p:stCondLst>
                                  <p:childTnLst>
                                    <p:animEffect transition="out" filter="fade">
                                      <p:cBhvr>
                                        <p:cTn id="215" dur="500"/>
                                        <p:tgtEl>
                                          <p:spTgt spid="101"/>
                                        </p:tgtEl>
                                      </p:cBhvr>
                                    </p:animEffect>
                                    <p:set>
                                      <p:cBhvr>
                                        <p:cTn id="216" dur="1" fill="hold">
                                          <p:stCondLst>
                                            <p:cond delay="499"/>
                                          </p:stCondLst>
                                        </p:cTn>
                                        <p:tgtEl>
                                          <p:spTgt spid="101"/>
                                        </p:tgtEl>
                                        <p:attrNameLst>
                                          <p:attrName>style.visibility</p:attrName>
                                        </p:attrNameLst>
                                      </p:cBhvr>
                                      <p:to>
                                        <p:strVal val="hidden"/>
                                      </p:to>
                                    </p:set>
                                  </p:childTnLst>
                                </p:cTn>
                              </p:par>
                              <p:par>
                                <p:cTn id="217" presetID="10" presetClass="exit" presetSubtype="0" fill="hold" grpId="1" nodeType="withEffect">
                                  <p:stCondLst>
                                    <p:cond delay="0"/>
                                  </p:stCondLst>
                                  <p:childTnLst>
                                    <p:animEffect transition="out" filter="fade">
                                      <p:cBhvr>
                                        <p:cTn id="218" dur="500"/>
                                        <p:tgtEl>
                                          <p:spTgt spid="102"/>
                                        </p:tgtEl>
                                      </p:cBhvr>
                                    </p:animEffect>
                                    <p:set>
                                      <p:cBhvr>
                                        <p:cTn id="219" dur="1" fill="hold">
                                          <p:stCondLst>
                                            <p:cond delay="499"/>
                                          </p:stCondLst>
                                        </p:cTn>
                                        <p:tgtEl>
                                          <p:spTgt spid="102"/>
                                        </p:tgtEl>
                                        <p:attrNameLst>
                                          <p:attrName>style.visibility</p:attrName>
                                        </p:attrNameLst>
                                      </p:cBhvr>
                                      <p:to>
                                        <p:strVal val="hidden"/>
                                      </p:to>
                                    </p:set>
                                  </p:childTnLst>
                                </p:cTn>
                              </p:par>
                              <p:par>
                                <p:cTn id="220" presetID="10" presetClass="exit" presetSubtype="0" fill="hold" grpId="1" nodeType="withEffect">
                                  <p:stCondLst>
                                    <p:cond delay="0"/>
                                  </p:stCondLst>
                                  <p:childTnLst>
                                    <p:animEffect transition="out" filter="fade">
                                      <p:cBhvr>
                                        <p:cTn id="221" dur="500"/>
                                        <p:tgtEl>
                                          <p:spTgt spid="103"/>
                                        </p:tgtEl>
                                      </p:cBhvr>
                                    </p:animEffect>
                                    <p:set>
                                      <p:cBhvr>
                                        <p:cTn id="222" dur="1" fill="hold">
                                          <p:stCondLst>
                                            <p:cond delay="499"/>
                                          </p:stCondLst>
                                        </p:cTn>
                                        <p:tgtEl>
                                          <p:spTgt spid="103"/>
                                        </p:tgtEl>
                                        <p:attrNameLst>
                                          <p:attrName>style.visibility</p:attrName>
                                        </p:attrNameLst>
                                      </p:cBhvr>
                                      <p:to>
                                        <p:strVal val="hidden"/>
                                      </p:to>
                                    </p:set>
                                  </p:childTnLst>
                                </p:cTn>
                              </p:par>
                              <p:par>
                                <p:cTn id="223" presetID="10" presetClass="exit" presetSubtype="0" fill="hold" grpId="1" nodeType="withEffect">
                                  <p:stCondLst>
                                    <p:cond delay="0"/>
                                  </p:stCondLst>
                                  <p:childTnLst>
                                    <p:animEffect transition="out" filter="fade">
                                      <p:cBhvr>
                                        <p:cTn id="224" dur="500"/>
                                        <p:tgtEl>
                                          <p:spTgt spid="116"/>
                                        </p:tgtEl>
                                      </p:cBhvr>
                                    </p:animEffect>
                                    <p:set>
                                      <p:cBhvr>
                                        <p:cTn id="225" dur="1" fill="hold">
                                          <p:stCondLst>
                                            <p:cond delay="499"/>
                                          </p:stCondLst>
                                        </p:cTn>
                                        <p:tgtEl>
                                          <p:spTgt spid="116"/>
                                        </p:tgtEl>
                                        <p:attrNameLst>
                                          <p:attrName>style.visibility</p:attrName>
                                        </p:attrNameLst>
                                      </p:cBhvr>
                                      <p:to>
                                        <p:strVal val="hidden"/>
                                      </p:to>
                                    </p:set>
                                  </p:childTnLst>
                                </p:cTn>
                              </p:par>
                              <p:par>
                                <p:cTn id="226" presetID="10" presetClass="exit" presetSubtype="0" fill="hold" grpId="1" nodeType="withEffect">
                                  <p:stCondLst>
                                    <p:cond delay="0"/>
                                  </p:stCondLst>
                                  <p:childTnLst>
                                    <p:animEffect transition="out" filter="fade">
                                      <p:cBhvr>
                                        <p:cTn id="227" dur="500"/>
                                        <p:tgtEl>
                                          <p:spTgt spid="117"/>
                                        </p:tgtEl>
                                      </p:cBhvr>
                                    </p:animEffect>
                                    <p:set>
                                      <p:cBhvr>
                                        <p:cTn id="228" dur="1" fill="hold">
                                          <p:stCondLst>
                                            <p:cond delay="499"/>
                                          </p:stCondLst>
                                        </p:cTn>
                                        <p:tgtEl>
                                          <p:spTgt spid="117"/>
                                        </p:tgtEl>
                                        <p:attrNameLst>
                                          <p:attrName>style.visibility</p:attrName>
                                        </p:attrNameLst>
                                      </p:cBhvr>
                                      <p:to>
                                        <p:strVal val="hidden"/>
                                      </p:to>
                                    </p:set>
                                  </p:childTnLst>
                                </p:cTn>
                              </p:par>
                              <p:par>
                                <p:cTn id="229" presetID="10" presetClass="exit" presetSubtype="0" fill="hold" grpId="1" nodeType="withEffect">
                                  <p:stCondLst>
                                    <p:cond delay="0"/>
                                  </p:stCondLst>
                                  <p:childTnLst>
                                    <p:animEffect transition="out" filter="fade">
                                      <p:cBhvr>
                                        <p:cTn id="230" dur="500"/>
                                        <p:tgtEl>
                                          <p:spTgt spid="118"/>
                                        </p:tgtEl>
                                      </p:cBhvr>
                                    </p:animEffect>
                                    <p:set>
                                      <p:cBhvr>
                                        <p:cTn id="231" dur="1" fill="hold">
                                          <p:stCondLst>
                                            <p:cond delay="499"/>
                                          </p:stCondLst>
                                        </p:cTn>
                                        <p:tgtEl>
                                          <p:spTgt spid="1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19" grpId="2"/>
      <p:bldP spid="19" grpId="3"/>
      <p:bldP spid="20" grpId="0"/>
      <p:bldP spid="20" grpId="1"/>
      <p:bldP spid="20" grpId="2"/>
      <p:bldP spid="20" grpId="3"/>
      <p:bldP spid="28" grpId="0"/>
      <p:bldP spid="28" grpId="1"/>
      <p:bldP spid="28" grpId="2"/>
      <p:bldP spid="28" grpId="3"/>
      <p:bldP spid="28" grpId="4"/>
      <p:bldP spid="29" grpId="0"/>
      <p:bldP spid="29" grpId="1"/>
      <p:bldP spid="29" grpId="2"/>
      <p:bldP spid="29" grpId="3"/>
      <p:bldP spid="29" grpId="4"/>
      <p:bldP spid="30" grpId="0"/>
      <p:bldP spid="30" grpId="1"/>
      <p:bldP spid="30" grpId="2"/>
      <p:bldP spid="30" grpId="3"/>
      <p:bldP spid="30" grpId="4"/>
      <p:bldP spid="33" grpId="0"/>
      <p:bldP spid="33" grpId="1"/>
      <p:bldP spid="33" grpId="2"/>
      <p:bldP spid="33" grpId="3"/>
      <p:bldP spid="33" grpId="4"/>
      <p:bldP spid="35" grpId="0"/>
      <p:bldP spid="35" grpId="1"/>
      <p:bldP spid="35" grpId="2"/>
      <p:bldP spid="36" grpId="0"/>
      <p:bldP spid="36" grpId="1"/>
      <p:bldP spid="36" grpId="2"/>
      <p:bldP spid="36" grpId="3"/>
      <p:bldP spid="37" grpId="0"/>
      <p:bldP spid="37" grpId="1"/>
      <p:bldP spid="37" grpId="2"/>
      <p:bldP spid="38" grpId="0"/>
      <p:bldP spid="38" grpId="1"/>
      <p:bldP spid="38" grpId="2"/>
      <p:bldP spid="39" grpId="0"/>
      <p:bldP spid="39" grpId="1"/>
      <p:bldP spid="39" grpId="2"/>
      <p:bldP spid="98" grpId="0"/>
      <p:bldP spid="98" grpId="1"/>
      <p:bldP spid="99" grpId="0"/>
      <p:bldP spid="99" grpId="1"/>
      <p:bldP spid="100" grpId="0"/>
      <p:bldP spid="100" grpId="1"/>
      <p:bldP spid="101" grpId="0"/>
      <p:bldP spid="101" grpId="1"/>
      <p:bldP spid="102" grpId="0"/>
      <p:bldP spid="102" grpId="1"/>
      <p:bldP spid="103" grpId="0"/>
      <p:bldP spid="103" grpId="1"/>
      <p:bldP spid="116" grpId="0"/>
      <p:bldP spid="116" grpId="1"/>
      <p:bldP spid="117" grpId="0"/>
      <p:bldP spid="117" grpId="1"/>
      <p:bldP spid="118" grpId="0"/>
      <p:bldP spid="118" grpId="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F8560A-1D26-5863-D2DD-F9FB30E4C935}"/>
              </a:ext>
            </a:extLst>
          </p:cNvPr>
          <p:cNvSpPr txBox="1"/>
          <p:nvPr/>
        </p:nvSpPr>
        <p:spPr>
          <a:xfrm>
            <a:off x="1331089" y="358815"/>
            <a:ext cx="9294470" cy="707886"/>
          </a:xfrm>
          <a:prstGeom prst="rect">
            <a:avLst/>
          </a:prstGeom>
          <a:noFill/>
        </p:spPr>
        <p:txBody>
          <a:bodyPr wrap="square" rtlCol="0">
            <a:spAutoFit/>
          </a:bodyPr>
          <a:lstStyle/>
          <a:p>
            <a:pPr algn="ctr"/>
            <a:r>
              <a:rPr lang="en-US" sz="4000" u="sng">
                <a:solidFill>
                  <a:schemeClr val="bg1"/>
                </a:solidFill>
              </a:rPr>
              <a:t>Covariance</a:t>
            </a:r>
          </a:p>
        </p:txBody>
      </p:sp>
      <p:sp>
        <p:nvSpPr>
          <p:cNvPr id="6" name="TextBox 5">
            <a:extLst>
              <a:ext uri="{FF2B5EF4-FFF2-40B4-BE49-F238E27FC236}">
                <a16:creationId xmlns:a16="http://schemas.microsoft.com/office/drawing/2014/main" id="{73DC4A1C-FC92-5B84-D6F8-B455BADE2CB1}"/>
              </a:ext>
            </a:extLst>
          </p:cNvPr>
          <p:cNvSpPr txBox="1"/>
          <p:nvPr/>
        </p:nvSpPr>
        <p:spPr>
          <a:xfrm>
            <a:off x="2567821" y="1460811"/>
            <a:ext cx="7056358" cy="769441"/>
          </a:xfrm>
          <a:prstGeom prst="rect">
            <a:avLst/>
          </a:prstGeom>
          <a:noFill/>
        </p:spPr>
        <p:txBody>
          <a:bodyPr wrap="square">
            <a:spAutoFit/>
          </a:bodyPr>
          <a:lstStyle/>
          <a:p>
            <a:r>
              <a:rPr lang="en-US" sz="4400" err="1">
                <a:solidFill>
                  <a:schemeClr val="bg1"/>
                </a:solidFill>
              </a:rPr>
              <a:t>cov</a:t>
            </a:r>
            <a:r>
              <a:rPr lang="en-US" sz="4400" baseline="-25000" err="1">
                <a:solidFill>
                  <a:schemeClr val="bg1"/>
                </a:solidFill>
              </a:rPr>
              <a:t>a,b</a:t>
            </a:r>
            <a:r>
              <a:rPr lang="en-US" sz="4400" baseline="-25000">
                <a:solidFill>
                  <a:schemeClr val="bg1"/>
                </a:solidFill>
              </a:rPr>
              <a:t> </a:t>
            </a:r>
            <a:r>
              <a:rPr lang="en-US" sz="4400">
                <a:solidFill>
                  <a:schemeClr val="bg1"/>
                </a:solidFill>
              </a:rPr>
              <a:t>= </a:t>
            </a:r>
            <a:r>
              <a:rPr lang="el-GR" sz="4400">
                <a:solidFill>
                  <a:schemeClr val="bg1"/>
                </a:solidFill>
              </a:rPr>
              <a:t>Σ</a:t>
            </a:r>
            <a:r>
              <a:rPr lang="en-US" sz="4400">
                <a:solidFill>
                  <a:schemeClr val="bg1"/>
                </a:solidFill>
              </a:rPr>
              <a:t>(R</a:t>
            </a:r>
            <a:r>
              <a:rPr lang="en-US" sz="4400" baseline="-25000">
                <a:solidFill>
                  <a:schemeClr val="bg1"/>
                </a:solidFill>
              </a:rPr>
              <a:t>a </a:t>
            </a:r>
            <a:r>
              <a:rPr lang="en-US" sz="4400">
                <a:solidFill>
                  <a:schemeClr val="bg1"/>
                </a:solidFill>
              </a:rPr>
              <a:t>– E(R</a:t>
            </a:r>
            <a:r>
              <a:rPr lang="en-US" sz="4400" baseline="-25000">
                <a:solidFill>
                  <a:schemeClr val="bg1"/>
                </a:solidFill>
              </a:rPr>
              <a:t>a</a:t>
            </a:r>
            <a:r>
              <a:rPr lang="en-US" sz="4400">
                <a:solidFill>
                  <a:schemeClr val="bg1"/>
                </a:solidFill>
              </a:rPr>
              <a:t>))(R</a:t>
            </a:r>
            <a:r>
              <a:rPr lang="en-US" sz="4400" baseline="-25000">
                <a:solidFill>
                  <a:schemeClr val="bg1"/>
                </a:solidFill>
              </a:rPr>
              <a:t>b </a:t>
            </a:r>
            <a:r>
              <a:rPr lang="en-US" sz="4400">
                <a:solidFill>
                  <a:schemeClr val="bg1"/>
                </a:solidFill>
              </a:rPr>
              <a:t>– E(R</a:t>
            </a:r>
            <a:r>
              <a:rPr lang="en-US" sz="4400" baseline="-25000">
                <a:solidFill>
                  <a:schemeClr val="bg1"/>
                </a:solidFill>
              </a:rPr>
              <a:t>b</a:t>
            </a:r>
            <a:r>
              <a:rPr lang="en-US" sz="4400">
                <a:solidFill>
                  <a:schemeClr val="bg1"/>
                </a:solidFill>
              </a:rPr>
              <a:t>)) </a:t>
            </a:r>
          </a:p>
        </p:txBody>
      </p:sp>
      <p:cxnSp>
        <p:nvCxnSpPr>
          <p:cNvPr id="8" name="Straight Connector 7">
            <a:extLst>
              <a:ext uri="{FF2B5EF4-FFF2-40B4-BE49-F238E27FC236}">
                <a16:creationId xmlns:a16="http://schemas.microsoft.com/office/drawing/2014/main" id="{61E493C3-7692-4EDA-0EAB-C2731C19D954}"/>
              </a:ext>
            </a:extLst>
          </p:cNvPr>
          <p:cNvCxnSpPr/>
          <p:nvPr/>
        </p:nvCxnSpPr>
        <p:spPr>
          <a:xfrm>
            <a:off x="4464424" y="2230252"/>
            <a:ext cx="4930588" cy="0"/>
          </a:xfrm>
          <a:prstGeom prst="line">
            <a:avLst/>
          </a:prstGeom>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3160B523-EE8C-C8AC-913C-8251DC1F9E54}"/>
              </a:ext>
            </a:extLst>
          </p:cNvPr>
          <p:cNvSpPr txBox="1"/>
          <p:nvPr/>
        </p:nvSpPr>
        <p:spPr>
          <a:xfrm>
            <a:off x="3401539" y="2091545"/>
            <a:ext cx="7056358" cy="769441"/>
          </a:xfrm>
          <a:prstGeom prst="rect">
            <a:avLst/>
          </a:prstGeom>
          <a:noFill/>
        </p:spPr>
        <p:txBody>
          <a:bodyPr wrap="square">
            <a:spAutoFit/>
          </a:bodyPr>
          <a:lstStyle/>
          <a:p>
            <a:pPr algn="ctr"/>
            <a:r>
              <a:rPr lang="en-US" sz="4400">
                <a:solidFill>
                  <a:schemeClr val="bg1"/>
                </a:solidFill>
              </a:rPr>
              <a:t>N-1</a:t>
            </a:r>
          </a:p>
        </p:txBody>
      </p:sp>
      <p:sp>
        <p:nvSpPr>
          <p:cNvPr id="10" name="TextBox 9">
            <a:extLst>
              <a:ext uri="{FF2B5EF4-FFF2-40B4-BE49-F238E27FC236}">
                <a16:creationId xmlns:a16="http://schemas.microsoft.com/office/drawing/2014/main" id="{18CB9289-DBB5-CFF7-938C-EE3A443E0CBD}"/>
              </a:ext>
            </a:extLst>
          </p:cNvPr>
          <p:cNvSpPr txBox="1"/>
          <p:nvPr/>
        </p:nvSpPr>
        <p:spPr>
          <a:xfrm>
            <a:off x="3502504" y="2951946"/>
            <a:ext cx="5186993" cy="954107"/>
          </a:xfrm>
          <a:prstGeom prst="rect">
            <a:avLst/>
          </a:prstGeom>
          <a:noFill/>
        </p:spPr>
        <p:txBody>
          <a:bodyPr wrap="square" rtlCol="0">
            <a:spAutoFit/>
          </a:bodyPr>
          <a:lstStyle/>
          <a:p>
            <a:pPr algn="ctr"/>
            <a:r>
              <a:rPr lang="en-US" sz="2800">
                <a:solidFill>
                  <a:schemeClr val="bg1"/>
                </a:solidFill>
              </a:rPr>
              <a:t>&gt;0 : Positively Correlated</a:t>
            </a:r>
          </a:p>
          <a:p>
            <a:pPr algn="ctr"/>
            <a:r>
              <a:rPr lang="en-US" sz="2800">
                <a:solidFill>
                  <a:schemeClr val="bg1"/>
                </a:solidFill>
              </a:rPr>
              <a:t>&lt;0 : Negatively Correlated</a:t>
            </a:r>
          </a:p>
        </p:txBody>
      </p:sp>
      <p:sp>
        <p:nvSpPr>
          <p:cNvPr id="11" name="TextBox 10">
            <a:extLst>
              <a:ext uri="{FF2B5EF4-FFF2-40B4-BE49-F238E27FC236}">
                <a16:creationId xmlns:a16="http://schemas.microsoft.com/office/drawing/2014/main" id="{8E808FB9-FDD1-CC52-8A06-497BDCCE861F}"/>
              </a:ext>
            </a:extLst>
          </p:cNvPr>
          <p:cNvSpPr txBox="1"/>
          <p:nvPr/>
        </p:nvSpPr>
        <p:spPr>
          <a:xfrm>
            <a:off x="1448765" y="3104942"/>
            <a:ext cx="9294470" cy="707886"/>
          </a:xfrm>
          <a:prstGeom prst="rect">
            <a:avLst/>
          </a:prstGeom>
          <a:noFill/>
        </p:spPr>
        <p:txBody>
          <a:bodyPr wrap="square" rtlCol="0">
            <a:spAutoFit/>
          </a:bodyPr>
          <a:lstStyle/>
          <a:p>
            <a:pPr algn="ctr"/>
            <a:r>
              <a:rPr lang="en-US" sz="4000">
                <a:solidFill>
                  <a:schemeClr val="bg1"/>
                </a:solidFill>
              </a:rPr>
              <a:t>Correlation</a:t>
            </a:r>
          </a:p>
        </p:txBody>
      </p:sp>
      <p:sp>
        <p:nvSpPr>
          <p:cNvPr id="13" name="TextBox 12">
            <a:extLst>
              <a:ext uri="{FF2B5EF4-FFF2-40B4-BE49-F238E27FC236}">
                <a16:creationId xmlns:a16="http://schemas.microsoft.com/office/drawing/2014/main" id="{B58409A8-CCD7-FA70-7B3C-D061956F220A}"/>
              </a:ext>
            </a:extLst>
          </p:cNvPr>
          <p:cNvSpPr txBox="1"/>
          <p:nvPr/>
        </p:nvSpPr>
        <p:spPr>
          <a:xfrm>
            <a:off x="2567821" y="3858308"/>
            <a:ext cx="7056358" cy="769441"/>
          </a:xfrm>
          <a:prstGeom prst="rect">
            <a:avLst/>
          </a:prstGeom>
          <a:noFill/>
        </p:spPr>
        <p:txBody>
          <a:bodyPr wrap="square">
            <a:spAutoFit/>
          </a:bodyPr>
          <a:lstStyle/>
          <a:p>
            <a:pPr algn="ctr"/>
            <a:r>
              <a:rPr lang="el-GR" sz="4400">
                <a:solidFill>
                  <a:schemeClr val="bg1"/>
                </a:solidFill>
              </a:rPr>
              <a:t>ρ</a:t>
            </a:r>
            <a:r>
              <a:rPr lang="en-US" sz="4400" baseline="-25000" err="1">
                <a:solidFill>
                  <a:schemeClr val="bg1"/>
                </a:solidFill>
              </a:rPr>
              <a:t>a,b</a:t>
            </a:r>
            <a:r>
              <a:rPr lang="en-US" sz="4400" baseline="-25000">
                <a:solidFill>
                  <a:schemeClr val="bg1"/>
                </a:solidFill>
              </a:rPr>
              <a:t> </a:t>
            </a:r>
            <a:r>
              <a:rPr lang="en-US" sz="4400">
                <a:solidFill>
                  <a:schemeClr val="bg1"/>
                </a:solidFill>
              </a:rPr>
              <a:t>= (</a:t>
            </a:r>
            <a:r>
              <a:rPr lang="en-US" sz="4400" err="1">
                <a:solidFill>
                  <a:schemeClr val="bg1"/>
                </a:solidFill>
              </a:rPr>
              <a:t>cov</a:t>
            </a:r>
            <a:r>
              <a:rPr lang="en-US" sz="4400" baseline="-25000" err="1">
                <a:solidFill>
                  <a:schemeClr val="bg1"/>
                </a:solidFill>
              </a:rPr>
              <a:t>a,b</a:t>
            </a:r>
            <a:r>
              <a:rPr lang="en-US" sz="4400">
                <a:solidFill>
                  <a:schemeClr val="bg1"/>
                </a:solidFill>
              </a:rPr>
              <a:t>)/</a:t>
            </a:r>
            <a:r>
              <a:rPr lang="el-GR" sz="4400">
                <a:solidFill>
                  <a:schemeClr val="bg1"/>
                </a:solidFill>
              </a:rPr>
              <a:t>σ</a:t>
            </a:r>
            <a:r>
              <a:rPr lang="en-US" sz="4400" baseline="-25000">
                <a:solidFill>
                  <a:schemeClr val="bg1"/>
                </a:solidFill>
              </a:rPr>
              <a:t>a</a:t>
            </a:r>
            <a:r>
              <a:rPr lang="en-US" sz="4400">
                <a:solidFill>
                  <a:schemeClr val="bg1"/>
                </a:solidFill>
              </a:rPr>
              <a:t>.</a:t>
            </a:r>
            <a:r>
              <a:rPr lang="el-GR" sz="4400">
                <a:solidFill>
                  <a:schemeClr val="bg1"/>
                </a:solidFill>
              </a:rPr>
              <a:t> σ</a:t>
            </a:r>
            <a:r>
              <a:rPr lang="en-US" sz="4400" baseline="-25000">
                <a:solidFill>
                  <a:schemeClr val="bg1"/>
                </a:solidFill>
              </a:rPr>
              <a:t>b</a:t>
            </a:r>
          </a:p>
        </p:txBody>
      </p:sp>
      <p:sp>
        <p:nvSpPr>
          <p:cNvPr id="14" name="TextBox 13">
            <a:extLst>
              <a:ext uri="{FF2B5EF4-FFF2-40B4-BE49-F238E27FC236}">
                <a16:creationId xmlns:a16="http://schemas.microsoft.com/office/drawing/2014/main" id="{5C49A36C-68B2-5BF5-6743-598E3379E997}"/>
              </a:ext>
            </a:extLst>
          </p:cNvPr>
          <p:cNvSpPr txBox="1"/>
          <p:nvPr/>
        </p:nvSpPr>
        <p:spPr>
          <a:xfrm>
            <a:off x="3502503" y="4920135"/>
            <a:ext cx="5186993" cy="954107"/>
          </a:xfrm>
          <a:prstGeom prst="rect">
            <a:avLst/>
          </a:prstGeom>
          <a:noFill/>
        </p:spPr>
        <p:txBody>
          <a:bodyPr wrap="square" rtlCol="0">
            <a:spAutoFit/>
          </a:bodyPr>
          <a:lstStyle/>
          <a:p>
            <a:pPr algn="ctr"/>
            <a:r>
              <a:rPr lang="en-US" sz="2800">
                <a:solidFill>
                  <a:schemeClr val="bg1"/>
                </a:solidFill>
              </a:rPr>
              <a:t>-1&gt;</a:t>
            </a:r>
            <a:r>
              <a:rPr lang="el-GR" sz="2800">
                <a:solidFill>
                  <a:schemeClr val="bg1"/>
                </a:solidFill>
              </a:rPr>
              <a:t>ρ</a:t>
            </a:r>
            <a:r>
              <a:rPr lang="en-US" sz="2800">
                <a:solidFill>
                  <a:schemeClr val="bg1"/>
                </a:solidFill>
              </a:rPr>
              <a:t>&gt;0 : Negatively Correlated</a:t>
            </a:r>
          </a:p>
          <a:p>
            <a:pPr algn="ctr"/>
            <a:r>
              <a:rPr lang="en-US" sz="2800">
                <a:solidFill>
                  <a:schemeClr val="bg1"/>
                </a:solidFill>
              </a:rPr>
              <a:t>0&lt;</a:t>
            </a:r>
            <a:r>
              <a:rPr lang="el-GR" sz="2800">
                <a:solidFill>
                  <a:schemeClr val="bg1"/>
                </a:solidFill>
              </a:rPr>
              <a:t>ρ</a:t>
            </a:r>
            <a:r>
              <a:rPr lang="en-US" sz="2800">
                <a:solidFill>
                  <a:schemeClr val="bg1"/>
                </a:solidFill>
              </a:rPr>
              <a:t>&lt;+1 : Positively Correlated</a:t>
            </a:r>
          </a:p>
        </p:txBody>
      </p:sp>
      <p:sp>
        <p:nvSpPr>
          <p:cNvPr id="3" name="TextBox 2">
            <a:extLst>
              <a:ext uri="{FF2B5EF4-FFF2-40B4-BE49-F238E27FC236}">
                <a16:creationId xmlns:a16="http://schemas.microsoft.com/office/drawing/2014/main" id="{FD5E0C74-1528-2CB4-7DD5-460AD706CCB5}"/>
              </a:ext>
            </a:extLst>
          </p:cNvPr>
          <p:cNvSpPr txBox="1"/>
          <p:nvPr/>
        </p:nvSpPr>
        <p:spPr>
          <a:xfrm>
            <a:off x="11745246" y="6488668"/>
            <a:ext cx="446754" cy="369332"/>
          </a:xfrm>
          <a:prstGeom prst="rect">
            <a:avLst/>
          </a:prstGeom>
          <a:noFill/>
        </p:spPr>
        <p:txBody>
          <a:bodyPr wrap="square" rtlCol="0">
            <a:spAutoFit/>
          </a:bodyPr>
          <a:lstStyle/>
          <a:p>
            <a:pPr algn="ctr"/>
            <a:r>
              <a:rPr lang="en-US" dirty="0">
                <a:solidFill>
                  <a:schemeClr val="bg1"/>
                </a:solidFill>
              </a:rPr>
              <a:t>15</a:t>
            </a:r>
          </a:p>
        </p:txBody>
      </p:sp>
    </p:spTree>
    <p:extLst>
      <p:ext uri="{BB962C8B-B14F-4D97-AF65-F5344CB8AC3E}">
        <p14:creationId xmlns:p14="http://schemas.microsoft.com/office/powerpoint/2010/main" val="32550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1"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1000"/>
                                        <p:tgtEl>
                                          <p:spTgt spid="10"/>
                                        </p:tgtEl>
                                      </p:cBhvr>
                                    </p:animEffect>
                                    <p:set>
                                      <p:cBhvr>
                                        <p:cTn id="28" dur="1" fill="hold">
                                          <p:stCondLst>
                                            <p:cond delay="999"/>
                                          </p:stCondLst>
                                        </p:cTn>
                                        <p:tgtEl>
                                          <p:spTgt spid="10"/>
                                        </p:tgtEl>
                                        <p:attrNameLst>
                                          <p:attrName>style.visibility</p:attrName>
                                        </p:attrNameLst>
                                      </p:cBhvr>
                                      <p:to>
                                        <p:strVal val="hidden"/>
                                      </p:to>
                                    </p:set>
                                  </p:childTnLst>
                                </p:cTn>
                              </p:par>
                              <p:par>
                                <p:cTn id="29" presetID="10" presetClass="exit" presetSubtype="0" fill="hold" grpId="2" nodeType="withEffect">
                                  <p:stCondLst>
                                    <p:cond delay="0"/>
                                  </p:stCondLst>
                                  <p:childTnLst>
                                    <p:animEffect transition="out" filter="fade">
                                      <p:cBhvr>
                                        <p:cTn id="30" dur="1000"/>
                                        <p:tgtEl>
                                          <p:spTgt spid="10"/>
                                        </p:tgtEl>
                                      </p:cBhvr>
                                    </p:animEffect>
                                    <p:set>
                                      <p:cBhvr>
                                        <p:cTn id="31" dur="1" fill="hold">
                                          <p:stCondLst>
                                            <p:cond delay="999"/>
                                          </p:stCondLst>
                                        </p:cTn>
                                        <p:tgtEl>
                                          <p:spTgt spid="10"/>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1000"/>
                                        <p:tgtEl>
                                          <p:spTgt spid="4"/>
                                        </p:tgtEl>
                                      </p:cBhvr>
                                    </p:animEffect>
                                    <p:set>
                                      <p:cBhvr>
                                        <p:cTn id="49" dur="1" fill="hold">
                                          <p:stCondLst>
                                            <p:cond delay="999"/>
                                          </p:stCondLst>
                                        </p:cTn>
                                        <p:tgtEl>
                                          <p:spTgt spid="4"/>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1000"/>
                                        <p:tgtEl>
                                          <p:spTgt spid="6"/>
                                        </p:tgtEl>
                                      </p:cBhvr>
                                    </p:animEffect>
                                    <p:set>
                                      <p:cBhvr>
                                        <p:cTn id="52" dur="1" fill="hold">
                                          <p:stCondLst>
                                            <p:cond delay="999"/>
                                          </p:stCondLst>
                                        </p:cTn>
                                        <p:tgtEl>
                                          <p:spTgt spid="6"/>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1000"/>
                                        <p:tgtEl>
                                          <p:spTgt spid="8"/>
                                        </p:tgtEl>
                                      </p:cBhvr>
                                    </p:animEffect>
                                    <p:set>
                                      <p:cBhvr>
                                        <p:cTn id="55" dur="1" fill="hold">
                                          <p:stCondLst>
                                            <p:cond delay="999"/>
                                          </p:stCondLst>
                                        </p:cTn>
                                        <p:tgtEl>
                                          <p:spTgt spid="8"/>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1000"/>
                                        <p:tgtEl>
                                          <p:spTgt spid="9"/>
                                        </p:tgtEl>
                                      </p:cBhvr>
                                    </p:animEffect>
                                    <p:set>
                                      <p:cBhvr>
                                        <p:cTn id="58" dur="1" fill="hold">
                                          <p:stCondLst>
                                            <p:cond delay="999"/>
                                          </p:stCondLst>
                                        </p:cTn>
                                        <p:tgtEl>
                                          <p:spTgt spid="9"/>
                                        </p:tgtEl>
                                        <p:attrNameLst>
                                          <p:attrName>style.visibility</p:attrName>
                                        </p:attrNameLst>
                                      </p:cBhvr>
                                      <p:to>
                                        <p:strVal val="hidden"/>
                                      </p:to>
                                    </p:set>
                                  </p:childTnLst>
                                </p:cTn>
                              </p:par>
                              <p:par>
                                <p:cTn id="59" presetID="10" presetClass="exit" presetSubtype="0" fill="hold" grpId="3" nodeType="withEffect">
                                  <p:stCondLst>
                                    <p:cond delay="0"/>
                                  </p:stCondLst>
                                  <p:childTnLst>
                                    <p:animEffect transition="out" filter="fade">
                                      <p:cBhvr>
                                        <p:cTn id="60" dur="1000"/>
                                        <p:tgtEl>
                                          <p:spTgt spid="10"/>
                                        </p:tgtEl>
                                      </p:cBhvr>
                                    </p:animEffect>
                                    <p:set>
                                      <p:cBhvr>
                                        <p:cTn id="61" dur="1" fill="hold">
                                          <p:stCondLst>
                                            <p:cond delay="999"/>
                                          </p:stCondLst>
                                        </p:cTn>
                                        <p:tgtEl>
                                          <p:spTgt spid="10"/>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1000"/>
                                        <p:tgtEl>
                                          <p:spTgt spid="11"/>
                                        </p:tgtEl>
                                      </p:cBhvr>
                                    </p:animEffect>
                                    <p:set>
                                      <p:cBhvr>
                                        <p:cTn id="64" dur="1" fill="hold">
                                          <p:stCondLst>
                                            <p:cond delay="999"/>
                                          </p:stCondLst>
                                        </p:cTn>
                                        <p:tgtEl>
                                          <p:spTgt spid="11"/>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1000"/>
                                        <p:tgtEl>
                                          <p:spTgt spid="13"/>
                                        </p:tgtEl>
                                      </p:cBhvr>
                                    </p:animEffect>
                                    <p:set>
                                      <p:cBhvr>
                                        <p:cTn id="67" dur="1" fill="hold">
                                          <p:stCondLst>
                                            <p:cond delay="999"/>
                                          </p:stCondLst>
                                        </p:cTn>
                                        <p:tgtEl>
                                          <p:spTgt spid="13"/>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1000"/>
                                        <p:tgtEl>
                                          <p:spTgt spid="14"/>
                                        </p:tgtEl>
                                      </p:cBhvr>
                                    </p:animEffect>
                                    <p:set>
                                      <p:cBhvr>
                                        <p:cTn id="70" dur="1" fill="hold">
                                          <p:stCondLst>
                                            <p:cond delay="9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6" grpId="1"/>
      <p:bldP spid="9" grpId="0"/>
      <p:bldP spid="9" grpId="1"/>
      <p:bldP spid="10" grpId="0"/>
      <p:bldP spid="10" grpId="1"/>
      <p:bldP spid="10" grpId="2"/>
      <p:bldP spid="10" grpId="3"/>
      <p:bldP spid="11" grpId="0"/>
      <p:bldP spid="11" grpId="1"/>
      <p:bldP spid="13" grpId="0"/>
      <p:bldP spid="13" grpId="1"/>
      <p:bldP spid="14" grpId="0"/>
      <p:bldP spid="14" grpId="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009A83FA-86B3-00A7-D10D-FE50CBC672E9}"/>
              </a:ext>
            </a:extLst>
          </p:cNvPr>
          <p:cNvGrpSpPr/>
          <p:nvPr/>
        </p:nvGrpSpPr>
        <p:grpSpPr>
          <a:xfrm>
            <a:off x="354842" y="419667"/>
            <a:ext cx="11204806" cy="6022078"/>
            <a:chOff x="354842" y="419667"/>
            <a:chExt cx="11204806" cy="6022078"/>
          </a:xfrm>
        </p:grpSpPr>
        <p:grpSp>
          <p:nvGrpSpPr>
            <p:cNvPr id="78" name="Group 77">
              <a:extLst>
                <a:ext uri="{FF2B5EF4-FFF2-40B4-BE49-F238E27FC236}">
                  <a16:creationId xmlns:a16="http://schemas.microsoft.com/office/drawing/2014/main" id="{D1BD070C-17E4-4C06-0C47-14DC7815A394}"/>
                </a:ext>
              </a:extLst>
            </p:cNvPr>
            <p:cNvGrpSpPr/>
            <p:nvPr/>
          </p:nvGrpSpPr>
          <p:grpSpPr>
            <a:xfrm>
              <a:off x="354842" y="419667"/>
              <a:ext cx="11204806" cy="6018664"/>
              <a:chOff x="3109836" y="419667"/>
              <a:chExt cx="5972328" cy="6018664"/>
            </a:xfrm>
          </p:grpSpPr>
          <p:grpSp>
            <p:nvGrpSpPr>
              <p:cNvPr id="98" name="Group 97">
                <a:extLst>
                  <a:ext uri="{FF2B5EF4-FFF2-40B4-BE49-F238E27FC236}">
                    <a16:creationId xmlns:a16="http://schemas.microsoft.com/office/drawing/2014/main" id="{B7900B9C-FFC4-4AF3-67D2-D87FB7DE9807}"/>
                  </a:ext>
                </a:extLst>
              </p:cNvPr>
              <p:cNvGrpSpPr/>
              <p:nvPr/>
            </p:nvGrpSpPr>
            <p:grpSpPr>
              <a:xfrm>
                <a:off x="3109836" y="419667"/>
                <a:ext cx="5972328" cy="6018664"/>
                <a:chOff x="600501" y="518614"/>
                <a:chExt cx="1953904" cy="6018664"/>
              </a:xfrm>
            </p:grpSpPr>
            <p:sp>
              <p:nvSpPr>
                <p:cNvPr id="100" name="Rectangle 99">
                  <a:extLst>
                    <a:ext uri="{FF2B5EF4-FFF2-40B4-BE49-F238E27FC236}">
                      <a16:creationId xmlns:a16="http://schemas.microsoft.com/office/drawing/2014/main" id="{EBA6C149-F48F-3B99-6BC3-4F269A46E5B9}"/>
                    </a:ext>
                  </a:extLst>
                </p:cNvPr>
                <p:cNvSpPr/>
                <p:nvPr/>
              </p:nvSpPr>
              <p:spPr>
                <a:xfrm>
                  <a:off x="600501" y="518615"/>
                  <a:ext cx="1953904" cy="601866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101" name="Straight Connector 100">
                  <a:extLst>
                    <a:ext uri="{FF2B5EF4-FFF2-40B4-BE49-F238E27FC236}">
                      <a16:creationId xmlns:a16="http://schemas.microsoft.com/office/drawing/2014/main" id="{49B7A46D-053C-69A7-02E1-16BCAD3BB3BF}"/>
                    </a:ext>
                  </a:extLst>
                </p:cNvPr>
                <p:cNvCxnSpPr>
                  <a:cxnSpLocks/>
                </p:cNvCxnSpPr>
                <p:nvPr/>
              </p:nvCxnSpPr>
              <p:spPr>
                <a:xfrm>
                  <a:off x="600501" y="1337481"/>
                  <a:ext cx="19539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 name="Straight Connector 101">
                  <a:extLst>
                    <a:ext uri="{FF2B5EF4-FFF2-40B4-BE49-F238E27FC236}">
                      <a16:creationId xmlns:a16="http://schemas.microsoft.com/office/drawing/2014/main" id="{DBA0A218-5CE8-D0E2-9122-0C71712A9B9A}"/>
                    </a:ext>
                  </a:extLst>
                </p:cNvPr>
                <p:cNvCxnSpPr>
                  <a:cxnSpLocks/>
                </p:cNvCxnSpPr>
                <p:nvPr/>
              </p:nvCxnSpPr>
              <p:spPr>
                <a:xfrm>
                  <a:off x="1241946" y="518615"/>
                  <a:ext cx="0" cy="60186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BB90AE31-17A1-A822-EE22-CCCFFA6A5209}"/>
                    </a:ext>
                  </a:extLst>
                </p:cNvPr>
                <p:cNvCxnSpPr>
                  <a:cxnSpLocks/>
                </p:cNvCxnSpPr>
                <p:nvPr/>
              </p:nvCxnSpPr>
              <p:spPr>
                <a:xfrm>
                  <a:off x="1435231" y="518614"/>
                  <a:ext cx="0" cy="60186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Straight Connector 103">
                  <a:extLst>
                    <a:ext uri="{FF2B5EF4-FFF2-40B4-BE49-F238E27FC236}">
                      <a16:creationId xmlns:a16="http://schemas.microsoft.com/office/drawing/2014/main" id="{C084D25F-ED1E-B4EE-E501-B58B614A9B8A}"/>
                    </a:ext>
                  </a:extLst>
                </p:cNvPr>
                <p:cNvCxnSpPr>
                  <a:cxnSpLocks/>
                </p:cNvCxnSpPr>
                <p:nvPr/>
              </p:nvCxnSpPr>
              <p:spPr>
                <a:xfrm>
                  <a:off x="600501" y="2144975"/>
                  <a:ext cx="19539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BDD9C00D-8948-2F9B-E49A-382601CD9F39}"/>
                    </a:ext>
                  </a:extLst>
                </p:cNvPr>
                <p:cNvCxnSpPr>
                  <a:cxnSpLocks/>
                </p:cNvCxnSpPr>
                <p:nvPr/>
              </p:nvCxnSpPr>
              <p:spPr>
                <a:xfrm>
                  <a:off x="600501" y="2922897"/>
                  <a:ext cx="1953904"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99" name="TextBox 98">
                <a:extLst>
                  <a:ext uri="{FF2B5EF4-FFF2-40B4-BE49-F238E27FC236}">
                    <a16:creationId xmlns:a16="http://schemas.microsoft.com/office/drawing/2014/main" id="{817DE63B-A8B8-3EE7-BB47-9127925F9119}"/>
                  </a:ext>
                </a:extLst>
              </p:cNvPr>
              <p:cNvSpPr txBox="1"/>
              <p:nvPr/>
            </p:nvSpPr>
            <p:spPr>
              <a:xfrm>
                <a:off x="5147768" y="495382"/>
                <a:ext cx="459178" cy="646331"/>
              </a:xfrm>
              <a:prstGeom prst="rect">
                <a:avLst/>
              </a:prstGeom>
              <a:noFill/>
            </p:spPr>
            <p:txBody>
              <a:bodyPr wrap="square" rtlCol="0">
                <a:spAutoFit/>
              </a:bodyPr>
              <a:lstStyle/>
              <a:p>
                <a:pPr algn="ctr"/>
                <a:r>
                  <a:rPr lang="en-US" sz="3600">
                    <a:solidFill>
                      <a:schemeClr val="bg1"/>
                    </a:solidFill>
                  </a:rPr>
                  <a:t>A</a:t>
                </a:r>
              </a:p>
            </p:txBody>
          </p:sp>
        </p:grpSp>
        <p:cxnSp>
          <p:nvCxnSpPr>
            <p:cNvPr id="79" name="Straight Connector 78">
              <a:extLst>
                <a:ext uri="{FF2B5EF4-FFF2-40B4-BE49-F238E27FC236}">
                  <a16:creationId xmlns:a16="http://schemas.microsoft.com/office/drawing/2014/main" id="{86C65A5D-2F1A-F7C3-A045-570522AB262C}"/>
                </a:ext>
              </a:extLst>
            </p:cNvPr>
            <p:cNvCxnSpPr>
              <a:cxnSpLocks/>
            </p:cNvCxnSpPr>
            <p:nvPr/>
          </p:nvCxnSpPr>
          <p:spPr>
            <a:xfrm>
              <a:off x="354842" y="3686034"/>
              <a:ext cx="1120480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88BCB2BE-7167-7117-B5D7-BFEF667C7C5D}"/>
                </a:ext>
              </a:extLst>
            </p:cNvPr>
            <p:cNvCxnSpPr>
              <a:cxnSpLocks/>
            </p:cNvCxnSpPr>
            <p:nvPr/>
          </p:nvCxnSpPr>
          <p:spPr>
            <a:xfrm>
              <a:off x="354842" y="4586786"/>
              <a:ext cx="1120480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D2CB36F7-5B26-BD61-0159-27C31F182F02}"/>
                </a:ext>
              </a:extLst>
            </p:cNvPr>
            <p:cNvCxnSpPr>
              <a:cxnSpLocks/>
            </p:cNvCxnSpPr>
            <p:nvPr/>
          </p:nvCxnSpPr>
          <p:spPr>
            <a:xfrm>
              <a:off x="354842" y="5432947"/>
              <a:ext cx="1120480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654AA4EB-8D59-5C7D-A136-000415BEB977}"/>
                </a:ext>
              </a:extLst>
            </p:cNvPr>
            <p:cNvCxnSpPr>
              <a:cxnSpLocks/>
            </p:cNvCxnSpPr>
            <p:nvPr/>
          </p:nvCxnSpPr>
          <p:spPr>
            <a:xfrm>
              <a:off x="6325050" y="419667"/>
              <a:ext cx="0" cy="6018663"/>
            </a:xfrm>
            <a:prstGeom prst="line">
              <a:avLst/>
            </a:prstGeom>
          </p:spPr>
          <p:style>
            <a:lnRef idx="2">
              <a:schemeClr val="accent1"/>
            </a:lnRef>
            <a:fillRef idx="0">
              <a:schemeClr val="accent1"/>
            </a:fillRef>
            <a:effectRef idx="1">
              <a:schemeClr val="accent1"/>
            </a:effectRef>
            <a:fontRef idx="minor">
              <a:schemeClr val="tx1"/>
            </a:fontRef>
          </p:style>
        </p:cxnSp>
        <p:sp>
          <p:nvSpPr>
            <p:cNvPr id="83" name="TextBox 82">
              <a:extLst>
                <a:ext uri="{FF2B5EF4-FFF2-40B4-BE49-F238E27FC236}">
                  <a16:creationId xmlns:a16="http://schemas.microsoft.com/office/drawing/2014/main" id="{DC9F5014-B151-F21C-0965-DCF5DFA68E5A}"/>
                </a:ext>
              </a:extLst>
            </p:cNvPr>
            <p:cNvSpPr txBox="1"/>
            <p:nvPr/>
          </p:nvSpPr>
          <p:spPr>
            <a:xfrm>
              <a:off x="5400793" y="495382"/>
              <a:ext cx="783156" cy="646331"/>
            </a:xfrm>
            <a:prstGeom prst="rect">
              <a:avLst/>
            </a:prstGeom>
            <a:noFill/>
          </p:spPr>
          <p:txBody>
            <a:bodyPr wrap="square" rtlCol="0">
              <a:spAutoFit/>
            </a:bodyPr>
            <a:lstStyle/>
            <a:p>
              <a:pPr algn="ctr"/>
              <a:r>
                <a:rPr lang="en-US" sz="3600">
                  <a:solidFill>
                    <a:schemeClr val="bg1"/>
                  </a:solidFill>
                </a:rPr>
                <a:t>B</a:t>
              </a:r>
            </a:p>
          </p:txBody>
        </p:sp>
        <p:cxnSp>
          <p:nvCxnSpPr>
            <p:cNvPr id="84" name="Straight Connector 83">
              <a:extLst>
                <a:ext uri="{FF2B5EF4-FFF2-40B4-BE49-F238E27FC236}">
                  <a16:creationId xmlns:a16="http://schemas.microsoft.com/office/drawing/2014/main" id="{308C37A2-2D84-F1A6-72B8-1F22211DA6B1}"/>
                </a:ext>
              </a:extLst>
            </p:cNvPr>
            <p:cNvCxnSpPr>
              <a:cxnSpLocks/>
            </p:cNvCxnSpPr>
            <p:nvPr/>
          </p:nvCxnSpPr>
          <p:spPr>
            <a:xfrm>
              <a:off x="7464987" y="423082"/>
              <a:ext cx="0" cy="6018663"/>
            </a:xfrm>
            <a:prstGeom prst="line">
              <a:avLst/>
            </a:prstGeom>
          </p:spPr>
          <p:style>
            <a:lnRef idx="2">
              <a:schemeClr val="accent1"/>
            </a:lnRef>
            <a:fillRef idx="0">
              <a:schemeClr val="accent1"/>
            </a:fillRef>
            <a:effectRef idx="1">
              <a:schemeClr val="accent1"/>
            </a:effectRef>
            <a:fontRef idx="minor">
              <a:schemeClr val="tx1"/>
            </a:fontRef>
          </p:style>
        </p:cxnSp>
        <p:sp>
          <p:nvSpPr>
            <p:cNvPr id="85" name="TextBox 84">
              <a:extLst>
                <a:ext uri="{FF2B5EF4-FFF2-40B4-BE49-F238E27FC236}">
                  <a16:creationId xmlns:a16="http://schemas.microsoft.com/office/drawing/2014/main" id="{8ED3F72C-A328-C0E3-3265-0F38DF99F890}"/>
                </a:ext>
              </a:extLst>
            </p:cNvPr>
            <p:cNvSpPr txBox="1"/>
            <p:nvPr/>
          </p:nvSpPr>
          <p:spPr>
            <a:xfrm>
              <a:off x="6501572" y="498797"/>
              <a:ext cx="861472" cy="646331"/>
            </a:xfrm>
            <a:prstGeom prst="rect">
              <a:avLst/>
            </a:prstGeom>
            <a:noFill/>
          </p:spPr>
          <p:txBody>
            <a:bodyPr wrap="square" rtlCol="0">
              <a:spAutoFit/>
            </a:bodyPr>
            <a:lstStyle/>
            <a:p>
              <a:pPr algn="ctr"/>
              <a:r>
                <a:rPr lang="en-US" sz="3600">
                  <a:solidFill>
                    <a:schemeClr val="bg1"/>
                  </a:solidFill>
                </a:rPr>
                <a:t>C</a:t>
              </a:r>
            </a:p>
          </p:txBody>
        </p:sp>
        <p:cxnSp>
          <p:nvCxnSpPr>
            <p:cNvPr id="86" name="Straight Connector 85">
              <a:extLst>
                <a:ext uri="{FF2B5EF4-FFF2-40B4-BE49-F238E27FC236}">
                  <a16:creationId xmlns:a16="http://schemas.microsoft.com/office/drawing/2014/main" id="{C2ECE1E1-E1D6-BD19-CAC0-622399E5AF68}"/>
                </a:ext>
              </a:extLst>
            </p:cNvPr>
            <p:cNvCxnSpPr>
              <a:cxnSpLocks/>
            </p:cNvCxnSpPr>
            <p:nvPr/>
          </p:nvCxnSpPr>
          <p:spPr>
            <a:xfrm>
              <a:off x="8595268" y="421374"/>
              <a:ext cx="0" cy="6018663"/>
            </a:xfrm>
            <a:prstGeom prst="line">
              <a:avLst/>
            </a:prstGeom>
          </p:spPr>
          <p:style>
            <a:lnRef idx="2">
              <a:schemeClr val="accent1"/>
            </a:lnRef>
            <a:fillRef idx="0">
              <a:schemeClr val="accent1"/>
            </a:fillRef>
            <a:effectRef idx="1">
              <a:schemeClr val="accent1"/>
            </a:effectRef>
            <a:fontRef idx="minor">
              <a:schemeClr val="tx1"/>
            </a:fontRef>
          </p:style>
        </p:cxnSp>
        <p:sp>
          <p:nvSpPr>
            <p:cNvPr id="87" name="TextBox 86">
              <a:extLst>
                <a:ext uri="{FF2B5EF4-FFF2-40B4-BE49-F238E27FC236}">
                  <a16:creationId xmlns:a16="http://schemas.microsoft.com/office/drawing/2014/main" id="{5C058879-D38D-DC0F-6C46-1D5B2843F298}"/>
                </a:ext>
              </a:extLst>
            </p:cNvPr>
            <p:cNvSpPr txBox="1"/>
            <p:nvPr/>
          </p:nvSpPr>
          <p:spPr>
            <a:xfrm>
              <a:off x="7671011" y="497089"/>
              <a:ext cx="783156" cy="646331"/>
            </a:xfrm>
            <a:prstGeom prst="rect">
              <a:avLst/>
            </a:prstGeom>
            <a:noFill/>
          </p:spPr>
          <p:txBody>
            <a:bodyPr wrap="square" rtlCol="0">
              <a:spAutoFit/>
            </a:bodyPr>
            <a:lstStyle/>
            <a:p>
              <a:pPr algn="ctr"/>
              <a:r>
                <a:rPr lang="en-US" sz="3600">
                  <a:solidFill>
                    <a:schemeClr val="bg1"/>
                  </a:solidFill>
                </a:rPr>
                <a:t>D</a:t>
              </a:r>
            </a:p>
          </p:txBody>
        </p:sp>
        <p:cxnSp>
          <p:nvCxnSpPr>
            <p:cNvPr id="88" name="Straight Connector 87">
              <a:extLst>
                <a:ext uri="{FF2B5EF4-FFF2-40B4-BE49-F238E27FC236}">
                  <a16:creationId xmlns:a16="http://schemas.microsoft.com/office/drawing/2014/main" id="{6134387E-7925-BF41-27BC-3FC8367A07F5}"/>
                </a:ext>
              </a:extLst>
            </p:cNvPr>
            <p:cNvCxnSpPr>
              <a:cxnSpLocks/>
            </p:cNvCxnSpPr>
            <p:nvPr/>
          </p:nvCxnSpPr>
          <p:spPr>
            <a:xfrm>
              <a:off x="9731365" y="422227"/>
              <a:ext cx="0" cy="6018663"/>
            </a:xfrm>
            <a:prstGeom prst="line">
              <a:avLst/>
            </a:prstGeom>
          </p:spPr>
          <p:style>
            <a:lnRef idx="2">
              <a:schemeClr val="accent1"/>
            </a:lnRef>
            <a:fillRef idx="0">
              <a:schemeClr val="accent1"/>
            </a:fillRef>
            <a:effectRef idx="1">
              <a:schemeClr val="accent1"/>
            </a:effectRef>
            <a:fontRef idx="minor">
              <a:schemeClr val="tx1"/>
            </a:fontRef>
          </p:style>
        </p:cxnSp>
        <p:sp>
          <p:nvSpPr>
            <p:cNvPr id="89" name="TextBox 88">
              <a:extLst>
                <a:ext uri="{FF2B5EF4-FFF2-40B4-BE49-F238E27FC236}">
                  <a16:creationId xmlns:a16="http://schemas.microsoft.com/office/drawing/2014/main" id="{1D9754C4-CB65-C992-B262-5CE018052F16}"/>
                </a:ext>
              </a:extLst>
            </p:cNvPr>
            <p:cNvSpPr txBox="1"/>
            <p:nvPr/>
          </p:nvSpPr>
          <p:spPr>
            <a:xfrm>
              <a:off x="8842706" y="497942"/>
              <a:ext cx="711960" cy="646331"/>
            </a:xfrm>
            <a:prstGeom prst="rect">
              <a:avLst/>
            </a:prstGeom>
            <a:noFill/>
          </p:spPr>
          <p:txBody>
            <a:bodyPr wrap="square" rtlCol="0">
              <a:spAutoFit/>
            </a:bodyPr>
            <a:lstStyle/>
            <a:p>
              <a:pPr algn="ctr"/>
              <a:r>
                <a:rPr lang="en-US" sz="3600">
                  <a:solidFill>
                    <a:schemeClr val="bg1"/>
                  </a:solidFill>
                </a:rPr>
                <a:t>E</a:t>
              </a:r>
            </a:p>
          </p:txBody>
        </p:sp>
        <p:cxnSp>
          <p:nvCxnSpPr>
            <p:cNvPr id="90" name="Straight Connector 89">
              <a:extLst>
                <a:ext uri="{FF2B5EF4-FFF2-40B4-BE49-F238E27FC236}">
                  <a16:creationId xmlns:a16="http://schemas.microsoft.com/office/drawing/2014/main" id="{1639CA13-53EF-1CD9-6EA2-6AA034B43919}"/>
                </a:ext>
              </a:extLst>
            </p:cNvPr>
            <p:cNvCxnSpPr>
              <a:cxnSpLocks/>
            </p:cNvCxnSpPr>
            <p:nvPr/>
          </p:nvCxnSpPr>
          <p:spPr>
            <a:xfrm>
              <a:off x="10790907" y="421800"/>
              <a:ext cx="0" cy="6018663"/>
            </a:xfrm>
            <a:prstGeom prst="line">
              <a:avLst/>
            </a:prstGeom>
          </p:spPr>
          <p:style>
            <a:lnRef idx="2">
              <a:schemeClr val="accent1"/>
            </a:lnRef>
            <a:fillRef idx="0">
              <a:schemeClr val="accent1"/>
            </a:fillRef>
            <a:effectRef idx="1">
              <a:schemeClr val="accent1"/>
            </a:effectRef>
            <a:fontRef idx="minor">
              <a:schemeClr val="tx1"/>
            </a:fontRef>
          </p:style>
        </p:cxnSp>
        <p:sp>
          <p:nvSpPr>
            <p:cNvPr id="91" name="TextBox 90">
              <a:extLst>
                <a:ext uri="{FF2B5EF4-FFF2-40B4-BE49-F238E27FC236}">
                  <a16:creationId xmlns:a16="http://schemas.microsoft.com/office/drawing/2014/main" id="{0E90140E-CC63-5ED2-A911-4FB6D11F3729}"/>
                </a:ext>
              </a:extLst>
            </p:cNvPr>
            <p:cNvSpPr txBox="1"/>
            <p:nvPr/>
          </p:nvSpPr>
          <p:spPr>
            <a:xfrm>
              <a:off x="9866650" y="497515"/>
              <a:ext cx="783156" cy="646331"/>
            </a:xfrm>
            <a:prstGeom prst="rect">
              <a:avLst/>
            </a:prstGeom>
            <a:noFill/>
          </p:spPr>
          <p:txBody>
            <a:bodyPr wrap="square" rtlCol="0">
              <a:spAutoFit/>
            </a:bodyPr>
            <a:lstStyle/>
            <a:p>
              <a:pPr algn="ctr"/>
              <a:r>
                <a:rPr lang="en-US" sz="3600">
                  <a:solidFill>
                    <a:schemeClr val="bg1"/>
                  </a:solidFill>
                </a:rPr>
                <a:t>F</a:t>
              </a:r>
            </a:p>
          </p:txBody>
        </p:sp>
        <p:sp>
          <p:nvSpPr>
            <p:cNvPr id="92" name="TextBox 91">
              <a:extLst>
                <a:ext uri="{FF2B5EF4-FFF2-40B4-BE49-F238E27FC236}">
                  <a16:creationId xmlns:a16="http://schemas.microsoft.com/office/drawing/2014/main" id="{671CB45E-40B7-7973-66F2-0C44A17C68AA}"/>
                </a:ext>
              </a:extLst>
            </p:cNvPr>
            <p:cNvSpPr txBox="1"/>
            <p:nvPr/>
          </p:nvSpPr>
          <p:spPr>
            <a:xfrm>
              <a:off x="718101" y="1302875"/>
              <a:ext cx="2974035" cy="646331"/>
            </a:xfrm>
            <a:prstGeom prst="rect">
              <a:avLst/>
            </a:prstGeom>
            <a:noFill/>
          </p:spPr>
          <p:txBody>
            <a:bodyPr wrap="square" rtlCol="0">
              <a:spAutoFit/>
            </a:bodyPr>
            <a:lstStyle/>
            <a:p>
              <a:pPr algn="ctr"/>
              <a:r>
                <a:rPr lang="en-US" sz="3600">
                  <a:solidFill>
                    <a:schemeClr val="bg1"/>
                  </a:solidFill>
                </a:rPr>
                <a:t>A</a:t>
              </a:r>
              <a:endParaRPr lang="en-US" sz="3600" baseline="-25000">
                <a:solidFill>
                  <a:schemeClr val="bg1"/>
                </a:solidFill>
              </a:endParaRPr>
            </a:p>
          </p:txBody>
        </p:sp>
        <p:sp>
          <p:nvSpPr>
            <p:cNvPr id="93" name="TextBox 92">
              <a:extLst>
                <a:ext uri="{FF2B5EF4-FFF2-40B4-BE49-F238E27FC236}">
                  <a16:creationId xmlns:a16="http://schemas.microsoft.com/office/drawing/2014/main" id="{0A2B9A7F-876D-3148-0D57-3C01D32CCE69}"/>
                </a:ext>
              </a:extLst>
            </p:cNvPr>
            <p:cNvSpPr txBox="1"/>
            <p:nvPr/>
          </p:nvSpPr>
          <p:spPr>
            <a:xfrm>
              <a:off x="718101" y="2110536"/>
              <a:ext cx="2974035" cy="646331"/>
            </a:xfrm>
            <a:prstGeom prst="rect">
              <a:avLst/>
            </a:prstGeom>
            <a:noFill/>
          </p:spPr>
          <p:txBody>
            <a:bodyPr wrap="square" rtlCol="0">
              <a:spAutoFit/>
            </a:bodyPr>
            <a:lstStyle/>
            <a:p>
              <a:pPr algn="ctr"/>
              <a:r>
                <a:rPr lang="en-US" sz="3600">
                  <a:solidFill>
                    <a:schemeClr val="bg1"/>
                  </a:solidFill>
                </a:rPr>
                <a:t>B</a:t>
              </a:r>
              <a:endParaRPr lang="en-US" sz="3600" baseline="-25000">
                <a:solidFill>
                  <a:schemeClr val="bg1"/>
                </a:solidFill>
              </a:endParaRPr>
            </a:p>
          </p:txBody>
        </p:sp>
        <p:sp>
          <p:nvSpPr>
            <p:cNvPr id="94" name="TextBox 93">
              <a:extLst>
                <a:ext uri="{FF2B5EF4-FFF2-40B4-BE49-F238E27FC236}">
                  <a16:creationId xmlns:a16="http://schemas.microsoft.com/office/drawing/2014/main" id="{100B0D6D-DCC7-05D1-40EE-42F8BF41B9D3}"/>
                </a:ext>
              </a:extLst>
            </p:cNvPr>
            <p:cNvSpPr txBox="1"/>
            <p:nvPr/>
          </p:nvSpPr>
          <p:spPr>
            <a:xfrm>
              <a:off x="718101" y="2943048"/>
              <a:ext cx="2974035" cy="646331"/>
            </a:xfrm>
            <a:prstGeom prst="rect">
              <a:avLst/>
            </a:prstGeom>
            <a:noFill/>
          </p:spPr>
          <p:txBody>
            <a:bodyPr wrap="square" rtlCol="0">
              <a:spAutoFit/>
            </a:bodyPr>
            <a:lstStyle/>
            <a:p>
              <a:pPr algn="ctr"/>
              <a:r>
                <a:rPr lang="en-US" sz="3600">
                  <a:solidFill>
                    <a:schemeClr val="bg1"/>
                  </a:solidFill>
                </a:rPr>
                <a:t>C</a:t>
              </a:r>
              <a:endParaRPr lang="en-US" sz="3600" baseline="-25000">
                <a:solidFill>
                  <a:schemeClr val="bg1"/>
                </a:solidFill>
              </a:endParaRPr>
            </a:p>
          </p:txBody>
        </p:sp>
        <p:sp>
          <p:nvSpPr>
            <p:cNvPr id="95" name="TextBox 94">
              <a:extLst>
                <a:ext uri="{FF2B5EF4-FFF2-40B4-BE49-F238E27FC236}">
                  <a16:creationId xmlns:a16="http://schemas.microsoft.com/office/drawing/2014/main" id="{43C566C8-10AF-BC4B-81E0-8D4C62785816}"/>
                </a:ext>
              </a:extLst>
            </p:cNvPr>
            <p:cNvSpPr txBox="1"/>
            <p:nvPr/>
          </p:nvSpPr>
          <p:spPr>
            <a:xfrm>
              <a:off x="720591" y="3805131"/>
              <a:ext cx="2974035" cy="646331"/>
            </a:xfrm>
            <a:prstGeom prst="rect">
              <a:avLst/>
            </a:prstGeom>
            <a:noFill/>
          </p:spPr>
          <p:txBody>
            <a:bodyPr wrap="square" rtlCol="0">
              <a:spAutoFit/>
            </a:bodyPr>
            <a:lstStyle/>
            <a:p>
              <a:pPr algn="ctr"/>
              <a:r>
                <a:rPr lang="en-US" sz="3600">
                  <a:solidFill>
                    <a:schemeClr val="bg1"/>
                  </a:solidFill>
                </a:rPr>
                <a:t>D</a:t>
              </a:r>
              <a:endParaRPr lang="en-US" sz="3600" baseline="-25000">
                <a:solidFill>
                  <a:schemeClr val="bg1"/>
                </a:solidFill>
              </a:endParaRPr>
            </a:p>
          </p:txBody>
        </p:sp>
        <p:sp>
          <p:nvSpPr>
            <p:cNvPr id="96" name="TextBox 95">
              <a:extLst>
                <a:ext uri="{FF2B5EF4-FFF2-40B4-BE49-F238E27FC236}">
                  <a16:creationId xmlns:a16="http://schemas.microsoft.com/office/drawing/2014/main" id="{7F71117D-1DE1-80C2-32F8-C8F504D6DF22}"/>
                </a:ext>
              </a:extLst>
            </p:cNvPr>
            <p:cNvSpPr txBox="1"/>
            <p:nvPr/>
          </p:nvSpPr>
          <p:spPr>
            <a:xfrm>
              <a:off x="718207" y="4651291"/>
              <a:ext cx="2974035" cy="646331"/>
            </a:xfrm>
            <a:prstGeom prst="rect">
              <a:avLst/>
            </a:prstGeom>
            <a:noFill/>
          </p:spPr>
          <p:txBody>
            <a:bodyPr wrap="square" rtlCol="0">
              <a:spAutoFit/>
            </a:bodyPr>
            <a:lstStyle/>
            <a:p>
              <a:pPr algn="ctr"/>
              <a:r>
                <a:rPr lang="en-US" sz="3600">
                  <a:solidFill>
                    <a:schemeClr val="bg1"/>
                  </a:solidFill>
                </a:rPr>
                <a:t>E</a:t>
              </a:r>
              <a:endParaRPr lang="en-US" sz="3600" baseline="-25000">
                <a:solidFill>
                  <a:schemeClr val="bg1"/>
                </a:solidFill>
              </a:endParaRPr>
            </a:p>
          </p:txBody>
        </p:sp>
        <p:sp>
          <p:nvSpPr>
            <p:cNvPr id="97" name="TextBox 96">
              <a:extLst>
                <a:ext uri="{FF2B5EF4-FFF2-40B4-BE49-F238E27FC236}">
                  <a16:creationId xmlns:a16="http://schemas.microsoft.com/office/drawing/2014/main" id="{B831E06D-45B8-EACB-FB2F-9622D6C98C35}"/>
                </a:ext>
              </a:extLst>
            </p:cNvPr>
            <p:cNvSpPr txBox="1"/>
            <p:nvPr/>
          </p:nvSpPr>
          <p:spPr>
            <a:xfrm>
              <a:off x="721889" y="5567136"/>
              <a:ext cx="2974035" cy="646331"/>
            </a:xfrm>
            <a:prstGeom prst="rect">
              <a:avLst/>
            </a:prstGeom>
            <a:noFill/>
          </p:spPr>
          <p:txBody>
            <a:bodyPr wrap="square" rtlCol="0">
              <a:spAutoFit/>
            </a:bodyPr>
            <a:lstStyle/>
            <a:p>
              <a:pPr algn="ctr"/>
              <a:r>
                <a:rPr lang="en-US" sz="3600">
                  <a:solidFill>
                    <a:schemeClr val="bg1"/>
                  </a:solidFill>
                </a:rPr>
                <a:t>F</a:t>
              </a:r>
              <a:endParaRPr lang="en-US" sz="3600" baseline="-25000">
                <a:solidFill>
                  <a:schemeClr val="bg1"/>
                </a:solidFill>
              </a:endParaRPr>
            </a:p>
          </p:txBody>
        </p:sp>
      </p:grpSp>
      <p:sp>
        <p:nvSpPr>
          <p:cNvPr id="106" name="TextBox 105">
            <a:extLst>
              <a:ext uri="{FF2B5EF4-FFF2-40B4-BE49-F238E27FC236}">
                <a16:creationId xmlns:a16="http://schemas.microsoft.com/office/drawing/2014/main" id="{C02AF2BA-0C40-D78F-ABDB-13C83C43B3E2}"/>
              </a:ext>
            </a:extLst>
          </p:cNvPr>
          <p:cNvSpPr txBox="1"/>
          <p:nvPr/>
        </p:nvSpPr>
        <p:spPr>
          <a:xfrm>
            <a:off x="4239354" y="1302875"/>
            <a:ext cx="711960" cy="646331"/>
          </a:xfrm>
          <a:prstGeom prst="rect">
            <a:avLst/>
          </a:prstGeom>
          <a:noFill/>
        </p:spPr>
        <p:txBody>
          <a:bodyPr wrap="square" rtlCol="0">
            <a:spAutoFit/>
          </a:bodyPr>
          <a:lstStyle/>
          <a:p>
            <a:pPr algn="ctr"/>
            <a:r>
              <a:rPr lang="en-US" sz="3600">
                <a:solidFill>
                  <a:schemeClr val="bg1"/>
                </a:solidFill>
              </a:rPr>
              <a:t>1</a:t>
            </a:r>
          </a:p>
        </p:txBody>
      </p:sp>
      <p:sp>
        <p:nvSpPr>
          <p:cNvPr id="107" name="TextBox 106">
            <a:extLst>
              <a:ext uri="{FF2B5EF4-FFF2-40B4-BE49-F238E27FC236}">
                <a16:creationId xmlns:a16="http://schemas.microsoft.com/office/drawing/2014/main" id="{1937DB07-8A26-2E91-6B42-11AC0A85D55A}"/>
              </a:ext>
            </a:extLst>
          </p:cNvPr>
          <p:cNvSpPr txBox="1"/>
          <p:nvPr/>
        </p:nvSpPr>
        <p:spPr>
          <a:xfrm>
            <a:off x="5401022" y="2110536"/>
            <a:ext cx="711960" cy="646331"/>
          </a:xfrm>
          <a:prstGeom prst="rect">
            <a:avLst/>
          </a:prstGeom>
          <a:noFill/>
        </p:spPr>
        <p:txBody>
          <a:bodyPr wrap="square" rtlCol="0">
            <a:spAutoFit/>
          </a:bodyPr>
          <a:lstStyle/>
          <a:p>
            <a:pPr algn="ctr"/>
            <a:r>
              <a:rPr lang="en-US" sz="3600">
                <a:solidFill>
                  <a:schemeClr val="bg1"/>
                </a:solidFill>
              </a:rPr>
              <a:t>1</a:t>
            </a:r>
          </a:p>
        </p:txBody>
      </p:sp>
      <p:sp>
        <p:nvSpPr>
          <p:cNvPr id="108" name="TextBox 107">
            <a:extLst>
              <a:ext uri="{FF2B5EF4-FFF2-40B4-BE49-F238E27FC236}">
                <a16:creationId xmlns:a16="http://schemas.microsoft.com/office/drawing/2014/main" id="{E723930A-0674-6043-E42E-18A75B968CE4}"/>
              </a:ext>
            </a:extLst>
          </p:cNvPr>
          <p:cNvSpPr txBox="1"/>
          <p:nvPr/>
        </p:nvSpPr>
        <p:spPr>
          <a:xfrm>
            <a:off x="6565707" y="2959275"/>
            <a:ext cx="711960" cy="646331"/>
          </a:xfrm>
          <a:prstGeom prst="rect">
            <a:avLst/>
          </a:prstGeom>
          <a:noFill/>
        </p:spPr>
        <p:txBody>
          <a:bodyPr wrap="square" rtlCol="0">
            <a:spAutoFit/>
          </a:bodyPr>
          <a:lstStyle/>
          <a:p>
            <a:pPr algn="ctr"/>
            <a:r>
              <a:rPr lang="en-US" sz="3600">
                <a:solidFill>
                  <a:schemeClr val="bg1"/>
                </a:solidFill>
              </a:rPr>
              <a:t>1</a:t>
            </a:r>
          </a:p>
        </p:txBody>
      </p:sp>
      <p:sp>
        <p:nvSpPr>
          <p:cNvPr id="109" name="TextBox 108">
            <a:extLst>
              <a:ext uri="{FF2B5EF4-FFF2-40B4-BE49-F238E27FC236}">
                <a16:creationId xmlns:a16="http://schemas.microsoft.com/office/drawing/2014/main" id="{DBFA49AE-C7D6-027A-670E-A9987F58C48B}"/>
              </a:ext>
            </a:extLst>
          </p:cNvPr>
          <p:cNvSpPr txBox="1"/>
          <p:nvPr/>
        </p:nvSpPr>
        <p:spPr>
          <a:xfrm>
            <a:off x="7614336" y="3806574"/>
            <a:ext cx="711960" cy="646331"/>
          </a:xfrm>
          <a:prstGeom prst="rect">
            <a:avLst/>
          </a:prstGeom>
          <a:noFill/>
        </p:spPr>
        <p:txBody>
          <a:bodyPr wrap="square" rtlCol="0">
            <a:spAutoFit/>
          </a:bodyPr>
          <a:lstStyle/>
          <a:p>
            <a:pPr algn="ctr"/>
            <a:r>
              <a:rPr lang="en-US" sz="3600">
                <a:solidFill>
                  <a:schemeClr val="bg1"/>
                </a:solidFill>
              </a:rPr>
              <a:t>1</a:t>
            </a:r>
          </a:p>
        </p:txBody>
      </p:sp>
      <p:sp>
        <p:nvSpPr>
          <p:cNvPr id="110" name="TextBox 109">
            <a:extLst>
              <a:ext uri="{FF2B5EF4-FFF2-40B4-BE49-F238E27FC236}">
                <a16:creationId xmlns:a16="http://schemas.microsoft.com/office/drawing/2014/main" id="{E9A1F2BA-4226-D00D-E9CB-0B7B144A4827}"/>
              </a:ext>
            </a:extLst>
          </p:cNvPr>
          <p:cNvSpPr txBox="1"/>
          <p:nvPr/>
        </p:nvSpPr>
        <p:spPr>
          <a:xfrm>
            <a:off x="8777027" y="4651290"/>
            <a:ext cx="711960" cy="646331"/>
          </a:xfrm>
          <a:prstGeom prst="rect">
            <a:avLst/>
          </a:prstGeom>
          <a:noFill/>
        </p:spPr>
        <p:txBody>
          <a:bodyPr wrap="square" rtlCol="0">
            <a:spAutoFit/>
          </a:bodyPr>
          <a:lstStyle/>
          <a:p>
            <a:pPr algn="ctr"/>
            <a:r>
              <a:rPr lang="en-US" sz="3600">
                <a:solidFill>
                  <a:schemeClr val="bg1"/>
                </a:solidFill>
              </a:rPr>
              <a:t>1</a:t>
            </a:r>
          </a:p>
        </p:txBody>
      </p:sp>
      <p:sp>
        <p:nvSpPr>
          <p:cNvPr id="111" name="TextBox 110">
            <a:extLst>
              <a:ext uri="{FF2B5EF4-FFF2-40B4-BE49-F238E27FC236}">
                <a16:creationId xmlns:a16="http://schemas.microsoft.com/office/drawing/2014/main" id="{ECD3AE86-50A3-B140-BBFB-305EE2CAF3FB}"/>
              </a:ext>
            </a:extLst>
          </p:cNvPr>
          <p:cNvSpPr txBox="1"/>
          <p:nvPr/>
        </p:nvSpPr>
        <p:spPr>
          <a:xfrm>
            <a:off x="9893349" y="5567136"/>
            <a:ext cx="711960" cy="646331"/>
          </a:xfrm>
          <a:prstGeom prst="rect">
            <a:avLst/>
          </a:prstGeom>
          <a:noFill/>
        </p:spPr>
        <p:txBody>
          <a:bodyPr wrap="square" rtlCol="0">
            <a:spAutoFit/>
          </a:bodyPr>
          <a:lstStyle/>
          <a:p>
            <a:pPr algn="ctr"/>
            <a:r>
              <a:rPr lang="en-US" sz="3600">
                <a:solidFill>
                  <a:schemeClr val="bg1"/>
                </a:solidFill>
              </a:rPr>
              <a:t>1</a:t>
            </a:r>
          </a:p>
        </p:txBody>
      </p:sp>
      <p:sp>
        <p:nvSpPr>
          <p:cNvPr id="112" name="TextBox 111">
            <a:extLst>
              <a:ext uri="{FF2B5EF4-FFF2-40B4-BE49-F238E27FC236}">
                <a16:creationId xmlns:a16="http://schemas.microsoft.com/office/drawing/2014/main" id="{BA1E8464-3150-3B3D-F50B-F55C31EB36F9}"/>
              </a:ext>
            </a:extLst>
          </p:cNvPr>
          <p:cNvSpPr txBox="1"/>
          <p:nvPr/>
        </p:nvSpPr>
        <p:spPr>
          <a:xfrm>
            <a:off x="5390318" y="1304831"/>
            <a:ext cx="711960" cy="461665"/>
          </a:xfrm>
          <a:prstGeom prst="rect">
            <a:avLst/>
          </a:prstGeom>
          <a:noFill/>
        </p:spPr>
        <p:txBody>
          <a:bodyPr wrap="square" rtlCol="0">
            <a:spAutoFit/>
          </a:bodyPr>
          <a:lstStyle/>
          <a:p>
            <a:pPr algn="ctr"/>
            <a:r>
              <a:rPr lang="el-GR" sz="2400">
                <a:solidFill>
                  <a:schemeClr val="bg1"/>
                </a:solidFill>
              </a:rPr>
              <a:t>ρ</a:t>
            </a:r>
            <a:r>
              <a:rPr lang="en-US" sz="2400" baseline="-25000">
                <a:solidFill>
                  <a:schemeClr val="bg1"/>
                </a:solidFill>
              </a:rPr>
              <a:t>ab</a:t>
            </a:r>
          </a:p>
        </p:txBody>
      </p:sp>
      <p:sp>
        <p:nvSpPr>
          <p:cNvPr id="113" name="TextBox 112">
            <a:extLst>
              <a:ext uri="{FF2B5EF4-FFF2-40B4-BE49-F238E27FC236}">
                <a16:creationId xmlns:a16="http://schemas.microsoft.com/office/drawing/2014/main" id="{2C8425D9-CCEC-DD9E-4A6B-FB7F2B93BCE9}"/>
              </a:ext>
            </a:extLst>
          </p:cNvPr>
          <p:cNvSpPr txBox="1"/>
          <p:nvPr/>
        </p:nvSpPr>
        <p:spPr>
          <a:xfrm>
            <a:off x="6509571" y="1307428"/>
            <a:ext cx="711960" cy="461665"/>
          </a:xfrm>
          <a:prstGeom prst="rect">
            <a:avLst/>
          </a:prstGeom>
          <a:noFill/>
        </p:spPr>
        <p:txBody>
          <a:bodyPr wrap="square" rtlCol="0">
            <a:spAutoFit/>
          </a:bodyPr>
          <a:lstStyle/>
          <a:p>
            <a:pPr algn="ctr"/>
            <a:r>
              <a:rPr lang="el-GR" sz="2400">
                <a:solidFill>
                  <a:schemeClr val="bg1"/>
                </a:solidFill>
              </a:rPr>
              <a:t>ρ</a:t>
            </a:r>
            <a:r>
              <a:rPr lang="en-US" sz="2400" baseline="-25000">
                <a:solidFill>
                  <a:schemeClr val="bg1"/>
                </a:solidFill>
              </a:rPr>
              <a:t>ac</a:t>
            </a:r>
          </a:p>
        </p:txBody>
      </p:sp>
      <p:sp>
        <p:nvSpPr>
          <p:cNvPr id="114" name="TextBox 113">
            <a:extLst>
              <a:ext uri="{FF2B5EF4-FFF2-40B4-BE49-F238E27FC236}">
                <a16:creationId xmlns:a16="http://schemas.microsoft.com/office/drawing/2014/main" id="{0B411EB4-BD6F-FAC5-80BA-D7046C4F7939}"/>
              </a:ext>
            </a:extLst>
          </p:cNvPr>
          <p:cNvSpPr txBox="1"/>
          <p:nvPr/>
        </p:nvSpPr>
        <p:spPr>
          <a:xfrm>
            <a:off x="7675849" y="1310766"/>
            <a:ext cx="711960" cy="461665"/>
          </a:xfrm>
          <a:prstGeom prst="rect">
            <a:avLst/>
          </a:prstGeom>
          <a:noFill/>
        </p:spPr>
        <p:txBody>
          <a:bodyPr wrap="square" rtlCol="0">
            <a:spAutoFit/>
          </a:bodyPr>
          <a:lstStyle/>
          <a:p>
            <a:pPr algn="ctr"/>
            <a:r>
              <a:rPr lang="el-GR" sz="2400">
                <a:solidFill>
                  <a:schemeClr val="bg1"/>
                </a:solidFill>
              </a:rPr>
              <a:t>ρ</a:t>
            </a:r>
            <a:r>
              <a:rPr lang="en-US" sz="2400" baseline="-25000">
                <a:solidFill>
                  <a:schemeClr val="bg1"/>
                </a:solidFill>
              </a:rPr>
              <a:t>ad</a:t>
            </a:r>
          </a:p>
        </p:txBody>
      </p:sp>
      <p:sp>
        <p:nvSpPr>
          <p:cNvPr id="115" name="TextBox 114">
            <a:extLst>
              <a:ext uri="{FF2B5EF4-FFF2-40B4-BE49-F238E27FC236}">
                <a16:creationId xmlns:a16="http://schemas.microsoft.com/office/drawing/2014/main" id="{23B7E148-F461-2FFA-13C1-46798E3B2C5D}"/>
              </a:ext>
            </a:extLst>
          </p:cNvPr>
          <p:cNvSpPr txBox="1"/>
          <p:nvPr/>
        </p:nvSpPr>
        <p:spPr>
          <a:xfrm>
            <a:off x="8879129" y="1353982"/>
            <a:ext cx="711960" cy="461665"/>
          </a:xfrm>
          <a:prstGeom prst="rect">
            <a:avLst/>
          </a:prstGeom>
          <a:noFill/>
        </p:spPr>
        <p:txBody>
          <a:bodyPr wrap="square" rtlCol="0">
            <a:spAutoFit/>
          </a:bodyPr>
          <a:lstStyle/>
          <a:p>
            <a:pPr algn="ctr"/>
            <a:r>
              <a:rPr lang="el-GR" sz="2400">
                <a:solidFill>
                  <a:schemeClr val="bg1"/>
                </a:solidFill>
              </a:rPr>
              <a:t>ρ</a:t>
            </a:r>
            <a:r>
              <a:rPr lang="en-US" sz="2400" baseline="-25000">
                <a:solidFill>
                  <a:schemeClr val="bg1"/>
                </a:solidFill>
              </a:rPr>
              <a:t>ae</a:t>
            </a:r>
          </a:p>
        </p:txBody>
      </p:sp>
      <p:sp>
        <p:nvSpPr>
          <p:cNvPr id="116" name="TextBox 115">
            <a:extLst>
              <a:ext uri="{FF2B5EF4-FFF2-40B4-BE49-F238E27FC236}">
                <a16:creationId xmlns:a16="http://schemas.microsoft.com/office/drawing/2014/main" id="{510AC597-4D3A-9F6F-44CF-D83314C9283A}"/>
              </a:ext>
            </a:extLst>
          </p:cNvPr>
          <p:cNvSpPr txBox="1"/>
          <p:nvPr/>
        </p:nvSpPr>
        <p:spPr>
          <a:xfrm>
            <a:off x="9959579" y="1383550"/>
            <a:ext cx="711960" cy="461665"/>
          </a:xfrm>
          <a:prstGeom prst="rect">
            <a:avLst/>
          </a:prstGeom>
          <a:noFill/>
        </p:spPr>
        <p:txBody>
          <a:bodyPr wrap="square" rtlCol="0">
            <a:spAutoFit/>
          </a:bodyPr>
          <a:lstStyle/>
          <a:p>
            <a:pPr algn="ctr"/>
            <a:r>
              <a:rPr lang="el-GR" sz="2400">
                <a:solidFill>
                  <a:schemeClr val="bg1"/>
                </a:solidFill>
              </a:rPr>
              <a:t>ρ</a:t>
            </a:r>
            <a:r>
              <a:rPr lang="en-US" sz="2400" baseline="-25000" err="1">
                <a:solidFill>
                  <a:schemeClr val="bg1"/>
                </a:solidFill>
              </a:rPr>
              <a:t>af</a:t>
            </a:r>
            <a:endParaRPr lang="en-US" sz="2400" baseline="-25000">
              <a:solidFill>
                <a:schemeClr val="bg1"/>
              </a:solidFill>
            </a:endParaRPr>
          </a:p>
        </p:txBody>
      </p:sp>
      <p:sp>
        <p:nvSpPr>
          <p:cNvPr id="117" name="TextBox 116">
            <a:extLst>
              <a:ext uri="{FF2B5EF4-FFF2-40B4-BE49-F238E27FC236}">
                <a16:creationId xmlns:a16="http://schemas.microsoft.com/office/drawing/2014/main" id="{BFEF533E-4763-FC45-13DF-F633C7995CA9}"/>
              </a:ext>
            </a:extLst>
          </p:cNvPr>
          <p:cNvSpPr txBox="1"/>
          <p:nvPr/>
        </p:nvSpPr>
        <p:spPr>
          <a:xfrm>
            <a:off x="4190793" y="2139286"/>
            <a:ext cx="711960" cy="461665"/>
          </a:xfrm>
          <a:prstGeom prst="rect">
            <a:avLst/>
          </a:prstGeom>
          <a:noFill/>
        </p:spPr>
        <p:txBody>
          <a:bodyPr wrap="square" rtlCol="0">
            <a:spAutoFit/>
          </a:bodyPr>
          <a:lstStyle/>
          <a:p>
            <a:pPr algn="ctr"/>
            <a:r>
              <a:rPr lang="el-GR" sz="2400">
                <a:solidFill>
                  <a:schemeClr val="bg1"/>
                </a:solidFill>
              </a:rPr>
              <a:t>ρ</a:t>
            </a:r>
            <a:r>
              <a:rPr lang="en-US" sz="2400" baseline="-25000">
                <a:solidFill>
                  <a:schemeClr val="bg1"/>
                </a:solidFill>
              </a:rPr>
              <a:t>ab</a:t>
            </a:r>
          </a:p>
        </p:txBody>
      </p:sp>
      <p:sp>
        <p:nvSpPr>
          <p:cNvPr id="118" name="TextBox 117">
            <a:extLst>
              <a:ext uri="{FF2B5EF4-FFF2-40B4-BE49-F238E27FC236}">
                <a16:creationId xmlns:a16="http://schemas.microsoft.com/office/drawing/2014/main" id="{B3E55AE2-52F9-6D4C-6E5F-F93B920DD3D9}"/>
              </a:ext>
            </a:extLst>
          </p:cNvPr>
          <p:cNvSpPr txBox="1"/>
          <p:nvPr/>
        </p:nvSpPr>
        <p:spPr>
          <a:xfrm>
            <a:off x="4190793" y="2947806"/>
            <a:ext cx="711960" cy="461665"/>
          </a:xfrm>
          <a:prstGeom prst="rect">
            <a:avLst/>
          </a:prstGeom>
          <a:noFill/>
        </p:spPr>
        <p:txBody>
          <a:bodyPr wrap="square" rtlCol="0">
            <a:spAutoFit/>
          </a:bodyPr>
          <a:lstStyle/>
          <a:p>
            <a:pPr algn="ctr"/>
            <a:r>
              <a:rPr lang="el-GR" sz="2400">
                <a:solidFill>
                  <a:schemeClr val="bg1"/>
                </a:solidFill>
              </a:rPr>
              <a:t>ρ</a:t>
            </a:r>
            <a:r>
              <a:rPr lang="en-US" sz="2400" baseline="-25000">
                <a:solidFill>
                  <a:schemeClr val="bg1"/>
                </a:solidFill>
              </a:rPr>
              <a:t>ac</a:t>
            </a:r>
          </a:p>
        </p:txBody>
      </p:sp>
      <p:sp>
        <p:nvSpPr>
          <p:cNvPr id="119" name="TextBox 118">
            <a:extLst>
              <a:ext uri="{FF2B5EF4-FFF2-40B4-BE49-F238E27FC236}">
                <a16:creationId xmlns:a16="http://schemas.microsoft.com/office/drawing/2014/main" id="{FFEE61C4-C1CD-222C-20A6-67A675735BDD}"/>
              </a:ext>
            </a:extLst>
          </p:cNvPr>
          <p:cNvSpPr txBox="1"/>
          <p:nvPr/>
        </p:nvSpPr>
        <p:spPr>
          <a:xfrm>
            <a:off x="4197064" y="3809889"/>
            <a:ext cx="711960" cy="461665"/>
          </a:xfrm>
          <a:prstGeom prst="rect">
            <a:avLst/>
          </a:prstGeom>
          <a:noFill/>
        </p:spPr>
        <p:txBody>
          <a:bodyPr wrap="square" rtlCol="0">
            <a:spAutoFit/>
          </a:bodyPr>
          <a:lstStyle/>
          <a:p>
            <a:pPr algn="ctr"/>
            <a:r>
              <a:rPr lang="el-GR" sz="2400">
                <a:solidFill>
                  <a:schemeClr val="bg1"/>
                </a:solidFill>
              </a:rPr>
              <a:t>ρ</a:t>
            </a:r>
            <a:r>
              <a:rPr lang="en-US" sz="2400" baseline="-25000">
                <a:solidFill>
                  <a:schemeClr val="bg1"/>
                </a:solidFill>
              </a:rPr>
              <a:t>ad</a:t>
            </a:r>
          </a:p>
        </p:txBody>
      </p:sp>
      <p:sp>
        <p:nvSpPr>
          <p:cNvPr id="120" name="TextBox 119">
            <a:extLst>
              <a:ext uri="{FF2B5EF4-FFF2-40B4-BE49-F238E27FC236}">
                <a16:creationId xmlns:a16="http://schemas.microsoft.com/office/drawing/2014/main" id="{91FCBD55-4262-25A4-FB2D-2EDC04E9E0CE}"/>
              </a:ext>
            </a:extLst>
          </p:cNvPr>
          <p:cNvSpPr txBox="1"/>
          <p:nvPr/>
        </p:nvSpPr>
        <p:spPr>
          <a:xfrm>
            <a:off x="4238890" y="4738626"/>
            <a:ext cx="711960" cy="461665"/>
          </a:xfrm>
          <a:prstGeom prst="rect">
            <a:avLst/>
          </a:prstGeom>
          <a:noFill/>
        </p:spPr>
        <p:txBody>
          <a:bodyPr wrap="square" rtlCol="0">
            <a:spAutoFit/>
          </a:bodyPr>
          <a:lstStyle/>
          <a:p>
            <a:pPr algn="ctr"/>
            <a:r>
              <a:rPr lang="el-GR" sz="2400">
                <a:solidFill>
                  <a:schemeClr val="bg1"/>
                </a:solidFill>
              </a:rPr>
              <a:t>ρ</a:t>
            </a:r>
            <a:r>
              <a:rPr lang="en-US" sz="2400" baseline="-25000">
                <a:solidFill>
                  <a:schemeClr val="bg1"/>
                </a:solidFill>
              </a:rPr>
              <a:t>ae</a:t>
            </a:r>
          </a:p>
        </p:txBody>
      </p:sp>
      <p:sp>
        <p:nvSpPr>
          <p:cNvPr id="121" name="TextBox 120">
            <a:extLst>
              <a:ext uri="{FF2B5EF4-FFF2-40B4-BE49-F238E27FC236}">
                <a16:creationId xmlns:a16="http://schemas.microsoft.com/office/drawing/2014/main" id="{43B5F076-7DB6-DFC8-2400-6EA228165520}"/>
              </a:ext>
            </a:extLst>
          </p:cNvPr>
          <p:cNvSpPr txBox="1"/>
          <p:nvPr/>
        </p:nvSpPr>
        <p:spPr>
          <a:xfrm>
            <a:off x="4241167" y="5668947"/>
            <a:ext cx="711960" cy="461665"/>
          </a:xfrm>
          <a:prstGeom prst="rect">
            <a:avLst/>
          </a:prstGeom>
          <a:noFill/>
        </p:spPr>
        <p:txBody>
          <a:bodyPr wrap="square" rtlCol="0">
            <a:spAutoFit/>
          </a:bodyPr>
          <a:lstStyle/>
          <a:p>
            <a:pPr algn="ctr"/>
            <a:r>
              <a:rPr lang="el-GR" sz="2400">
                <a:solidFill>
                  <a:schemeClr val="bg1"/>
                </a:solidFill>
              </a:rPr>
              <a:t>ρ</a:t>
            </a:r>
            <a:r>
              <a:rPr lang="en-US" sz="2400" baseline="-25000" err="1">
                <a:solidFill>
                  <a:schemeClr val="bg1"/>
                </a:solidFill>
              </a:rPr>
              <a:t>af</a:t>
            </a:r>
            <a:endParaRPr lang="en-US" sz="2400" baseline="-25000">
              <a:solidFill>
                <a:schemeClr val="bg1"/>
              </a:solidFill>
            </a:endParaRPr>
          </a:p>
        </p:txBody>
      </p:sp>
      <p:sp>
        <p:nvSpPr>
          <p:cNvPr id="122" name="TextBox 121">
            <a:extLst>
              <a:ext uri="{FF2B5EF4-FFF2-40B4-BE49-F238E27FC236}">
                <a16:creationId xmlns:a16="http://schemas.microsoft.com/office/drawing/2014/main" id="{A6357349-EC35-5162-35E7-42D6135BEA23}"/>
              </a:ext>
            </a:extLst>
          </p:cNvPr>
          <p:cNvSpPr txBox="1"/>
          <p:nvPr/>
        </p:nvSpPr>
        <p:spPr>
          <a:xfrm>
            <a:off x="6536866" y="2180885"/>
            <a:ext cx="711960" cy="461665"/>
          </a:xfrm>
          <a:prstGeom prst="rect">
            <a:avLst/>
          </a:prstGeom>
          <a:noFill/>
        </p:spPr>
        <p:txBody>
          <a:bodyPr wrap="square" rtlCol="0">
            <a:spAutoFit/>
          </a:bodyPr>
          <a:lstStyle/>
          <a:p>
            <a:pPr algn="ctr"/>
            <a:r>
              <a:rPr lang="el-GR" sz="2400">
                <a:solidFill>
                  <a:schemeClr val="bg1"/>
                </a:solidFill>
              </a:rPr>
              <a:t>ρ</a:t>
            </a:r>
            <a:r>
              <a:rPr lang="en-US" sz="2400" baseline="-25000" err="1">
                <a:solidFill>
                  <a:schemeClr val="bg1"/>
                </a:solidFill>
              </a:rPr>
              <a:t>bc</a:t>
            </a:r>
            <a:endParaRPr lang="en-US" sz="2400" baseline="-25000">
              <a:solidFill>
                <a:schemeClr val="bg1"/>
              </a:solidFill>
            </a:endParaRPr>
          </a:p>
        </p:txBody>
      </p:sp>
      <p:sp>
        <p:nvSpPr>
          <p:cNvPr id="123" name="TextBox 122">
            <a:extLst>
              <a:ext uri="{FF2B5EF4-FFF2-40B4-BE49-F238E27FC236}">
                <a16:creationId xmlns:a16="http://schemas.microsoft.com/office/drawing/2014/main" id="{09225922-7BD6-FE1E-DEB0-18BA4E2C0E97}"/>
              </a:ext>
            </a:extLst>
          </p:cNvPr>
          <p:cNvSpPr txBox="1"/>
          <p:nvPr/>
        </p:nvSpPr>
        <p:spPr>
          <a:xfrm>
            <a:off x="7655982" y="2221828"/>
            <a:ext cx="711960" cy="461665"/>
          </a:xfrm>
          <a:prstGeom prst="rect">
            <a:avLst/>
          </a:prstGeom>
          <a:noFill/>
        </p:spPr>
        <p:txBody>
          <a:bodyPr wrap="square" rtlCol="0">
            <a:spAutoFit/>
          </a:bodyPr>
          <a:lstStyle/>
          <a:p>
            <a:pPr algn="ctr"/>
            <a:r>
              <a:rPr lang="el-GR" sz="2400">
                <a:solidFill>
                  <a:schemeClr val="bg1"/>
                </a:solidFill>
              </a:rPr>
              <a:t>ρ</a:t>
            </a:r>
            <a:r>
              <a:rPr lang="en-US" sz="2400" baseline="-25000">
                <a:solidFill>
                  <a:schemeClr val="bg1"/>
                </a:solidFill>
              </a:rPr>
              <a:t>bd</a:t>
            </a:r>
          </a:p>
        </p:txBody>
      </p:sp>
      <p:sp>
        <p:nvSpPr>
          <p:cNvPr id="124" name="TextBox 123">
            <a:extLst>
              <a:ext uri="{FF2B5EF4-FFF2-40B4-BE49-F238E27FC236}">
                <a16:creationId xmlns:a16="http://schemas.microsoft.com/office/drawing/2014/main" id="{59EF1B02-8343-B8EF-4D75-E040A0D9E289}"/>
              </a:ext>
            </a:extLst>
          </p:cNvPr>
          <p:cNvSpPr txBox="1"/>
          <p:nvPr/>
        </p:nvSpPr>
        <p:spPr>
          <a:xfrm>
            <a:off x="9962453" y="2235475"/>
            <a:ext cx="711960" cy="461665"/>
          </a:xfrm>
          <a:prstGeom prst="rect">
            <a:avLst/>
          </a:prstGeom>
          <a:noFill/>
        </p:spPr>
        <p:txBody>
          <a:bodyPr wrap="square" rtlCol="0">
            <a:spAutoFit/>
          </a:bodyPr>
          <a:lstStyle/>
          <a:p>
            <a:pPr algn="ctr"/>
            <a:r>
              <a:rPr lang="el-GR" sz="2400">
                <a:solidFill>
                  <a:schemeClr val="bg1"/>
                </a:solidFill>
              </a:rPr>
              <a:t>ρ</a:t>
            </a:r>
            <a:r>
              <a:rPr lang="en-US" sz="2400" baseline="-25000">
                <a:solidFill>
                  <a:schemeClr val="bg1"/>
                </a:solidFill>
              </a:rPr>
              <a:t>bf</a:t>
            </a:r>
          </a:p>
        </p:txBody>
      </p:sp>
      <p:sp>
        <p:nvSpPr>
          <p:cNvPr id="125" name="TextBox 124">
            <a:extLst>
              <a:ext uri="{FF2B5EF4-FFF2-40B4-BE49-F238E27FC236}">
                <a16:creationId xmlns:a16="http://schemas.microsoft.com/office/drawing/2014/main" id="{938577C5-DFDF-5A79-2E1C-262BA471D3E9}"/>
              </a:ext>
            </a:extLst>
          </p:cNvPr>
          <p:cNvSpPr txBox="1"/>
          <p:nvPr/>
        </p:nvSpPr>
        <p:spPr>
          <a:xfrm>
            <a:off x="9962453" y="3040693"/>
            <a:ext cx="711960" cy="461665"/>
          </a:xfrm>
          <a:prstGeom prst="rect">
            <a:avLst/>
          </a:prstGeom>
          <a:noFill/>
        </p:spPr>
        <p:txBody>
          <a:bodyPr wrap="square" rtlCol="0">
            <a:spAutoFit/>
          </a:bodyPr>
          <a:lstStyle/>
          <a:p>
            <a:pPr algn="ctr"/>
            <a:r>
              <a:rPr lang="el-GR" sz="2400">
                <a:solidFill>
                  <a:schemeClr val="bg1"/>
                </a:solidFill>
              </a:rPr>
              <a:t>ρ</a:t>
            </a:r>
            <a:r>
              <a:rPr lang="en-US" sz="2400" baseline="-25000" err="1">
                <a:solidFill>
                  <a:schemeClr val="bg1"/>
                </a:solidFill>
              </a:rPr>
              <a:t>cf</a:t>
            </a:r>
            <a:endParaRPr lang="en-US" sz="2400" baseline="-25000">
              <a:solidFill>
                <a:schemeClr val="bg1"/>
              </a:solidFill>
            </a:endParaRPr>
          </a:p>
        </p:txBody>
      </p:sp>
      <p:sp>
        <p:nvSpPr>
          <p:cNvPr id="126" name="TextBox 125">
            <a:extLst>
              <a:ext uri="{FF2B5EF4-FFF2-40B4-BE49-F238E27FC236}">
                <a16:creationId xmlns:a16="http://schemas.microsoft.com/office/drawing/2014/main" id="{64FCED43-93FD-30A4-8EFC-07526B88464E}"/>
              </a:ext>
            </a:extLst>
          </p:cNvPr>
          <p:cNvSpPr txBox="1"/>
          <p:nvPr/>
        </p:nvSpPr>
        <p:spPr>
          <a:xfrm>
            <a:off x="9962453" y="3900502"/>
            <a:ext cx="711960" cy="461665"/>
          </a:xfrm>
          <a:prstGeom prst="rect">
            <a:avLst/>
          </a:prstGeom>
          <a:noFill/>
        </p:spPr>
        <p:txBody>
          <a:bodyPr wrap="square" rtlCol="0">
            <a:spAutoFit/>
          </a:bodyPr>
          <a:lstStyle/>
          <a:p>
            <a:pPr algn="ctr"/>
            <a:r>
              <a:rPr lang="el-GR" sz="2400">
                <a:solidFill>
                  <a:schemeClr val="bg1"/>
                </a:solidFill>
              </a:rPr>
              <a:t>ρ</a:t>
            </a:r>
            <a:r>
              <a:rPr lang="en-US" sz="2400" baseline="-25000" err="1">
                <a:solidFill>
                  <a:schemeClr val="bg1"/>
                </a:solidFill>
              </a:rPr>
              <a:t>df</a:t>
            </a:r>
            <a:endParaRPr lang="en-US" sz="2400" baseline="-25000">
              <a:solidFill>
                <a:schemeClr val="bg1"/>
              </a:solidFill>
            </a:endParaRPr>
          </a:p>
        </p:txBody>
      </p:sp>
      <p:sp>
        <p:nvSpPr>
          <p:cNvPr id="127" name="TextBox 126">
            <a:extLst>
              <a:ext uri="{FF2B5EF4-FFF2-40B4-BE49-F238E27FC236}">
                <a16:creationId xmlns:a16="http://schemas.microsoft.com/office/drawing/2014/main" id="{F24A9996-70B0-4213-5161-63FEEF3CB902}"/>
              </a:ext>
            </a:extLst>
          </p:cNvPr>
          <p:cNvSpPr txBox="1"/>
          <p:nvPr/>
        </p:nvSpPr>
        <p:spPr>
          <a:xfrm>
            <a:off x="9962453" y="4733015"/>
            <a:ext cx="711960" cy="461665"/>
          </a:xfrm>
          <a:prstGeom prst="rect">
            <a:avLst/>
          </a:prstGeom>
          <a:noFill/>
        </p:spPr>
        <p:txBody>
          <a:bodyPr wrap="square" rtlCol="0">
            <a:spAutoFit/>
          </a:bodyPr>
          <a:lstStyle/>
          <a:p>
            <a:pPr algn="ctr"/>
            <a:r>
              <a:rPr lang="el-GR" sz="2400">
                <a:solidFill>
                  <a:schemeClr val="bg1"/>
                </a:solidFill>
              </a:rPr>
              <a:t>ρ</a:t>
            </a:r>
            <a:r>
              <a:rPr lang="en-US" sz="2400" baseline="-25000" err="1">
                <a:solidFill>
                  <a:schemeClr val="bg1"/>
                </a:solidFill>
              </a:rPr>
              <a:t>ef</a:t>
            </a:r>
            <a:endParaRPr lang="en-US" sz="2400" baseline="-25000">
              <a:solidFill>
                <a:schemeClr val="bg1"/>
              </a:solidFill>
            </a:endParaRPr>
          </a:p>
        </p:txBody>
      </p:sp>
      <p:sp>
        <p:nvSpPr>
          <p:cNvPr id="128" name="TextBox 127">
            <a:extLst>
              <a:ext uri="{FF2B5EF4-FFF2-40B4-BE49-F238E27FC236}">
                <a16:creationId xmlns:a16="http://schemas.microsoft.com/office/drawing/2014/main" id="{A564B854-464A-3518-AEAB-002C130F5407}"/>
              </a:ext>
            </a:extLst>
          </p:cNvPr>
          <p:cNvSpPr txBox="1"/>
          <p:nvPr/>
        </p:nvSpPr>
        <p:spPr>
          <a:xfrm>
            <a:off x="8884280" y="2208179"/>
            <a:ext cx="711960" cy="461665"/>
          </a:xfrm>
          <a:prstGeom prst="rect">
            <a:avLst/>
          </a:prstGeom>
          <a:noFill/>
        </p:spPr>
        <p:txBody>
          <a:bodyPr wrap="square" rtlCol="0">
            <a:spAutoFit/>
          </a:bodyPr>
          <a:lstStyle/>
          <a:p>
            <a:pPr algn="ctr"/>
            <a:r>
              <a:rPr lang="el-GR" sz="2400">
                <a:solidFill>
                  <a:schemeClr val="bg1"/>
                </a:solidFill>
              </a:rPr>
              <a:t>ρ</a:t>
            </a:r>
            <a:r>
              <a:rPr lang="en-US" sz="2400" baseline="-25000">
                <a:solidFill>
                  <a:schemeClr val="bg1"/>
                </a:solidFill>
              </a:rPr>
              <a:t>be</a:t>
            </a:r>
          </a:p>
        </p:txBody>
      </p:sp>
      <p:sp>
        <p:nvSpPr>
          <p:cNvPr id="129" name="TextBox 128">
            <a:extLst>
              <a:ext uri="{FF2B5EF4-FFF2-40B4-BE49-F238E27FC236}">
                <a16:creationId xmlns:a16="http://schemas.microsoft.com/office/drawing/2014/main" id="{87F838F3-6B38-4EE4-0080-A06A330CF98F}"/>
              </a:ext>
            </a:extLst>
          </p:cNvPr>
          <p:cNvSpPr txBox="1"/>
          <p:nvPr/>
        </p:nvSpPr>
        <p:spPr>
          <a:xfrm>
            <a:off x="8884280" y="3108932"/>
            <a:ext cx="711960" cy="461665"/>
          </a:xfrm>
          <a:prstGeom prst="rect">
            <a:avLst/>
          </a:prstGeom>
          <a:noFill/>
        </p:spPr>
        <p:txBody>
          <a:bodyPr wrap="square" rtlCol="0">
            <a:spAutoFit/>
          </a:bodyPr>
          <a:lstStyle/>
          <a:p>
            <a:pPr algn="ctr"/>
            <a:r>
              <a:rPr lang="el-GR" sz="2400">
                <a:solidFill>
                  <a:schemeClr val="bg1"/>
                </a:solidFill>
              </a:rPr>
              <a:t>ρ</a:t>
            </a:r>
            <a:r>
              <a:rPr lang="en-US" sz="2400" baseline="-25000" err="1">
                <a:solidFill>
                  <a:schemeClr val="bg1"/>
                </a:solidFill>
              </a:rPr>
              <a:t>ce</a:t>
            </a:r>
            <a:endParaRPr lang="en-US" sz="2400" baseline="-25000">
              <a:solidFill>
                <a:schemeClr val="bg1"/>
              </a:solidFill>
            </a:endParaRPr>
          </a:p>
        </p:txBody>
      </p:sp>
      <p:sp>
        <p:nvSpPr>
          <p:cNvPr id="130" name="TextBox 129">
            <a:extLst>
              <a:ext uri="{FF2B5EF4-FFF2-40B4-BE49-F238E27FC236}">
                <a16:creationId xmlns:a16="http://schemas.microsoft.com/office/drawing/2014/main" id="{A5DAED22-E5EC-0566-BFA4-B676287351EE}"/>
              </a:ext>
            </a:extLst>
          </p:cNvPr>
          <p:cNvSpPr txBox="1"/>
          <p:nvPr/>
        </p:nvSpPr>
        <p:spPr>
          <a:xfrm>
            <a:off x="8884280" y="3900502"/>
            <a:ext cx="711960" cy="461665"/>
          </a:xfrm>
          <a:prstGeom prst="rect">
            <a:avLst/>
          </a:prstGeom>
          <a:noFill/>
        </p:spPr>
        <p:txBody>
          <a:bodyPr wrap="square" rtlCol="0">
            <a:spAutoFit/>
          </a:bodyPr>
          <a:lstStyle/>
          <a:p>
            <a:pPr algn="ctr"/>
            <a:r>
              <a:rPr lang="el-GR" sz="2400">
                <a:solidFill>
                  <a:schemeClr val="bg1"/>
                </a:solidFill>
              </a:rPr>
              <a:t>ρ</a:t>
            </a:r>
            <a:r>
              <a:rPr lang="en-US" sz="2400" baseline="-25000">
                <a:solidFill>
                  <a:schemeClr val="bg1"/>
                </a:solidFill>
              </a:rPr>
              <a:t>de</a:t>
            </a:r>
          </a:p>
        </p:txBody>
      </p:sp>
      <p:sp>
        <p:nvSpPr>
          <p:cNvPr id="131" name="TextBox 130">
            <a:extLst>
              <a:ext uri="{FF2B5EF4-FFF2-40B4-BE49-F238E27FC236}">
                <a16:creationId xmlns:a16="http://schemas.microsoft.com/office/drawing/2014/main" id="{984789EE-30CC-340A-D187-EAE6FCDD88DA}"/>
              </a:ext>
            </a:extLst>
          </p:cNvPr>
          <p:cNvSpPr txBox="1"/>
          <p:nvPr/>
        </p:nvSpPr>
        <p:spPr>
          <a:xfrm>
            <a:off x="7669629" y="3027045"/>
            <a:ext cx="711960" cy="707886"/>
          </a:xfrm>
          <a:prstGeom prst="rect">
            <a:avLst/>
          </a:prstGeom>
          <a:noFill/>
        </p:spPr>
        <p:txBody>
          <a:bodyPr wrap="square" rtlCol="0">
            <a:spAutoFit/>
          </a:bodyPr>
          <a:lstStyle/>
          <a:p>
            <a:pPr algn="ctr"/>
            <a:r>
              <a:rPr lang="el-GR" sz="2400">
                <a:solidFill>
                  <a:schemeClr val="bg1"/>
                </a:solidFill>
              </a:rPr>
              <a:t>ρ</a:t>
            </a:r>
            <a:r>
              <a:rPr lang="en-US" sz="2400" baseline="-25000">
                <a:solidFill>
                  <a:schemeClr val="bg1"/>
                </a:solidFill>
              </a:rPr>
              <a:t>cd	</a:t>
            </a:r>
          </a:p>
        </p:txBody>
      </p:sp>
      <p:sp>
        <p:nvSpPr>
          <p:cNvPr id="132" name="TextBox 131">
            <a:extLst>
              <a:ext uri="{FF2B5EF4-FFF2-40B4-BE49-F238E27FC236}">
                <a16:creationId xmlns:a16="http://schemas.microsoft.com/office/drawing/2014/main" id="{81AFAB9E-43CB-966E-6509-ABF27AC9D906}"/>
              </a:ext>
            </a:extLst>
          </p:cNvPr>
          <p:cNvSpPr txBox="1"/>
          <p:nvPr/>
        </p:nvSpPr>
        <p:spPr>
          <a:xfrm>
            <a:off x="5390454" y="3040693"/>
            <a:ext cx="711960" cy="461665"/>
          </a:xfrm>
          <a:prstGeom prst="rect">
            <a:avLst/>
          </a:prstGeom>
          <a:noFill/>
        </p:spPr>
        <p:txBody>
          <a:bodyPr wrap="square" rtlCol="0">
            <a:spAutoFit/>
          </a:bodyPr>
          <a:lstStyle/>
          <a:p>
            <a:pPr algn="ctr"/>
            <a:r>
              <a:rPr lang="el-GR" sz="2400">
                <a:solidFill>
                  <a:schemeClr val="bg1"/>
                </a:solidFill>
              </a:rPr>
              <a:t>ρ</a:t>
            </a:r>
            <a:r>
              <a:rPr lang="en-US" sz="2400" baseline="-25000" err="1">
                <a:solidFill>
                  <a:schemeClr val="bg1"/>
                </a:solidFill>
              </a:rPr>
              <a:t>bc</a:t>
            </a:r>
            <a:endParaRPr lang="en-US" sz="2400" baseline="-25000">
              <a:solidFill>
                <a:schemeClr val="bg1"/>
              </a:solidFill>
            </a:endParaRPr>
          </a:p>
        </p:txBody>
      </p:sp>
      <p:sp>
        <p:nvSpPr>
          <p:cNvPr id="133" name="TextBox 132">
            <a:extLst>
              <a:ext uri="{FF2B5EF4-FFF2-40B4-BE49-F238E27FC236}">
                <a16:creationId xmlns:a16="http://schemas.microsoft.com/office/drawing/2014/main" id="{0FC3A8A0-D3CB-3E7E-1615-0341BEA17FAB}"/>
              </a:ext>
            </a:extLst>
          </p:cNvPr>
          <p:cNvSpPr txBox="1"/>
          <p:nvPr/>
        </p:nvSpPr>
        <p:spPr>
          <a:xfrm>
            <a:off x="5431397" y="3914150"/>
            <a:ext cx="711960" cy="461665"/>
          </a:xfrm>
          <a:prstGeom prst="rect">
            <a:avLst/>
          </a:prstGeom>
          <a:noFill/>
        </p:spPr>
        <p:txBody>
          <a:bodyPr wrap="square" rtlCol="0">
            <a:spAutoFit/>
          </a:bodyPr>
          <a:lstStyle/>
          <a:p>
            <a:pPr algn="ctr"/>
            <a:r>
              <a:rPr lang="el-GR" sz="2400">
                <a:solidFill>
                  <a:schemeClr val="bg1"/>
                </a:solidFill>
              </a:rPr>
              <a:t>ρ</a:t>
            </a:r>
            <a:r>
              <a:rPr lang="en-US" sz="2400" baseline="-25000">
                <a:solidFill>
                  <a:schemeClr val="bg1"/>
                </a:solidFill>
              </a:rPr>
              <a:t>bd</a:t>
            </a:r>
          </a:p>
        </p:txBody>
      </p:sp>
      <p:sp>
        <p:nvSpPr>
          <p:cNvPr id="134" name="TextBox 133">
            <a:extLst>
              <a:ext uri="{FF2B5EF4-FFF2-40B4-BE49-F238E27FC236}">
                <a16:creationId xmlns:a16="http://schemas.microsoft.com/office/drawing/2014/main" id="{7EDE1A11-9C54-9AAE-3E49-90A5D2505D1E}"/>
              </a:ext>
            </a:extLst>
          </p:cNvPr>
          <p:cNvSpPr txBox="1"/>
          <p:nvPr/>
        </p:nvSpPr>
        <p:spPr>
          <a:xfrm>
            <a:off x="5404101" y="4801253"/>
            <a:ext cx="711960" cy="461665"/>
          </a:xfrm>
          <a:prstGeom prst="rect">
            <a:avLst/>
          </a:prstGeom>
          <a:noFill/>
        </p:spPr>
        <p:txBody>
          <a:bodyPr wrap="square" rtlCol="0">
            <a:spAutoFit/>
          </a:bodyPr>
          <a:lstStyle/>
          <a:p>
            <a:pPr algn="ctr"/>
            <a:r>
              <a:rPr lang="el-GR" sz="2400">
                <a:solidFill>
                  <a:schemeClr val="bg1"/>
                </a:solidFill>
              </a:rPr>
              <a:t>ρ</a:t>
            </a:r>
            <a:r>
              <a:rPr lang="en-US" sz="2400" baseline="-25000">
                <a:solidFill>
                  <a:schemeClr val="bg1"/>
                </a:solidFill>
              </a:rPr>
              <a:t>be</a:t>
            </a:r>
          </a:p>
        </p:txBody>
      </p:sp>
      <p:sp>
        <p:nvSpPr>
          <p:cNvPr id="135" name="TextBox 134">
            <a:extLst>
              <a:ext uri="{FF2B5EF4-FFF2-40B4-BE49-F238E27FC236}">
                <a16:creationId xmlns:a16="http://schemas.microsoft.com/office/drawing/2014/main" id="{BEE0A7E9-E0C8-4063-6906-D3368451A96F}"/>
              </a:ext>
            </a:extLst>
          </p:cNvPr>
          <p:cNvSpPr txBox="1"/>
          <p:nvPr/>
        </p:nvSpPr>
        <p:spPr>
          <a:xfrm>
            <a:off x="5376806" y="5742950"/>
            <a:ext cx="711960" cy="461665"/>
          </a:xfrm>
          <a:prstGeom prst="rect">
            <a:avLst/>
          </a:prstGeom>
          <a:noFill/>
        </p:spPr>
        <p:txBody>
          <a:bodyPr wrap="square" rtlCol="0">
            <a:spAutoFit/>
          </a:bodyPr>
          <a:lstStyle/>
          <a:p>
            <a:pPr algn="ctr"/>
            <a:r>
              <a:rPr lang="el-GR" sz="2400">
                <a:solidFill>
                  <a:schemeClr val="bg1"/>
                </a:solidFill>
              </a:rPr>
              <a:t>ρ</a:t>
            </a:r>
            <a:r>
              <a:rPr lang="en-US" sz="2400" baseline="-25000">
                <a:solidFill>
                  <a:schemeClr val="bg1"/>
                </a:solidFill>
              </a:rPr>
              <a:t>bf</a:t>
            </a:r>
          </a:p>
        </p:txBody>
      </p:sp>
      <p:sp>
        <p:nvSpPr>
          <p:cNvPr id="136" name="TextBox 135">
            <a:extLst>
              <a:ext uri="{FF2B5EF4-FFF2-40B4-BE49-F238E27FC236}">
                <a16:creationId xmlns:a16="http://schemas.microsoft.com/office/drawing/2014/main" id="{779E6B3C-A62C-1AFA-9FCE-CA64BD715F11}"/>
              </a:ext>
            </a:extLst>
          </p:cNvPr>
          <p:cNvSpPr txBox="1"/>
          <p:nvPr/>
        </p:nvSpPr>
        <p:spPr>
          <a:xfrm>
            <a:off x="6605104" y="3927797"/>
            <a:ext cx="711960" cy="707886"/>
          </a:xfrm>
          <a:prstGeom prst="rect">
            <a:avLst/>
          </a:prstGeom>
          <a:noFill/>
        </p:spPr>
        <p:txBody>
          <a:bodyPr wrap="square" rtlCol="0">
            <a:spAutoFit/>
          </a:bodyPr>
          <a:lstStyle/>
          <a:p>
            <a:pPr algn="ctr"/>
            <a:r>
              <a:rPr lang="el-GR" sz="2400">
                <a:solidFill>
                  <a:schemeClr val="bg1"/>
                </a:solidFill>
              </a:rPr>
              <a:t>ρ</a:t>
            </a:r>
            <a:r>
              <a:rPr lang="en-US" sz="2400" baseline="-25000">
                <a:solidFill>
                  <a:schemeClr val="bg1"/>
                </a:solidFill>
              </a:rPr>
              <a:t>cd	</a:t>
            </a:r>
          </a:p>
        </p:txBody>
      </p:sp>
      <p:sp>
        <p:nvSpPr>
          <p:cNvPr id="137" name="TextBox 136">
            <a:extLst>
              <a:ext uri="{FF2B5EF4-FFF2-40B4-BE49-F238E27FC236}">
                <a16:creationId xmlns:a16="http://schemas.microsoft.com/office/drawing/2014/main" id="{44D3A543-44C0-8108-BCB3-099FE5C6587D}"/>
              </a:ext>
            </a:extLst>
          </p:cNvPr>
          <p:cNvSpPr txBox="1"/>
          <p:nvPr/>
        </p:nvSpPr>
        <p:spPr>
          <a:xfrm>
            <a:off x="6618751" y="4828550"/>
            <a:ext cx="711960" cy="461665"/>
          </a:xfrm>
          <a:prstGeom prst="rect">
            <a:avLst/>
          </a:prstGeom>
          <a:noFill/>
        </p:spPr>
        <p:txBody>
          <a:bodyPr wrap="square" rtlCol="0">
            <a:spAutoFit/>
          </a:bodyPr>
          <a:lstStyle/>
          <a:p>
            <a:pPr algn="ctr"/>
            <a:r>
              <a:rPr lang="el-GR" sz="2400">
                <a:solidFill>
                  <a:schemeClr val="bg1"/>
                </a:solidFill>
              </a:rPr>
              <a:t>ρ</a:t>
            </a:r>
            <a:r>
              <a:rPr lang="en-US" sz="2400" baseline="-25000" err="1">
                <a:solidFill>
                  <a:schemeClr val="bg1"/>
                </a:solidFill>
              </a:rPr>
              <a:t>ce</a:t>
            </a:r>
            <a:endParaRPr lang="en-US" sz="2400" baseline="-25000">
              <a:solidFill>
                <a:schemeClr val="bg1"/>
              </a:solidFill>
            </a:endParaRPr>
          </a:p>
        </p:txBody>
      </p:sp>
      <p:sp>
        <p:nvSpPr>
          <p:cNvPr id="138" name="TextBox 137">
            <a:extLst>
              <a:ext uri="{FF2B5EF4-FFF2-40B4-BE49-F238E27FC236}">
                <a16:creationId xmlns:a16="http://schemas.microsoft.com/office/drawing/2014/main" id="{705DC399-90A4-96B0-E3FB-3FA2E9A34274}"/>
              </a:ext>
            </a:extLst>
          </p:cNvPr>
          <p:cNvSpPr txBox="1"/>
          <p:nvPr/>
        </p:nvSpPr>
        <p:spPr>
          <a:xfrm>
            <a:off x="6577808" y="5783893"/>
            <a:ext cx="711960" cy="461665"/>
          </a:xfrm>
          <a:prstGeom prst="rect">
            <a:avLst/>
          </a:prstGeom>
          <a:noFill/>
        </p:spPr>
        <p:txBody>
          <a:bodyPr wrap="square" rtlCol="0">
            <a:spAutoFit/>
          </a:bodyPr>
          <a:lstStyle/>
          <a:p>
            <a:pPr algn="ctr"/>
            <a:r>
              <a:rPr lang="el-GR" sz="2400">
                <a:solidFill>
                  <a:schemeClr val="bg1"/>
                </a:solidFill>
              </a:rPr>
              <a:t>ρ</a:t>
            </a:r>
            <a:r>
              <a:rPr lang="en-US" sz="2400" baseline="-25000" err="1">
                <a:solidFill>
                  <a:schemeClr val="bg1"/>
                </a:solidFill>
              </a:rPr>
              <a:t>cf</a:t>
            </a:r>
            <a:endParaRPr lang="en-US" sz="2400" baseline="-25000">
              <a:solidFill>
                <a:schemeClr val="bg1"/>
              </a:solidFill>
            </a:endParaRPr>
          </a:p>
        </p:txBody>
      </p:sp>
      <p:sp>
        <p:nvSpPr>
          <p:cNvPr id="139" name="TextBox 138">
            <a:extLst>
              <a:ext uri="{FF2B5EF4-FFF2-40B4-BE49-F238E27FC236}">
                <a16:creationId xmlns:a16="http://schemas.microsoft.com/office/drawing/2014/main" id="{7F6C4504-CA99-61F0-AF5F-268FFF68A90D}"/>
              </a:ext>
            </a:extLst>
          </p:cNvPr>
          <p:cNvSpPr txBox="1"/>
          <p:nvPr/>
        </p:nvSpPr>
        <p:spPr>
          <a:xfrm>
            <a:off x="7669629" y="4855845"/>
            <a:ext cx="711960" cy="461665"/>
          </a:xfrm>
          <a:prstGeom prst="rect">
            <a:avLst/>
          </a:prstGeom>
          <a:noFill/>
        </p:spPr>
        <p:txBody>
          <a:bodyPr wrap="square" rtlCol="0">
            <a:spAutoFit/>
          </a:bodyPr>
          <a:lstStyle/>
          <a:p>
            <a:pPr algn="ctr"/>
            <a:r>
              <a:rPr lang="el-GR" sz="2400">
                <a:solidFill>
                  <a:schemeClr val="bg1"/>
                </a:solidFill>
              </a:rPr>
              <a:t>ρ</a:t>
            </a:r>
            <a:r>
              <a:rPr lang="en-US" sz="2400" baseline="-25000">
                <a:solidFill>
                  <a:schemeClr val="bg1"/>
                </a:solidFill>
              </a:rPr>
              <a:t>de</a:t>
            </a:r>
          </a:p>
        </p:txBody>
      </p:sp>
      <p:sp>
        <p:nvSpPr>
          <p:cNvPr id="140" name="TextBox 139">
            <a:extLst>
              <a:ext uri="{FF2B5EF4-FFF2-40B4-BE49-F238E27FC236}">
                <a16:creationId xmlns:a16="http://schemas.microsoft.com/office/drawing/2014/main" id="{D54D807F-116D-1DB8-3310-41BC2793FEFF}"/>
              </a:ext>
            </a:extLst>
          </p:cNvPr>
          <p:cNvSpPr txBox="1"/>
          <p:nvPr/>
        </p:nvSpPr>
        <p:spPr>
          <a:xfrm>
            <a:off x="7696924" y="5770245"/>
            <a:ext cx="711960" cy="461665"/>
          </a:xfrm>
          <a:prstGeom prst="rect">
            <a:avLst/>
          </a:prstGeom>
          <a:noFill/>
        </p:spPr>
        <p:txBody>
          <a:bodyPr wrap="square" rtlCol="0">
            <a:spAutoFit/>
          </a:bodyPr>
          <a:lstStyle/>
          <a:p>
            <a:pPr algn="ctr"/>
            <a:r>
              <a:rPr lang="el-GR" sz="2400">
                <a:solidFill>
                  <a:schemeClr val="bg1"/>
                </a:solidFill>
              </a:rPr>
              <a:t>ρ</a:t>
            </a:r>
            <a:r>
              <a:rPr lang="en-US" sz="2400" baseline="-25000" err="1">
                <a:solidFill>
                  <a:schemeClr val="bg1"/>
                </a:solidFill>
              </a:rPr>
              <a:t>df</a:t>
            </a:r>
            <a:endParaRPr lang="en-US" sz="2400" baseline="-25000">
              <a:solidFill>
                <a:schemeClr val="bg1"/>
              </a:solidFill>
            </a:endParaRPr>
          </a:p>
        </p:txBody>
      </p:sp>
      <p:sp>
        <p:nvSpPr>
          <p:cNvPr id="141" name="TextBox 140">
            <a:extLst>
              <a:ext uri="{FF2B5EF4-FFF2-40B4-BE49-F238E27FC236}">
                <a16:creationId xmlns:a16="http://schemas.microsoft.com/office/drawing/2014/main" id="{A18DA4A1-7ED0-B953-B12C-C3EF9AFA7A86}"/>
              </a:ext>
            </a:extLst>
          </p:cNvPr>
          <p:cNvSpPr txBox="1"/>
          <p:nvPr/>
        </p:nvSpPr>
        <p:spPr>
          <a:xfrm>
            <a:off x="8856984" y="5756597"/>
            <a:ext cx="711960" cy="461665"/>
          </a:xfrm>
          <a:prstGeom prst="rect">
            <a:avLst/>
          </a:prstGeom>
          <a:noFill/>
        </p:spPr>
        <p:txBody>
          <a:bodyPr wrap="square" rtlCol="0">
            <a:spAutoFit/>
          </a:bodyPr>
          <a:lstStyle/>
          <a:p>
            <a:pPr algn="ctr"/>
            <a:r>
              <a:rPr lang="el-GR" sz="2400">
                <a:solidFill>
                  <a:schemeClr val="bg1"/>
                </a:solidFill>
              </a:rPr>
              <a:t>ρ</a:t>
            </a:r>
            <a:r>
              <a:rPr lang="en-US" sz="2400" baseline="-25000" err="1">
                <a:solidFill>
                  <a:schemeClr val="bg1"/>
                </a:solidFill>
              </a:rPr>
              <a:t>ef</a:t>
            </a:r>
            <a:endParaRPr lang="en-US" sz="2400" baseline="-25000">
              <a:solidFill>
                <a:schemeClr val="bg1"/>
              </a:solidFill>
            </a:endParaRPr>
          </a:p>
        </p:txBody>
      </p:sp>
      <p:sp>
        <p:nvSpPr>
          <p:cNvPr id="142" name="TextBox 141">
            <a:extLst>
              <a:ext uri="{FF2B5EF4-FFF2-40B4-BE49-F238E27FC236}">
                <a16:creationId xmlns:a16="http://schemas.microsoft.com/office/drawing/2014/main" id="{6F69B07D-CDE4-1DC5-8369-F092A840EE0B}"/>
              </a:ext>
            </a:extLst>
          </p:cNvPr>
          <p:cNvSpPr txBox="1"/>
          <p:nvPr/>
        </p:nvSpPr>
        <p:spPr>
          <a:xfrm>
            <a:off x="3692136" y="0"/>
            <a:ext cx="5186993" cy="523220"/>
          </a:xfrm>
          <a:prstGeom prst="rect">
            <a:avLst/>
          </a:prstGeom>
          <a:noFill/>
        </p:spPr>
        <p:txBody>
          <a:bodyPr wrap="square" rtlCol="0">
            <a:spAutoFit/>
          </a:bodyPr>
          <a:lstStyle/>
          <a:p>
            <a:pPr algn="ctr"/>
            <a:r>
              <a:rPr lang="en-US" sz="2800">
                <a:solidFill>
                  <a:schemeClr val="bg1"/>
                </a:solidFill>
              </a:rPr>
              <a:t>Correlation Matrix</a:t>
            </a:r>
          </a:p>
        </p:txBody>
      </p:sp>
      <p:sp>
        <p:nvSpPr>
          <p:cNvPr id="3" name="TextBox 2">
            <a:extLst>
              <a:ext uri="{FF2B5EF4-FFF2-40B4-BE49-F238E27FC236}">
                <a16:creationId xmlns:a16="http://schemas.microsoft.com/office/drawing/2014/main" id="{8ABF6ACD-1495-BF62-5B11-BAF350DD74BA}"/>
              </a:ext>
            </a:extLst>
          </p:cNvPr>
          <p:cNvSpPr txBox="1"/>
          <p:nvPr/>
        </p:nvSpPr>
        <p:spPr>
          <a:xfrm>
            <a:off x="11745246" y="6488668"/>
            <a:ext cx="446754" cy="369332"/>
          </a:xfrm>
          <a:prstGeom prst="rect">
            <a:avLst/>
          </a:prstGeom>
          <a:noFill/>
        </p:spPr>
        <p:txBody>
          <a:bodyPr wrap="square" rtlCol="0">
            <a:spAutoFit/>
          </a:bodyPr>
          <a:lstStyle/>
          <a:p>
            <a:pPr algn="ctr"/>
            <a:r>
              <a:rPr lang="en-US" dirty="0">
                <a:solidFill>
                  <a:schemeClr val="bg1"/>
                </a:solidFill>
              </a:rPr>
              <a:t>16</a:t>
            </a:r>
          </a:p>
        </p:txBody>
      </p:sp>
    </p:spTree>
    <p:extLst>
      <p:ext uri="{BB962C8B-B14F-4D97-AF65-F5344CB8AC3E}">
        <p14:creationId xmlns:p14="http://schemas.microsoft.com/office/powerpoint/2010/main" val="3932882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30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7"/>
                                        </p:tgtEl>
                                        <p:attrNameLst>
                                          <p:attrName>style.visibility</p:attrName>
                                        </p:attrNameLst>
                                      </p:cBhvr>
                                      <p:to>
                                        <p:strVal val="visible"/>
                                      </p:to>
                                    </p:set>
                                    <p:animEffect transition="in" filter="fade">
                                      <p:cBhvr>
                                        <p:cTn id="12" dur="1000"/>
                                        <p:tgtEl>
                                          <p:spTgt spid="10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6"/>
                                        </p:tgtEl>
                                        <p:attrNameLst>
                                          <p:attrName>style.visibility</p:attrName>
                                        </p:attrNameLst>
                                      </p:cBhvr>
                                      <p:to>
                                        <p:strVal val="visible"/>
                                      </p:to>
                                    </p:set>
                                    <p:animEffect transition="in" filter="fade">
                                      <p:cBhvr>
                                        <p:cTn id="15" dur="1000"/>
                                        <p:tgtEl>
                                          <p:spTgt spid="10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8"/>
                                        </p:tgtEl>
                                        <p:attrNameLst>
                                          <p:attrName>style.visibility</p:attrName>
                                        </p:attrNameLst>
                                      </p:cBhvr>
                                      <p:to>
                                        <p:strVal val="visible"/>
                                      </p:to>
                                    </p:set>
                                    <p:animEffect transition="in" filter="fade">
                                      <p:cBhvr>
                                        <p:cTn id="18" dur="1000"/>
                                        <p:tgtEl>
                                          <p:spTgt spid="10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9"/>
                                        </p:tgtEl>
                                        <p:attrNameLst>
                                          <p:attrName>style.visibility</p:attrName>
                                        </p:attrNameLst>
                                      </p:cBhvr>
                                      <p:to>
                                        <p:strVal val="visible"/>
                                      </p:to>
                                    </p:set>
                                    <p:animEffect transition="in" filter="fade">
                                      <p:cBhvr>
                                        <p:cTn id="21" dur="1000"/>
                                        <p:tgtEl>
                                          <p:spTgt spid="10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0"/>
                                        </p:tgtEl>
                                        <p:attrNameLst>
                                          <p:attrName>style.visibility</p:attrName>
                                        </p:attrNameLst>
                                      </p:cBhvr>
                                      <p:to>
                                        <p:strVal val="visible"/>
                                      </p:to>
                                    </p:set>
                                    <p:animEffect transition="in" filter="fade">
                                      <p:cBhvr>
                                        <p:cTn id="24" dur="1000"/>
                                        <p:tgtEl>
                                          <p:spTgt spid="1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1"/>
                                        </p:tgtEl>
                                        <p:attrNameLst>
                                          <p:attrName>style.visibility</p:attrName>
                                        </p:attrNameLst>
                                      </p:cBhvr>
                                      <p:to>
                                        <p:strVal val="visible"/>
                                      </p:to>
                                    </p:set>
                                    <p:animEffect transition="in" filter="fade">
                                      <p:cBhvr>
                                        <p:cTn id="27" dur="1000"/>
                                        <p:tgtEl>
                                          <p:spTgt spid="1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7"/>
                                        </p:tgtEl>
                                        <p:attrNameLst>
                                          <p:attrName>style.visibility</p:attrName>
                                        </p:attrNameLst>
                                      </p:cBhvr>
                                      <p:to>
                                        <p:strVal val="visible"/>
                                      </p:to>
                                    </p:set>
                                    <p:animEffect transition="in" filter="fade">
                                      <p:cBhvr>
                                        <p:cTn id="32" dur="1000"/>
                                        <p:tgtEl>
                                          <p:spTgt spid="1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8"/>
                                        </p:tgtEl>
                                        <p:attrNameLst>
                                          <p:attrName>style.visibility</p:attrName>
                                        </p:attrNameLst>
                                      </p:cBhvr>
                                      <p:to>
                                        <p:strVal val="visible"/>
                                      </p:to>
                                    </p:set>
                                    <p:animEffect transition="in" filter="fade">
                                      <p:cBhvr>
                                        <p:cTn id="35" dur="1000"/>
                                        <p:tgtEl>
                                          <p:spTgt spid="1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19"/>
                                        </p:tgtEl>
                                        <p:attrNameLst>
                                          <p:attrName>style.visibility</p:attrName>
                                        </p:attrNameLst>
                                      </p:cBhvr>
                                      <p:to>
                                        <p:strVal val="visible"/>
                                      </p:to>
                                    </p:set>
                                    <p:animEffect transition="in" filter="fade">
                                      <p:cBhvr>
                                        <p:cTn id="38" dur="1000"/>
                                        <p:tgtEl>
                                          <p:spTgt spid="11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0"/>
                                        </p:tgtEl>
                                        <p:attrNameLst>
                                          <p:attrName>style.visibility</p:attrName>
                                        </p:attrNameLst>
                                      </p:cBhvr>
                                      <p:to>
                                        <p:strVal val="visible"/>
                                      </p:to>
                                    </p:set>
                                    <p:animEffect transition="in" filter="fade">
                                      <p:cBhvr>
                                        <p:cTn id="41" dur="1000"/>
                                        <p:tgtEl>
                                          <p:spTgt spid="12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1"/>
                                        </p:tgtEl>
                                        <p:attrNameLst>
                                          <p:attrName>style.visibility</p:attrName>
                                        </p:attrNameLst>
                                      </p:cBhvr>
                                      <p:to>
                                        <p:strVal val="visible"/>
                                      </p:to>
                                    </p:set>
                                    <p:animEffect transition="in" filter="fade">
                                      <p:cBhvr>
                                        <p:cTn id="44" dur="1000"/>
                                        <p:tgtEl>
                                          <p:spTgt spid="12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35"/>
                                        </p:tgtEl>
                                        <p:attrNameLst>
                                          <p:attrName>style.visibility</p:attrName>
                                        </p:attrNameLst>
                                      </p:cBhvr>
                                      <p:to>
                                        <p:strVal val="visible"/>
                                      </p:to>
                                    </p:set>
                                    <p:animEffect transition="in" filter="fade">
                                      <p:cBhvr>
                                        <p:cTn id="47" dur="1000"/>
                                        <p:tgtEl>
                                          <p:spTgt spid="13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34"/>
                                        </p:tgtEl>
                                        <p:attrNameLst>
                                          <p:attrName>style.visibility</p:attrName>
                                        </p:attrNameLst>
                                      </p:cBhvr>
                                      <p:to>
                                        <p:strVal val="visible"/>
                                      </p:to>
                                    </p:set>
                                    <p:animEffect transition="in" filter="fade">
                                      <p:cBhvr>
                                        <p:cTn id="50" dur="1000"/>
                                        <p:tgtEl>
                                          <p:spTgt spid="13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33"/>
                                        </p:tgtEl>
                                        <p:attrNameLst>
                                          <p:attrName>style.visibility</p:attrName>
                                        </p:attrNameLst>
                                      </p:cBhvr>
                                      <p:to>
                                        <p:strVal val="visible"/>
                                      </p:to>
                                    </p:set>
                                    <p:animEffect transition="in" filter="fade">
                                      <p:cBhvr>
                                        <p:cTn id="53" dur="1000"/>
                                        <p:tgtEl>
                                          <p:spTgt spid="13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32"/>
                                        </p:tgtEl>
                                        <p:attrNameLst>
                                          <p:attrName>style.visibility</p:attrName>
                                        </p:attrNameLst>
                                      </p:cBhvr>
                                      <p:to>
                                        <p:strVal val="visible"/>
                                      </p:to>
                                    </p:set>
                                    <p:animEffect transition="in" filter="fade">
                                      <p:cBhvr>
                                        <p:cTn id="56" dur="1000"/>
                                        <p:tgtEl>
                                          <p:spTgt spid="13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36"/>
                                        </p:tgtEl>
                                        <p:attrNameLst>
                                          <p:attrName>style.visibility</p:attrName>
                                        </p:attrNameLst>
                                      </p:cBhvr>
                                      <p:to>
                                        <p:strVal val="visible"/>
                                      </p:to>
                                    </p:set>
                                    <p:animEffect transition="in" filter="fade">
                                      <p:cBhvr>
                                        <p:cTn id="59" dur="1000"/>
                                        <p:tgtEl>
                                          <p:spTgt spid="13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37"/>
                                        </p:tgtEl>
                                        <p:attrNameLst>
                                          <p:attrName>style.visibility</p:attrName>
                                        </p:attrNameLst>
                                      </p:cBhvr>
                                      <p:to>
                                        <p:strVal val="visible"/>
                                      </p:to>
                                    </p:set>
                                    <p:animEffect transition="in" filter="fade">
                                      <p:cBhvr>
                                        <p:cTn id="62" dur="1000"/>
                                        <p:tgtEl>
                                          <p:spTgt spid="13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38"/>
                                        </p:tgtEl>
                                        <p:attrNameLst>
                                          <p:attrName>style.visibility</p:attrName>
                                        </p:attrNameLst>
                                      </p:cBhvr>
                                      <p:to>
                                        <p:strVal val="visible"/>
                                      </p:to>
                                    </p:set>
                                    <p:animEffect transition="in" filter="fade">
                                      <p:cBhvr>
                                        <p:cTn id="65" dur="1000"/>
                                        <p:tgtEl>
                                          <p:spTgt spid="138"/>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40"/>
                                        </p:tgtEl>
                                        <p:attrNameLst>
                                          <p:attrName>style.visibility</p:attrName>
                                        </p:attrNameLst>
                                      </p:cBhvr>
                                      <p:to>
                                        <p:strVal val="visible"/>
                                      </p:to>
                                    </p:set>
                                    <p:animEffect transition="in" filter="fade">
                                      <p:cBhvr>
                                        <p:cTn id="68" dur="1000"/>
                                        <p:tgtEl>
                                          <p:spTgt spid="140"/>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39"/>
                                        </p:tgtEl>
                                        <p:attrNameLst>
                                          <p:attrName>style.visibility</p:attrName>
                                        </p:attrNameLst>
                                      </p:cBhvr>
                                      <p:to>
                                        <p:strVal val="visible"/>
                                      </p:to>
                                    </p:set>
                                    <p:animEffect transition="in" filter="fade">
                                      <p:cBhvr>
                                        <p:cTn id="71" dur="1000"/>
                                        <p:tgtEl>
                                          <p:spTgt spid="13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41"/>
                                        </p:tgtEl>
                                        <p:attrNameLst>
                                          <p:attrName>style.visibility</p:attrName>
                                        </p:attrNameLst>
                                      </p:cBhvr>
                                      <p:to>
                                        <p:strVal val="visible"/>
                                      </p:to>
                                    </p:set>
                                    <p:animEffect transition="in" filter="fade">
                                      <p:cBhvr>
                                        <p:cTn id="74" dur="1000"/>
                                        <p:tgtEl>
                                          <p:spTgt spid="141"/>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27"/>
                                        </p:tgtEl>
                                        <p:attrNameLst>
                                          <p:attrName>style.visibility</p:attrName>
                                        </p:attrNameLst>
                                      </p:cBhvr>
                                      <p:to>
                                        <p:strVal val="visible"/>
                                      </p:to>
                                    </p:set>
                                    <p:animEffect transition="in" filter="fade">
                                      <p:cBhvr>
                                        <p:cTn id="77" dur="1000"/>
                                        <p:tgtEl>
                                          <p:spTgt spid="127"/>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26"/>
                                        </p:tgtEl>
                                        <p:attrNameLst>
                                          <p:attrName>style.visibility</p:attrName>
                                        </p:attrNameLst>
                                      </p:cBhvr>
                                      <p:to>
                                        <p:strVal val="visible"/>
                                      </p:to>
                                    </p:set>
                                    <p:animEffect transition="in" filter="fade">
                                      <p:cBhvr>
                                        <p:cTn id="80" dur="1000"/>
                                        <p:tgtEl>
                                          <p:spTgt spid="126"/>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30"/>
                                        </p:tgtEl>
                                        <p:attrNameLst>
                                          <p:attrName>style.visibility</p:attrName>
                                        </p:attrNameLst>
                                      </p:cBhvr>
                                      <p:to>
                                        <p:strVal val="visible"/>
                                      </p:to>
                                    </p:set>
                                    <p:animEffect transition="in" filter="fade">
                                      <p:cBhvr>
                                        <p:cTn id="83" dur="1000"/>
                                        <p:tgtEl>
                                          <p:spTgt spid="13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29"/>
                                        </p:tgtEl>
                                        <p:attrNameLst>
                                          <p:attrName>style.visibility</p:attrName>
                                        </p:attrNameLst>
                                      </p:cBhvr>
                                      <p:to>
                                        <p:strVal val="visible"/>
                                      </p:to>
                                    </p:set>
                                    <p:animEffect transition="in" filter="fade">
                                      <p:cBhvr>
                                        <p:cTn id="86" dur="1000"/>
                                        <p:tgtEl>
                                          <p:spTgt spid="129"/>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25"/>
                                        </p:tgtEl>
                                        <p:attrNameLst>
                                          <p:attrName>style.visibility</p:attrName>
                                        </p:attrNameLst>
                                      </p:cBhvr>
                                      <p:to>
                                        <p:strVal val="visible"/>
                                      </p:to>
                                    </p:set>
                                    <p:animEffect transition="in" filter="fade">
                                      <p:cBhvr>
                                        <p:cTn id="89" dur="1000"/>
                                        <p:tgtEl>
                                          <p:spTgt spid="125"/>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24"/>
                                        </p:tgtEl>
                                        <p:attrNameLst>
                                          <p:attrName>style.visibility</p:attrName>
                                        </p:attrNameLst>
                                      </p:cBhvr>
                                      <p:to>
                                        <p:strVal val="visible"/>
                                      </p:to>
                                    </p:set>
                                    <p:animEffect transition="in" filter="fade">
                                      <p:cBhvr>
                                        <p:cTn id="92" dur="1000"/>
                                        <p:tgtEl>
                                          <p:spTgt spid="124"/>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28"/>
                                        </p:tgtEl>
                                        <p:attrNameLst>
                                          <p:attrName>style.visibility</p:attrName>
                                        </p:attrNameLst>
                                      </p:cBhvr>
                                      <p:to>
                                        <p:strVal val="visible"/>
                                      </p:to>
                                    </p:set>
                                    <p:animEffect transition="in" filter="fade">
                                      <p:cBhvr>
                                        <p:cTn id="95" dur="1000"/>
                                        <p:tgtEl>
                                          <p:spTgt spid="128"/>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123"/>
                                        </p:tgtEl>
                                        <p:attrNameLst>
                                          <p:attrName>style.visibility</p:attrName>
                                        </p:attrNameLst>
                                      </p:cBhvr>
                                      <p:to>
                                        <p:strVal val="visible"/>
                                      </p:to>
                                    </p:set>
                                    <p:animEffect transition="in" filter="fade">
                                      <p:cBhvr>
                                        <p:cTn id="98" dur="1000"/>
                                        <p:tgtEl>
                                          <p:spTgt spid="123"/>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31"/>
                                        </p:tgtEl>
                                        <p:attrNameLst>
                                          <p:attrName>style.visibility</p:attrName>
                                        </p:attrNameLst>
                                      </p:cBhvr>
                                      <p:to>
                                        <p:strVal val="visible"/>
                                      </p:to>
                                    </p:set>
                                    <p:animEffect transition="in" filter="fade">
                                      <p:cBhvr>
                                        <p:cTn id="101" dur="1000"/>
                                        <p:tgtEl>
                                          <p:spTgt spid="131"/>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22"/>
                                        </p:tgtEl>
                                        <p:attrNameLst>
                                          <p:attrName>style.visibility</p:attrName>
                                        </p:attrNameLst>
                                      </p:cBhvr>
                                      <p:to>
                                        <p:strVal val="visible"/>
                                      </p:to>
                                    </p:set>
                                    <p:animEffect transition="in" filter="fade">
                                      <p:cBhvr>
                                        <p:cTn id="104" dur="1000"/>
                                        <p:tgtEl>
                                          <p:spTgt spid="122"/>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112"/>
                                        </p:tgtEl>
                                        <p:attrNameLst>
                                          <p:attrName>style.visibility</p:attrName>
                                        </p:attrNameLst>
                                      </p:cBhvr>
                                      <p:to>
                                        <p:strVal val="visible"/>
                                      </p:to>
                                    </p:set>
                                    <p:animEffect transition="in" filter="fade">
                                      <p:cBhvr>
                                        <p:cTn id="107" dur="1000"/>
                                        <p:tgtEl>
                                          <p:spTgt spid="112"/>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113"/>
                                        </p:tgtEl>
                                        <p:attrNameLst>
                                          <p:attrName>style.visibility</p:attrName>
                                        </p:attrNameLst>
                                      </p:cBhvr>
                                      <p:to>
                                        <p:strVal val="visible"/>
                                      </p:to>
                                    </p:set>
                                    <p:animEffect transition="in" filter="fade">
                                      <p:cBhvr>
                                        <p:cTn id="110" dur="1000"/>
                                        <p:tgtEl>
                                          <p:spTgt spid="113"/>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114"/>
                                        </p:tgtEl>
                                        <p:attrNameLst>
                                          <p:attrName>style.visibility</p:attrName>
                                        </p:attrNameLst>
                                      </p:cBhvr>
                                      <p:to>
                                        <p:strVal val="visible"/>
                                      </p:to>
                                    </p:set>
                                    <p:animEffect transition="in" filter="fade">
                                      <p:cBhvr>
                                        <p:cTn id="113" dur="1000"/>
                                        <p:tgtEl>
                                          <p:spTgt spid="114"/>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115"/>
                                        </p:tgtEl>
                                        <p:attrNameLst>
                                          <p:attrName>style.visibility</p:attrName>
                                        </p:attrNameLst>
                                      </p:cBhvr>
                                      <p:to>
                                        <p:strVal val="visible"/>
                                      </p:to>
                                    </p:set>
                                    <p:animEffect transition="in" filter="fade">
                                      <p:cBhvr>
                                        <p:cTn id="116" dur="1000"/>
                                        <p:tgtEl>
                                          <p:spTgt spid="115"/>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116"/>
                                        </p:tgtEl>
                                        <p:attrNameLst>
                                          <p:attrName>style.visibility</p:attrName>
                                        </p:attrNameLst>
                                      </p:cBhvr>
                                      <p:to>
                                        <p:strVal val="visible"/>
                                      </p:to>
                                    </p:set>
                                    <p:animEffect transition="in" filter="fade">
                                      <p:cBhvr>
                                        <p:cTn id="119" dur="1000"/>
                                        <p:tgtEl>
                                          <p:spTgt spid="116"/>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xit" presetSubtype="0" fill="hold" nodeType="clickEffect">
                                  <p:stCondLst>
                                    <p:cond delay="0"/>
                                  </p:stCondLst>
                                  <p:childTnLst>
                                    <p:animEffect transition="out" filter="fade">
                                      <p:cBhvr>
                                        <p:cTn id="123" dur="1000"/>
                                        <p:tgtEl>
                                          <p:spTgt spid="77"/>
                                        </p:tgtEl>
                                      </p:cBhvr>
                                    </p:animEffect>
                                    <p:set>
                                      <p:cBhvr>
                                        <p:cTn id="124" dur="1" fill="hold">
                                          <p:stCondLst>
                                            <p:cond delay="999"/>
                                          </p:stCondLst>
                                        </p:cTn>
                                        <p:tgtEl>
                                          <p:spTgt spid="77"/>
                                        </p:tgtEl>
                                        <p:attrNameLst>
                                          <p:attrName>style.visibility</p:attrName>
                                        </p:attrNameLst>
                                      </p:cBhvr>
                                      <p:to>
                                        <p:strVal val="hidden"/>
                                      </p:to>
                                    </p:set>
                                  </p:childTnLst>
                                </p:cTn>
                              </p:par>
                              <p:par>
                                <p:cTn id="125" presetID="10" presetClass="exit" presetSubtype="0" fill="hold" grpId="1" nodeType="withEffect">
                                  <p:stCondLst>
                                    <p:cond delay="0"/>
                                  </p:stCondLst>
                                  <p:childTnLst>
                                    <p:animEffect transition="out" filter="fade">
                                      <p:cBhvr>
                                        <p:cTn id="126" dur="1000"/>
                                        <p:tgtEl>
                                          <p:spTgt spid="106"/>
                                        </p:tgtEl>
                                      </p:cBhvr>
                                    </p:animEffect>
                                    <p:set>
                                      <p:cBhvr>
                                        <p:cTn id="127" dur="1" fill="hold">
                                          <p:stCondLst>
                                            <p:cond delay="999"/>
                                          </p:stCondLst>
                                        </p:cTn>
                                        <p:tgtEl>
                                          <p:spTgt spid="106"/>
                                        </p:tgtEl>
                                        <p:attrNameLst>
                                          <p:attrName>style.visibility</p:attrName>
                                        </p:attrNameLst>
                                      </p:cBhvr>
                                      <p:to>
                                        <p:strVal val="hidden"/>
                                      </p:to>
                                    </p:set>
                                  </p:childTnLst>
                                </p:cTn>
                              </p:par>
                              <p:par>
                                <p:cTn id="128" presetID="10" presetClass="exit" presetSubtype="0" fill="hold" grpId="1" nodeType="withEffect">
                                  <p:stCondLst>
                                    <p:cond delay="0"/>
                                  </p:stCondLst>
                                  <p:childTnLst>
                                    <p:animEffect transition="out" filter="fade">
                                      <p:cBhvr>
                                        <p:cTn id="129" dur="1000"/>
                                        <p:tgtEl>
                                          <p:spTgt spid="107"/>
                                        </p:tgtEl>
                                      </p:cBhvr>
                                    </p:animEffect>
                                    <p:set>
                                      <p:cBhvr>
                                        <p:cTn id="130" dur="1" fill="hold">
                                          <p:stCondLst>
                                            <p:cond delay="999"/>
                                          </p:stCondLst>
                                        </p:cTn>
                                        <p:tgtEl>
                                          <p:spTgt spid="107"/>
                                        </p:tgtEl>
                                        <p:attrNameLst>
                                          <p:attrName>style.visibility</p:attrName>
                                        </p:attrNameLst>
                                      </p:cBhvr>
                                      <p:to>
                                        <p:strVal val="hidden"/>
                                      </p:to>
                                    </p:set>
                                  </p:childTnLst>
                                </p:cTn>
                              </p:par>
                              <p:par>
                                <p:cTn id="131" presetID="10" presetClass="exit" presetSubtype="0" fill="hold" grpId="1" nodeType="withEffect">
                                  <p:stCondLst>
                                    <p:cond delay="0"/>
                                  </p:stCondLst>
                                  <p:childTnLst>
                                    <p:animEffect transition="out" filter="fade">
                                      <p:cBhvr>
                                        <p:cTn id="132" dur="1000"/>
                                        <p:tgtEl>
                                          <p:spTgt spid="108"/>
                                        </p:tgtEl>
                                      </p:cBhvr>
                                    </p:animEffect>
                                    <p:set>
                                      <p:cBhvr>
                                        <p:cTn id="133" dur="1" fill="hold">
                                          <p:stCondLst>
                                            <p:cond delay="999"/>
                                          </p:stCondLst>
                                        </p:cTn>
                                        <p:tgtEl>
                                          <p:spTgt spid="108"/>
                                        </p:tgtEl>
                                        <p:attrNameLst>
                                          <p:attrName>style.visibility</p:attrName>
                                        </p:attrNameLst>
                                      </p:cBhvr>
                                      <p:to>
                                        <p:strVal val="hidden"/>
                                      </p:to>
                                    </p:set>
                                  </p:childTnLst>
                                </p:cTn>
                              </p:par>
                              <p:par>
                                <p:cTn id="134" presetID="10" presetClass="exit" presetSubtype="0" fill="hold" grpId="1" nodeType="withEffect">
                                  <p:stCondLst>
                                    <p:cond delay="0"/>
                                  </p:stCondLst>
                                  <p:childTnLst>
                                    <p:animEffect transition="out" filter="fade">
                                      <p:cBhvr>
                                        <p:cTn id="135" dur="1000"/>
                                        <p:tgtEl>
                                          <p:spTgt spid="109"/>
                                        </p:tgtEl>
                                      </p:cBhvr>
                                    </p:animEffect>
                                    <p:set>
                                      <p:cBhvr>
                                        <p:cTn id="136" dur="1" fill="hold">
                                          <p:stCondLst>
                                            <p:cond delay="999"/>
                                          </p:stCondLst>
                                        </p:cTn>
                                        <p:tgtEl>
                                          <p:spTgt spid="109"/>
                                        </p:tgtEl>
                                        <p:attrNameLst>
                                          <p:attrName>style.visibility</p:attrName>
                                        </p:attrNameLst>
                                      </p:cBhvr>
                                      <p:to>
                                        <p:strVal val="hidden"/>
                                      </p:to>
                                    </p:set>
                                  </p:childTnLst>
                                </p:cTn>
                              </p:par>
                              <p:par>
                                <p:cTn id="137" presetID="10" presetClass="exit" presetSubtype="0" fill="hold" grpId="1" nodeType="withEffect">
                                  <p:stCondLst>
                                    <p:cond delay="0"/>
                                  </p:stCondLst>
                                  <p:childTnLst>
                                    <p:animEffect transition="out" filter="fade">
                                      <p:cBhvr>
                                        <p:cTn id="138" dur="1000"/>
                                        <p:tgtEl>
                                          <p:spTgt spid="110"/>
                                        </p:tgtEl>
                                      </p:cBhvr>
                                    </p:animEffect>
                                    <p:set>
                                      <p:cBhvr>
                                        <p:cTn id="139" dur="1" fill="hold">
                                          <p:stCondLst>
                                            <p:cond delay="999"/>
                                          </p:stCondLst>
                                        </p:cTn>
                                        <p:tgtEl>
                                          <p:spTgt spid="110"/>
                                        </p:tgtEl>
                                        <p:attrNameLst>
                                          <p:attrName>style.visibility</p:attrName>
                                        </p:attrNameLst>
                                      </p:cBhvr>
                                      <p:to>
                                        <p:strVal val="hidden"/>
                                      </p:to>
                                    </p:set>
                                  </p:childTnLst>
                                </p:cTn>
                              </p:par>
                              <p:par>
                                <p:cTn id="140" presetID="10" presetClass="exit" presetSubtype="0" fill="hold" grpId="1" nodeType="withEffect">
                                  <p:stCondLst>
                                    <p:cond delay="0"/>
                                  </p:stCondLst>
                                  <p:childTnLst>
                                    <p:animEffect transition="out" filter="fade">
                                      <p:cBhvr>
                                        <p:cTn id="141" dur="1000"/>
                                        <p:tgtEl>
                                          <p:spTgt spid="111"/>
                                        </p:tgtEl>
                                      </p:cBhvr>
                                    </p:animEffect>
                                    <p:set>
                                      <p:cBhvr>
                                        <p:cTn id="142" dur="1" fill="hold">
                                          <p:stCondLst>
                                            <p:cond delay="999"/>
                                          </p:stCondLst>
                                        </p:cTn>
                                        <p:tgtEl>
                                          <p:spTgt spid="111"/>
                                        </p:tgtEl>
                                        <p:attrNameLst>
                                          <p:attrName>style.visibility</p:attrName>
                                        </p:attrNameLst>
                                      </p:cBhvr>
                                      <p:to>
                                        <p:strVal val="hidden"/>
                                      </p:to>
                                    </p:set>
                                  </p:childTnLst>
                                </p:cTn>
                              </p:par>
                              <p:par>
                                <p:cTn id="143" presetID="10" presetClass="exit" presetSubtype="0" fill="hold" grpId="1" nodeType="withEffect">
                                  <p:stCondLst>
                                    <p:cond delay="0"/>
                                  </p:stCondLst>
                                  <p:childTnLst>
                                    <p:animEffect transition="out" filter="fade">
                                      <p:cBhvr>
                                        <p:cTn id="144" dur="1000"/>
                                        <p:tgtEl>
                                          <p:spTgt spid="112"/>
                                        </p:tgtEl>
                                      </p:cBhvr>
                                    </p:animEffect>
                                    <p:set>
                                      <p:cBhvr>
                                        <p:cTn id="145" dur="1" fill="hold">
                                          <p:stCondLst>
                                            <p:cond delay="999"/>
                                          </p:stCondLst>
                                        </p:cTn>
                                        <p:tgtEl>
                                          <p:spTgt spid="112"/>
                                        </p:tgtEl>
                                        <p:attrNameLst>
                                          <p:attrName>style.visibility</p:attrName>
                                        </p:attrNameLst>
                                      </p:cBhvr>
                                      <p:to>
                                        <p:strVal val="hidden"/>
                                      </p:to>
                                    </p:set>
                                  </p:childTnLst>
                                </p:cTn>
                              </p:par>
                              <p:par>
                                <p:cTn id="146" presetID="10" presetClass="exit" presetSubtype="0" fill="hold" grpId="1" nodeType="withEffect">
                                  <p:stCondLst>
                                    <p:cond delay="0"/>
                                  </p:stCondLst>
                                  <p:childTnLst>
                                    <p:animEffect transition="out" filter="fade">
                                      <p:cBhvr>
                                        <p:cTn id="147" dur="1000"/>
                                        <p:tgtEl>
                                          <p:spTgt spid="113"/>
                                        </p:tgtEl>
                                      </p:cBhvr>
                                    </p:animEffect>
                                    <p:set>
                                      <p:cBhvr>
                                        <p:cTn id="148" dur="1" fill="hold">
                                          <p:stCondLst>
                                            <p:cond delay="999"/>
                                          </p:stCondLst>
                                        </p:cTn>
                                        <p:tgtEl>
                                          <p:spTgt spid="113"/>
                                        </p:tgtEl>
                                        <p:attrNameLst>
                                          <p:attrName>style.visibility</p:attrName>
                                        </p:attrNameLst>
                                      </p:cBhvr>
                                      <p:to>
                                        <p:strVal val="hidden"/>
                                      </p:to>
                                    </p:set>
                                  </p:childTnLst>
                                </p:cTn>
                              </p:par>
                              <p:par>
                                <p:cTn id="149" presetID="10" presetClass="exit" presetSubtype="0" fill="hold" grpId="1" nodeType="withEffect">
                                  <p:stCondLst>
                                    <p:cond delay="0"/>
                                  </p:stCondLst>
                                  <p:childTnLst>
                                    <p:animEffect transition="out" filter="fade">
                                      <p:cBhvr>
                                        <p:cTn id="150" dur="1000"/>
                                        <p:tgtEl>
                                          <p:spTgt spid="114"/>
                                        </p:tgtEl>
                                      </p:cBhvr>
                                    </p:animEffect>
                                    <p:set>
                                      <p:cBhvr>
                                        <p:cTn id="151" dur="1" fill="hold">
                                          <p:stCondLst>
                                            <p:cond delay="999"/>
                                          </p:stCondLst>
                                        </p:cTn>
                                        <p:tgtEl>
                                          <p:spTgt spid="114"/>
                                        </p:tgtEl>
                                        <p:attrNameLst>
                                          <p:attrName>style.visibility</p:attrName>
                                        </p:attrNameLst>
                                      </p:cBhvr>
                                      <p:to>
                                        <p:strVal val="hidden"/>
                                      </p:to>
                                    </p:set>
                                  </p:childTnLst>
                                </p:cTn>
                              </p:par>
                              <p:par>
                                <p:cTn id="152" presetID="10" presetClass="exit" presetSubtype="0" fill="hold" grpId="1" nodeType="withEffect">
                                  <p:stCondLst>
                                    <p:cond delay="0"/>
                                  </p:stCondLst>
                                  <p:childTnLst>
                                    <p:animEffect transition="out" filter="fade">
                                      <p:cBhvr>
                                        <p:cTn id="153" dur="1000"/>
                                        <p:tgtEl>
                                          <p:spTgt spid="115"/>
                                        </p:tgtEl>
                                      </p:cBhvr>
                                    </p:animEffect>
                                    <p:set>
                                      <p:cBhvr>
                                        <p:cTn id="154" dur="1" fill="hold">
                                          <p:stCondLst>
                                            <p:cond delay="999"/>
                                          </p:stCondLst>
                                        </p:cTn>
                                        <p:tgtEl>
                                          <p:spTgt spid="115"/>
                                        </p:tgtEl>
                                        <p:attrNameLst>
                                          <p:attrName>style.visibility</p:attrName>
                                        </p:attrNameLst>
                                      </p:cBhvr>
                                      <p:to>
                                        <p:strVal val="hidden"/>
                                      </p:to>
                                    </p:set>
                                  </p:childTnLst>
                                </p:cTn>
                              </p:par>
                              <p:par>
                                <p:cTn id="155" presetID="10" presetClass="exit" presetSubtype="0" fill="hold" grpId="1" nodeType="withEffect">
                                  <p:stCondLst>
                                    <p:cond delay="0"/>
                                  </p:stCondLst>
                                  <p:childTnLst>
                                    <p:animEffect transition="out" filter="fade">
                                      <p:cBhvr>
                                        <p:cTn id="156" dur="1000"/>
                                        <p:tgtEl>
                                          <p:spTgt spid="116"/>
                                        </p:tgtEl>
                                      </p:cBhvr>
                                    </p:animEffect>
                                    <p:set>
                                      <p:cBhvr>
                                        <p:cTn id="157" dur="1" fill="hold">
                                          <p:stCondLst>
                                            <p:cond delay="999"/>
                                          </p:stCondLst>
                                        </p:cTn>
                                        <p:tgtEl>
                                          <p:spTgt spid="116"/>
                                        </p:tgtEl>
                                        <p:attrNameLst>
                                          <p:attrName>style.visibility</p:attrName>
                                        </p:attrNameLst>
                                      </p:cBhvr>
                                      <p:to>
                                        <p:strVal val="hidden"/>
                                      </p:to>
                                    </p:set>
                                  </p:childTnLst>
                                </p:cTn>
                              </p:par>
                              <p:par>
                                <p:cTn id="158" presetID="10" presetClass="exit" presetSubtype="0" fill="hold" grpId="1" nodeType="withEffect">
                                  <p:stCondLst>
                                    <p:cond delay="0"/>
                                  </p:stCondLst>
                                  <p:childTnLst>
                                    <p:animEffect transition="out" filter="fade">
                                      <p:cBhvr>
                                        <p:cTn id="159" dur="1000"/>
                                        <p:tgtEl>
                                          <p:spTgt spid="117"/>
                                        </p:tgtEl>
                                      </p:cBhvr>
                                    </p:animEffect>
                                    <p:set>
                                      <p:cBhvr>
                                        <p:cTn id="160" dur="1" fill="hold">
                                          <p:stCondLst>
                                            <p:cond delay="999"/>
                                          </p:stCondLst>
                                        </p:cTn>
                                        <p:tgtEl>
                                          <p:spTgt spid="117"/>
                                        </p:tgtEl>
                                        <p:attrNameLst>
                                          <p:attrName>style.visibility</p:attrName>
                                        </p:attrNameLst>
                                      </p:cBhvr>
                                      <p:to>
                                        <p:strVal val="hidden"/>
                                      </p:to>
                                    </p:set>
                                  </p:childTnLst>
                                </p:cTn>
                              </p:par>
                              <p:par>
                                <p:cTn id="161" presetID="10" presetClass="exit" presetSubtype="0" fill="hold" grpId="1" nodeType="withEffect">
                                  <p:stCondLst>
                                    <p:cond delay="0"/>
                                  </p:stCondLst>
                                  <p:childTnLst>
                                    <p:animEffect transition="out" filter="fade">
                                      <p:cBhvr>
                                        <p:cTn id="162" dur="1000"/>
                                        <p:tgtEl>
                                          <p:spTgt spid="118"/>
                                        </p:tgtEl>
                                      </p:cBhvr>
                                    </p:animEffect>
                                    <p:set>
                                      <p:cBhvr>
                                        <p:cTn id="163" dur="1" fill="hold">
                                          <p:stCondLst>
                                            <p:cond delay="999"/>
                                          </p:stCondLst>
                                        </p:cTn>
                                        <p:tgtEl>
                                          <p:spTgt spid="118"/>
                                        </p:tgtEl>
                                        <p:attrNameLst>
                                          <p:attrName>style.visibility</p:attrName>
                                        </p:attrNameLst>
                                      </p:cBhvr>
                                      <p:to>
                                        <p:strVal val="hidden"/>
                                      </p:to>
                                    </p:set>
                                  </p:childTnLst>
                                </p:cTn>
                              </p:par>
                              <p:par>
                                <p:cTn id="164" presetID="10" presetClass="exit" presetSubtype="0" fill="hold" grpId="1" nodeType="withEffect">
                                  <p:stCondLst>
                                    <p:cond delay="0"/>
                                  </p:stCondLst>
                                  <p:childTnLst>
                                    <p:animEffect transition="out" filter="fade">
                                      <p:cBhvr>
                                        <p:cTn id="165" dur="1000"/>
                                        <p:tgtEl>
                                          <p:spTgt spid="119"/>
                                        </p:tgtEl>
                                      </p:cBhvr>
                                    </p:animEffect>
                                    <p:set>
                                      <p:cBhvr>
                                        <p:cTn id="166" dur="1" fill="hold">
                                          <p:stCondLst>
                                            <p:cond delay="999"/>
                                          </p:stCondLst>
                                        </p:cTn>
                                        <p:tgtEl>
                                          <p:spTgt spid="119"/>
                                        </p:tgtEl>
                                        <p:attrNameLst>
                                          <p:attrName>style.visibility</p:attrName>
                                        </p:attrNameLst>
                                      </p:cBhvr>
                                      <p:to>
                                        <p:strVal val="hidden"/>
                                      </p:to>
                                    </p:set>
                                  </p:childTnLst>
                                </p:cTn>
                              </p:par>
                              <p:par>
                                <p:cTn id="167" presetID="10" presetClass="exit" presetSubtype="0" fill="hold" grpId="1" nodeType="withEffect">
                                  <p:stCondLst>
                                    <p:cond delay="0"/>
                                  </p:stCondLst>
                                  <p:childTnLst>
                                    <p:animEffect transition="out" filter="fade">
                                      <p:cBhvr>
                                        <p:cTn id="168" dur="1000"/>
                                        <p:tgtEl>
                                          <p:spTgt spid="120"/>
                                        </p:tgtEl>
                                      </p:cBhvr>
                                    </p:animEffect>
                                    <p:set>
                                      <p:cBhvr>
                                        <p:cTn id="169" dur="1" fill="hold">
                                          <p:stCondLst>
                                            <p:cond delay="999"/>
                                          </p:stCondLst>
                                        </p:cTn>
                                        <p:tgtEl>
                                          <p:spTgt spid="120"/>
                                        </p:tgtEl>
                                        <p:attrNameLst>
                                          <p:attrName>style.visibility</p:attrName>
                                        </p:attrNameLst>
                                      </p:cBhvr>
                                      <p:to>
                                        <p:strVal val="hidden"/>
                                      </p:to>
                                    </p:set>
                                  </p:childTnLst>
                                </p:cTn>
                              </p:par>
                              <p:par>
                                <p:cTn id="170" presetID="10" presetClass="exit" presetSubtype="0" fill="hold" grpId="1" nodeType="withEffect">
                                  <p:stCondLst>
                                    <p:cond delay="0"/>
                                  </p:stCondLst>
                                  <p:childTnLst>
                                    <p:animEffect transition="out" filter="fade">
                                      <p:cBhvr>
                                        <p:cTn id="171" dur="1000"/>
                                        <p:tgtEl>
                                          <p:spTgt spid="121"/>
                                        </p:tgtEl>
                                      </p:cBhvr>
                                    </p:animEffect>
                                    <p:set>
                                      <p:cBhvr>
                                        <p:cTn id="172" dur="1" fill="hold">
                                          <p:stCondLst>
                                            <p:cond delay="999"/>
                                          </p:stCondLst>
                                        </p:cTn>
                                        <p:tgtEl>
                                          <p:spTgt spid="121"/>
                                        </p:tgtEl>
                                        <p:attrNameLst>
                                          <p:attrName>style.visibility</p:attrName>
                                        </p:attrNameLst>
                                      </p:cBhvr>
                                      <p:to>
                                        <p:strVal val="hidden"/>
                                      </p:to>
                                    </p:set>
                                  </p:childTnLst>
                                </p:cTn>
                              </p:par>
                              <p:par>
                                <p:cTn id="173" presetID="10" presetClass="exit" presetSubtype="0" fill="hold" grpId="1" nodeType="withEffect">
                                  <p:stCondLst>
                                    <p:cond delay="0"/>
                                  </p:stCondLst>
                                  <p:childTnLst>
                                    <p:animEffect transition="out" filter="fade">
                                      <p:cBhvr>
                                        <p:cTn id="174" dur="1000"/>
                                        <p:tgtEl>
                                          <p:spTgt spid="122"/>
                                        </p:tgtEl>
                                      </p:cBhvr>
                                    </p:animEffect>
                                    <p:set>
                                      <p:cBhvr>
                                        <p:cTn id="175" dur="1" fill="hold">
                                          <p:stCondLst>
                                            <p:cond delay="999"/>
                                          </p:stCondLst>
                                        </p:cTn>
                                        <p:tgtEl>
                                          <p:spTgt spid="122"/>
                                        </p:tgtEl>
                                        <p:attrNameLst>
                                          <p:attrName>style.visibility</p:attrName>
                                        </p:attrNameLst>
                                      </p:cBhvr>
                                      <p:to>
                                        <p:strVal val="hidden"/>
                                      </p:to>
                                    </p:set>
                                  </p:childTnLst>
                                </p:cTn>
                              </p:par>
                              <p:par>
                                <p:cTn id="176" presetID="10" presetClass="exit" presetSubtype="0" fill="hold" grpId="1" nodeType="withEffect">
                                  <p:stCondLst>
                                    <p:cond delay="0"/>
                                  </p:stCondLst>
                                  <p:childTnLst>
                                    <p:animEffect transition="out" filter="fade">
                                      <p:cBhvr>
                                        <p:cTn id="177" dur="1000"/>
                                        <p:tgtEl>
                                          <p:spTgt spid="123"/>
                                        </p:tgtEl>
                                      </p:cBhvr>
                                    </p:animEffect>
                                    <p:set>
                                      <p:cBhvr>
                                        <p:cTn id="178" dur="1" fill="hold">
                                          <p:stCondLst>
                                            <p:cond delay="999"/>
                                          </p:stCondLst>
                                        </p:cTn>
                                        <p:tgtEl>
                                          <p:spTgt spid="123"/>
                                        </p:tgtEl>
                                        <p:attrNameLst>
                                          <p:attrName>style.visibility</p:attrName>
                                        </p:attrNameLst>
                                      </p:cBhvr>
                                      <p:to>
                                        <p:strVal val="hidden"/>
                                      </p:to>
                                    </p:set>
                                  </p:childTnLst>
                                </p:cTn>
                              </p:par>
                              <p:par>
                                <p:cTn id="179" presetID="10" presetClass="exit" presetSubtype="0" fill="hold" grpId="1" nodeType="withEffect">
                                  <p:stCondLst>
                                    <p:cond delay="0"/>
                                  </p:stCondLst>
                                  <p:childTnLst>
                                    <p:animEffect transition="out" filter="fade">
                                      <p:cBhvr>
                                        <p:cTn id="180" dur="1000"/>
                                        <p:tgtEl>
                                          <p:spTgt spid="124"/>
                                        </p:tgtEl>
                                      </p:cBhvr>
                                    </p:animEffect>
                                    <p:set>
                                      <p:cBhvr>
                                        <p:cTn id="181" dur="1" fill="hold">
                                          <p:stCondLst>
                                            <p:cond delay="999"/>
                                          </p:stCondLst>
                                        </p:cTn>
                                        <p:tgtEl>
                                          <p:spTgt spid="124"/>
                                        </p:tgtEl>
                                        <p:attrNameLst>
                                          <p:attrName>style.visibility</p:attrName>
                                        </p:attrNameLst>
                                      </p:cBhvr>
                                      <p:to>
                                        <p:strVal val="hidden"/>
                                      </p:to>
                                    </p:set>
                                  </p:childTnLst>
                                </p:cTn>
                              </p:par>
                              <p:par>
                                <p:cTn id="182" presetID="10" presetClass="exit" presetSubtype="0" fill="hold" grpId="1" nodeType="withEffect">
                                  <p:stCondLst>
                                    <p:cond delay="0"/>
                                  </p:stCondLst>
                                  <p:childTnLst>
                                    <p:animEffect transition="out" filter="fade">
                                      <p:cBhvr>
                                        <p:cTn id="183" dur="1000"/>
                                        <p:tgtEl>
                                          <p:spTgt spid="125"/>
                                        </p:tgtEl>
                                      </p:cBhvr>
                                    </p:animEffect>
                                    <p:set>
                                      <p:cBhvr>
                                        <p:cTn id="184" dur="1" fill="hold">
                                          <p:stCondLst>
                                            <p:cond delay="999"/>
                                          </p:stCondLst>
                                        </p:cTn>
                                        <p:tgtEl>
                                          <p:spTgt spid="125"/>
                                        </p:tgtEl>
                                        <p:attrNameLst>
                                          <p:attrName>style.visibility</p:attrName>
                                        </p:attrNameLst>
                                      </p:cBhvr>
                                      <p:to>
                                        <p:strVal val="hidden"/>
                                      </p:to>
                                    </p:set>
                                  </p:childTnLst>
                                </p:cTn>
                              </p:par>
                              <p:par>
                                <p:cTn id="185" presetID="10" presetClass="exit" presetSubtype="0" fill="hold" grpId="1" nodeType="withEffect">
                                  <p:stCondLst>
                                    <p:cond delay="0"/>
                                  </p:stCondLst>
                                  <p:childTnLst>
                                    <p:animEffect transition="out" filter="fade">
                                      <p:cBhvr>
                                        <p:cTn id="186" dur="1000"/>
                                        <p:tgtEl>
                                          <p:spTgt spid="126"/>
                                        </p:tgtEl>
                                      </p:cBhvr>
                                    </p:animEffect>
                                    <p:set>
                                      <p:cBhvr>
                                        <p:cTn id="187" dur="1" fill="hold">
                                          <p:stCondLst>
                                            <p:cond delay="999"/>
                                          </p:stCondLst>
                                        </p:cTn>
                                        <p:tgtEl>
                                          <p:spTgt spid="126"/>
                                        </p:tgtEl>
                                        <p:attrNameLst>
                                          <p:attrName>style.visibility</p:attrName>
                                        </p:attrNameLst>
                                      </p:cBhvr>
                                      <p:to>
                                        <p:strVal val="hidden"/>
                                      </p:to>
                                    </p:set>
                                  </p:childTnLst>
                                </p:cTn>
                              </p:par>
                              <p:par>
                                <p:cTn id="188" presetID="10" presetClass="exit" presetSubtype="0" fill="hold" grpId="1" nodeType="withEffect">
                                  <p:stCondLst>
                                    <p:cond delay="0"/>
                                  </p:stCondLst>
                                  <p:childTnLst>
                                    <p:animEffect transition="out" filter="fade">
                                      <p:cBhvr>
                                        <p:cTn id="189" dur="1000"/>
                                        <p:tgtEl>
                                          <p:spTgt spid="127"/>
                                        </p:tgtEl>
                                      </p:cBhvr>
                                    </p:animEffect>
                                    <p:set>
                                      <p:cBhvr>
                                        <p:cTn id="190" dur="1" fill="hold">
                                          <p:stCondLst>
                                            <p:cond delay="999"/>
                                          </p:stCondLst>
                                        </p:cTn>
                                        <p:tgtEl>
                                          <p:spTgt spid="127"/>
                                        </p:tgtEl>
                                        <p:attrNameLst>
                                          <p:attrName>style.visibility</p:attrName>
                                        </p:attrNameLst>
                                      </p:cBhvr>
                                      <p:to>
                                        <p:strVal val="hidden"/>
                                      </p:to>
                                    </p:set>
                                  </p:childTnLst>
                                </p:cTn>
                              </p:par>
                              <p:par>
                                <p:cTn id="191" presetID="10" presetClass="exit" presetSubtype="0" fill="hold" grpId="1" nodeType="withEffect">
                                  <p:stCondLst>
                                    <p:cond delay="0"/>
                                  </p:stCondLst>
                                  <p:childTnLst>
                                    <p:animEffect transition="out" filter="fade">
                                      <p:cBhvr>
                                        <p:cTn id="192" dur="1000"/>
                                        <p:tgtEl>
                                          <p:spTgt spid="128"/>
                                        </p:tgtEl>
                                      </p:cBhvr>
                                    </p:animEffect>
                                    <p:set>
                                      <p:cBhvr>
                                        <p:cTn id="193" dur="1" fill="hold">
                                          <p:stCondLst>
                                            <p:cond delay="999"/>
                                          </p:stCondLst>
                                        </p:cTn>
                                        <p:tgtEl>
                                          <p:spTgt spid="128"/>
                                        </p:tgtEl>
                                        <p:attrNameLst>
                                          <p:attrName>style.visibility</p:attrName>
                                        </p:attrNameLst>
                                      </p:cBhvr>
                                      <p:to>
                                        <p:strVal val="hidden"/>
                                      </p:to>
                                    </p:set>
                                  </p:childTnLst>
                                </p:cTn>
                              </p:par>
                              <p:par>
                                <p:cTn id="194" presetID="10" presetClass="exit" presetSubtype="0" fill="hold" grpId="1" nodeType="withEffect">
                                  <p:stCondLst>
                                    <p:cond delay="0"/>
                                  </p:stCondLst>
                                  <p:childTnLst>
                                    <p:animEffect transition="out" filter="fade">
                                      <p:cBhvr>
                                        <p:cTn id="195" dur="1000"/>
                                        <p:tgtEl>
                                          <p:spTgt spid="129"/>
                                        </p:tgtEl>
                                      </p:cBhvr>
                                    </p:animEffect>
                                    <p:set>
                                      <p:cBhvr>
                                        <p:cTn id="196" dur="1" fill="hold">
                                          <p:stCondLst>
                                            <p:cond delay="999"/>
                                          </p:stCondLst>
                                        </p:cTn>
                                        <p:tgtEl>
                                          <p:spTgt spid="129"/>
                                        </p:tgtEl>
                                        <p:attrNameLst>
                                          <p:attrName>style.visibility</p:attrName>
                                        </p:attrNameLst>
                                      </p:cBhvr>
                                      <p:to>
                                        <p:strVal val="hidden"/>
                                      </p:to>
                                    </p:set>
                                  </p:childTnLst>
                                </p:cTn>
                              </p:par>
                              <p:par>
                                <p:cTn id="197" presetID="10" presetClass="exit" presetSubtype="0" fill="hold" grpId="1" nodeType="withEffect">
                                  <p:stCondLst>
                                    <p:cond delay="0"/>
                                  </p:stCondLst>
                                  <p:childTnLst>
                                    <p:animEffect transition="out" filter="fade">
                                      <p:cBhvr>
                                        <p:cTn id="198" dur="1000"/>
                                        <p:tgtEl>
                                          <p:spTgt spid="130"/>
                                        </p:tgtEl>
                                      </p:cBhvr>
                                    </p:animEffect>
                                    <p:set>
                                      <p:cBhvr>
                                        <p:cTn id="199" dur="1" fill="hold">
                                          <p:stCondLst>
                                            <p:cond delay="999"/>
                                          </p:stCondLst>
                                        </p:cTn>
                                        <p:tgtEl>
                                          <p:spTgt spid="130"/>
                                        </p:tgtEl>
                                        <p:attrNameLst>
                                          <p:attrName>style.visibility</p:attrName>
                                        </p:attrNameLst>
                                      </p:cBhvr>
                                      <p:to>
                                        <p:strVal val="hidden"/>
                                      </p:to>
                                    </p:set>
                                  </p:childTnLst>
                                </p:cTn>
                              </p:par>
                              <p:par>
                                <p:cTn id="200" presetID="10" presetClass="exit" presetSubtype="0" fill="hold" grpId="1" nodeType="withEffect">
                                  <p:stCondLst>
                                    <p:cond delay="0"/>
                                  </p:stCondLst>
                                  <p:childTnLst>
                                    <p:animEffect transition="out" filter="fade">
                                      <p:cBhvr>
                                        <p:cTn id="201" dur="1000"/>
                                        <p:tgtEl>
                                          <p:spTgt spid="131"/>
                                        </p:tgtEl>
                                      </p:cBhvr>
                                    </p:animEffect>
                                    <p:set>
                                      <p:cBhvr>
                                        <p:cTn id="202" dur="1" fill="hold">
                                          <p:stCondLst>
                                            <p:cond delay="999"/>
                                          </p:stCondLst>
                                        </p:cTn>
                                        <p:tgtEl>
                                          <p:spTgt spid="131"/>
                                        </p:tgtEl>
                                        <p:attrNameLst>
                                          <p:attrName>style.visibility</p:attrName>
                                        </p:attrNameLst>
                                      </p:cBhvr>
                                      <p:to>
                                        <p:strVal val="hidden"/>
                                      </p:to>
                                    </p:set>
                                  </p:childTnLst>
                                </p:cTn>
                              </p:par>
                              <p:par>
                                <p:cTn id="203" presetID="10" presetClass="exit" presetSubtype="0" fill="hold" grpId="1" nodeType="withEffect">
                                  <p:stCondLst>
                                    <p:cond delay="0"/>
                                  </p:stCondLst>
                                  <p:childTnLst>
                                    <p:animEffect transition="out" filter="fade">
                                      <p:cBhvr>
                                        <p:cTn id="204" dur="1000"/>
                                        <p:tgtEl>
                                          <p:spTgt spid="132"/>
                                        </p:tgtEl>
                                      </p:cBhvr>
                                    </p:animEffect>
                                    <p:set>
                                      <p:cBhvr>
                                        <p:cTn id="205" dur="1" fill="hold">
                                          <p:stCondLst>
                                            <p:cond delay="999"/>
                                          </p:stCondLst>
                                        </p:cTn>
                                        <p:tgtEl>
                                          <p:spTgt spid="132"/>
                                        </p:tgtEl>
                                        <p:attrNameLst>
                                          <p:attrName>style.visibility</p:attrName>
                                        </p:attrNameLst>
                                      </p:cBhvr>
                                      <p:to>
                                        <p:strVal val="hidden"/>
                                      </p:to>
                                    </p:set>
                                  </p:childTnLst>
                                </p:cTn>
                              </p:par>
                              <p:par>
                                <p:cTn id="206" presetID="10" presetClass="exit" presetSubtype="0" fill="hold" grpId="1" nodeType="withEffect">
                                  <p:stCondLst>
                                    <p:cond delay="0"/>
                                  </p:stCondLst>
                                  <p:childTnLst>
                                    <p:animEffect transition="out" filter="fade">
                                      <p:cBhvr>
                                        <p:cTn id="207" dur="1000"/>
                                        <p:tgtEl>
                                          <p:spTgt spid="133"/>
                                        </p:tgtEl>
                                      </p:cBhvr>
                                    </p:animEffect>
                                    <p:set>
                                      <p:cBhvr>
                                        <p:cTn id="208" dur="1" fill="hold">
                                          <p:stCondLst>
                                            <p:cond delay="999"/>
                                          </p:stCondLst>
                                        </p:cTn>
                                        <p:tgtEl>
                                          <p:spTgt spid="133"/>
                                        </p:tgtEl>
                                        <p:attrNameLst>
                                          <p:attrName>style.visibility</p:attrName>
                                        </p:attrNameLst>
                                      </p:cBhvr>
                                      <p:to>
                                        <p:strVal val="hidden"/>
                                      </p:to>
                                    </p:set>
                                  </p:childTnLst>
                                </p:cTn>
                              </p:par>
                              <p:par>
                                <p:cTn id="209" presetID="10" presetClass="exit" presetSubtype="0" fill="hold" grpId="1" nodeType="withEffect">
                                  <p:stCondLst>
                                    <p:cond delay="0"/>
                                  </p:stCondLst>
                                  <p:childTnLst>
                                    <p:animEffect transition="out" filter="fade">
                                      <p:cBhvr>
                                        <p:cTn id="210" dur="1000"/>
                                        <p:tgtEl>
                                          <p:spTgt spid="134"/>
                                        </p:tgtEl>
                                      </p:cBhvr>
                                    </p:animEffect>
                                    <p:set>
                                      <p:cBhvr>
                                        <p:cTn id="211" dur="1" fill="hold">
                                          <p:stCondLst>
                                            <p:cond delay="999"/>
                                          </p:stCondLst>
                                        </p:cTn>
                                        <p:tgtEl>
                                          <p:spTgt spid="134"/>
                                        </p:tgtEl>
                                        <p:attrNameLst>
                                          <p:attrName>style.visibility</p:attrName>
                                        </p:attrNameLst>
                                      </p:cBhvr>
                                      <p:to>
                                        <p:strVal val="hidden"/>
                                      </p:to>
                                    </p:set>
                                  </p:childTnLst>
                                </p:cTn>
                              </p:par>
                              <p:par>
                                <p:cTn id="212" presetID="10" presetClass="exit" presetSubtype="0" fill="hold" grpId="1" nodeType="withEffect">
                                  <p:stCondLst>
                                    <p:cond delay="0"/>
                                  </p:stCondLst>
                                  <p:childTnLst>
                                    <p:animEffect transition="out" filter="fade">
                                      <p:cBhvr>
                                        <p:cTn id="213" dur="1000"/>
                                        <p:tgtEl>
                                          <p:spTgt spid="135"/>
                                        </p:tgtEl>
                                      </p:cBhvr>
                                    </p:animEffect>
                                    <p:set>
                                      <p:cBhvr>
                                        <p:cTn id="214" dur="1" fill="hold">
                                          <p:stCondLst>
                                            <p:cond delay="999"/>
                                          </p:stCondLst>
                                        </p:cTn>
                                        <p:tgtEl>
                                          <p:spTgt spid="135"/>
                                        </p:tgtEl>
                                        <p:attrNameLst>
                                          <p:attrName>style.visibility</p:attrName>
                                        </p:attrNameLst>
                                      </p:cBhvr>
                                      <p:to>
                                        <p:strVal val="hidden"/>
                                      </p:to>
                                    </p:set>
                                  </p:childTnLst>
                                </p:cTn>
                              </p:par>
                              <p:par>
                                <p:cTn id="215" presetID="10" presetClass="exit" presetSubtype="0" fill="hold" grpId="1" nodeType="withEffect">
                                  <p:stCondLst>
                                    <p:cond delay="0"/>
                                  </p:stCondLst>
                                  <p:childTnLst>
                                    <p:animEffect transition="out" filter="fade">
                                      <p:cBhvr>
                                        <p:cTn id="216" dur="1000"/>
                                        <p:tgtEl>
                                          <p:spTgt spid="136"/>
                                        </p:tgtEl>
                                      </p:cBhvr>
                                    </p:animEffect>
                                    <p:set>
                                      <p:cBhvr>
                                        <p:cTn id="217" dur="1" fill="hold">
                                          <p:stCondLst>
                                            <p:cond delay="999"/>
                                          </p:stCondLst>
                                        </p:cTn>
                                        <p:tgtEl>
                                          <p:spTgt spid="136"/>
                                        </p:tgtEl>
                                        <p:attrNameLst>
                                          <p:attrName>style.visibility</p:attrName>
                                        </p:attrNameLst>
                                      </p:cBhvr>
                                      <p:to>
                                        <p:strVal val="hidden"/>
                                      </p:to>
                                    </p:set>
                                  </p:childTnLst>
                                </p:cTn>
                              </p:par>
                              <p:par>
                                <p:cTn id="218" presetID="10" presetClass="exit" presetSubtype="0" fill="hold" grpId="1" nodeType="withEffect">
                                  <p:stCondLst>
                                    <p:cond delay="0"/>
                                  </p:stCondLst>
                                  <p:childTnLst>
                                    <p:animEffect transition="out" filter="fade">
                                      <p:cBhvr>
                                        <p:cTn id="219" dur="1000"/>
                                        <p:tgtEl>
                                          <p:spTgt spid="137"/>
                                        </p:tgtEl>
                                      </p:cBhvr>
                                    </p:animEffect>
                                    <p:set>
                                      <p:cBhvr>
                                        <p:cTn id="220" dur="1" fill="hold">
                                          <p:stCondLst>
                                            <p:cond delay="999"/>
                                          </p:stCondLst>
                                        </p:cTn>
                                        <p:tgtEl>
                                          <p:spTgt spid="137"/>
                                        </p:tgtEl>
                                        <p:attrNameLst>
                                          <p:attrName>style.visibility</p:attrName>
                                        </p:attrNameLst>
                                      </p:cBhvr>
                                      <p:to>
                                        <p:strVal val="hidden"/>
                                      </p:to>
                                    </p:set>
                                  </p:childTnLst>
                                </p:cTn>
                              </p:par>
                              <p:par>
                                <p:cTn id="221" presetID="10" presetClass="exit" presetSubtype="0" fill="hold" grpId="1" nodeType="withEffect">
                                  <p:stCondLst>
                                    <p:cond delay="0"/>
                                  </p:stCondLst>
                                  <p:childTnLst>
                                    <p:animEffect transition="out" filter="fade">
                                      <p:cBhvr>
                                        <p:cTn id="222" dur="1000"/>
                                        <p:tgtEl>
                                          <p:spTgt spid="138"/>
                                        </p:tgtEl>
                                      </p:cBhvr>
                                    </p:animEffect>
                                    <p:set>
                                      <p:cBhvr>
                                        <p:cTn id="223" dur="1" fill="hold">
                                          <p:stCondLst>
                                            <p:cond delay="999"/>
                                          </p:stCondLst>
                                        </p:cTn>
                                        <p:tgtEl>
                                          <p:spTgt spid="138"/>
                                        </p:tgtEl>
                                        <p:attrNameLst>
                                          <p:attrName>style.visibility</p:attrName>
                                        </p:attrNameLst>
                                      </p:cBhvr>
                                      <p:to>
                                        <p:strVal val="hidden"/>
                                      </p:to>
                                    </p:set>
                                  </p:childTnLst>
                                </p:cTn>
                              </p:par>
                              <p:par>
                                <p:cTn id="224" presetID="10" presetClass="exit" presetSubtype="0" fill="hold" grpId="1" nodeType="withEffect">
                                  <p:stCondLst>
                                    <p:cond delay="0"/>
                                  </p:stCondLst>
                                  <p:childTnLst>
                                    <p:animEffect transition="out" filter="fade">
                                      <p:cBhvr>
                                        <p:cTn id="225" dur="1000"/>
                                        <p:tgtEl>
                                          <p:spTgt spid="139"/>
                                        </p:tgtEl>
                                      </p:cBhvr>
                                    </p:animEffect>
                                    <p:set>
                                      <p:cBhvr>
                                        <p:cTn id="226" dur="1" fill="hold">
                                          <p:stCondLst>
                                            <p:cond delay="999"/>
                                          </p:stCondLst>
                                        </p:cTn>
                                        <p:tgtEl>
                                          <p:spTgt spid="139"/>
                                        </p:tgtEl>
                                        <p:attrNameLst>
                                          <p:attrName>style.visibility</p:attrName>
                                        </p:attrNameLst>
                                      </p:cBhvr>
                                      <p:to>
                                        <p:strVal val="hidden"/>
                                      </p:to>
                                    </p:set>
                                  </p:childTnLst>
                                </p:cTn>
                              </p:par>
                              <p:par>
                                <p:cTn id="227" presetID="10" presetClass="exit" presetSubtype="0" fill="hold" grpId="1" nodeType="withEffect">
                                  <p:stCondLst>
                                    <p:cond delay="0"/>
                                  </p:stCondLst>
                                  <p:childTnLst>
                                    <p:animEffect transition="out" filter="fade">
                                      <p:cBhvr>
                                        <p:cTn id="228" dur="1000"/>
                                        <p:tgtEl>
                                          <p:spTgt spid="140"/>
                                        </p:tgtEl>
                                      </p:cBhvr>
                                    </p:animEffect>
                                    <p:set>
                                      <p:cBhvr>
                                        <p:cTn id="229" dur="1" fill="hold">
                                          <p:stCondLst>
                                            <p:cond delay="999"/>
                                          </p:stCondLst>
                                        </p:cTn>
                                        <p:tgtEl>
                                          <p:spTgt spid="140"/>
                                        </p:tgtEl>
                                        <p:attrNameLst>
                                          <p:attrName>style.visibility</p:attrName>
                                        </p:attrNameLst>
                                      </p:cBhvr>
                                      <p:to>
                                        <p:strVal val="hidden"/>
                                      </p:to>
                                    </p:set>
                                  </p:childTnLst>
                                </p:cTn>
                              </p:par>
                              <p:par>
                                <p:cTn id="230" presetID="10" presetClass="exit" presetSubtype="0" fill="hold" grpId="1" nodeType="withEffect">
                                  <p:stCondLst>
                                    <p:cond delay="0"/>
                                  </p:stCondLst>
                                  <p:childTnLst>
                                    <p:animEffect transition="out" filter="fade">
                                      <p:cBhvr>
                                        <p:cTn id="231" dur="1000"/>
                                        <p:tgtEl>
                                          <p:spTgt spid="141"/>
                                        </p:tgtEl>
                                      </p:cBhvr>
                                    </p:animEffect>
                                    <p:set>
                                      <p:cBhvr>
                                        <p:cTn id="232" dur="1" fill="hold">
                                          <p:stCondLst>
                                            <p:cond delay="999"/>
                                          </p:stCondLst>
                                        </p:cTn>
                                        <p:tgtEl>
                                          <p:spTgt spid="141"/>
                                        </p:tgtEl>
                                        <p:attrNameLst>
                                          <p:attrName>style.visibility</p:attrName>
                                        </p:attrNameLst>
                                      </p:cBhvr>
                                      <p:to>
                                        <p:strVal val="hidden"/>
                                      </p:to>
                                    </p:set>
                                  </p:childTnLst>
                                </p:cTn>
                              </p:par>
                              <p:par>
                                <p:cTn id="233" presetID="10" presetClass="exit" presetSubtype="0" fill="hold" grpId="0" nodeType="withEffect">
                                  <p:stCondLst>
                                    <p:cond delay="0"/>
                                  </p:stCondLst>
                                  <p:childTnLst>
                                    <p:animEffect transition="out" filter="fade">
                                      <p:cBhvr>
                                        <p:cTn id="234" dur="1000"/>
                                        <p:tgtEl>
                                          <p:spTgt spid="142"/>
                                        </p:tgtEl>
                                      </p:cBhvr>
                                    </p:animEffect>
                                    <p:set>
                                      <p:cBhvr>
                                        <p:cTn id="235" dur="1" fill="hold">
                                          <p:stCondLst>
                                            <p:cond delay="999"/>
                                          </p:stCondLst>
                                        </p:cTn>
                                        <p:tgtEl>
                                          <p:spTgt spid="1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06" grpId="1"/>
      <p:bldP spid="107" grpId="0"/>
      <p:bldP spid="107" grpId="1"/>
      <p:bldP spid="108" grpId="0"/>
      <p:bldP spid="108" grpId="1"/>
      <p:bldP spid="109" grpId="0"/>
      <p:bldP spid="109" grpId="1"/>
      <p:bldP spid="110" grpId="0"/>
      <p:bldP spid="110" grpId="1"/>
      <p:bldP spid="111" grpId="0"/>
      <p:bldP spid="111" grpId="1"/>
      <p:bldP spid="112" grpId="0"/>
      <p:bldP spid="112" grpId="1"/>
      <p:bldP spid="113" grpId="0"/>
      <p:bldP spid="113" grpId="1"/>
      <p:bldP spid="114" grpId="0"/>
      <p:bldP spid="114" grpId="1"/>
      <p:bldP spid="115" grpId="0"/>
      <p:bldP spid="115" grpId="1"/>
      <p:bldP spid="116" grpId="0"/>
      <p:bldP spid="116" grpId="1"/>
      <p:bldP spid="117" grpId="0"/>
      <p:bldP spid="117"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5" grpId="1"/>
      <p:bldP spid="126" grpId="0"/>
      <p:bldP spid="126" grpId="1"/>
      <p:bldP spid="127" grpId="0"/>
      <p:bldP spid="127" grpId="1"/>
      <p:bldP spid="128" grpId="0"/>
      <p:bldP spid="128" grpId="1"/>
      <p:bldP spid="129" grpId="0"/>
      <p:bldP spid="129" grpId="1"/>
      <p:bldP spid="130" grpId="0"/>
      <p:bldP spid="130" grpId="1"/>
      <p:bldP spid="131" grpId="0"/>
      <p:bldP spid="131" grpId="1"/>
      <p:bldP spid="132" grpId="0"/>
      <p:bldP spid="132" grpId="1"/>
      <p:bldP spid="133" grpId="0"/>
      <p:bldP spid="133" grpId="1"/>
      <p:bldP spid="134" grpId="0"/>
      <p:bldP spid="134" grpId="1"/>
      <p:bldP spid="135" grpId="0"/>
      <p:bldP spid="135" grpId="1"/>
      <p:bldP spid="136" grpId="0"/>
      <p:bldP spid="136" grpId="1"/>
      <p:bldP spid="137" grpId="0"/>
      <p:bldP spid="137" grpId="1"/>
      <p:bldP spid="138" grpId="0"/>
      <p:bldP spid="138" grpId="1"/>
      <p:bldP spid="139" grpId="0"/>
      <p:bldP spid="139" grpId="1"/>
      <p:bldP spid="140" grpId="0"/>
      <p:bldP spid="140" grpId="1"/>
      <p:bldP spid="141" grpId="0"/>
      <p:bldP spid="141" grpId="1"/>
      <p:bldP spid="142"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a:extLst>
            <a:ext uri="{FF2B5EF4-FFF2-40B4-BE49-F238E27FC236}">
              <a16:creationId xmlns:a16="http://schemas.microsoft.com/office/drawing/2014/main" id="{F9191A02-9130-C863-8EAC-FC824102832C}"/>
            </a:ext>
          </a:extLst>
        </p:cNvPr>
        <p:cNvGrpSpPr/>
        <p:nvPr/>
      </p:nvGrpSpPr>
      <p:grpSpPr>
        <a:xfrm>
          <a:off x="0" y="0"/>
          <a:ext cx="0" cy="0"/>
          <a:chOff x="0" y="0"/>
          <a:chExt cx="0" cy="0"/>
        </a:xfrm>
      </p:grpSpPr>
      <p:sp>
        <p:nvSpPr>
          <p:cNvPr id="16" name="TextBox 15">
            <a:extLst>
              <a:ext uri="{FF2B5EF4-FFF2-40B4-BE49-F238E27FC236}">
                <a16:creationId xmlns:a16="http://schemas.microsoft.com/office/drawing/2014/main" id="{D38ABE5B-D928-E776-18F6-2689B3639C07}"/>
              </a:ext>
            </a:extLst>
          </p:cNvPr>
          <p:cNvSpPr txBox="1"/>
          <p:nvPr/>
        </p:nvSpPr>
        <p:spPr>
          <a:xfrm>
            <a:off x="714375" y="1485900"/>
            <a:ext cx="10444164" cy="707886"/>
          </a:xfrm>
          <a:prstGeom prst="rect">
            <a:avLst/>
          </a:prstGeom>
          <a:solidFill>
            <a:schemeClr val="bg1">
              <a:lumMod val="75000"/>
              <a:lumOff val="25000"/>
            </a:schemeClr>
          </a:solidFill>
          <a:ln>
            <a:solidFill>
              <a:schemeClr val="bg1"/>
            </a:solidFill>
          </a:ln>
        </p:spPr>
        <p:txBody>
          <a:bodyPr wrap="square" rtlCol="0">
            <a:spAutoFit/>
          </a:bodyPr>
          <a:lstStyle/>
          <a:p>
            <a:pPr algn="ctr"/>
            <a:endParaRPr lang="en-US" sz="4000"/>
          </a:p>
        </p:txBody>
      </p:sp>
      <p:sp>
        <p:nvSpPr>
          <p:cNvPr id="4" name="TextBox 3">
            <a:extLst>
              <a:ext uri="{FF2B5EF4-FFF2-40B4-BE49-F238E27FC236}">
                <a16:creationId xmlns:a16="http://schemas.microsoft.com/office/drawing/2014/main" id="{21681B07-F532-49BA-A6B7-902C0B7BA9A2}"/>
              </a:ext>
            </a:extLst>
          </p:cNvPr>
          <p:cNvSpPr txBox="1"/>
          <p:nvPr/>
        </p:nvSpPr>
        <p:spPr>
          <a:xfrm>
            <a:off x="1340738" y="559941"/>
            <a:ext cx="9294470" cy="707886"/>
          </a:xfrm>
          <a:prstGeom prst="rect">
            <a:avLst/>
          </a:prstGeom>
          <a:noFill/>
        </p:spPr>
        <p:txBody>
          <a:bodyPr wrap="square" rtlCol="0">
            <a:spAutoFit/>
          </a:bodyPr>
          <a:lstStyle/>
          <a:p>
            <a:pPr algn="ctr"/>
            <a:r>
              <a:rPr lang="en-US" sz="4000" u="sng">
                <a:solidFill>
                  <a:schemeClr val="bg1"/>
                </a:solidFill>
              </a:rPr>
              <a:t>Standard Deviation of the Entire Portfolio</a:t>
            </a:r>
          </a:p>
        </p:txBody>
      </p:sp>
      <p:sp>
        <p:nvSpPr>
          <p:cNvPr id="8" name="TextBox 7">
            <a:extLst>
              <a:ext uri="{FF2B5EF4-FFF2-40B4-BE49-F238E27FC236}">
                <a16:creationId xmlns:a16="http://schemas.microsoft.com/office/drawing/2014/main" id="{ADEF6013-A530-D558-D96C-A68D82780D4C}"/>
              </a:ext>
            </a:extLst>
          </p:cNvPr>
          <p:cNvSpPr txBox="1"/>
          <p:nvPr/>
        </p:nvSpPr>
        <p:spPr>
          <a:xfrm>
            <a:off x="2700338" y="1485900"/>
            <a:ext cx="1985963" cy="707886"/>
          </a:xfrm>
          <a:prstGeom prst="rect">
            <a:avLst/>
          </a:prstGeom>
          <a:solidFill>
            <a:schemeClr val="accent2"/>
          </a:solidFill>
          <a:ln>
            <a:solidFill>
              <a:schemeClr val="bg1"/>
            </a:solidFill>
          </a:ln>
        </p:spPr>
        <p:txBody>
          <a:bodyPr wrap="square" rtlCol="0">
            <a:spAutoFit/>
          </a:bodyPr>
          <a:lstStyle/>
          <a:p>
            <a:pPr algn="ctr"/>
            <a:r>
              <a:rPr lang="en-US" sz="4000"/>
              <a:t>B(25%)</a:t>
            </a:r>
          </a:p>
        </p:txBody>
      </p:sp>
      <p:sp>
        <p:nvSpPr>
          <p:cNvPr id="13" name="TextBox 12">
            <a:extLst>
              <a:ext uri="{FF2B5EF4-FFF2-40B4-BE49-F238E27FC236}">
                <a16:creationId xmlns:a16="http://schemas.microsoft.com/office/drawing/2014/main" id="{67DBFE81-F466-32BF-DA3D-6FAAA36AFF4D}"/>
              </a:ext>
            </a:extLst>
          </p:cNvPr>
          <p:cNvSpPr txBox="1"/>
          <p:nvPr/>
        </p:nvSpPr>
        <p:spPr>
          <a:xfrm>
            <a:off x="714375" y="1485900"/>
            <a:ext cx="1985963" cy="707886"/>
          </a:xfrm>
          <a:prstGeom prst="rect">
            <a:avLst/>
          </a:prstGeom>
          <a:solidFill>
            <a:schemeClr val="tx2"/>
          </a:solidFill>
          <a:ln>
            <a:solidFill>
              <a:schemeClr val="bg1"/>
            </a:solidFill>
          </a:ln>
        </p:spPr>
        <p:txBody>
          <a:bodyPr wrap="square" rtlCol="0">
            <a:spAutoFit/>
          </a:bodyPr>
          <a:lstStyle/>
          <a:p>
            <a:pPr algn="ctr"/>
            <a:r>
              <a:rPr lang="en-US" sz="4000">
                <a:solidFill>
                  <a:schemeClr val="bg1"/>
                </a:solidFill>
              </a:rPr>
              <a:t>A(20%)</a:t>
            </a:r>
          </a:p>
        </p:txBody>
      </p:sp>
      <p:sp>
        <p:nvSpPr>
          <p:cNvPr id="14" name="TextBox 13">
            <a:extLst>
              <a:ext uri="{FF2B5EF4-FFF2-40B4-BE49-F238E27FC236}">
                <a16:creationId xmlns:a16="http://schemas.microsoft.com/office/drawing/2014/main" id="{332BA7CD-C460-8CEF-688A-9428D01E6FEE}"/>
              </a:ext>
            </a:extLst>
          </p:cNvPr>
          <p:cNvSpPr txBox="1"/>
          <p:nvPr/>
        </p:nvSpPr>
        <p:spPr>
          <a:xfrm>
            <a:off x="4686301" y="1485900"/>
            <a:ext cx="3657599" cy="707886"/>
          </a:xfrm>
          <a:prstGeom prst="rect">
            <a:avLst/>
          </a:prstGeom>
          <a:solidFill>
            <a:schemeClr val="accent4">
              <a:lumMod val="75000"/>
            </a:schemeClr>
          </a:solidFill>
          <a:ln>
            <a:solidFill>
              <a:schemeClr val="bg1"/>
            </a:solidFill>
          </a:ln>
        </p:spPr>
        <p:txBody>
          <a:bodyPr wrap="square" rtlCol="0">
            <a:spAutoFit/>
          </a:bodyPr>
          <a:lstStyle/>
          <a:p>
            <a:pPr algn="ctr"/>
            <a:r>
              <a:rPr lang="en-US" sz="4000"/>
              <a:t>C(35%)</a:t>
            </a:r>
          </a:p>
        </p:txBody>
      </p:sp>
      <p:sp>
        <p:nvSpPr>
          <p:cNvPr id="15" name="TextBox 14">
            <a:extLst>
              <a:ext uri="{FF2B5EF4-FFF2-40B4-BE49-F238E27FC236}">
                <a16:creationId xmlns:a16="http://schemas.microsoft.com/office/drawing/2014/main" id="{0FC40D76-4B4F-EF96-570B-7A9B31EC6041}"/>
              </a:ext>
            </a:extLst>
          </p:cNvPr>
          <p:cNvSpPr txBox="1"/>
          <p:nvPr/>
        </p:nvSpPr>
        <p:spPr>
          <a:xfrm>
            <a:off x="8343901" y="1485900"/>
            <a:ext cx="2814638" cy="707886"/>
          </a:xfrm>
          <a:prstGeom prst="rect">
            <a:avLst/>
          </a:prstGeom>
          <a:solidFill>
            <a:schemeClr val="accent1">
              <a:lumMod val="50000"/>
            </a:schemeClr>
          </a:solidFill>
          <a:ln>
            <a:solidFill>
              <a:schemeClr val="bg1"/>
            </a:solidFill>
          </a:ln>
        </p:spPr>
        <p:txBody>
          <a:bodyPr wrap="square" rtlCol="0">
            <a:spAutoFit/>
          </a:bodyPr>
          <a:lstStyle/>
          <a:p>
            <a:pPr algn="ctr"/>
            <a:r>
              <a:rPr lang="en-US" sz="4000"/>
              <a:t>D(20%)</a:t>
            </a:r>
          </a:p>
        </p:txBody>
      </p:sp>
      <p:sp>
        <p:nvSpPr>
          <p:cNvPr id="17" name="TextBox 16">
            <a:extLst>
              <a:ext uri="{FF2B5EF4-FFF2-40B4-BE49-F238E27FC236}">
                <a16:creationId xmlns:a16="http://schemas.microsoft.com/office/drawing/2014/main" id="{EEEEB2BB-D713-01DC-F31E-44702E8DE142}"/>
              </a:ext>
            </a:extLst>
          </p:cNvPr>
          <p:cNvSpPr txBox="1"/>
          <p:nvPr/>
        </p:nvSpPr>
        <p:spPr>
          <a:xfrm>
            <a:off x="3577965" y="2996890"/>
            <a:ext cx="530745" cy="830997"/>
          </a:xfrm>
          <a:prstGeom prst="rect">
            <a:avLst/>
          </a:prstGeom>
          <a:noFill/>
        </p:spPr>
        <p:txBody>
          <a:bodyPr wrap="square" rtlCol="0">
            <a:spAutoFit/>
          </a:bodyPr>
          <a:lstStyle/>
          <a:p>
            <a:pPr algn="ctr"/>
            <a:r>
              <a:rPr lang="el-GR" sz="4800">
                <a:solidFill>
                  <a:schemeClr val="bg1"/>
                </a:solidFill>
              </a:rPr>
              <a:t>σ</a:t>
            </a:r>
          </a:p>
        </p:txBody>
      </p:sp>
      <p:sp>
        <p:nvSpPr>
          <p:cNvPr id="18" name="TextBox 17">
            <a:extLst>
              <a:ext uri="{FF2B5EF4-FFF2-40B4-BE49-F238E27FC236}">
                <a16:creationId xmlns:a16="http://schemas.microsoft.com/office/drawing/2014/main" id="{BA244F90-D3B3-DC48-641B-2F032C7B4B83}"/>
              </a:ext>
            </a:extLst>
          </p:cNvPr>
          <p:cNvSpPr txBox="1"/>
          <p:nvPr/>
        </p:nvSpPr>
        <p:spPr>
          <a:xfrm>
            <a:off x="3843337" y="3412388"/>
            <a:ext cx="530745" cy="584775"/>
          </a:xfrm>
          <a:prstGeom prst="rect">
            <a:avLst/>
          </a:prstGeom>
          <a:noFill/>
        </p:spPr>
        <p:txBody>
          <a:bodyPr wrap="square" rtlCol="0">
            <a:spAutoFit/>
          </a:bodyPr>
          <a:lstStyle/>
          <a:p>
            <a:pPr algn="ctr"/>
            <a:r>
              <a:rPr lang="en-US" sz="3200">
                <a:solidFill>
                  <a:schemeClr val="bg1"/>
                </a:solidFill>
              </a:rPr>
              <a:t>p</a:t>
            </a:r>
            <a:endParaRPr lang="el-GR" sz="3200">
              <a:solidFill>
                <a:schemeClr val="bg1"/>
              </a:solidFill>
            </a:endParaRPr>
          </a:p>
        </p:txBody>
      </p:sp>
      <p:sp>
        <p:nvSpPr>
          <p:cNvPr id="25" name="TextBox 24">
            <a:extLst>
              <a:ext uri="{FF2B5EF4-FFF2-40B4-BE49-F238E27FC236}">
                <a16:creationId xmlns:a16="http://schemas.microsoft.com/office/drawing/2014/main" id="{DE9949E0-036D-0FB7-7A6B-5D08001EC7AF}"/>
              </a:ext>
            </a:extLst>
          </p:cNvPr>
          <p:cNvSpPr txBox="1"/>
          <p:nvPr/>
        </p:nvSpPr>
        <p:spPr>
          <a:xfrm>
            <a:off x="4368312" y="3013501"/>
            <a:ext cx="530745" cy="830997"/>
          </a:xfrm>
          <a:prstGeom prst="rect">
            <a:avLst/>
          </a:prstGeom>
          <a:noFill/>
        </p:spPr>
        <p:txBody>
          <a:bodyPr wrap="square" rtlCol="0">
            <a:spAutoFit/>
          </a:bodyPr>
          <a:lstStyle/>
          <a:p>
            <a:pPr algn="ctr"/>
            <a:r>
              <a:rPr lang="en-US" sz="4800">
                <a:solidFill>
                  <a:schemeClr val="bg1"/>
                </a:solidFill>
              </a:rPr>
              <a:t>=</a:t>
            </a:r>
            <a:endParaRPr lang="el-GR" sz="4800">
              <a:solidFill>
                <a:schemeClr val="bg1"/>
              </a:solidFill>
            </a:endParaRPr>
          </a:p>
        </p:txBody>
      </p:sp>
      <p:pic>
        <p:nvPicPr>
          <p:cNvPr id="26" name="Picture 25">
            <a:extLst>
              <a:ext uri="{FF2B5EF4-FFF2-40B4-BE49-F238E27FC236}">
                <a16:creationId xmlns:a16="http://schemas.microsoft.com/office/drawing/2014/main" id="{C5E4A0A5-570C-5AE1-27FA-6CA9BCE75B57}"/>
              </a:ext>
            </a:extLst>
          </p:cNvPr>
          <p:cNvPicPr>
            <a:picLocks noChangeAspect="1"/>
          </p:cNvPicPr>
          <p:nvPr/>
        </p:nvPicPr>
        <p:blipFill>
          <a:blip r:embed="rId2"/>
          <a:stretch>
            <a:fillRect/>
          </a:stretch>
        </p:blipFill>
        <p:spPr>
          <a:xfrm>
            <a:off x="4899057" y="2688488"/>
            <a:ext cx="4013200" cy="1447800"/>
          </a:xfrm>
          <a:prstGeom prst="rect">
            <a:avLst/>
          </a:prstGeom>
        </p:spPr>
      </p:pic>
      <p:pic>
        <p:nvPicPr>
          <p:cNvPr id="29" name="Picture 28">
            <a:extLst>
              <a:ext uri="{FF2B5EF4-FFF2-40B4-BE49-F238E27FC236}">
                <a16:creationId xmlns:a16="http://schemas.microsoft.com/office/drawing/2014/main" id="{E98D7CEC-94C1-DF3E-0E40-A6128BDB89FD}"/>
              </a:ext>
            </a:extLst>
          </p:cNvPr>
          <p:cNvPicPr>
            <a:picLocks noChangeAspect="1"/>
          </p:cNvPicPr>
          <p:nvPr/>
        </p:nvPicPr>
        <p:blipFill>
          <a:blip r:embed="rId3"/>
          <a:stretch>
            <a:fillRect/>
          </a:stretch>
        </p:blipFill>
        <p:spPr>
          <a:xfrm>
            <a:off x="823244" y="4450445"/>
            <a:ext cx="10545512" cy="1929256"/>
          </a:xfrm>
          <a:prstGeom prst="rect">
            <a:avLst/>
          </a:prstGeom>
        </p:spPr>
      </p:pic>
      <p:sp>
        <p:nvSpPr>
          <p:cNvPr id="3" name="TextBox 2">
            <a:extLst>
              <a:ext uri="{FF2B5EF4-FFF2-40B4-BE49-F238E27FC236}">
                <a16:creationId xmlns:a16="http://schemas.microsoft.com/office/drawing/2014/main" id="{CE6B03A4-0E0A-F68B-D472-F94B909706CF}"/>
              </a:ext>
            </a:extLst>
          </p:cNvPr>
          <p:cNvSpPr txBox="1"/>
          <p:nvPr/>
        </p:nvSpPr>
        <p:spPr>
          <a:xfrm>
            <a:off x="11745246" y="6488668"/>
            <a:ext cx="446754" cy="369332"/>
          </a:xfrm>
          <a:prstGeom prst="rect">
            <a:avLst/>
          </a:prstGeom>
          <a:noFill/>
        </p:spPr>
        <p:txBody>
          <a:bodyPr wrap="square" rtlCol="0">
            <a:spAutoFit/>
          </a:bodyPr>
          <a:lstStyle/>
          <a:p>
            <a:pPr algn="ctr"/>
            <a:r>
              <a:rPr lang="en-US" dirty="0">
                <a:solidFill>
                  <a:schemeClr val="bg1"/>
                </a:solidFill>
              </a:rPr>
              <a:t>17</a:t>
            </a:r>
          </a:p>
        </p:txBody>
      </p:sp>
    </p:spTree>
    <p:extLst>
      <p:ext uri="{BB962C8B-B14F-4D97-AF65-F5344CB8AC3E}">
        <p14:creationId xmlns:p14="http://schemas.microsoft.com/office/powerpoint/2010/main" val="135024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30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10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10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1000"/>
                                        <p:tgtEl>
                                          <p:spTgt spid="1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4" grpId="0"/>
      <p:bldP spid="8" grpId="0" animBg="1"/>
      <p:bldP spid="13" grpId="0" animBg="1"/>
      <p:bldP spid="14" grpId="0" animBg="1"/>
      <p:bldP spid="15" grpId="0" animBg="1"/>
      <p:bldP spid="17" grpId="0"/>
      <p:bldP spid="18" grpId="0"/>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0D6A0C-D136-EAA1-DDFC-6207ECEE8AD5}"/>
              </a:ext>
            </a:extLst>
          </p:cNvPr>
          <p:cNvSpPr txBox="1"/>
          <p:nvPr/>
        </p:nvSpPr>
        <p:spPr>
          <a:xfrm>
            <a:off x="1340738" y="559941"/>
            <a:ext cx="9294470" cy="707886"/>
          </a:xfrm>
          <a:prstGeom prst="rect">
            <a:avLst/>
          </a:prstGeom>
          <a:noFill/>
        </p:spPr>
        <p:txBody>
          <a:bodyPr wrap="square" rtlCol="0">
            <a:spAutoFit/>
          </a:bodyPr>
          <a:lstStyle/>
          <a:p>
            <a:pPr algn="ctr"/>
            <a:r>
              <a:rPr lang="en-US" sz="4000" u="sng">
                <a:solidFill>
                  <a:schemeClr val="bg1"/>
                </a:solidFill>
              </a:rPr>
              <a:t>To make the Efficient Portfolio</a:t>
            </a:r>
          </a:p>
        </p:txBody>
      </p:sp>
      <p:sp>
        <p:nvSpPr>
          <p:cNvPr id="2" name="TextBox 1">
            <a:extLst>
              <a:ext uri="{FF2B5EF4-FFF2-40B4-BE49-F238E27FC236}">
                <a16:creationId xmlns:a16="http://schemas.microsoft.com/office/drawing/2014/main" id="{CE3765C7-ECE5-16AF-D6B3-FEFF03BBD837}"/>
              </a:ext>
            </a:extLst>
          </p:cNvPr>
          <p:cNvSpPr txBox="1"/>
          <p:nvPr/>
        </p:nvSpPr>
        <p:spPr>
          <a:xfrm>
            <a:off x="1340738" y="1267827"/>
            <a:ext cx="9294470" cy="523220"/>
          </a:xfrm>
          <a:prstGeom prst="rect">
            <a:avLst/>
          </a:prstGeom>
          <a:noFill/>
        </p:spPr>
        <p:txBody>
          <a:bodyPr wrap="square" rtlCol="0">
            <a:spAutoFit/>
          </a:bodyPr>
          <a:lstStyle/>
          <a:p>
            <a:pPr algn="ctr"/>
            <a:r>
              <a:rPr lang="en-US" sz="2800">
                <a:solidFill>
                  <a:schemeClr val="bg1"/>
                </a:solidFill>
              </a:rPr>
              <a:t>Dictated by the Sharpe Ratio</a:t>
            </a:r>
          </a:p>
        </p:txBody>
      </p:sp>
      <p:sp>
        <p:nvSpPr>
          <p:cNvPr id="3" name="TextBox 2">
            <a:extLst>
              <a:ext uri="{FF2B5EF4-FFF2-40B4-BE49-F238E27FC236}">
                <a16:creationId xmlns:a16="http://schemas.microsoft.com/office/drawing/2014/main" id="{043678FD-8B24-A454-9CBB-FC9855B17C83}"/>
              </a:ext>
            </a:extLst>
          </p:cNvPr>
          <p:cNvSpPr txBox="1"/>
          <p:nvPr/>
        </p:nvSpPr>
        <p:spPr>
          <a:xfrm>
            <a:off x="4522629" y="1791047"/>
            <a:ext cx="2912675" cy="461665"/>
          </a:xfrm>
          <a:prstGeom prst="rect">
            <a:avLst/>
          </a:prstGeom>
          <a:noFill/>
        </p:spPr>
        <p:txBody>
          <a:bodyPr wrap="square" rtlCol="0">
            <a:spAutoFit/>
          </a:bodyPr>
          <a:lstStyle/>
          <a:p>
            <a:pPr algn="ctr"/>
            <a:r>
              <a:rPr lang="en-US" sz="2400" err="1">
                <a:solidFill>
                  <a:schemeClr val="bg1"/>
                </a:solidFill>
              </a:rPr>
              <a:t>Sp</a:t>
            </a:r>
            <a:r>
              <a:rPr lang="en-US" sz="2400">
                <a:solidFill>
                  <a:schemeClr val="bg1"/>
                </a:solidFill>
              </a:rPr>
              <a:t> = E(R</a:t>
            </a:r>
            <a:r>
              <a:rPr lang="en-US" sz="2400" baseline="-25000">
                <a:solidFill>
                  <a:schemeClr val="bg1"/>
                </a:solidFill>
              </a:rPr>
              <a:t>p</a:t>
            </a:r>
            <a:r>
              <a:rPr lang="en-US" sz="2400">
                <a:solidFill>
                  <a:schemeClr val="bg1"/>
                </a:solidFill>
              </a:rPr>
              <a:t>) − R</a:t>
            </a:r>
            <a:r>
              <a:rPr lang="en-US" sz="2400" baseline="-25000">
                <a:solidFill>
                  <a:schemeClr val="bg1"/>
                </a:solidFill>
              </a:rPr>
              <a:t>f</a:t>
            </a:r>
            <a:endParaRPr lang="en-US" sz="2400">
              <a:solidFill>
                <a:schemeClr val="bg1"/>
              </a:solidFill>
            </a:endParaRPr>
          </a:p>
        </p:txBody>
      </p:sp>
      <p:sp>
        <p:nvSpPr>
          <p:cNvPr id="6" name="TextBox 5">
            <a:extLst>
              <a:ext uri="{FF2B5EF4-FFF2-40B4-BE49-F238E27FC236}">
                <a16:creationId xmlns:a16="http://schemas.microsoft.com/office/drawing/2014/main" id="{89C3E28A-5571-DFFF-2AEA-6842CDBE3498}"/>
              </a:ext>
            </a:extLst>
          </p:cNvPr>
          <p:cNvSpPr txBox="1"/>
          <p:nvPr/>
        </p:nvSpPr>
        <p:spPr>
          <a:xfrm>
            <a:off x="4859519" y="2152997"/>
            <a:ext cx="2912675" cy="461665"/>
          </a:xfrm>
          <a:prstGeom prst="rect">
            <a:avLst/>
          </a:prstGeom>
          <a:noFill/>
        </p:spPr>
        <p:txBody>
          <a:bodyPr wrap="square" rtlCol="0">
            <a:spAutoFit/>
          </a:bodyPr>
          <a:lstStyle/>
          <a:p>
            <a:pPr algn="ctr"/>
            <a:r>
              <a:rPr lang="el-GR" sz="2400">
                <a:solidFill>
                  <a:schemeClr val="bg1"/>
                </a:solidFill>
              </a:rPr>
              <a:t>σ</a:t>
            </a:r>
            <a:r>
              <a:rPr lang="en-IN" sz="2400" baseline="-25000">
                <a:solidFill>
                  <a:schemeClr val="bg1"/>
                </a:solidFill>
              </a:rPr>
              <a:t>p</a:t>
            </a:r>
            <a:endParaRPr lang="en-IN" sz="2400">
              <a:solidFill>
                <a:schemeClr val="bg1"/>
              </a:solidFill>
            </a:endParaRPr>
          </a:p>
        </p:txBody>
      </p:sp>
      <p:cxnSp>
        <p:nvCxnSpPr>
          <p:cNvPr id="9" name="Straight Connector 8">
            <a:extLst>
              <a:ext uri="{FF2B5EF4-FFF2-40B4-BE49-F238E27FC236}">
                <a16:creationId xmlns:a16="http://schemas.microsoft.com/office/drawing/2014/main" id="{D84B80E1-93CF-ECBC-EF5F-FC19CC625777}"/>
              </a:ext>
            </a:extLst>
          </p:cNvPr>
          <p:cNvCxnSpPr/>
          <p:nvPr/>
        </p:nvCxnSpPr>
        <p:spPr>
          <a:xfrm>
            <a:off x="5686425" y="2252712"/>
            <a:ext cx="1400175" cy="0"/>
          </a:xfrm>
          <a:prstGeom prst="line">
            <a:avLst/>
          </a:prstGeom>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3AF0A40B-C5B1-E71D-84CE-DEEB6CEA55D5}"/>
              </a:ext>
            </a:extLst>
          </p:cNvPr>
          <p:cNvSpPr txBox="1"/>
          <p:nvPr/>
        </p:nvSpPr>
        <p:spPr>
          <a:xfrm>
            <a:off x="212284" y="2614662"/>
            <a:ext cx="9294470" cy="707886"/>
          </a:xfrm>
          <a:prstGeom prst="rect">
            <a:avLst/>
          </a:prstGeom>
          <a:noFill/>
        </p:spPr>
        <p:txBody>
          <a:bodyPr wrap="square" rtlCol="0">
            <a:spAutoFit/>
          </a:bodyPr>
          <a:lstStyle/>
          <a:p>
            <a:r>
              <a:rPr lang="en-US" sz="2800">
                <a:solidFill>
                  <a:schemeClr val="bg1"/>
                </a:solidFill>
              </a:rPr>
              <a:t>E(Rp): Expected Return of the portfolio: </a:t>
            </a:r>
            <a:r>
              <a:rPr lang="el-GR" sz="2800">
                <a:solidFill>
                  <a:schemeClr val="bg1"/>
                </a:solidFill>
              </a:rPr>
              <a:t>Σ</a:t>
            </a:r>
            <a:r>
              <a:rPr lang="en-US" sz="4000">
                <a:solidFill>
                  <a:schemeClr val="bg1"/>
                </a:solidFill>
              </a:rPr>
              <a:t>[</a:t>
            </a:r>
            <a:r>
              <a:rPr lang="en-US" sz="2800">
                <a:solidFill>
                  <a:schemeClr val="bg1"/>
                </a:solidFill>
              </a:rPr>
              <a:t>(</a:t>
            </a:r>
            <a:r>
              <a:rPr lang="en-US" sz="2800" err="1">
                <a:solidFill>
                  <a:schemeClr val="bg1"/>
                </a:solidFill>
              </a:rPr>
              <a:t>w</a:t>
            </a:r>
            <a:r>
              <a:rPr lang="en-US" sz="2800" baseline="-25000" err="1">
                <a:solidFill>
                  <a:schemeClr val="bg1"/>
                </a:solidFill>
              </a:rPr>
              <a:t>i</a:t>
            </a:r>
            <a:r>
              <a:rPr lang="en-US" sz="2800">
                <a:solidFill>
                  <a:schemeClr val="bg1"/>
                </a:solidFill>
              </a:rPr>
              <a:t>)[E(R</a:t>
            </a:r>
            <a:r>
              <a:rPr lang="en-US" sz="2800" baseline="-25000">
                <a:solidFill>
                  <a:schemeClr val="bg1"/>
                </a:solidFill>
              </a:rPr>
              <a:t>i</a:t>
            </a:r>
            <a:r>
              <a:rPr lang="en-US" sz="2800">
                <a:solidFill>
                  <a:schemeClr val="bg1"/>
                </a:solidFill>
              </a:rPr>
              <a:t>)]</a:t>
            </a:r>
            <a:r>
              <a:rPr lang="en-US" sz="4000">
                <a:solidFill>
                  <a:schemeClr val="bg1"/>
                </a:solidFill>
              </a:rPr>
              <a:t>]</a:t>
            </a:r>
            <a:endParaRPr lang="en-US" sz="2800">
              <a:solidFill>
                <a:schemeClr val="bg1"/>
              </a:solidFill>
            </a:endParaRPr>
          </a:p>
        </p:txBody>
      </p:sp>
      <p:sp>
        <p:nvSpPr>
          <p:cNvPr id="11" name="TextBox 10">
            <a:extLst>
              <a:ext uri="{FF2B5EF4-FFF2-40B4-BE49-F238E27FC236}">
                <a16:creationId xmlns:a16="http://schemas.microsoft.com/office/drawing/2014/main" id="{3C74CF32-12D6-F59B-6783-A5C89A505915}"/>
              </a:ext>
            </a:extLst>
          </p:cNvPr>
          <p:cNvSpPr txBox="1"/>
          <p:nvPr/>
        </p:nvSpPr>
        <p:spPr>
          <a:xfrm>
            <a:off x="212284" y="3322548"/>
            <a:ext cx="9294470" cy="523220"/>
          </a:xfrm>
          <a:prstGeom prst="rect">
            <a:avLst/>
          </a:prstGeom>
          <a:noFill/>
        </p:spPr>
        <p:txBody>
          <a:bodyPr wrap="square" rtlCol="0">
            <a:spAutoFit/>
          </a:bodyPr>
          <a:lstStyle/>
          <a:p>
            <a:r>
              <a:rPr lang="en-US" sz="2800">
                <a:solidFill>
                  <a:schemeClr val="bg1"/>
                </a:solidFill>
              </a:rPr>
              <a:t>R</a:t>
            </a:r>
            <a:r>
              <a:rPr lang="en-US" sz="2800" baseline="-25000">
                <a:solidFill>
                  <a:schemeClr val="bg1"/>
                </a:solidFill>
              </a:rPr>
              <a:t>f</a:t>
            </a:r>
            <a:r>
              <a:rPr lang="en-US" sz="2800">
                <a:solidFill>
                  <a:schemeClr val="bg1"/>
                </a:solidFill>
              </a:rPr>
              <a:t> : Risk-Free Rate of Return</a:t>
            </a:r>
          </a:p>
        </p:txBody>
      </p:sp>
      <p:sp>
        <p:nvSpPr>
          <p:cNvPr id="12" name="TextBox 11">
            <a:extLst>
              <a:ext uri="{FF2B5EF4-FFF2-40B4-BE49-F238E27FC236}">
                <a16:creationId xmlns:a16="http://schemas.microsoft.com/office/drawing/2014/main" id="{39154DA2-F5D9-9557-3F9E-290DCA82D2C2}"/>
              </a:ext>
            </a:extLst>
          </p:cNvPr>
          <p:cNvSpPr txBox="1"/>
          <p:nvPr/>
        </p:nvSpPr>
        <p:spPr>
          <a:xfrm>
            <a:off x="212284" y="3884553"/>
            <a:ext cx="9294470" cy="523220"/>
          </a:xfrm>
          <a:prstGeom prst="rect">
            <a:avLst/>
          </a:prstGeom>
          <a:noFill/>
        </p:spPr>
        <p:txBody>
          <a:bodyPr wrap="square" rtlCol="0">
            <a:spAutoFit/>
          </a:bodyPr>
          <a:lstStyle/>
          <a:p>
            <a:r>
              <a:rPr lang="el-GR" sz="2800">
                <a:solidFill>
                  <a:schemeClr val="bg1"/>
                </a:solidFill>
              </a:rPr>
              <a:t>σ</a:t>
            </a:r>
            <a:r>
              <a:rPr lang="en-US" sz="2800">
                <a:solidFill>
                  <a:schemeClr val="bg1"/>
                </a:solidFill>
              </a:rPr>
              <a:t>p: Standard Deviation of the Entire Portfolio</a:t>
            </a:r>
          </a:p>
        </p:txBody>
      </p:sp>
      <p:sp>
        <p:nvSpPr>
          <p:cNvPr id="7" name="TextBox 6">
            <a:extLst>
              <a:ext uri="{FF2B5EF4-FFF2-40B4-BE49-F238E27FC236}">
                <a16:creationId xmlns:a16="http://schemas.microsoft.com/office/drawing/2014/main" id="{73A27C7F-75EF-6E80-CFDB-57DCDD04195A}"/>
              </a:ext>
            </a:extLst>
          </p:cNvPr>
          <p:cNvSpPr txBox="1"/>
          <p:nvPr/>
        </p:nvSpPr>
        <p:spPr>
          <a:xfrm>
            <a:off x="11745246" y="6488668"/>
            <a:ext cx="446754" cy="369332"/>
          </a:xfrm>
          <a:prstGeom prst="rect">
            <a:avLst/>
          </a:prstGeom>
          <a:noFill/>
        </p:spPr>
        <p:txBody>
          <a:bodyPr wrap="square" rtlCol="0">
            <a:spAutoFit/>
          </a:bodyPr>
          <a:lstStyle/>
          <a:p>
            <a:pPr algn="ctr"/>
            <a:r>
              <a:rPr lang="en-US" dirty="0">
                <a:solidFill>
                  <a:schemeClr val="bg1"/>
                </a:solidFill>
              </a:rPr>
              <a:t>18</a:t>
            </a:r>
          </a:p>
        </p:txBody>
      </p:sp>
    </p:spTree>
    <p:extLst>
      <p:ext uri="{BB962C8B-B14F-4D97-AF65-F5344CB8AC3E}">
        <p14:creationId xmlns:p14="http://schemas.microsoft.com/office/powerpoint/2010/main" val="198528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4"/>
                                        </p:tgtEl>
                                      </p:cBhvr>
                                    </p:animEffect>
                                    <p:set>
                                      <p:cBhvr>
                                        <p:cTn id="43" dur="1" fill="hold">
                                          <p:stCondLst>
                                            <p:cond delay="499"/>
                                          </p:stCondLst>
                                        </p:cTn>
                                        <p:tgtEl>
                                          <p:spTgt spid="4"/>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2"/>
                                        </p:tgtEl>
                                      </p:cBhvr>
                                    </p:animEffect>
                                    <p:set>
                                      <p:cBhvr>
                                        <p:cTn id="46" dur="1" fill="hold">
                                          <p:stCondLst>
                                            <p:cond delay="499"/>
                                          </p:stCondLst>
                                        </p:cTn>
                                        <p:tgtEl>
                                          <p:spTgt spid="2"/>
                                        </p:tgtEl>
                                        <p:attrNameLst>
                                          <p:attrName>style.visibility</p:attrName>
                                        </p:attrNameLst>
                                      </p:cBhvr>
                                      <p:to>
                                        <p:strVal val="hidden"/>
                                      </p:to>
                                    </p:set>
                                  </p:childTnLst>
                                </p:cTn>
                              </p:par>
                              <p:par>
                                <p:cTn id="47" presetID="10" presetClass="exit" presetSubtype="0" fill="hold" grpId="1" nodeType="withEffect">
                                  <p:stCondLst>
                                    <p:cond delay="0"/>
                                  </p:stCondLst>
                                  <p:childTnLst>
                                    <p:animEffect transition="out" filter="fade">
                                      <p:cBhvr>
                                        <p:cTn id="48" dur="500"/>
                                        <p:tgtEl>
                                          <p:spTgt spid="3"/>
                                        </p:tgtEl>
                                      </p:cBhvr>
                                    </p:animEffect>
                                    <p:set>
                                      <p:cBhvr>
                                        <p:cTn id="49" dur="1" fill="hold">
                                          <p:stCondLst>
                                            <p:cond delay="499"/>
                                          </p:stCondLst>
                                        </p:cTn>
                                        <p:tgtEl>
                                          <p:spTgt spid="3"/>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6"/>
                                        </p:tgtEl>
                                      </p:cBhvr>
                                    </p:animEffect>
                                    <p:set>
                                      <p:cBhvr>
                                        <p:cTn id="52" dur="1" fill="hold">
                                          <p:stCondLst>
                                            <p:cond delay="499"/>
                                          </p:stCondLst>
                                        </p:cTn>
                                        <p:tgtEl>
                                          <p:spTgt spid="6"/>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9"/>
                                        </p:tgtEl>
                                      </p:cBhvr>
                                    </p:animEffect>
                                    <p:set>
                                      <p:cBhvr>
                                        <p:cTn id="55" dur="1" fill="hold">
                                          <p:stCondLst>
                                            <p:cond delay="499"/>
                                          </p:stCondLst>
                                        </p:cTn>
                                        <p:tgtEl>
                                          <p:spTgt spid="9"/>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10"/>
                                        </p:tgtEl>
                                      </p:cBhvr>
                                    </p:animEffect>
                                    <p:set>
                                      <p:cBhvr>
                                        <p:cTn id="58" dur="1" fill="hold">
                                          <p:stCondLst>
                                            <p:cond delay="499"/>
                                          </p:stCondLst>
                                        </p:cTn>
                                        <p:tgtEl>
                                          <p:spTgt spid="10"/>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11"/>
                                        </p:tgtEl>
                                      </p:cBhvr>
                                    </p:animEffect>
                                    <p:set>
                                      <p:cBhvr>
                                        <p:cTn id="61" dur="1" fill="hold">
                                          <p:stCondLst>
                                            <p:cond delay="499"/>
                                          </p:stCondLst>
                                        </p:cTn>
                                        <p:tgtEl>
                                          <p:spTgt spid="11"/>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12"/>
                                        </p:tgtEl>
                                      </p:cBhvr>
                                    </p:animEffect>
                                    <p:set>
                                      <p:cBhvr>
                                        <p:cTn id="64"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2" grpId="0"/>
      <p:bldP spid="2" grpId="1"/>
      <p:bldP spid="3" grpId="0"/>
      <p:bldP spid="3" grpId="1"/>
      <p:bldP spid="6" grpId="0"/>
      <p:bldP spid="6" grpId="1"/>
      <p:bldP spid="10" grpId="0"/>
      <p:bldP spid="10" grpId="1"/>
      <p:bldP spid="11" grpId="0"/>
      <p:bldP spid="11" grpId="1"/>
      <p:bldP spid="12" grpId="0"/>
      <p:bldP spid="1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D50CCE-5EE9-955C-BBED-A5B66D46C47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7BAD106-6198-8C10-D884-5E1CEA004C02}"/>
              </a:ext>
            </a:extLst>
          </p:cNvPr>
          <p:cNvSpPr>
            <a:spLocks noGrp="1"/>
          </p:cNvSpPr>
          <p:nvPr>
            <p:ph type="title"/>
          </p:nvPr>
        </p:nvSpPr>
        <p:spPr/>
        <p:txBody>
          <a:bodyPr/>
          <a:lstStyle/>
          <a:p>
            <a:r>
              <a:rPr lang="de-DE" u="sng"/>
              <a:t>Challenge </a:t>
            </a:r>
            <a:r>
              <a:rPr lang="de-DE" u="sng" err="1"/>
              <a:t>Overview</a:t>
            </a:r>
            <a:endParaRPr lang="de-DE"/>
          </a:p>
        </p:txBody>
      </p:sp>
      <p:sp>
        <p:nvSpPr>
          <p:cNvPr id="3" name="Inhaltsplatzhalter 2">
            <a:extLst>
              <a:ext uri="{FF2B5EF4-FFF2-40B4-BE49-F238E27FC236}">
                <a16:creationId xmlns:a16="http://schemas.microsoft.com/office/drawing/2014/main" id="{5241C79F-B9F4-E17B-7AF6-49E024D2AD94}"/>
              </a:ext>
            </a:extLst>
          </p:cNvPr>
          <p:cNvSpPr>
            <a:spLocks noGrp="1"/>
          </p:cNvSpPr>
          <p:nvPr>
            <p:ph idx="1"/>
          </p:nvPr>
        </p:nvSpPr>
        <p:spPr>
          <a:xfrm>
            <a:off x="846772" y="2179693"/>
            <a:ext cx="9905999" cy="3906148"/>
          </a:xfrm>
        </p:spPr>
        <p:txBody>
          <a:bodyPr vert="horz" lIns="91440" tIns="45720" rIns="91440" bIns="45720" rtlCol="0" anchor="t">
            <a:normAutofit/>
          </a:bodyPr>
          <a:lstStyle/>
          <a:p>
            <a:pPr>
              <a:lnSpc>
                <a:spcPct val="90000"/>
              </a:lnSpc>
            </a:pPr>
            <a:r>
              <a:rPr lang="en-US" sz="2000" dirty="0">
                <a:latin typeface="Calibri"/>
                <a:ea typeface="Calibri"/>
                <a:cs typeface="Calibri"/>
              </a:rPr>
              <a:t>Distinguished annual </a:t>
            </a:r>
            <a:r>
              <a:rPr lang="en-US" sz="2000" dirty="0">
                <a:solidFill>
                  <a:srgbClr val="FF0000"/>
                </a:solidFill>
                <a:latin typeface="Calibri"/>
                <a:ea typeface="Calibri"/>
                <a:cs typeface="Calibri"/>
              </a:rPr>
              <a:t>investment competition</a:t>
            </a:r>
            <a:r>
              <a:rPr lang="en-US" sz="2000" dirty="0">
                <a:latin typeface="Calibri"/>
                <a:ea typeface="Calibri"/>
                <a:cs typeface="Calibri"/>
              </a:rPr>
              <a:t> attracting international students globally for more than </a:t>
            </a:r>
            <a:r>
              <a:rPr lang="en-US" sz="2000" dirty="0">
                <a:solidFill>
                  <a:srgbClr val="FF0000"/>
                </a:solidFill>
                <a:latin typeface="Calibri"/>
                <a:ea typeface="Calibri"/>
                <a:cs typeface="Calibri"/>
              </a:rPr>
              <a:t>20 years</a:t>
            </a:r>
            <a:r>
              <a:rPr lang="en-US" sz="2000" dirty="0">
                <a:latin typeface="Calibri"/>
                <a:ea typeface="Calibri"/>
                <a:cs typeface="Calibri"/>
              </a:rPr>
              <a:t>.</a:t>
            </a:r>
          </a:p>
          <a:p>
            <a:pPr>
              <a:lnSpc>
                <a:spcPct val="90000"/>
              </a:lnSpc>
            </a:pPr>
            <a:r>
              <a:rPr lang="en-US" sz="2000" dirty="0">
                <a:latin typeface="Calibri"/>
                <a:ea typeface="Calibri"/>
                <a:cs typeface="Calibri"/>
              </a:rPr>
              <a:t>The challenge takes part as per </a:t>
            </a:r>
            <a:r>
              <a:rPr lang="en-US" sz="2000" dirty="0">
                <a:solidFill>
                  <a:srgbClr val="FF0000"/>
                </a:solidFill>
                <a:latin typeface="Calibri"/>
                <a:ea typeface="Calibri"/>
                <a:cs typeface="Calibri"/>
              </a:rPr>
              <a:t>New York trading times</a:t>
            </a:r>
          </a:p>
          <a:p>
            <a:pPr>
              <a:lnSpc>
                <a:spcPct val="90000"/>
              </a:lnSpc>
            </a:pPr>
            <a:r>
              <a:rPr lang="en-US" sz="2000" dirty="0">
                <a:latin typeface="Calibri"/>
                <a:ea typeface="Calibri"/>
                <a:cs typeface="Calibri"/>
              </a:rPr>
              <a:t>Provides hands-on experience with real-world investing using </a:t>
            </a:r>
            <a:r>
              <a:rPr lang="en-US" sz="2000" dirty="0">
                <a:solidFill>
                  <a:srgbClr val="FF0000"/>
                </a:solidFill>
                <a:latin typeface="Calibri"/>
                <a:ea typeface="Calibri"/>
                <a:cs typeface="Calibri"/>
              </a:rPr>
              <a:t>virtual funds</a:t>
            </a:r>
          </a:p>
          <a:p>
            <a:pPr>
              <a:lnSpc>
                <a:spcPct val="90000"/>
              </a:lnSpc>
            </a:pPr>
            <a:r>
              <a:rPr lang="en-US" sz="2000" dirty="0">
                <a:latin typeface="Calibri"/>
                <a:ea typeface="Calibri"/>
                <a:cs typeface="Calibri"/>
              </a:rPr>
              <a:t>Exclusive use of the Bloomberg Terminal in the competition.</a:t>
            </a:r>
          </a:p>
          <a:p>
            <a:pPr>
              <a:lnSpc>
                <a:spcPct val="90000"/>
              </a:lnSpc>
            </a:pPr>
            <a:r>
              <a:rPr lang="en-US" sz="2000" dirty="0">
                <a:latin typeface="Calibri"/>
                <a:ea typeface="Calibri"/>
                <a:cs typeface="Calibri"/>
              </a:rPr>
              <a:t>Provides </a:t>
            </a:r>
            <a:r>
              <a:rPr lang="en-US" sz="2000" dirty="0">
                <a:solidFill>
                  <a:srgbClr val="FF0000"/>
                </a:solidFill>
                <a:latin typeface="Calibri"/>
                <a:ea typeface="Calibri"/>
                <a:cs typeface="Calibri"/>
              </a:rPr>
              <a:t>real-time financial data</a:t>
            </a:r>
            <a:r>
              <a:rPr lang="en-US" sz="2000" dirty="0">
                <a:latin typeface="Calibri"/>
                <a:ea typeface="Calibri"/>
                <a:cs typeface="Calibri"/>
              </a:rPr>
              <a:t> and analytics for trading strategies.</a:t>
            </a:r>
          </a:p>
          <a:p>
            <a:pPr>
              <a:lnSpc>
                <a:spcPct val="90000"/>
              </a:lnSpc>
            </a:pPr>
            <a:r>
              <a:rPr lang="en-US" sz="2000" dirty="0">
                <a:latin typeface="Calibri"/>
                <a:ea typeface="Calibri"/>
                <a:cs typeface="Calibri"/>
              </a:rPr>
              <a:t>Equips students with essential skills in financial analysis and decision-making.</a:t>
            </a:r>
          </a:p>
          <a:p>
            <a:endParaRPr lang="de-DE" dirty="0"/>
          </a:p>
        </p:txBody>
      </p:sp>
      <p:sp>
        <p:nvSpPr>
          <p:cNvPr id="5" name="TextBox 4">
            <a:extLst>
              <a:ext uri="{FF2B5EF4-FFF2-40B4-BE49-F238E27FC236}">
                <a16:creationId xmlns:a16="http://schemas.microsoft.com/office/drawing/2014/main" id="{4924A6FE-204A-30CC-89B6-83F4F97CAFCE}"/>
              </a:ext>
            </a:extLst>
          </p:cNvPr>
          <p:cNvSpPr txBox="1"/>
          <p:nvPr/>
        </p:nvSpPr>
        <p:spPr>
          <a:xfrm>
            <a:off x="11841380" y="6488668"/>
            <a:ext cx="350620" cy="369332"/>
          </a:xfrm>
          <a:prstGeom prst="rect">
            <a:avLst/>
          </a:prstGeom>
          <a:noFill/>
        </p:spPr>
        <p:txBody>
          <a:bodyPr wrap="square" rtlCol="0">
            <a:spAutoFit/>
          </a:bodyPr>
          <a:lstStyle/>
          <a:p>
            <a:pPr algn="ctr"/>
            <a:r>
              <a:rPr lang="en-US" dirty="0"/>
              <a:t>1</a:t>
            </a:r>
          </a:p>
        </p:txBody>
      </p:sp>
    </p:spTree>
    <p:extLst>
      <p:ext uri="{BB962C8B-B14F-4D97-AF65-F5344CB8AC3E}">
        <p14:creationId xmlns:p14="http://schemas.microsoft.com/office/powerpoint/2010/main" val="293276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a:extLst>
            <a:ext uri="{FF2B5EF4-FFF2-40B4-BE49-F238E27FC236}">
              <a16:creationId xmlns:a16="http://schemas.microsoft.com/office/drawing/2014/main" id="{4F945B3C-4606-B739-2883-2FB9969A4A9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990D605-6921-F52E-169B-68EEB4F71EF0}"/>
              </a:ext>
            </a:extLst>
          </p:cNvPr>
          <p:cNvSpPr txBox="1"/>
          <p:nvPr/>
        </p:nvSpPr>
        <p:spPr>
          <a:xfrm>
            <a:off x="1340738" y="559941"/>
            <a:ext cx="9294470" cy="707886"/>
          </a:xfrm>
          <a:prstGeom prst="rect">
            <a:avLst/>
          </a:prstGeom>
          <a:noFill/>
        </p:spPr>
        <p:txBody>
          <a:bodyPr wrap="square" rtlCol="0">
            <a:spAutoFit/>
          </a:bodyPr>
          <a:lstStyle/>
          <a:p>
            <a:pPr algn="ctr"/>
            <a:r>
              <a:rPr lang="en-US" sz="4000" u="sng">
                <a:solidFill>
                  <a:schemeClr val="bg1"/>
                </a:solidFill>
              </a:rPr>
              <a:t>Optimization Problem</a:t>
            </a:r>
          </a:p>
        </p:txBody>
      </p:sp>
      <p:sp>
        <p:nvSpPr>
          <p:cNvPr id="2" name="TextBox 1">
            <a:extLst>
              <a:ext uri="{FF2B5EF4-FFF2-40B4-BE49-F238E27FC236}">
                <a16:creationId xmlns:a16="http://schemas.microsoft.com/office/drawing/2014/main" id="{74842C45-D7EC-2476-448B-50B8FEB85DD7}"/>
              </a:ext>
            </a:extLst>
          </p:cNvPr>
          <p:cNvSpPr txBox="1"/>
          <p:nvPr/>
        </p:nvSpPr>
        <p:spPr>
          <a:xfrm>
            <a:off x="1340738" y="1267827"/>
            <a:ext cx="9294470" cy="523220"/>
          </a:xfrm>
          <a:prstGeom prst="rect">
            <a:avLst/>
          </a:prstGeom>
          <a:noFill/>
        </p:spPr>
        <p:txBody>
          <a:bodyPr wrap="square" rtlCol="0">
            <a:spAutoFit/>
          </a:bodyPr>
          <a:lstStyle/>
          <a:p>
            <a:pPr algn="ctr"/>
            <a:r>
              <a:rPr lang="en-US" sz="2800">
                <a:solidFill>
                  <a:schemeClr val="bg1"/>
                </a:solidFill>
              </a:rPr>
              <a:t>Primary Objective: Maximize the Sharpe Ratio</a:t>
            </a:r>
          </a:p>
        </p:txBody>
      </p:sp>
      <p:grpSp>
        <p:nvGrpSpPr>
          <p:cNvPr id="1076" name="Group 1075">
            <a:extLst>
              <a:ext uri="{FF2B5EF4-FFF2-40B4-BE49-F238E27FC236}">
                <a16:creationId xmlns:a16="http://schemas.microsoft.com/office/drawing/2014/main" id="{963CC010-8C1E-D5D3-ADEA-5B53C5B5D49B}"/>
              </a:ext>
            </a:extLst>
          </p:cNvPr>
          <p:cNvGrpSpPr/>
          <p:nvPr/>
        </p:nvGrpSpPr>
        <p:grpSpPr>
          <a:xfrm>
            <a:off x="1228725" y="2328863"/>
            <a:ext cx="8758238" cy="3757612"/>
            <a:chOff x="1228725" y="2328863"/>
            <a:chExt cx="8758238" cy="3757612"/>
          </a:xfrm>
        </p:grpSpPr>
        <p:cxnSp>
          <p:nvCxnSpPr>
            <p:cNvPr id="7" name="Straight Connector 6">
              <a:extLst>
                <a:ext uri="{FF2B5EF4-FFF2-40B4-BE49-F238E27FC236}">
                  <a16:creationId xmlns:a16="http://schemas.microsoft.com/office/drawing/2014/main" id="{8B14A77E-AC26-01D6-C34A-C3FDEB3FB674}"/>
                </a:ext>
              </a:extLst>
            </p:cNvPr>
            <p:cNvCxnSpPr/>
            <p:nvPr/>
          </p:nvCxnSpPr>
          <p:spPr>
            <a:xfrm>
              <a:off x="1228725" y="2328863"/>
              <a:ext cx="0" cy="3757612"/>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325DEF5C-792F-DAE7-9C04-F7982C45E9FA}"/>
                </a:ext>
              </a:extLst>
            </p:cNvPr>
            <p:cNvCxnSpPr>
              <a:cxnSpLocks/>
            </p:cNvCxnSpPr>
            <p:nvPr/>
          </p:nvCxnSpPr>
          <p:spPr>
            <a:xfrm flipH="1">
              <a:off x="1228725" y="6086475"/>
              <a:ext cx="8758238" cy="0"/>
            </a:xfrm>
            <a:prstGeom prst="line">
              <a:avLst/>
            </a:prstGeom>
          </p:spPr>
          <p:style>
            <a:lnRef idx="3">
              <a:schemeClr val="dk1"/>
            </a:lnRef>
            <a:fillRef idx="0">
              <a:schemeClr val="dk1"/>
            </a:fillRef>
            <a:effectRef idx="2">
              <a:schemeClr val="dk1"/>
            </a:effectRef>
            <a:fontRef idx="minor">
              <a:schemeClr val="tx1"/>
            </a:fontRef>
          </p:style>
        </p:cxnSp>
      </p:grpSp>
      <p:sp>
        <p:nvSpPr>
          <p:cNvPr id="15" name="Oval 14">
            <a:extLst>
              <a:ext uri="{FF2B5EF4-FFF2-40B4-BE49-F238E27FC236}">
                <a16:creationId xmlns:a16="http://schemas.microsoft.com/office/drawing/2014/main" id="{86C8E96E-5FF8-063C-E916-9EB81898F0FD}"/>
              </a:ext>
            </a:extLst>
          </p:cNvPr>
          <p:cNvSpPr/>
          <p:nvPr/>
        </p:nvSpPr>
        <p:spPr>
          <a:xfrm>
            <a:off x="3240642" y="3871947"/>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7617E8B-EB83-7375-71FB-9BC4EE8B6728}"/>
              </a:ext>
            </a:extLst>
          </p:cNvPr>
          <p:cNvSpPr txBox="1"/>
          <p:nvPr/>
        </p:nvSpPr>
        <p:spPr>
          <a:xfrm rot="16200000">
            <a:off x="-336347" y="3896052"/>
            <a:ext cx="2583770" cy="523220"/>
          </a:xfrm>
          <a:prstGeom prst="rect">
            <a:avLst/>
          </a:prstGeom>
          <a:noFill/>
        </p:spPr>
        <p:txBody>
          <a:bodyPr wrap="square" rtlCol="0">
            <a:spAutoFit/>
          </a:bodyPr>
          <a:lstStyle/>
          <a:p>
            <a:pPr algn="ctr"/>
            <a:r>
              <a:rPr lang="en-US" sz="2800">
                <a:solidFill>
                  <a:schemeClr val="bg1"/>
                </a:solidFill>
              </a:rPr>
              <a:t>Expected Return</a:t>
            </a:r>
          </a:p>
        </p:txBody>
      </p:sp>
      <p:sp>
        <p:nvSpPr>
          <p:cNvPr id="17" name="TextBox 16">
            <a:extLst>
              <a:ext uri="{FF2B5EF4-FFF2-40B4-BE49-F238E27FC236}">
                <a16:creationId xmlns:a16="http://schemas.microsoft.com/office/drawing/2014/main" id="{73673207-C191-A122-081D-0DE4ECFB2A30}"/>
              </a:ext>
            </a:extLst>
          </p:cNvPr>
          <p:cNvSpPr txBox="1"/>
          <p:nvPr/>
        </p:nvSpPr>
        <p:spPr>
          <a:xfrm>
            <a:off x="3341676" y="6093919"/>
            <a:ext cx="4532335" cy="523220"/>
          </a:xfrm>
          <a:prstGeom prst="rect">
            <a:avLst/>
          </a:prstGeom>
          <a:noFill/>
        </p:spPr>
        <p:txBody>
          <a:bodyPr wrap="square" rtlCol="0">
            <a:spAutoFit/>
          </a:bodyPr>
          <a:lstStyle/>
          <a:p>
            <a:pPr algn="ctr"/>
            <a:r>
              <a:rPr lang="en-US" sz="2800">
                <a:solidFill>
                  <a:schemeClr val="bg1"/>
                </a:solidFill>
              </a:rPr>
              <a:t>Standard Deviation</a:t>
            </a:r>
          </a:p>
        </p:txBody>
      </p:sp>
      <p:sp>
        <p:nvSpPr>
          <p:cNvPr id="19" name="Oval 18">
            <a:extLst>
              <a:ext uri="{FF2B5EF4-FFF2-40B4-BE49-F238E27FC236}">
                <a16:creationId xmlns:a16="http://schemas.microsoft.com/office/drawing/2014/main" id="{4A3984B0-DEB0-D0D4-44C9-7AD49618866F}"/>
              </a:ext>
            </a:extLst>
          </p:cNvPr>
          <p:cNvSpPr/>
          <p:nvPr/>
        </p:nvSpPr>
        <p:spPr>
          <a:xfrm>
            <a:off x="3532742" y="3567147"/>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517E471-371D-3DA9-6918-3658F10A14DD}"/>
              </a:ext>
            </a:extLst>
          </p:cNvPr>
          <p:cNvSpPr/>
          <p:nvPr/>
        </p:nvSpPr>
        <p:spPr>
          <a:xfrm>
            <a:off x="4205842" y="4100547"/>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EA9B05E3-DB6D-8BCC-EF08-140169E4E090}"/>
              </a:ext>
            </a:extLst>
          </p:cNvPr>
          <p:cNvSpPr/>
          <p:nvPr/>
        </p:nvSpPr>
        <p:spPr>
          <a:xfrm>
            <a:off x="4675742" y="3668747"/>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C0A573D8-404A-9325-8338-6FDBA35062EC}"/>
              </a:ext>
            </a:extLst>
          </p:cNvPr>
          <p:cNvSpPr/>
          <p:nvPr/>
        </p:nvSpPr>
        <p:spPr>
          <a:xfrm>
            <a:off x="3507342" y="4308204"/>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CA4F365-30B5-373B-D0BF-EF4ECFB294E6}"/>
              </a:ext>
            </a:extLst>
          </p:cNvPr>
          <p:cNvSpPr/>
          <p:nvPr/>
        </p:nvSpPr>
        <p:spPr>
          <a:xfrm>
            <a:off x="4053442" y="3211547"/>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70FACA8-D463-69F0-C3F6-31F0EBDE1D3D}"/>
              </a:ext>
            </a:extLst>
          </p:cNvPr>
          <p:cNvSpPr/>
          <p:nvPr/>
        </p:nvSpPr>
        <p:spPr>
          <a:xfrm>
            <a:off x="4510642" y="2995647"/>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5ECBB69-6B20-1300-06B0-C8F2F1AA09D6}"/>
              </a:ext>
            </a:extLst>
          </p:cNvPr>
          <p:cNvSpPr/>
          <p:nvPr/>
        </p:nvSpPr>
        <p:spPr>
          <a:xfrm>
            <a:off x="4454226" y="3481604"/>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66AE597-AD31-F791-4069-3B333E893CD1}"/>
              </a:ext>
            </a:extLst>
          </p:cNvPr>
          <p:cNvSpPr/>
          <p:nvPr/>
        </p:nvSpPr>
        <p:spPr>
          <a:xfrm>
            <a:off x="4746326" y="3176804"/>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FBAF287-22FD-3C4B-701E-EC87FC5864D7}"/>
              </a:ext>
            </a:extLst>
          </p:cNvPr>
          <p:cNvSpPr/>
          <p:nvPr/>
        </p:nvSpPr>
        <p:spPr>
          <a:xfrm>
            <a:off x="5419426" y="3710204"/>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6100AFB-14B5-454B-CA88-1D3EE245B6DD}"/>
              </a:ext>
            </a:extLst>
          </p:cNvPr>
          <p:cNvSpPr/>
          <p:nvPr/>
        </p:nvSpPr>
        <p:spPr>
          <a:xfrm>
            <a:off x="5889326" y="3278404"/>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4A49480B-4AC3-A98D-EB02-E0E2FD4BB739}"/>
              </a:ext>
            </a:extLst>
          </p:cNvPr>
          <p:cNvSpPr/>
          <p:nvPr/>
        </p:nvSpPr>
        <p:spPr>
          <a:xfrm>
            <a:off x="4670126" y="4192804"/>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6D84E7F-BAFC-5A19-4338-E791B429B987}"/>
              </a:ext>
            </a:extLst>
          </p:cNvPr>
          <p:cNvSpPr/>
          <p:nvPr/>
        </p:nvSpPr>
        <p:spPr>
          <a:xfrm>
            <a:off x="5267026" y="2821204"/>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CF36556-D2F0-CB20-9BAB-77EF5A870968}"/>
              </a:ext>
            </a:extLst>
          </p:cNvPr>
          <p:cNvSpPr/>
          <p:nvPr/>
        </p:nvSpPr>
        <p:spPr>
          <a:xfrm>
            <a:off x="5724226" y="2605304"/>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0061F3E-060B-2F59-C911-36261F1ED836}"/>
              </a:ext>
            </a:extLst>
          </p:cNvPr>
          <p:cNvSpPr/>
          <p:nvPr/>
        </p:nvSpPr>
        <p:spPr>
          <a:xfrm>
            <a:off x="3633242" y="4814525"/>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3BBABD8-9DBC-131A-A4E8-4F9309B831A2}"/>
              </a:ext>
            </a:extLst>
          </p:cNvPr>
          <p:cNvSpPr/>
          <p:nvPr/>
        </p:nvSpPr>
        <p:spPr>
          <a:xfrm>
            <a:off x="4103142" y="4382725"/>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34B0FD1-9CBB-68F4-2950-43B837611357}"/>
              </a:ext>
            </a:extLst>
          </p:cNvPr>
          <p:cNvSpPr/>
          <p:nvPr/>
        </p:nvSpPr>
        <p:spPr>
          <a:xfrm>
            <a:off x="3938042" y="3709625"/>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8B625FF-4E92-A6BF-DF17-1500E1EE240F}"/>
              </a:ext>
            </a:extLst>
          </p:cNvPr>
          <p:cNvSpPr/>
          <p:nvPr/>
        </p:nvSpPr>
        <p:spPr>
          <a:xfrm>
            <a:off x="3881626" y="4195582"/>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1BFBBA4-12DD-D963-0702-7219FEC5BF5A}"/>
              </a:ext>
            </a:extLst>
          </p:cNvPr>
          <p:cNvSpPr/>
          <p:nvPr/>
        </p:nvSpPr>
        <p:spPr>
          <a:xfrm>
            <a:off x="4173726" y="3890782"/>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A01DB429-DA48-5D92-1441-9DD85370221E}"/>
              </a:ext>
            </a:extLst>
          </p:cNvPr>
          <p:cNvSpPr/>
          <p:nvPr/>
        </p:nvSpPr>
        <p:spPr>
          <a:xfrm>
            <a:off x="4097526" y="4906782"/>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761D9A31-59D4-D221-0BC7-B373453F11C9}"/>
              </a:ext>
            </a:extLst>
          </p:cNvPr>
          <p:cNvSpPr/>
          <p:nvPr/>
        </p:nvSpPr>
        <p:spPr>
          <a:xfrm>
            <a:off x="5583909" y="4285982"/>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DA3894BB-4044-824C-8616-F248679DF90F}"/>
              </a:ext>
            </a:extLst>
          </p:cNvPr>
          <p:cNvSpPr/>
          <p:nvPr/>
        </p:nvSpPr>
        <p:spPr>
          <a:xfrm>
            <a:off x="6053809" y="3854182"/>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73F979D7-B7A7-2731-C0C4-9BDC1291686A}"/>
              </a:ext>
            </a:extLst>
          </p:cNvPr>
          <p:cNvSpPr/>
          <p:nvPr/>
        </p:nvSpPr>
        <p:spPr>
          <a:xfrm>
            <a:off x="5431509" y="3396982"/>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E1796805-EC01-D692-4784-49EB5F388702}"/>
              </a:ext>
            </a:extLst>
          </p:cNvPr>
          <p:cNvSpPr/>
          <p:nvPr/>
        </p:nvSpPr>
        <p:spPr>
          <a:xfrm>
            <a:off x="5832293" y="3667039"/>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585997EC-EC96-6973-83E3-61A45E0C5DCF}"/>
              </a:ext>
            </a:extLst>
          </p:cNvPr>
          <p:cNvSpPr/>
          <p:nvPr/>
        </p:nvSpPr>
        <p:spPr>
          <a:xfrm>
            <a:off x="6124393" y="3362239"/>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A00A1644-6B46-FED3-C417-D81B3A895421}"/>
              </a:ext>
            </a:extLst>
          </p:cNvPr>
          <p:cNvSpPr/>
          <p:nvPr/>
        </p:nvSpPr>
        <p:spPr>
          <a:xfrm>
            <a:off x="6797493" y="3895639"/>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FB906296-D1AE-A5F9-A1B9-F1A85371DA80}"/>
              </a:ext>
            </a:extLst>
          </p:cNvPr>
          <p:cNvSpPr/>
          <p:nvPr/>
        </p:nvSpPr>
        <p:spPr>
          <a:xfrm>
            <a:off x="6048193" y="4378239"/>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396550E9-517F-E0B7-1A11-832B6756AD82}"/>
              </a:ext>
            </a:extLst>
          </p:cNvPr>
          <p:cNvSpPr/>
          <p:nvPr/>
        </p:nvSpPr>
        <p:spPr>
          <a:xfrm>
            <a:off x="5481209" y="4568160"/>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300082F2-9B03-BC8D-19B7-44C9B07422D5}"/>
              </a:ext>
            </a:extLst>
          </p:cNvPr>
          <p:cNvSpPr/>
          <p:nvPr/>
        </p:nvSpPr>
        <p:spPr>
          <a:xfrm>
            <a:off x="5316109" y="3895060"/>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DF2EE7A-300A-C0DE-21D0-F70FF8747085}"/>
              </a:ext>
            </a:extLst>
          </p:cNvPr>
          <p:cNvSpPr/>
          <p:nvPr/>
        </p:nvSpPr>
        <p:spPr>
          <a:xfrm>
            <a:off x="5259693" y="4381017"/>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BC185E16-CBE3-AD65-DF28-088DDBC7A43A}"/>
              </a:ext>
            </a:extLst>
          </p:cNvPr>
          <p:cNvSpPr/>
          <p:nvPr/>
        </p:nvSpPr>
        <p:spPr>
          <a:xfrm>
            <a:off x="5551793" y="4076217"/>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ECDE11CA-9CE4-77F1-C49D-ED8053D99B1E}"/>
              </a:ext>
            </a:extLst>
          </p:cNvPr>
          <p:cNvSpPr/>
          <p:nvPr/>
        </p:nvSpPr>
        <p:spPr>
          <a:xfrm>
            <a:off x="5475593" y="5092217"/>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ABBA0594-C5A0-F12B-9068-76691086950D}"/>
              </a:ext>
            </a:extLst>
          </p:cNvPr>
          <p:cNvSpPr/>
          <p:nvPr/>
        </p:nvSpPr>
        <p:spPr>
          <a:xfrm>
            <a:off x="4926326" y="2787511"/>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55D8867-7DBE-F6F1-C8F6-C9A5DCF46F04}"/>
              </a:ext>
            </a:extLst>
          </p:cNvPr>
          <p:cNvSpPr/>
          <p:nvPr/>
        </p:nvSpPr>
        <p:spPr>
          <a:xfrm>
            <a:off x="2996969" y="4340788"/>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A01E60FF-22CE-63A2-8057-E901D2BF5A4E}"/>
              </a:ext>
            </a:extLst>
          </p:cNvPr>
          <p:cNvSpPr/>
          <p:nvPr/>
        </p:nvSpPr>
        <p:spPr>
          <a:xfrm>
            <a:off x="3240642" y="4639155"/>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CB4D32F6-FACD-FF5F-868C-C46BCEFF1735}"/>
              </a:ext>
            </a:extLst>
          </p:cNvPr>
          <p:cNvSpPr/>
          <p:nvPr/>
        </p:nvSpPr>
        <p:spPr>
          <a:xfrm>
            <a:off x="4831309" y="4710964"/>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C533F240-D53E-7E46-D55C-A500B6CDEB34}"/>
              </a:ext>
            </a:extLst>
          </p:cNvPr>
          <p:cNvSpPr/>
          <p:nvPr/>
        </p:nvSpPr>
        <p:spPr>
          <a:xfrm>
            <a:off x="6073174" y="3033685"/>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1867F955-447C-C5F9-3DB3-5E66CA405F0E}"/>
              </a:ext>
            </a:extLst>
          </p:cNvPr>
          <p:cNvSpPr/>
          <p:nvPr/>
        </p:nvSpPr>
        <p:spPr>
          <a:xfrm>
            <a:off x="6543074" y="2601885"/>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CE772039-0293-642B-6846-C62E5A088A42}"/>
              </a:ext>
            </a:extLst>
          </p:cNvPr>
          <p:cNvSpPr/>
          <p:nvPr/>
        </p:nvSpPr>
        <p:spPr>
          <a:xfrm>
            <a:off x="7286758" y="2643342"/>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3495D17C-A7E1-2ABF-6CEB-6533A7313F70}"/>
              </a:ext>
            </a:extLst>
          </p:cNvPr>
          <p:cNvSpPr/>
          <p:nvPr/>
        </p:nvSpPr>
        <p:spPr>
          <a:xfrm>
            <a:off x="6537458" y="3125942"/>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9BF1092F-3075-DB82-7252-A359C0EE57B4}"/>
              </a:ext>
            </a:extLst>
          </p:cNvPr>
          <p:cNvSpPr/>
          <p:nvPr/>
        </p:nvSpPr>
        <p:spPr>
          <a:xfrm>
            <a:off x="7451241" y="3219120"/>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FDA893DA-8488-225B-03D7-19C5526CDF2D}"/>
              </a:ext>
            </a:extLst>
          </p:cNvPr>
          <p:cNvSpPr/>
          <p:nvPr/>
        </p:nvSpPr>
        <p:spPr>
          <a:xfrm>
            <a:off x="7921141" y="2787320"/>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F34C7A0A-A8C2-4AE3-9442-13A16B0E0F68}"/>
              </a:ext>
            </a:extLst>
          </p:cNvPr>
          <p:cNvSpPr/>
          <p:nvPr/>
        </p:nvSpPr>
        <p:spPr>
          <a:xfrm>
            <a:off x="7699625" y="2600177"/>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351EE673-1E87-D7EF-8F50-567A9A29F26B}"/>
              </a:ext>
            </a:extLst>
          </p:cNvPr>
          <p:cNvSpPr/>
          <p:nvPr/>
        </p:nvSpPr>
        <p:spPr>
          <a:xfrm>
            <a:off x="7915525" y="3311377"/>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64838F37-416D-A097-78AA-1F3014DEC98E}"/>
              </a:ext>
            </a:extLst>
          </p:cNvPr>
          <p:cNvSpPr/>
          <p:nvPr/>
        </p:nvSpPr>
        <p:spPr>
          <a:xfrm>
            <a:off x="7348541" y="3501298"/>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77E0F03D-E523-F286-2D39-4223A20089F5}"/>
              </a:ext>
            </a:extLst>
          </p:cNvPr>
          <p:cNvSpPr/>
          <p:nvPr/>
        </p:nvSpPr>
        <p:spPr>
          <a:xfrm>
            <a:off x="7183441" y="2828198"/>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 name="Oval 1023">
            <a:extLst>
              <a:ext uri="{FF2B5EF4-FFF2-40B4-BE49-F238E27FC236}">
                <a16:creationId xmlns:a16="http://schemas.microsoft.com/office/drawing/2014/main" id="{D297AB79-DA15-7BEC-2E6C-05945CBE02E9}"/>
              </a:ext>
            </a:extLst>
          </p:cNvPr>
          <p:cNvSpPr/>
          <p:nvPr/>
        </p:nvSpPr>
        <p:spPr>
          <a:xfrm>
            <a:off x="7127025" y="3314155"/>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 name="Oval 1024">
            <a:extLst>
              <a:ext uri="{FF2B5EF4-FFF2-40B4-BE49-F238E27FC236}">
                <a16:creationId xmlns:a16="http://schemas.microsoft.com/office/drawing/2014/main" id="{4F51688D-97F3-E9BD-498B-BC6A316F3E67}"/>
              </a:ext>
            </a:extLst>
          </p:cNvPr>
          <p:cNvSpPr/>
          <p:nvPr/>
        </p:nvSpPr>
        <p:spPr>
          <a:xfrm>
            <a:off x="7419125" y="3009355"/>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 name="Oval 1026">
            <a:extLst>
              <a:ext uri="{FF2B5EF4-FFF2-40B4-BE49-F238E27FC236}">
                <a16:creationId xmlns:a16="http://schemas.microsoft.com/office/drawing/2014/main" id="{2487A895-49EA-BA58-F5A5-02AD7D4C25C3}"/>
              </a:ext>
            </a:extLst>
          </p:cNvPr>
          <p:cNvSpPr/>
          <p:nvPr/>
        </p:nvSpPr>
        <p:spPr>
          <a:xfrm>
            <a:off x="6698641" y="3644102"/>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8" name="Oval 1027">
            <a:extLst>
              <a:ext uri="{FF2B5EF4-FFF2-40B4-BE49-F238E27FC236}">
                <a16:creationId xmlns:a16="http://schemas.microsoft.com/office/drawing/2014/main" id="{87418A9D-E0FB-9566-0140-B2E8748F01EC}"/>
              </a:ext>
            </a:extLst>
          </p:cNvPr>
          <p:cNvSpPr/>
          <p:nvPr/>
        </p:nvSpPr>
        <p:spPr>
          <a:xfrm>
            <a:off x="6191391" y="4624604"/>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Oval 1028">
            <a:extLst>
              <a:ext uri="{FF2B5EF4-FFF2-40B4-BE49-F238E27FC236}">
                <a16:creationId xmlns:a16="http://schemas.microsoft.com/office/drawing/2014/main" id="{7A4E84B2-B59A-0A41-6135-3625D815B230}"/>
              </a:ext>
            </a:extLst>
          </p:cNvPr>
          <p:cNvSpPr/>
          <p:nvPr/>
        </p:nvSpPr>
        <p:spPr>
          <a:xfrm>
            <a:off x="6661291" y="4192804"/>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Oval 1029">
            <a:extLst>
              <a:ext uri="{FF2B5EF4-FFF2-40B4-BE49-F238E27FC236}">
                <a16:creationId xmlns:a16="http://schemas.microsoft.com/office/drawing/2014/main" id="{FCB1C9F6-8EE6-3896-EA8D-058BD3F84EA2}"/>
              </a:ext>
            </a:extLst>
          </p:cNvPr>
          <p:cNvSpPr/>
          <p:nvPr/>
        </p:nvSpPr>
        <p:spPr>
          <a:xfrm>
            <a:off x="7404975" y="4234261"/>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1" name="Oval 1030">
            <a:extLst>
              <a:ext uri="{FF2B5EF4-FFF2-40B4-BE49-F238E27FC236}">
                <a16:creationId xmlns:a16="http://schemas.microsoft.com/office/drawing/2014/main" id="{C6B7B41E-137B-DDC1-5C6F-C1D60B43A28F}"/>
              </a:ext>
            </a:extLst>
          </p:cNvPr>
          <p:cNvSpPr/>
          <p:nvPr/>
        </p:nvSpPr>
        <p:spPr>
          <a:xfrm>
            <a:off x="6655675" y="4716861"/>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2" name="Oval 1031">
            <a:extLst>
              <a:ext uri="{FF2B5EF4-FFF2-40B4-BE49-F238E27FC236}">
                <a16:creationId xmlns:a16="http://schemas.microsoft.com/office/drawing/2014/main" id="{FA0D9A8D-4C31-1ECD-D2BE-6399B060F2FF}"/>
              </a:ext>
            </a:extLst>
          </p:cNvPr>
          <p:cNvSpPr/>
          <p:nvPr/>
        </p:nvSpPr>
        <p:spPr>
          <a:xfrm>
            <a:off x="7569458" y="4810039"/>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Oval 1032">
            <a:extLst>
              <a:ext uri="{FF2B5EF4-FFF2-40B4-BE49-F238E27FC236}">
                <a16:creationId xmlns:a16="http://schemas.microsoft.com/office/drawing/2014/main" id="{4C1F796E-BB9F-D0DA-EEF6-51CF511B8B34}"/>
              </a:ext>
            </a:extLst>
          </p:cNvPr>
          <p:cNvSpPr/>
          <p:nvPr/>
        </p:nvSpPr>
        <p:spPr>
          <a:xfrm>
            <a:off x="8039358" y="4378239"/>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Oval 1033">
            <a:extLst>
              <a:ext uri="{FF2B5EF4-FFF2-40B4-BE49-F238E27FC236}">
                <a16:creationId xmlns:a16="http://schemas.microsoft.com/office/drawing/2014/main" id="{F07B9405-96A3-F292-0EE2-7265D48977BD}"/>
              </a:ext>
            </a:extLst>
          </p:cNvPr>
          <p:cNvSpPr/>
          <p:nvPr/>
        </p:nvSpPr>
        <p:spPr>
          <a:xfrm>
            <a:off x="7817842" y="4191096"/>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Oval 1034">
            <a:extLst>
              <a:ext uri="{FF2B5EF4-FFF2-40B4-BE49-F238E27FC236}">
                <a16:creationId xmlns:a16="http://schemas.microsoft.com/office/drawing/2014/main" id="{DE065E47-927C-A209-CB5D-37FAD22B612A}"/>
              </a:ext>
            </a:extLst>
          </p:cNvPr>
          <p:cNvSpPr/>
          <p:nvPr/>
        </p:nvSpPr>
        <p:spPr>
          <a:xfrm>
            <a:off x="8033742" y="4902296"/>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6" name="Oval 1035">
            <a:extLst>
              <a:ext uri="{FF2B5EF4-FFF2-40B4-BE49-F238E27FC236}">
                <a16:creationId xmlns:a16="http://schemas.microsoft.com/office/drawing/2014/main" id="{CE4929AC-B270-E3FA-A906-1B3CBAD2F9EC}"/>
              </a:ext>
            </a:extLst>
          </p:cNvPr>
          <p:cNvSpPr/>
          <p:nvPr/>
        </p:nvSpPr>
        <p:spPr>
          <a:xfrm>
            <a:off x="7466758" y="5092217"/>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Oval 1036">
            <a:extLst>
              <a:ext uri="{FF2B5EF4-FFF2-40B4-BE49-F238E27FC236}">
                <a16:creationId xmlns:a16="http://schemas.microsoft.com/office/drawing/2014/main" id="{D35ED6CD-E85E-7224-184C-1CBF1A62B34D}"/>
              </a:ext>
            </a:extLst>
          </p:cNvPr>
          <p:cNvSpPr/>
          <p:nvPr/>
        </p:nvSpPr>
        <p:spPr>
          <a:xfrm>
            <a:off x="7301658" y="4419117"/>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Oval 1037">
            <a:extLst>
              <a:ext uri="{FF2B5EF4-FFF2-40B4-BE49-F238E27FC236}">
                <a16:creationId xmlns:a16="http://schemas.microsoft.com/office/drawing/2014/main" id="{3E4C50BB-BBC3-EF94-9A9A-50EED6D1DE70}"/>
              </a:ext>
            </a:extLst>
          </p:cNvPr>
          <p:cNvSpPr/>
          <p:nvPr/>
        </p:nvSpPr>
        <p:spPr>
          <a:xfrm>
            <a:off x="7245242" y="4905074"/>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Oval 1038">
            <a:extLst>
              <a:ext uri="{FF2B5EF4-FFF2-40B4-BE49-F238E27FC236}">
                <a16:creationId xmlns:a16="http://schemas.microsoft.com/office/drawing/2014/main" id="{6CA3E9EA-0A99-708E-8B23-E981CA53A30C}"/>
              </a:ext>
            </a:extLst>
          </p:cNvPr>
          <p:cNvSpPr/>
          <p:nvPr/>
        </p:nvSpPr>
        <p:spPr>
          <a:xfrm>
            <a:off x="7537342" y="4600274"/>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Oval 1039">
            <a:extLst>
              <a:ext uri="{FF2B5EF4-FFF2-40B4-BE49-F238E27FC236}">
                <a16:creationId xmlns:a16="http://schemas.microsoft.com/office/drawing/2014/main" id="{205AB96B-5ABC-1EA2-3C26-EDBF55CE4A1F}"/>
              </a:ext>
            </a:extLst>
          </p:cNvPr>
          <p:cNvSpPr/>
          <p:nvPr/>
        </p:nvSpPr>
        <p:spPr>
          <a:xfrm>
            <a:off x="6816858" y="5235021"/>
            <a:ext cx="180000" cy="18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7" name="Group 1076">
            <a:extLst>
              <a:ext uri="{FF2B5EF4-FFF2-40B4-BE49-F238E27FC236}">
                <a16:creationId xmlns:a16="http://schemas.microsoft.com/office/drawing/2014/main" id="{7084EB64-395D-CB9B-BA55-6570C7B4C2CA}"/>
              </a:ext>
            </a:extLst>
          </p:cNvPr>
          <p:cNvGrpSpPr/>
          <p:nvPr/>
        </p:nvGrpSpPr>
        <p:grpSpPr>
          <a:xfrm>
            <a:off x="-366640" y="3504410"/>
            <a:ext cx="10253531" cy="5905661"/>
            <a:chOff x="-366640" y="3504410"/>
            <a:chExt cx="10253531" cy="5905661"/>
          </a:xfrm>
        </p:grpSpPr>
        <p:sp>
          <p:nvSpPr>
            <p:cNvPr id="1071" name="Arc 1070">
              <a:extLst>
                <a:ext uri="{FF2B5EF4-FFF2-40B4-BE49-F238E27FC236}">
                  <a16:creationId xmlns:a16="http://schemas.microsoft.com/office/drawing/2014/main" id="{DC6B52B6-B00F-575E-1E50-0C1F9664A83F}"/>
                </a:ext>
              </a:extLst>
            </p:cNvPr>
            <p:cNvSpPr/>
            <p:nvPr/>
          </p:nvSpPr>
          <p:spPr>
            <a:xfrm rot="18959417">
              <a:off x="-366640" y="3504410"/>
              <a:ext cx="10253531" cy="5905661"/>
            </a:xfrm>
            <a:prstGeom prst="arc">
              <a:avLst>
                <a:gd name="adj1" fmla="val 16200000"/>
                <a:gd name="adj2" fmla="val 20197277"/>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1072" name="Arc 1071">
              <a:extLst>
                <a:ext uri="{FF2B5EF4-FFF2-40B4-BE49-F238E27FC236}">
                  <a16:creationId xmlns:a16="http://schemas.microsoft.com/office/drawing/2014/main" id="{246F2CE1-C99F-2A1A-A7EA-8A5A9C58B837}"/>
                </a:ext>
              </a:extLst>
            </p:cNvPr>
            <p:cNvSpPr/>
            <p:nvPr/>
          </p:nvSpPr>
          <p:spPr>
            <a:xfrm rot="11612938">
              <a:off x="2608823" y="4367558"/>
              <a:ext cx="4863258" cy="1195511"/>
            </a:xfrm>
            <a:prstGeom prst="arc">
              <a:avLst>
                <a:gd name="adj1" fmla="val 16200000"/>
                <a:gd name="adj2" fmla="val 119340"/>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grpSp>
      <p:cxnSp>
        <p:nvCxnSpPr>
          <p:cNvPr id="1074" name="Straight Connector 1073">
            <a:extLst>
              <a:ext uri="{FF2B5EF4-FFF2-40B4-BE49-F238E27FC236}">
                <a16:creationId xmlns:a16="http://schemas.microsoft.com/office/drawing/2014/main" id="{6A1BF9A9-419D-53E0-C4A2-81B2CD10965E}"/>
              </a:ext>
            </a:extLst>
          </p:cNvPr>
          <p:cNvCxnSpPr>
            <a:cxnSpLocks/>
          </p:cNvCxnSpPr>
          <p:nvPr/>
        </p:nvCxnSpPr>
        <p:spPr>
          <a:xfrm flipV="1">
            <a:off x="1240045" y="1829524"/>
            <a:ext cx="5846454" cy="2554195"/>
          </a:xfrm>
          <a:prstGeom prst="line">
            <a:avLst/>
          </a:prstGeom>
        </p:spPr>
        <p:style>
          <a:lnRef idx="3">
            <a:schemeClr val="accent2"/>
          </a:lnRef>
          <a:fillRef idx="0">
            <a:schemeClr val="accent2"/>
          </a:fillRef>
          <a:effectRef idx="2">
            <a:schemeClr val="accent2"/>
          </a:effectRef>
          <a:fontRef idx="minor">
            <a:schemeClr val="tx1"/>
          </a:fontRef>
        </p:style>
      </p:cxnSp>
      <p:sp>
        <p:nvSpPr>
          <p:cNvPr id="1078" name="Rectangle 1077">
            <a:extLst>
              <a:ext uri="{FF2B5EF4-FFF2-40B4-BE49-F238E27FC236}">
                <a16:creationId xmlns:a16="http://schemas.microsoft.com/office/drawing/2014/main" id="{2ECD9B49-300B-B221-145A-34143BF1F32E}"/>
              </a:ext>
            </a:extLst>
          </p:cNvPr>
          <p:cNvSpPr/>
          <p:nvPr/>
        </p:nvSpPr>
        <p:spPr>
          <a:xfrm>
            <a:off x="1657320" y="2683599"/>
            <a:ext cx="8714073" cy="3837214"/>
          </a:xfrm>
          <a:prstGeom prst="rect">
            <a:avLst/>
          </a:prstGeom>
          <a:solidFill>
            <a:schemeClr val="bg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9" name="TextBox 1078">
            <a:extLst>
              <a:ext uri="{FF2B5EF4-FFF2-40B4-BE49-F238E27FC236}">
                <a16:creationId xmlns:a16="http://schemas.microsoft.com/office/drawing/2014/main" id="{3DA1EF85-5451-1657-732E-48CB05709DA8}"/>
              </a:ext>
            </a:extLst>
          </p:cNvPr>
          <p:cNvSpPr txBox="1"/>
          <p:nvPr/>
        </p:nvSpPr>
        <p:spPr>
          <a:xfrm>
            <a:off x="2999909" y="4094374"/>
            <a:ext cx="5551714" cy="1015663"/>
          </a:xfrm>
          <a:prstGeom prst="rect">
            <a:avLst/>
          </a:prstGeom>
          <a:noFill/>
        </p:spPr>
        <p:txBody>
          <a:bodyPr wrap="square" rtlCol="0">
            <a:spAutoFit/>
          </a:bodyPr>
          <a:lstStyle/>
          <a:p>
            <a:pPr algn="ctr"/>
            <a:r>
              <a:rPr lang="en-US" sz="6000"/>
              <a:t>CAPITAL</a:t>
            </a:r>
          </a:p>
        </p:txBody>
      </p:sp>
      <p:sp>
        <p:nvSpPr>
          <p:cNvPr id="1080" name="Rectangle 1079">
            <a:extLst>
              <a:ext uri="{FF2B5EF4-FFF2-40B4-BE49-F238E27FC236}">
                <a16:creationId xmlns:a16="http://schemas.microsoft.com/office/drawing/2014/main" id="{18F9065A-3F0D-400B-DF15-E7B802F4179C}"/>
              </a:ext>
            </a:extLst>
          </p:cNvPr>
          <p:cNvSpPr/>
          <p:nvPr/>
        </p:nvSpPr>
        <p:spPr>
          <a:xfrm>
            <a:off x="1657320" y="2683599"/>
            <a:ext cx="2904691" cy="383721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1" name="TextBox 1080">
            <a:extLst>
              <a:ext uri="{FF2B5EF4-FFF2-40B4-BE49-F238E27FC236}">
                <a16:creationId xmlns:a16="http://schemas.microsoft.com/office/drawing/2014/main" id="{E08D496E-D6B5-999D-DCA6-2C855EE6CBA6}"/>
              </a:ext>
            </a:extLst>
          </p:cNvPr>
          <p:cNvSpPr txBox="1"/>
          <p:nvPr/>
        </p:nvSpPr>
        <p:spPr>
          <a:xfrm>
            <a:off x="1885908" y="4340595"/>
            <a:ext cx="2447525" cy="523220"/>
          </a:xfrm>
          <a:prstGeom prst="rect">
            <a:avLst/>
          </a:prstGeom>
          <a:noFill/>
        </p:spPr>
        <p:txBody>
          <a:bodyPr wrap="square" rtlCol="0">
            <a:spAutoFit/>
          </a:bodyPr>
          <a:lstStyle/>
          <a:p>
            <a:pPr algn="ctr"/>
            <a:r>
              <a:rPr lang="en-US" sz="2800">
                <a:solidFill>
                  <a:schemeClr val="bg1"/>
                </a:solidFill>
              </a:rPr>
              <a:t>Sector 1</a:t>
            </a:r>
          </a:p>
        </p:txBody>
      </p:sp>
      <p:sp>
        <p:nvSpPr>
          <p:cNvPr id="1082" name="Rectangle 1081">
            <a:extLst>
              <a:ext uri="{FF2B5EF4-FFF2-40B4-BE49-F238E27FC236}">
                <a16:creationId xmlns:a16="http://schemas.microsoft.com/office/drawing/2014/main" id="{5E6B2D01-C230-540A-CED3-536C8A24B37E}"/>
              </a:ext>
            </a:extLst>
          </p:cNvPr>
          <p:cNvSpPr/>
          <p:nvPr/>
        </p:nvSpPr>
        <p:spPr>
          <a:xfrm>
            <a:off x="4562014" y="2683599"/>
            <a:ext cx="2904691" cy="3837214"/>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3" name="TextBox 1082">
            <a:extLst>
              <a:ext uri="{FF2B5EF4-FFF2-40B4-BE49-F238E27FC236}">
                <a16:creationId xmlns:a16="http://schemas.microsoft.com/office/drawing/2014/main" id="{F465DA5E-71EF-9C97-FA46-B8F9D4A9C77A}"/>
              </a:ext>
            </a:extLst>
          </p:cNvPr>
          <p:cNvSpPr txBox="1"/>
          <p:nvPr/>
        </p:nvSpPr>
        <p:spPr>
          <a:xfrm>
            <a:off x="4790595" y="4340595"/>
            <a:ext cx="2447525" cy="523220"/>
          </a:xfrm>
          <a:prstGeom prst="rect">
            <a:avLst/>
          </a:prstGeom>
          <a:noFill/>
        </p:spPr>
        <p:txBody>
          <a:bodyPr wrap="square" rtlCol="0">
            <a:spAutoFit/>
          </a:bodyPr>
          <a:lstStyle/>
          <a:p>
            <a:pPr algn="ctr"/>
            <a:r>
              <a:rPr lang="en-US" sz="2800">
                <a:solidFill>
                  <a:schemeClr val="bg1"/>
                </a:solidFill>
              </a:rPr>
              <a:t>Sector 2</a:t>
            </a:r>
          </a:p>
        </p:txBody>
      </p:sp>
      <p:sp>
        <p:nvSpPr>
          <p:cNvPr id="1084" name="Rectangle 1083">
            <a:extLst>
              <a:ext uri="{FF2B5EF4-FFF2-40B4-BE49-F238E27FC236}">
                <a16:creationId xmlns:a16="http://schemas.microsoft.com/office/drawing/2014/main" id="{B8928B86-7B4C-7235-732F-E58B8BBCA415}"/>
              </a:ext>
            </a:extLst>
          </p:cNvPr>
          <p:cNvSpPr/>
          <p:nvPr/>
        </p:nvSpPr>
        <p:spPr>
          <a:xfrm>
            <a:off x="7466701" y="2683599"/>
            <a:ext cx="2904691" cy="38372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85" name="Group 1084">
            <a:extLst>
              <a:ext uri="{FF2B5EF4-FFF2-40B4-BE49-F238E27FC236}">
                <a16:creationId xmlns:a16="http://schemas.microsoft.com/office/drawing/2014/main" id="{F888D385-6B45-CE23-886F-9A862C8177BD}"/>
              </a:ext>
            </a:extLst>
          </p:cNvPr>
          <p:cNvGrpSpPr/>
          <p:nvPr/>
        </p:nvGrpSpPr>
        <p:grpSpPr>
          <a:xfrm>
            <a:off x="1657321" y="4675772"/>
            <a:ext cx="2904691" cy="1845040"/>
            <a:chOff x="1657321" y="4675772"/>
            <a:chExt cx="2904691" cy="1845040"/>
          </a:xfrm>
          <a:solidFill>
            <a:schemeClr val="accent6">
              <a:lumMod val="75000"/>
            </a:schemeClr>
          </a:solidFill>
        </p:grpSpPr>
        <p:sp>
          <p:nvSpPr>
            <p:cNvPr id="1086" name="Rectangle 1085">
              <a:extLst>
                <a:ext uri="{FF2B5EF4-FFF2-40B4-BE49-F238E27FC236}">
                  <a16:creationId xmlns:a16="http://schemas.microsoft.com/office/drawing/2014/main" id="{6AD1376B-76FF-6601-C34E-62B9C11928D1}"/>
                </a:ext>
              </a:extLst>
            </p:cNvPr>
            <p:cNvSpPr/>
            <p:nvPr/>
          </p:nvSpPr>
          <p:spPr>
            <a:xfrm>
              <a:off x="1657321" y="4675772"/>
              <a:ext cx="2904691" cy="184504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7" name="TextBox 1086">
              <a:extLst>
                <a:ext uri="{FF2B5EF4-FFF2-40B4-BE49-F238E27FC236}">
                  <a16:creationId xmlns:a16="http://schemas.microsoft.com/office/drawing/2014/main" id="{8EF39D89-23D6-F161-19B5-9E08908EDA31}"/>
                </a:ext>
              </a:extLst>
            </p:cNvPr>
            <p:cNvSpPr txBox="1"/>
            <p:nvPr/>
          </p:nvSpPr>
          <p:spPr>
            <a:xfrm>
              <a:off x="1852319" y="5328563"/>
              <a:ext cx="2447525" cy="523220"/>
            </a:xfrm>
            <a:prstGeom prst="rect">
              <a:avLst/>
            </a:prstGeom>
            <a:grpFill/>
          </p:spPr>
          <p:txBody>
            <a:bodyPr wrap="square" rtlCol="0">
              <a:spAutoFit/>
            </a:bodyPr>
            <a:lstStyle/>
            <a:p>
              <a:pPr algn="ctr"/>
              <a:r>
                <a:rPr lang="en-US" sz="2800">
                  <a:solidFill>
                    <a:schemeClr val="bg1"/>
                  </a:solidFill>
                </a:rPr>
                <a:t>Stock 3</a:t>
              </a:r>
            </a:p>
          </p:txBody>
        </p:sp>
      </p:grpSp>
      <p:sp>
        <p:nvSpPr>
          <p:cNvPr id="1088" name="TextBox 1087">
            <a:extLst>
              <a:ext uri="{FF2B5EF4-FFF2-40B4-BE49-F238E27FC236}">
                <a16:creationId xmlns:a16="http://schemas.microsoft.com/office/drawing/2014/main" id="{329179CD-4E58-DD05-E775-C7467ED0FE7B}"/>
              </a:ext>
            </a:extLst>
          </p:cNvPr>
          <p:cNvSpPr txBox="1"/>
          <p:nvPr/>
        </p:nvSpPr>
        <p:spPr>
          <a:xfrm>
            <a:off x="7695281" y="4340595"/>
            <a:ext cx="2447525" cy="523220"/>
          </a:xfrm>
          <a:prstGeom prst="rect">
            <a:avLst/>
          </a:prstGeom>
          <a:noFill/>
        </p:spPr>
        <p:txBody>
          <a:bodyPr wrap="square" rtlCol="0">
            <a:spAutoFit/>
          </a:bodyPr>
          <a:lstStyle/>
          <a:p>
            <a:pPr algn="ctr"/>
            <a:r>
              <a:rPr lang="en-US" sz="2800">
                <a:solidFill>
                  <a:schemeClr val="bg1"/>
                </a:solidFill>
              </a:rPr>
              <a:t>Sector 3</a:t>
            </a:r>
          </a:p>
        </p:txBody>
      </p:sp>
      <p:grpSp>
        <p:nvGrpSpPr>
          <p:cNvPr id="1089" name="Group 1088">
            <a:extLst>
              <a:ext uri="{FF2B5EF4-FFF2-40B4-BE49-F238E27FC236}">
                <a16:creationId xmlns:a16="http://schemas.microsoft.com/office/drawing/2014/main" id="{03992B8E-EDA5-B588-8A51-B90B713C33B8}"/>
              </a:ext>
            </a:extLst>
          </p:cNvPr>
          <p:cNvGrpSpPr/>
          <p:nvPr/>
        </p:nvGrpSpPr>
        <p:grpSpPr>
          <a:xfrm>
            <a:off x="1657319" y="2683599"/>
            <a:ext cx="2904691" cy="745401"/>
            <a:chOff x="1657319" y="2683599"/>
            <a:chExt cx="2904691" cy="745401"/>
          </a:xfrm>
        </p:grpSpPr>
        <p:sp>
          <p:nvSpPr>
            <p:cNvPr id="1090" name="Rectangle 1089">
              <a:extLst>
                <a:ext uri="{FF2B5EF4-FFF2-40B4-BE49-F238E27FC236}">
                  <a16:creationId xmlns:a16="http://schemas.microsoft.com/office/drawing/2014/main" id="{3D769B7F-9ABE-7708-25DF-D3D379A0BC60}"/>
                </a:ext>
              </a:extLst>
            </p:cNvPr>
            <p:cNvSpPr/>
            <p:nvPr/>
          </p:nvSpPr>
          <p:spPr>
            <a:xfrm>
              <a:off x="1657319" y="2683599"/>
              <a:ext cx="2904691" cy="745401"/>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1" name="TextBox 1090">
              <a:extLst>
                <a:ext uri="{FF2B5EF4-FFF2-40B4-BE49-F238E27FC236}">
                  <a16:creationId xmlns:a16="http://schemas.microsoft.com/office/drawing/2014/main" id="{9861C18D-8949-A75B-7E86-81AC861EE285}"/>
                </a:ext>
              </a:extLst>
            </p:cNvPr>
            <p:cNvSpPr txBox="1"/>
            <p:nvPr/>
          </p:nvSpPr>
          <p:spPr>
            <a:xfrm>
              <a:off x="1776146" y="2747260"/>
              <a:ext cx="2447525" cy="523220"/>
            </a:xfrm>
            <a:prstGeom prst="rect">
              <a:avLst/>
            </a:prstGeom>
            <a:noFill/>
          </p:spPr>
          <p:txBody>
            <a:bodyPr wrap="square" rtlCol="0">
              <a:spAutoFit/>
            </a:bodyPr>
            <a:lstStyle/>
            <a:p>
              <a:pPr algn="ctr"/>
              <a:r>
                <a:rPr lang="en-US" sz="2800">
                  <a:solidFill>
                    <a:schemeClr val="bg1"/>
                  </a:solidFill>
                </a:rPr>
                <a:t>Stock 1</a:t>
              </a:r>
            </a:p>
          </p:txBody>
        </p:sp>
      </p:grpSp>
      <p:grpSp>
        <p:nvGrpSpPr>
          <p:cNvPr id="1092" name="Group 1091">
            <a:extLst>
              <a:ext uri="{FF2B5EF4-FFF2-40B4-BE49-F238E27FC236}">
                <a16:creationId xmlns:a16="http://schemas.microsoft.com/office/drawing/2014/main" id="{C40B7E43-0BCD-D5F1-32F3-84113975A585}"/>
              </a:ext>
            </a:extLst>
          </p:cNvPr>
          <p:cNvGrpSpPr/>
          <p:nvPr/>
        </p:nvGrpSpPr>
        <p:grpSpPr>
          <a:xfrm>
            <a:off x="1657319" y="3415978"/>
            <a:ext cx="2904691" cy="1265277"/>
            <a:chOff x="1657319" y="3415978"/>
            <a:chExt cx="2904691" cy="1265277"/>
          </a:xfrm>
          <a:solidFill>
            <a:schemeClr val="accent1">
              <a:lumMod val="60000"/>
              <a:lumOff val="40000"/>
            </a:schemeClr>
          </a:solidFill>
        </p:grpSpPr>
        <p:sp>
          <p:nvSpPr>
            <p:cNvPr id="1093" name="Rectangle 1092">
              <a:extLst>
                <a:ext uri="{FF2B5EF4-FFF2-40B4-BE49-F238E27FC236}">
                  <a16:creationId xmlns:a16="http://schemas.microsoft.com/office/drawing/2014/main" id="{0F405562-1AB2-6DBB-F242-CD8DACAD603B}"/>
                </a:ext>
              </a:extLst>
            </p:cNvPr>
            <p:cNvSpPr/>
            <p:nvPr/>
          </p:nvSpPr>
          <p:spPr>
            <a:xfrm>
              <a:off x="1657319" y="3415978"/>
              <a:ext cx="2904691" cy="1265277"/>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4" name="TextBox 1093">
              <a:extLst>
                <a:ext uri="{FF2B5EF4-FFF2-40B4-BE49-F238E27FC236}">
                  <a16:creationId xmlns:a16="http://schemas.microsoft.com/office/drawing/2014/main" id="{736B6D93-16B0-504F-85B8-414E32940342}"/>
                </a:ext>
              </a:extLst>
            </p:cNvPr>
            <p:cNvSpPr txBox="1"/>
            <p:nvPr/>
          </p:nvSpPr>
          <p:spPr>
            <a:xfrm>
              <a:off x="1800607" y="3790776"/>
              <a:ext cx="2447525" cy="523220"/>
            </a:xfrm>
            <a:prstGeom prst="rect">
              <a:avLst/>
            </a:prstGeom>
            <a:grpFill/>
          </p:spPr>
          <p:txBody>
            <a:bodyPr wrap="square" rtlCol="0">
              <a:spAutoFit/>
            </a:bodyPr>
            <a:lstStyle/>
            <a:p>
              <a:pPr algn="ctr"/>
              <a:r>
                <a:rPr lang="en-US" sz="2800">
                  <a:solidFill>
                    <a:schemeClr val="bg1"/>
                  </a:solidFill>
                </a:rPr>
                <a:t>Stock 2</a:t>
              </a:r>
            </a:p>
          </p:txBody>
        </p:sp>
      </p:grpSp>
      <p:grpSp>
        <p:nvGrpSpPr>
          <p:cNvPr id="1095" name="Group 1094">
            <a:extLst>
              <a:ext uri="{FF2B5EF4-FFF2-40B4-BE49-F238E27FC236}">
                <a16:creationId xmlns:a16="http://schemas.microsoft.com/office/drawing/2014/main" id="{74773569-AC4D-F4C3-77E1-772FEB9FE8AC}"/>
              </a:ext>
            </a:extLst>
          </p:cNvPr>
          <p:cNvGrpSpPr/>
          <p:nvPr/>
        </p:nvGrpSpPr>
        <p:grpSpPr>
          <a:xfrm>
            <a:off x="4562008" y="2683599"/>
            <a:ext cx="2904691" cy="1845040"/>
            <a:chOff x="1657321" y="4675772"/>
            <a:chExt cx="2904691" cy="1845040"/>
          </a:xfrm>
          <a:solidFill>
            <a:schemeClr val="accent4"/>
          </a:solidFill>
        </p:grpSpPr>
        <p:sp>
          <p:nvSpPr>
            <p:cNvPr id="1096" name="Rectangle 1095">
              <a:extLst>
                <a:ext uri="{FF2B5EF4-FFF2-40B4-BE49-F238E27FC236}">
                  <a16:creationId xmlns:a16="http://schemas.microsoft.com/office/drawing/2014/main" id="{9E2D5F40-E10E-FAFB-2F15-7A29BC1F9DC0}"/>
                </a:ext>
              </a:extLst>
            </p:cNvPr>
            <p:cNvSpPr/>
            <p:nvPr/>
          </p:nvSpPr>
          <p:spPr>
            <a:xfrm>
              <a:off x="1657321" y="4675772"/>
              <a:ext cx="2904691" cy="184504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7" name="TextBox 1096">
              <a:extLst>
                <a:ext uri="{FF2B5EF4-FFF2-40B4-BE49-F238E27FC236}">
                  <a16:creationId xmlns:a16="http://schemas.microsoft.com/office/drawing/2014/main" id="{548812E9-587D-FE48-58BB-07516567C4E3}"/>
                </a:ext>
              </a:extLst>
            </p:cNvPr>
            <p:cNvSpPr txBox="1"/>
            <p:nvPr/>
          </p:nvSpPr>
          <p:spPr>
            <a:xfrm>
              <a:off x="1852319" y="5328563"/>
              <a:ext cx="2447525" cy="523220"/>
            </a:xfrm>
            <a:prstGeom prst="rect">
              <a:avLst/>
            </a:prstGeom>
            <a:grpFill/>
          </p:spPr>
          <p:txBody>
            <a:bodyPr wrap="square" rtlCol="0">
              <a:spAutoFit/>
            </a:bodyPr>
            <a:lstStyle/>
            <a:p>
              <a:pPr algn="ctr"/>
              <a:r>
                <a:rPr lang="en-US" sz="2800">
                  <a:solidFill>
                    <a:schemeClr val="bg1"/>
                  </a:solidFill>
                </a:rPr>
                <a:t>Stock 4</a:t>
              </a:r>
            </a:p>
          </p:txBody>
        </p:sp>
      </p:grpSp>
      <p:grpSp>
        <p:nvGrpSpPr>
          <p:cNvPr id="1098" name="Group 1097">
            <a:extLst>
              <a:ext uri="{FF2B5EF4-FFF2-40B4-BE49-F238E27FC236}">
                <a16:creationId xmlns:a16="http://schemas.microsoft.com/office/drawing/2014/main" id="{162D14FD-CB2A-1065-F9F8-A21DBCA97B0F}"/>
              </a:ext>
            </a:extLst>
          </p:cNvPr>
          <p:cNvGrpSpPr/>
          <p:nvPr/>
        </p:nvGrpSpPr>
        <p:grpSpPr>
          <a:xfrm>
            <a:off x="4560648" y="4531516"/>
            <a:ext cx="2904691" cy="745401"/>
            <a:chOff x="1657319" y="2683599"/>
            <a:chExt cx="2904691" cy="745401"/>
          </a:xfrm>
          <a:solidFill>
            <a:schemeClr val="tx1">
              <a:lumMod val="65000"/>
            </a:schemeClr>
          </a:solidFill>
        </p:grpSpPr>
        <p:sp>
          <p:nvSpPr>
            <p:cNvPr id="1099" name="Rectangle 1098">
              <a:extLst>
                <a:ext uri="{FF2B5EF4-FFF2-40B4-BE49-F238E27FC236}">
                  <a16:creationId xmlns:a16="http://schemas.microsoft.com/office/drawing/2014/main" id="{AB8A51DF-4A31-CE61-DA05-C54664B3EFB6}"/>
                </a:ext>
              </a:extLst>
            </p:cNvPr>
            <p:cNvSpPr/>
            <p:nvPr/>
          </p:nvSpPr>
          <p:spPr>
            <a:xfrm>
              <a:off x="1657319" y="2683599"/>
              <a:ext cx="2904691" cy="745401"/>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0" name="TextBox 1099">
              <a:extLst>
                <a:ext uri="{FF2B5EF4-FFF2-40B4-BE49-F238E27FC236}">
                  <a16:creationId xmlns:a16="http://schemas.microsoft.com/office/drawing/2014/main" id="{AAF9ED32-B3B6-249B-8263-8E6A8D136840}"/>
                </a:ext>
              </a:extLst>
            </p:cNvPr>
            <p:cNvSpPr txBox="1"/>
            <p:nvPr/>
          </p:nvSpPr>
          <p:spPr>
            <a:xfrm>
              <a:off x="1776146" y="2747260"/>
              <a:ext cx="2447525" cy="523220"/>
            </a:xfrm>
            <a:prstGeom prst="rect">
              <a:avLst/>
            </a:prstGeom>
            <a:grpFill/>
          </p:spPr>
          <p:txBody>
            <a:bodyPr wrap="square" rtlCol="0">
              <a:spAutoFit/>
            </a:bodyPr>
            <a:lstStyle/>
            <a:p>
              <a:pPr algn="ctr"/>
              <a:r>
                <a:rPr lang="en-US" sz="2800">
                  <a:solidFill>
                    <a:schemeClr val="bg1"/>
                  </a:solidFill>
                </a:rPr>
                <a:t>Stock 5</a:t>
              </a:r>
            </a:p>
          </p:txBody>
        </p:sp>
      </p:grpSp>
      <p:grpSp>
        <p:nvGrpSpPr>
          <p:cNvPr id="1101" name="Group 1100">
            <a:extLst>
              <a:ext uri="{FF2B5EF4-FFF2-40B4-BE49-F238E27FC236}">
                <a16:creationId xmlns:a16="http://schemas.microsoft.com/office/drawing/2014/main" id="{6F0941A8-D3FF-D3EE-7613-353CD8EA84D0}"/>
              </a:ext>
            </a:extLst>
          </p:cNvPr>
          <p:cNvGrpSpPr/>
          <p:nvPr/>
        </p:nvGrpSpPr>
        <p:grpSpPr>
          <a:xfrm>
            <a:off x="4562005" y="5255535"/>
            <a:ext cx="2904691" cy="1265277"/>
            <a:chOff x="1657319" y="3415978"/>
            <a:chExt cx="2904691" cy="1265277"/>
          </a:xfrm>
          <a:solidFill>
            <a:schemeClr val="accent3">
              <a:lumMod val="60000"/>
              <a:lumOff val="40000"/>
            </a:schemeClr>
          </a:solidFill>
        </p:grpSpPr>
        <p:sp>
          <p:nvSpPr>
            <p:cNvPr id="1102" name="Rectangle 1101">
              <a:extLst>
                <a:ext uri="{FF2B5EF4-FFF2-40B4-BE49-F238E27FC236}">
                  <a16:creationId xmlns:a16="http://schemas.microsoft.com/office/drawing/2014/main" id="{D181B936-8F89-788A-DA9F-25F42ACBB3EC}"/>
                </a:ext>
              </a:extLst>
            </p:cNvPr>
            <p:cNvSpPr/>
            <p:nvPr/>
          </p:nvSpPr>
          <p:spPr>
            <a:xfrm>
              <a:off x="1657319" y="3415978"/>
              <a:ext cx="2904691" cy="1265277"/>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3" name="TextBox 1102">
              <a:extLst>
                <a:ext uri="{FF2B5EF4-FFF2-40B4-BE49-F238E27FC236}">
                  <a16:creationId xmlns:a16="http://schemas.microsoft.com/office/drawing/2014/main" id="{1A0020CF-2AB3-059B-C055-304A0D48E65E}"/>
                </a:ext>
              </a:extLst>
            </p:cNvPr>
            <p:cNvSpPr txBox="1"/>
            <p:nvPr/>
          </p:nvSpPr>
          <p:spPr>
            <a:xfrm>
              <a:off x="1800607" y="3790776"/>
              <a:ext cx="2447525" cy="523220"/>
            </a:xfrm>
            <a:prstGeom prst="rect">
              <a:avLst/>
            </a:prstGeom>
            <a:grpFill/>
          </p:spPr>
          <p:txBody>
            <a:bodyPr wrap="square" rtlCol="0">
              <a:spAutoFit/>
            </a:bodyPr>
            <a:lstStyle/>
            <a:p>
              <a:pPr algn="ctr"/>
              <a:r>
                <a:rPr lang="en-US" sz="2800">
                  <a:solidFill>
                    <a:schemeClr val="bg1"/>
                  </a:solidFill>
                </a:rPr>
                <a:t>Stock 6</a:t>
              </a:r>
            </a:p>
          </p:txBody>
        </p:sp>
      </p:grpSp>
      <p:grpSp>
        <p:nvGrpSpPr>
          <p:cNvPr id="1104" name="Group 1103">
            <a:extLst>
              <a:ext uri="{FF2B5EF4-FFF2-40B4-BE49-F238E27FC236}">
                <a16:creationId xmlns:a16="http://schemas.microsoft.com/office/drawing/2014/main" id="{BA6C21A5-D25F-1B85-20C7-57677E485BCB}"/>
              </a:ext>
            </a:extLst>
          </p:cNvPr>
          <p:cNvGrpSpPr/>
          <p:nvPr/>
        </p:nvGrpSpPr>
        <p:grpSpPr>
          <a:xfrm>
            <a:off x="7463975" y="3950561"/>
            <a:ext cx="2904691" cy="1845040"/>
            <a:chOff x="1657321" y="4675772"/>
            <a:chExt cx="2904691" cy="1845040"/>
          </a:xfrm>
          <a:solidFill>
            <a:schemeClr val="accent2">
              <a:lumMod val="60000"/>
              <a:lumOff val="40000"/>
            </a:schemeClr>
          </a:solidFill>
        </p:grpSpPr>
        <p:sp>
          <p:nvSpPr>
            <p:cNvPr id="1105" name="Rectangle 1104">
              <a:extLst>
                <a:ext uri="{FF2B5EF4-FFF2-40B4-BE49-F238E27FC236}">
                  <a16:creationId xmlns:a16="http://schemas.microsoft.com/office/drawing/2014/main" id="{0EEF992C-CACC-5A76-693D-76804E04021B}"/>
                </a:ext>
              </a:extLst>
            </p:cNvPr>
            <p:cNvSpPr/>
            <p:nvPr/>
          </p:nvSpPr>
          <p:spPr>
            <a:xfrm>
              <a:off x="1657321" y="4675772"/>
              <a:ext cx="2904691" cy="184504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6" name="TextBox 1105">
              <a:extLst>
                <a:ext uri="{FF2B5EF4-FFF2-40B4-BE49-F238E27FC236}">
                  <a16:creationId xmlns:a16="http://schemas.microsoft.com/office/drawing/2014/main" id="{C069AC32-18D3-FB32-E3F0-A1257926EDA8}"/>
                </a:ext>
              </a:extLst>
            </p:cNvPr>
            <p:cNvSpPr txBox="1"/>
            <p:nvPr/>
          </p:nvSpPr>
          <p:spPr>
            <a:xfrm>
              <a:off x="1852319" y="5328563"/>
              <a:ext cx="2447525" cy="523220"/>
            </a:xfrm>
            <a:prstGeom prst="rect">
              <a:avLst/>
            </a:prstGeom>
            <a:grpFill/>
          </p:spPr>
          <p:txBody>
            <a:bodyPr wrap="square" rtlCol="0">
              <a:spAutoFit/>
            </a:bodyPr>
            <a:lstStyle/>
            <a:p>
              <a:pPr algn="ctr"/>
              <a:r>
                <a:rPr lang="en-US" sz="2800">
                  <a:solidFill>
                    <a:schemeClr val="bg1"/>
                  </a:solidFill>
                </a:rPr>
                <a:t>Stock 8</a:t>
              </a:r>
            </a:p>
          </p:txBody>
        </p:sp>
      </p:grpSp>
      <p:grpSp>
        <p:nvGrpSpPr>
          <p:cNvPr id="1107" name="Group 1106">
            <a:extLst>
              <a:ext uri="{FF2B5EF4-FFF2-40B4-BE49-F238E27FC236}">
                <a16:creationId xmlns:a16="http://schemas.microsoft.com/office/drawing/2014/main" id="{01CDBCCE-C99A-FC0F-E0C7-22FB3E9E31A2}"/>
              </a:ext>
            </a:extLst>
          </p:cNvPr>
          <p:cNvGrpSpPr/>
          <p:nvPr/>
        </p:nvGrpSpPr>
        <p:grpSpPr>
          <a:xfrm>
            <a:off x="7466697" y="2689462"/>
            <a:ext cx="2904691" cy="1265277"/>
            <a:chOff x="1657319" y="3415978"/>
            <a:chExt cx="2904691" cy="1265277"/>
          </a:xfrm>
          <a:solidFill>
            <a:schemeClr val="tx2">
              <a:lumMod val="75000"/>
            </a:schemeClr>
          </a:solidFill>
        </p:grpSpPr>
        <p:sp>
          <p:nvSpPr>
            <p:cNvPr id="1108" name="Rectangle 1107">
              <a:extLst>
                <a:ext uri="{FF2B5EF4-FFF2-40B4-BE49-F238E27FC236}">
                  <a16:creationId xmlns:a16="http://schemas.microsoft.com/office/drawing/2014/main" id="{152007CF-FD35-8C14-D938-6AB1FFF6B8DF}"/>
                </a:ext>
              </a:extLst>
            </p:cNvPr>
            <p:cNvSpPr/>
            <p:nvPr/>
          </p:nvSpPr>
          <p:spPr>
            <a:xfrm>
              <a:off x="1657319" y="3415978"/>
              <a:ext cx="2904691" cy="1265277"/>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9" name="TextBox 1108">
              <a:extLst>
                <a:ext uri="{FF2B5EF4-FFF2-40B4-BE49-F238E27FC236}">
                  <a16:creationId xmlns:a16="http://schemas.microsoft.com/office/drawing/2014/main" id="{D30F39A6-4A40-36DE-D88C-3E72FD637A3D}"/>
                </a:ext>
              </a:extLst>
            </p:cNvPr>
            <p:cNvSpPr txBox="1"/>
            <p:nvPr/>
          </p:nvSpPr>
          <p:spPr>
            <a:xfrm>
              <a:off x="1800607" y="3790776"/>
              <a:ext cx="2447525" cy="523220"/>
            </a:xfrm>
            <a:prstGeom prst="rect">
              <a:avLst/>
            </a:prstGeom>
            <a:grpFill/>
          </p:spPr>
          <p:txBody>
            <a:bodyPr wrap="square" rtlCol="0">
              <a:spAutoFit/>
            </a:bodyPr>
            <a:lstStyle/>
            <a:p>
              <a:pPr algn="ctr"/>
              <a:r>
                <a:rPr lang="en-US" sz="2800">
                  <a:solidFill>
                    <a:schemeClr val="bg1"/>
                  </a:solidFill>
                </a:rPr>
                <a:t>Stock 7</a:t>
              </a:r>
            </a:p>
          </p:txBody>
        </p:sp>
      </p:grpSp>
      <p:grpSp>
        <p:nvGrpSpPr>
          <p:cNvPr id="1110" name="Group 1109">
            <a:extLst>
              <a:ext uri="{FF2B5EF4-FFF2-40B4-BE49-F238E27FC236}">
                <a16:creationId xmlns:a16="http://schemas.microsoft.com/office/drawing/2014/main" id="{4B511172-B8FC-786A-A71F-9CFC8BA9F85C}"/>
              </a:ext>
            </a:extLst>
          </p:cNvPr>
          <p:cNvGrpSpPr/>
          <p:nvPr/>
        </p:nvGrpSpPr>
        <p:grpSpPr>
          <a:xfrm>
            <a:off x="7460361" y="5775411"/>
            <a:ext cx="2904691" cy="745401"/>
            <a:chOff x="1657319" y="2683599"/>
            <a:chExt cx="2904691" cy="745401"/>
          </a:xfrm>
          <a:solidFill>
            <a:schemeClr val="bg2">
              <a:lumMod val="40000"/>
              <a:lumOff val="60000"/>
            </a:schemeClr>
          </a:solidFill>
        </p:grpSpPr>
        <p:sp>
          <p:nvSpPr>
            <p:cNvPr id="1111" name="Rectangle 1110">
              <a:extLst>
                <a:ext uri="{FF2B5EF4-FFF2-40B4-BE49-F238E27FC236}">
                  <a16:creationId xmlns:a16="http://schemas.microsoft.com/office/drawing/2014/main" id="{E2210AC7-4333-4F23-7C4F-B4BA00639CC9}"/>
                </a:ext>
              </a:extLst>
            </p:cNvPr>
            <p:cNvSpPr/>
            <p:nvPr/>
          </p:nvSpPr>
          <p:spPr>
            <a:xfrm>
              <a:off x="1657319" y="2683599"/>
              <a:ext cx="2904691" cy="745401"/>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2" name="TextBox 1111">
              <a:extLst>
                <a:ext uri="{FF2B5EF4-FFF2-40B4-BE49-F238E27FC236}">
                  <a16:creationId xmlns:a16="http://schemas.microsoft.com/office/drawing/2014/main" id="{ACA0DE89-2F76-DCF6-C49A-45BE9E0184A0}"/>
                </a:ext>
              </a:extLst>
            </p:cNvPr>
            <p:cNvSpPr txBox="1"/>
            <p:nvPr/>
          </p:nvSpPr>
          <p:spPr>
            <a:xfrm>
              <a:off x="1776146" y="2747260"/>
              <a:ext cx="2447525" cy="523220"/>
            </a:xfrm>
            <a:prstGeom prst="rect">
              <a:avLst/>
            </a:prstGeom>
            <a:grpFill/>
          </p:spPr>
          <p:txBody>
            <a:bodyPr wrap="square" rtlCol="0">
              <a:spAutoFit/>
            </a:bodyPr>
            <a:lstStyle/>
            <a:p>
              <a:pPr algn="ctr"/>
              <a:r>
                <a:rPr lang="en-US" sz="2800">
                  <a:solidFill>
                    <a:schemeClr val="bg1"/>
                  </a:solidFill>
                </a:rPr>
                <a:t>Stock 9</a:t>
              </a:r>
            </a:p>
          </p:txBody>
        </p:sp>
      </p:grpSp>
      <p:sp>
        <p:nvSpPr>
          <p:cNvPr id="1113" name="TextBox 1112">
            <a:extLst>
              <a:ext uri="{FF2B5EF4-FFF2-40B4-BE49-F238E27FC236}">
                <a16:creationId xmlns:a16="http://schemas.microsoft.com/office/drawing/2014/main" id="{0CC49376-3A55-BCD9-6336-E811AF05C0AE}"/>
              </a:ext>
            </a:extLst>
          </p:cNvPr>
          <p:cNvSpPr txBox="1"/>
          <p:nvPr/>
        </p:nvSpPr>
        <p:spPr>
          <a:xfrm>
            <a:off x="4764210" y="1975713"/>
            <a:ext cx="2447525" cy="523220"/>
          </a:xfrm>
          <a:prstGeom prst="rect">
            <a:avLst/>
          </a:prstGeom>
          <a:noFill/>
        </p:spPr>
        <p:txBody>
          <a:bodyPr wrap="square" rtlCol="0">
            <a:spAutoFit/>
          </a:bodyPr>
          <a:lstStyle/>
          <a:p>
            <a:pPr algn="ctr"/>
            <a:r>
              <a:rPr lang="en-US" sz="2800">
                <a:solidFill>
                  <a:schemeClr val="bg1"/>
                </a:solidFill>
              </a:rPr>
              <a:t>Conditions</a:t>
            </a:r>
          </a:p>
        </p:txBody>
      </p:sp>
      <p:sp>
        <p:nvSpPr>
          <p:cNvPr id="5" name="TextBox 4">
            <a:extLst>
              <a:ext uri="{FF2B5EF4-FFF2-40B4-BE49-F238E27FC236}">
                <a16:creationId xmlns:a16="http://schemas.microsoft.com/office/drawing/2014/main" id="{5B0E56FD-681E-5A9B-6605-A497C3351AE6}"/>
              </a:ext>
            </a:extLst>
          </p:cNvPr>
          <p:cNvSpPr txBox="1"/>
          <p:nvPr/>
        </p:nvSpPr>
        <p:spPr>
          <a:xfrm>
            <a:off x="11745246" y="6488668"/>
            <a:ext cx="446754" cy="369332"/>
          </a:xfrm>
          <a:prstGeom prst="rect">
            <a:avLst/>
          </a:prstGeom>
          <a:noFill/>
        </p:spPr>
        <p:txBody>
          <a:bodyPr wrap="square" rtlCol="0">
            <a:spAutoFit/>
          </a:bodyPr>
          <a:lstStyle/>
          <a:p>
            <a:pPr algn="ctr"/>
            <a:r>
              <a:rPr lang="en-US" dirty="0">
                <a:solidFill>
                  <a:schemeClr val="bg1"/>
                </a:solidFill>
              </a:rPr>
              <a:t>19</a:t>
            </a:r>
          </a:p>
        </p:txBody>
      </p:sp>
    </p:spTree>
    <p:extLst>
      <p:ext uri="{BB962C8B-B14F-4D97-AF65-F5344CB8AC3E}">
        <p14:creationId xmlns:p14="http://schemas.microsoft.com/office/powerpoint/2010/main" val="263849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6"/>
                                        </p:tgtEl>
                                        <p:attrNameLst>
                                          <p:attrName>style.visibility</p:attrName>
                                        </p:attrNameLst>
                                      </p:cBhvr>
                                      <p:to>
                                        <p:strVal val="visible"/>
                                      </p:to>
                                    </p:set>
                                    <p:animEffect transition="in" filter="fade">
                                      <p:cBhvr>
                                        <p:cTn id="7" dur="500"/>
                                        <p:tgtEl>
                                          <p:spTgt spid="10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45"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2000"/>
                                        <p:tgtEl>
                                          <p:spTgt spid="15"/>
                                        </p:tgtEl>
                                      </p:cBhvr>
                                    </p:animEffect>
                                    <p:anim calcmode="lin" valueType="num">
                                      <p:cBhvr>
                                        <p:cTn id="21" dur="2000" fill="hold"/>
                                        <p:tgtEl>
                                          <p:spTgt spid="15"/>
                                        </p:tgtEl>
                                        <p:attrNameLst>
                                          <p:attrName>ppt_w</p:attrName>
                                        </p:attrNameLst>
                                      </p:cBhvr>
                                      <p:tavLst>
                                        <p:tav tm="0" fmla="#ppt_w*sin(2.5*pi*$)">
                                          <p:val>
                                            <p:fltVal val="0"/>
                                          </p:val>
                                        </p:tav>
                                        <p:tav tm="100000">
                                          <p:val>
                                            <p:fltVal val="1"/>
                                          </p:val>
                                        </p:tav>
                                      </p:tavLst>
                                    </p:anim>
                                    <p:anim calcmode="lin" valueType="num">
                                      <p:cBhvr>
                                        <p:cTn id="22" dur="2000" fill="hold"/>
                                        <p:tgtEl>
                                          <p:spTgt spid="15"/>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45"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2000"/>
                                        <p:tgtEl>
                                          <p:spTgt spid="19"/>
                                        </p:tgtEl>
                                      </p:cBhvr>
                                    </p:animEffect>
                                    <p:anim calcmode="lin" valueType="num">
                                      <p:cBhvr>
                                        <p:cTn id="28" dur="2000" fill="hold"/>
                                        <p:tgtEl>
                                          <p:spTgt spid="19"/>
                                        </p:tgtEl>
                                        <p:attrNameLst>
                                          <p:attrName>ppt_w</p:attrName>
                                        </p:attrNameLst>
                                      </p:cBhvr>
                                      <p:tavLst>
                                        <p:tav tm="0" fmla="#ppt_w*sin(2.5*pi*$)">
                                          <p:val>
                                            <p:fltVal val="0"/>
                                          </p:val>
                                        </p:tav>
                                        <p:tav tm="100000">
                                          <p:val>
                                            <p:fltVal val="1"/>
                                          </p:val>
                                        </p:tav>
                                      </p:tavLst>
                                    </p:anim>
                                    <p:anim calcmode="lin" valueType="num">
                                      <p:cBhvr>
                                        <p:cTn id="29" dur="2000" fill="hold"/>
                                        <p:tgtEl>
                                          <p:spTgt spid="19"/>
                                        </p:tgtEl>
                                        <p:attrNameLst>
                                          <p:attrName>ppt_h</p:attrName>
                                        </p:attrNameLst>
                                      </p:cBhvr>
                                      <p:tavLst>
                                        <p:tav tm="0">
                                          <p:val>
                                            <p:strVal val="#ppt_h"/>
                                          </p:val>
                                        </p:tav>
                                        <p:tav tm="100000">
                                          <p:val>
                                            <p:strVal val="#ppt_h"/>
                                          </p:val>
                                        </p:tav>
                                      </p:tavLst>
                                    </p:anim>
                                  </p:childTnLst>
                                </p:cTn>
                              </p:par>
                            </p:childTnLst>
                          </p:cTn>
                        </p:par>
                        <p:par>
                          <p:cTn id="30" fill="hold">
                            <p:stCondLst>
                              <p:cond delay="2000"/>
                            </p:stCondLst>
                            <p:childTnLst>
                              <p:par>
                                <p:cTn id="31" presetID="45" presetClass="entr" presetSubtype="0" fill="hold" grpId="0"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200"/>
                                        <p:tgtEl>
                                          <p:spTgt spid="20"/>
                                        </p:tgtEl>
                                      </p:cBhvr>
                                    </p:animEffect>
                                    <p:anim calcmode="lin" valueType="num">
                                      <p:cBhvr>
                                        <p:cTn id="34" dur="200" fill="hold"/>
                                        <p:tgtEl>
                                          <p:spTgt spid="20"/>
                                        </p:tgtEl>
                                        <p:attrNameLst>
                                          <p:attrName>ppt_w</p:attrName>
                                        </p:attrNameLst>
                                      </p:cBhvr>
                                      <p:tavLst>
                                        <p:tav tm="0" fmla="#ppt_w*sin(2.5*pi*$)">
                                          <p:val>
                                            <p:fltVal val="0"/>
                                          </p:val>
                                        </p:tav>
                                        <p:tav tm="100000">
                                          <p:val>
                                            <p:fltVal val="1"/>
                                          </p:val>
                                        </p:tav>
                                      </p:tavLst>
                                    </p:anim>
                                    <p:anim calcmode="lin" valueType="num">
                                      <p:cBhvr>
                                        <p:cTn id="35" dur="200" fill="hold"/>
                                        <p:tgtEl>
                                          <p:spTgt spid="20"/>
                                        </p:tgtEl>
                                        <p:attrNameLst>
                                          <p:attrName>ppt_h</p:attrName>
                                        </p:attrNameLst>
                                      </p:cBhvr>
                                      <p:tavLst>
                                        <p:tav tm="0">
                                          <p:val>
                                            <p:strVal val="#ppt_h"/>
                                          </p:val>
                                        </p:tav>
                                        <p:tav tm="100000">
                                          <p:val>
                                            <p:strVal val="#ppt_h"/>
                                          </p:val>
                                        </p:tav>
                                      </p:tavLst>
                                    </p:anim>
                                  </p:childTnLst>
                                </p:cTn>
                              </p:par>
                            </p:childTnLst>
                          </p:cTn>
                        </p:par>
                        <p:par>
                          <p:cTn id="36" fill="hold">
                            <p:stCondLst>
                              <p:cond delay="2200"/>
                            </p:stCondLst>
                            <p:childTnLst>
                              <p:par>
                                <p:cTn id="37" presetID="45" presetClass="entr" presetSubtype="0"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200"/>
                                        <p:tgtEl>
                                          <p:spTgt spid="21"/>
                                        </p:tgtEl>
                                      </p:cBhvr>
                                    </p:animEffect>
                                    <p:anim calcmode="lin" valueType="num">
                                      <p:cBhvr>
                                        <p:cTn id="40" dur="200" fill="hold"/>
                                        <p:tgtEl>
                                          <p:spTgt spid="21"/>
                                        </p:tgtEl>
                                        <p:attrNameLst>
                                          <p:attrName>ppt_w</p:attrName>
                                        </p:attrNameLst>
                                      </p:cBhvr>
                                      <p:tavLst>
                                        <p:tav tm="0" fmla="#ppt_w*sin(2.5*pi*$)">
                                          <p:val>
                                            <p:fltVal val="0"/>
                                          </p:val>
                                        </p:tav>
                                        <p:tav tm="100000">
                                          <p:val>
                                            <p:fltVal val="1"/>
                                          </p:val>
                                        </p:tav>
                                      </p:tavLst>
                                    </p:anim>
                                    <p:anim calcmode="lin" valueType="num">
                                      <p:cBhvr>
                                        <p:cTn id="41" dur="200" fill="hold"/>
                                        <p:tgtEl>
                                          <p:spTgt spid="21"/>
                                        </p:tgtEl>
                                        <p:attrNameLst>
                                          <p:attrName>ppt_h</p:attrName>
                                        </p:attrNameLst>
                                      </p:cBhvr>
                                      <p:tavLst>
                                        <p:tav tm="0">
                                          <p:val>
                                            <p:strVal val="#ppt_h"/>
                                          </p:val>
                                        </p:tav>
                                        <p:tav tm="100000">
                                          <p:val>
                                            <p:strVal val="#ppt_h"/>
                                          </p:val>
                                        </p:tav>
                                      </p:tavLst>
                                    </p:anim>
                                  </p:childTnLst>
                                </p:cTn>
                              </p:par>
                            </p:childTnLst>
                          </p:cTn>
                        </p:par>
                        <p:par>
                          <p:cTn id="42" fill="hold">
                            <p:stCondLst>
                              <p:cond delay="2400"/>
                            </p:stCondLst>
                            <p:childTnLst>
                              <p:par>
                                <p:cTn id="43" presetID="45" presetClass="entr" presetSubtype="0"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200"/>
                                        <p:tgtEl>
                                          <p:spTgt spid="22"/>
                                        </p:tgtEl>
                                      </p:cBhvr>
                                    </p:animEffect>
                                    <p:anim calcmode="lin" valueType="num">
                                      <p:cBhvr>
                                        <p:cTn id="46" dur="200" fill="hold"/>
                                        <p:tgtEl>
                                          <p:spTgt spid="22"/>
                                        </p:tgtEl>
                                        <p:attrNameLst>
                                          <p:attrName>ppt_w</p:attrName>
                                        </p:attrNameLst>
                                      </p:cBhvr>
                                      <p:tavLst>
                                        <p:tav tm="0" fmla="#ppt_w*sin(2.5*pi*$)">
                                          <p:val>
                                            <p:fltVal val="0"/>
                                          </p:val>
                                        </p:tav>
                                        <p:tav tm="100000">
                                          <p:val>
                                            <p:fltVal val="1"/>
                                          </p:val>
                                        </p:tav>
                                      </p:tavLst>
                                    </p:anim>
                                    <p:anim calcmode="lin" valueType="num">
                                      <p:cBhvr>
                                        <p:cTn id="47" dur="200" fill="hold"/>
                                        <p:tgtEl>
                                          <p:spTgt spid="22"/>
                                        </p:tgtEl>
                                        <p:attrNameLst>
                                          <p:attrName>ppt_h</p:attrName>
                                        </p:attrNameLst>
                                      </p:cBhvr>
                                      <p:tavLst>
                                        <p:tav tm="0">
                                          <p:val>
                                            <p:strVal val="#ppt_h"/>
                                          </p:val>
                                        </p:tav>
                                        <p:tav tm="100000">
                                          <p:val>
                                            <p:strVal val="#ppt_h"/>
                                          </p:val>
                                        </p:tav>
                                      </p:tavLst>
                                    </p:anim>
                                  </p:childTnLst>
                                </p:cTn>
                              </p:par>
                            </p:childTnLst>
                          </p:cTn>
                        </p:par>
                        <p:par>
                          <p:cTn id="48" fill="hold">
                            <p:stCondLst>
                              <p:cond delay="2600"/>
                            </p:stCondLst>
                            <p:childTnLst>
                              <p:par>
                                <p:cTn id="49" presetID="45" presetClass="entr" presetSubtype="0" fill="hold" grpId="0" nodeType="after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200"/>
                                        <p:tgtEl>
                                          <p:spTgt spid="23"/>
                                        </p:tgtEl>
                                      </p:cBhvr>
                                    </p:animEffect>
                                    <p:anim calcmode="lin" valueType="num">
                                      <p:cBhvr>
                                        <p:cTn id="52" dur="200" fill="hold"/>
                                        <p:tgtEl>
                                          <p:spTgt spid="23"/>
                                        </p:tgtEl>
                                        <p:attrNameLst>
                                          <p:attrName>ppt_w</p:attrName>
                                        </p:attrNameLst>
                                      </p:cBhvr>
                                      <p:tavLst>
                                        <p:tav tm="0" fmla="#ppt_w*sin(2.5*pi*$)">
                                          <p:val>
                                            <p:fltVal val="0"/>
                                          </p:val>
                                        </p:tav>
                                        <p:tav tm="100000">
                                          <p:val>
                                            <p:fltVal val="1"/>
                                          </p:val>
                                        </p:tav>
                                      </p:tavLst>
                                    </p:anim>
                                    <p:anim calcmode="lin" valueType="num">
                                      <p:cBhvr>
                                        <p:cTn id="53" dur="200" fill="hold"/>
                                        <p:tgtEl>
                                          <p:spTgt spid="23"/>
                                        </p:tgtEl>
                                        <p:attrNameLst>
                                          <p:attrName>ppt_h</p:attrName>
                                        </p:attrNameLst>
                                      </p:cBhvr>
                                      <p:tavLst>
                                        <p:tav tm="0">
                                          <p:val>
                                            <p:strVal val="#ppt_h"/>
                                          </p:val>
                                        </p:tav>
                                        <p:tav tm="100000">
                                          <p:val>
                                            <p:strVal val="#ppt_h"/>
                                          </p:val>
                                        </p:tav>
                                      </p:tavLst>
                                    </p:anim>
                                  </p:childTnLst>
                                </p:cTn>
                              </p:par>
                            </p:childTnLst>
                          </p:cTn>
                        </p:par>
                        <p:par>
                          <p:cTn id="54" fill="hold">
                            <p:stCondLst>
                              <p:cond delay="2800"/>
                            </p:stCondLst>
                            <p:childTnLst>
                              <p:par>
                                <p:cTn id="55" presetID="45" presetClass="entr" presetSubtype="0" fill="hold" grpId="0"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200"/>
                                        <p:tgtEl>
                                          <p:spTgt spid="24"/>
                                        </p:tgtEl>
                                      </p:cBhvr>
                                    </p:animEffect>
                                    <p:anim calcmode="lin" valueType="num">
                                      <p:cBhvr>
                                        <p:cTn id="58" dur="200" fill="hold"/>
                                        <p:tgtEl>
                                          <p:spTgt spid="24"/>
                                        </p:tgtEl>
                                        <p:attrNameLst>
                                          <p:attrName>ppt_w</p:attrName>
                                        </p:attrNameLst>
                                      </p:cBhvr>
                                      <p:tavLst>
                                        <p:tav tm="0" fmla="#ppt_w*sin(2.5*pi*$)">
                                          <p:val>
                                            <p:fltVal val="0"/>
                                          </p:val>
                                        </p:tav>
                                        <p:tav tm="100000">
                                          <p:val>
                                            <p:fltVal val="1"/>
                                          </p:val>
                                        </p:tav>
                                      </p:tavLst>
                                    </p:anim>
                                    <p:anim calcmode="lin" valueType="num">
                                      <p:cBhvr>
                                        <p:cTn id="59" dur="200" fill="hold"/>
                                        <p:tgtEl>
                                          <p:spTgt spid="24"/>
                                        </p:tgtEl>
                                        <p:attrNameLst>
                                          <p:attrName>ppt_h</p:attrName>
                                        </p:attrNameLst>
                                      </p:cBhvr>
                                      <p:tavLst>
                                        <p:tav tm="0">
                                          <p:val>
                                            <p:strVal val="#ppt_h"/>
                                          </p:val>
                                        </p:tav>
                                        <p:tav tm="100000">
                                          <p:val>
                                            <p:strVal val="#ppt_h"/>
                                          </p:val>
                                        </p:tav>
                                      </p:tavLst>
                                    </p:anim>
                                  </p:childTnLst>
                                </p:cTn>
                              </p:par>
                            </p:childTnLst>
                          </p:cTn>
                        </p:par>
                        <p:par>
                          <p:cTn id="60" fill="hold">
                            <p:stCondLst>
                              <p:cond delay="3000"/>
                            </p:stCondLst>
                            <p:childTnLst>
                              <p:par>
                                <p:cTn id="61" presetID="45" presetClass="entr" presetSubtype="0" fill="hold" grpId="0" nodeType="after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200"/>
                                        <p:tgtEl>
                                          <p:spTgt spid="25"/>
                                        </p:tgtEl>
                                      </p:cBhvr>
                                    </p:animEffect>
                                    <p:anim calcmode="lin" valueType="num">
                                      <p:cBhvr>
                                        <p:cTn id="64" dur="200" fill="hold"/>
                                        <p:tgtEl>
                                          <p:spTgt spid="25"/>
                                        </p:tgtEl>
                                        <p:attrNameLst>
                                          <p:attrName>ppt_w</p:attrName>
                                        </p:attrNameLst>
                                      </p:cBhvr>
                                      <p:tavLst>
                                        <p:tav tm="0" fmla="#ppt_w*sin(2.5*pi*$)">
                                          <p:val>
                                            <p:fltVal val="0"/>
                                          </p:val>
                                        </p:tav>
                                        <p:tav tm="100000">
                                          <p:val>
                                            <p:fltVal val="1"/>
                                          </p:val>
                                        </p:tav>
                                      </p:tavLst>
                                    </p:anim>
                                    <p:anim calcmode="lin" valueType="num">
                                      <p:cBhvr>
                                        <p:cTn id="65" dur="200" fill="hold"/>
                                        <p:tgtEl>
                                          <p:spTgt spid="25"/>
                                        </p:tgtEl>
                                        <p:attrNameLst>
                                          <p:attrName>ppt_h</p:attrName>
                                        </p:attrNameLst>
                                      </p:cBhvr>
                                      <p:tavLst>
                                        <p:tav tm="0">
                                          <p:val>
                                            <p:strVal val="#ppt_h"/>
                                          </p:val>
                                        </p:tav>
                                        <p:tav tm="100000">
                                          <p:val>
                                            <p:strVal val="#ppt_h"/>
                                          </p:val>
                                        </p:tav>
                                      </p:tavLst>
                                    </p:anim>
                                  </p:childTnLst>
                                </p:cTn>
                              </p:par>
                            </p:childTnLst>
                          </p:cTn>
                        </p:par>
                        <p:par>
                          <p:cTn id="66" fill="hold">
                            <p:stCondLst>
                              <p:cond delay="3200"/>
                            </p:stCondLst>
                            <p:childTnLst>
                              <p:par>
                                <p:cTn id="67" presetID="45" presetClass="entr" presetSubtype="0" fill="hold" grpId="0" nodeType="after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fade">
                                      <p:cBhvr>
                                        <p:cTn id="69" dur="200"/>
                                        <p:tgtEl>
                                          <p:spTgt spid="26"/>
                                        </p:tgtEl>
                                      </p:cBhvr>
                                    </p:animEffect>
                                    <p:anim calcmode="lin" valueType="num">
                                      <p:cBhvr>
                                        <p:cTn id="70" dur="200" fill="hold"/>
                                        <p:tgtEl>
                                          <p:spTgt spid="26"/>
                                        </p:tgtEl>
                                        <p:attrNameLst>
                                          <p:attrName>ppt_w</p:attrName>
                                        </p:attrNameLst>
                                      </p:cBhvr>
                                      <p:tavLst>
                                        <p:tav tm="0" fmla="#ppt_w*sin(2.5*pi*$)">
                                          <p:val>
                                            <p:fltVal val="0"/>
                                          </p:val>
                                        </p:tav>
                                        <p:tav tm="100000">
                                          <p:val>
                                            <p:fltVal val="1"/>
                                          </p:val>
                                        </p:tav>
                                      </p:tavLst>
                                    </p:anim>
                                    <p:anim calcmode="lin" valueType="num">
                                      <p:cBhvr>
                                        <p:cTn id="71" dur="200" fill="hold"/>
                                        <p:tgtEl>
                                          <p:spTgt spid="26"/>
                                        </p:tgtEl>
                                        <p:attrNameLst>
                                          <p:attrName>ppt_h</p:attrName>
                                        </p:attrNameLst>
                                      </p:cBhvr>
                                      <p:tavLst>
                                        <p:tav tm="0">
                                          <p:val>
                                            <p:strVal val="#ppt_h"/>
                                          </p:val>
                                        </p:tav>
                                        <p:tav tm="100000">
                                          <p:val>
                                            <p:strVal val="#ppt_h"/>
                                          </p:val>
                                        </p:tav>
                                      </p:tavLst>
                                    </p:anim>
                                  </p:childTnLst>
                                </p:cTn>
                              </p:par>
                            </p:childTnLst>
                          </p:cTn>
                        </p:par>
                        <p:par>
                          <p:cTn id="72" fill="hold">
                            <p:stCondLst>
                              <p:cond delay="3400"/>
                            </p:stCondLst>
                            <p:childTnLst>
                              <p:par>
                                <p:cTn id="73" presetID="45" presetClass="entr" presetSubtype="0" fill="hold" grpId="0" nodeType="after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fade">
                                      <p:cBhvr>
                                        <p:cTn id="75" dur="200"/>
                                        <p:tgtEl>
                                          <p:spTgt spid="27"/>
                                        </p:tgtEl>
                                      </p:cBhvr>
                                    </p:animEffect>
                                    <p:anim calcmode="lin" valueType="num">
                                      <p:cBhvr>
                                        <p:cTn id="76" dur="200" fill="hold"/>
                                        <p:tgtEl>
                                          <p:spTgt spid="27"/>
                                        </p:tgtEl>
                                        <p:attrNameLst>
                                          <p:attrName>ppt_w</p:attrName>
                                        </p:attrNameLst>
                                      </p:cBhvr>
                                      <p:tavLst>
                                        <p:tav tm="0" fmla="#ppt_w*sin(2.5*pi*$)">
                                          <p:val>
                                            <p:fltVal val="0"/>
                                          </p:val>
                                        </p:tav>
                                        <p:tav tm="100000">
                                          <p:val>
                                            <p:fltVal val="1"/>
                                          </p:val>
                                        </p:tav>
                                      </p:tavLst>
                                    </p:anim>
                                    <p:anim calcmode="lin" valueType="num">
                                      <p:cBhvr>
                                        <p:cTn id="77" dur="200" fill="hold"/>
                                        <p:tgtEl>
                                          <p:spTgt spid="27"/>
                                        </p:tgtEl>
                                        <p:attrNameLst>
                                          <p:attrName>ppt_h</p:attrName>
                                        </p:attrNameLst>
                                      </p:cBhvr>
                                      <p:tavLst>
                                        <p:tav tm="0">
                                          <p:val>
                                            <p:strVal val="#ppt_h"/>
                                          </p:val>
                                        </p:tav>
                                        <p:tav tm="100000">
                                          <p:val>
                                            <p:strVal val="#ppt_h"/>
                                          </p:val>
                                        </p:tav>
                                      </p:tavLst>
                                    </p:anim>
                                  </p:childTnLst>
                                </p:cTn>
                              </p:par>
                            </p:childTnLst>
                          </p:cTn>
                        </p:par>
                        <p:par>
                          <p:cTn id="78" fill="hold">
                            <p:stCondLst>
                              <p:cond delay="3600"/>
                            </p:stCondLst>
                            <p:childTnLst>
                              <p:par>
                                <p:cTn id="79" presetID="45" presetClass="entr" presetSubtype="0" fill="hold" grpId="0" nodeType="after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fade">
                                      <p:cBhvr>
                                        <p:cTn id="81" dur="200"/>
                                        <p:tgtEl>
                                          <p:spTgt spid="28"/>
                                        </p:tgtEl>
                                      </p:cBhvr>
                                    </p:animEffect>
                                    <p:anim calcmode="lin" valueType="num">
                                      <p:cBhvr>
                                        <p:cTn id="82" dur="200" fill="hold"/>
                                        <p:tgtEl>
                                          <p:spTgt spid="28"/>
                                        </p:tgtEl>
                                        <p:attrNameLst>
                                          <p:attrName>ppt_w</p:attrName>
                                        </p:attrNameLst>
                                      </p:cBhvr>
                                      <p:tavLst>
                                        <p:tav tm="0" fmla="#ppt_w*sin(2.5*pi*$)">
                                          <p:val>
                                            <p:fltVal val="0"/>
                                          </p:val>
                                        </p:tav>
                                        <p:tav tm="100000">
                                          <p:val>
                                            <p:fltVal val="1"/>
                                          </p:val>
                                        </p:tav>
                                      </p:tavLst>
                                    </p:anim>
                                    <p:anim calcmode="lin" valueType="num">
                                      <p:cBhvr>
                                        <p:cTn id="83" dur="200" fill="hold"/>
                                        <p:tgtEl>
                                          <p:spTgt spid="28"/>
                                        </p:tgtEl>
                                        <p:attrNameLst>
                                          <p:attrName>ppt_h</p:attrName>
                                        </p:attrNameLst>
                                      </p:cBhvr>
                                      <p:tavLst>
                                        <p:tav tm="0">
                                          <p:val>
                                            <p:strVal val="#ppt_h"/>
                                          </p:val>
                                        </p:tav>
                                        <p:tav tm="100000">
                                          <p:val>
                                            <p:strVal val="#ppt_h"/>
                                          </p:val>
                                        </p:tav>
                                      </p:tavLst>
                                    </p:anim>
                                  </p:childTnLst>
                                </p:cTn>
                              </p:par>
                            </p:childTnLst>
                          </p:cTn>
                        </p:par>
                        <p:par>
                          <p:cTn id="84" fill="hold">
                            <p:stCondLst>
                              <p:cond delay="3800"/>
                            </p:stCondLst>
                            <p:childTnLst>
                              <p:par>
                                <p:cTn id="85" presetID="45" presetClass="entr" presetSubtype="0" fill="hold" grpId="0" nodeType="after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fade">
                                      <p:cBhvr>
                                        <p:cTn id="87" dur="200"/>
                                        <p:tgtEl>
                                          <p:spTgt spid="29"/>
                                        </p:tgtEl>
                                      </p:cBhvr>
                                    </p:animEffect>
                                    <p:anim calcmode="lin" valueType="num">
                                      <p:cBhvr>
                                        <p:cTn id="88" dur="200" fill="hold"/>
                                        <p:tgtEl>
                                          <p:spTgt spid="29"/>
                                        </p:tgtEl>
                                        <p:attrNameLst>
                                          <p:attrName>ppt_w</p:attrName>
                                        </p:attrNameLst>
                                      </p:cBhvr>
                                      <p:tavLst>
                                        <p:tav tm="0" fmla="#ppt_w*sin(2.5*pi*$)">
                                          <p:val>
                                            <p:fltVal val="0"/>
                                          </p:val>
                                        </p:tav>
                                        <p:tav tm="100000">
                                          <p:val>
                                            <p:fltVal val="1"/>
                                          </p:val>
                                        </p:tav>
                                      </p:tavLst>
                                    </p:anim>
                                    <p:anim calcmode="lin" valueType="num">
                                      <p:cBhvr>
                                        <p:cTn id="89" dur="200" fill="hold"/>
                                        <p:tgtEl>
                                          <p:spTgt spid="29"/>
                                        </p:tgtEl>
                                        <p:attrNameLst>
                                          <p:attrName>ppt_h</p:attrName>
                                        </p:attrNameLst>
                                      </p:cBhvr>
                                      <p:tavLst>
                                        <p:tav tm="0">
                                          <p:val>
                                            <p:strVal val="#ppt_h"/>
                                          </p:val>
                                        </p:tav>
                                        <p:tav tm="100000">
                                          <p:val>
                                            <p:strVal val="#ppt_h"/>
                                          </p:val>
                                        </p:tav>
                                      </p:tavLst>
                                    </p:anim>
                                  </p:childTnLst>
                                </p:cTn>
                              </p:par>
                            </p:childTnLst>
                          </p:cTn>
                        </p:par>
                        <p:par>
                          <p:cTn id="90" fill="hold">
                            <p:stCondLst>
                              <p:cond delay="4000"/>
                            </p:stCondLst>
                            <p:childTnLst>
                              <p:par>
                                <p:cTn id="91" presetID="45" presetClass="entr" presetSubtype="0" fill="hold" grpId="0" nodeType="after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fade">
                                      <p:cBhvr>
                                        <p:cTn id="93" dur="200"/>
                                        <p:tgtEl>
                                          <p:spTgt spid="30"/>
                                        </p:tgtEl>
                                      </p:cBhvr>
                                    </p:animEffect>
                                    <p:anim calcmode="lin" valueType="num">
                                      <p:cBhvr>
                                        <p:cTn id="94" dur="200" fill="hold"/>
                                        <p:tgtEl>
                                          <p:spTgt spid="30"/>
                                        </p:tgtEl>
                                        <p:attrNameLst>
                                          <p:attrName>ppt_w</p:attrName>
                                        </p:attrNameLst>
                                      </p:cBhvr>
                                      <p:tavLst>
                                        <p:tav tm="0" fmla="#ppt_w*sin(2.5*pi*$)">
                                          <p:val>
                                            <p:fltVal val="0"/>
                                          </p:val>
                                        </p:tav>
                                        <p:tav tm="100000">
                                          <p:val>
                                            <p:fltVal val="1"/>
                                          </p:val>
                                        </p:tav>
                                      </p:tavLst>
                                    </p:anim>
                                    <p:anim calcmode="lin" valueType="num">
                                      <p:cBhvr>
                                        <p:cTn id="95" dur="200" fill="hold"/>
                                        <p:tgtEl>
                                          <p:spTgt spid="30"/>
                                        </p:tgtEl>
                                        <p:attrNameLst>
                                          <p:attrName>ppt_h</p:attrName>
                                        </p:attrNameLst>
                                      </p:cBhvr>
                                      <p:tavLst>
                                        <p:tav tm="0">
                                          <p:val>
                                            <p:strVal val="#ppt_h"/>
                                          </p:val>
                                        </p:tav>
                                        <p:tav tm="100000">
                                          <p:val>
                                            <p:strVal val="#ppt_h"/>
                                          </p:val>
                                        </p:tav>
                                      </p:tavLst>
                                    </p:anim>
                                  </p:childTnLst>
                                </p:cTn>
                              </p:par>
                            </p:childTnLst>
                          </p:cTn>
                        </p:par>
                        <p:par>
                          <p:cTn id="96" fill="hold">
                            <p:stCondLst>
                              <p:cond delay="4200"/>
                            </p:stCondLst>
                            <p:childTnLst>
                              <p:par>
                                <p:cTn id="97" presetID="45" presetClass="entr" presetSubtype="0" fill="hold" grpId="0" nodeType="afterEffect">
                                  <p:stCondLst>
                                    <p:cond delay="0"/>
                                  </p:stCondLst>
                                  <p:childTnLst>
                                    <p:set>
                                      <p:cBhvr>
                                        <p:cTn id="98" dur="1" fill="hold">
                                          <p:stCondLst>
                                            <p:cond delay="0"/>
                                          </p:stCondLst>
                                        </p:cTn>
                                        <p:tgtEl>
                                          <p:spTgt spid="31"/>
                                        </p:tgtEl>
                                        <p:attrNameLst>
                                          <p:attrName>style.visibility</p:attrName>
                                        </p:attrNameLst>
                                      </p:cBhvr>
                                      <p:to>
                                        <p:strVal val="visible"/>
                                      </p:to>
                                    </p:set>
                                    <p:animEffect transition="in" filter="fade">
                                      <p:cBhvr>
                                        <p:cTn id="99" dur="200"/>
                                        <p:tgtEl>
                                          <p:spTgt spid="31"/>
                                        </p:tgtEl>
                                      </p:cBhvr>
                                    </p:animEffect>
                                    <p:anim calcmode="lin" valueType="num">
                                      <p:cBhvr>
                                        <p:cTn id="100" dur="200" fill="hold"/>
                                        <p:tgtEl>
                                          <p:spTgt spid="31"/>
                                        </p:tgtEl>
                                        <p:attrNameLst>
                                          <p:attrName>ppt_w</p:attrName>
                                        </p:attrNameLst>
                                      </p:cBhvr>
                                      <p:tavLst>
                                        <p:tav tm="0" fmla="#ppt_w*sin(2.5*pi*$)">
                                          <p:val>
                                            <p:fltVal val="0"/>
                                          </p:val>
                                        </p:tav>
                                        <p:tav tm="100000">
                                          <p:val>
                                            <p:fltVal val="1"/>
                                          </p:val>
                                        </p:tav>
                                      </p:tavLst>
                                    </p:anim>
                                    <p:anim calcmode="lin" valueType="num">
                                      <p:cBhvr>
                                        <p:cTn id="101" dur="200" fill="hold"/>
                                        <p:tgtEl>
                                          <p:spTgt spid="31"/>
                                        </p:tgtEl>
                                        <p:attrNameLst>
                                          <p:attrName>ppt_h</p:attrName>
                                        </p:attrNameLst>
                                      </p:cBhvr>
                                      <p:tavLst>
                                        <p:tav tm="0">
                                          <p:val>
                                            <p:strVal val="#ppt_h"/>
                                          </p:val>
                                        </p:tav>
                                        <p:tav tm="100000">
                                          <p:val>
                                            <p:strVal val="#ppt_h"/>
                                          </p:val>
                                        </p:tav>
                                      </p:tavLst>
                                    </p:anim>
                                  </p:childTnLst>
                                </p:cTn>
                              </p:par>
                            </p:childTnLst>
                          </p:cTn>
                        </p:par>
                        <p:par>
                          <p:cTn id="102" fill="hold">
                            <p:stCondLst>
                              <p:cond delay="4400"/>
                            </p:stCondLst>
                            <p:childTnLst>
                              <p:par>
                                <p:cTn id="103" presetID="45" presetClass="entr" presetSubtype="0" fill="hold" grpId="0" nodeType="afterEffect">
                                  <p:stCondLst>
                                    <p:cond delay="0"/>
                                  </p:stCondLst>
                                  <p:childTnLst>
                                    <p:set>
                                      <p:cBhvr>
                                        <p:cTn id="104" dur="1" fill="hold">
                                          <p:stCondLst>
                                            <p:cond delay="0"/>
                                          </p:stCondLst>
                                        </p:cTn>
                                        <p:tgtEl>
                                          <p:spTgt spid="32"/>
                                        </p:tgtEl>
                                        <p:attrNameLst>
                                          <p:attrName>style.visibility</p:attrName>
                                        </p:attrNameLst>
                                      </p:cBhvr>
                                      <p:to>
                                        <p:strVal val="visible"/>
                                      </p:to>
                                    </p:set>
                                    <p:animEffect transition="in" filter="fade">
                                      <p:cBhvr>
                                        <p:cTn id="105" dur="200"/>
                                        <p:tgtEl>
                                          <p:spTgt spid="32"/>
                                        </p:tgtEl>
                                      </p:cBhvr>
                                    </p:animEffect>
                                    <p:anim calcmode="lin" valueType="num">
                                      <p:cBhvr>
                                        <p:cTn id="106" dur="200" fill="hold"/>
                                        <p:tgtEl>
                                          <p:spTgt spid="32"/>
                                        </p:tgtEl>
                                        <p:attrNameLst>
                                          <p:attrName>ppt_w</p:attrName>
                                        </p:attrNameLst>
                                      </p:cBhvr>
                                      <p:tavLst>
                                        <p:tav tm="0" fmla="#ppt_w*sin(2.5*pi*$)">
                                          <p:val>
                                            <p:fltVal val="0"/>
                                          </p:val>
                                        </p:tav>
                                        <p:tav tm="100000">
                                          <p:val>
                                            <p:fltVal val="1"/>
                                          </p:val>
                                        </p:tav>
                                      </p:tavLst>
                                    </p:anim>
                                    <p:anim calcmode="lin" valueType="num">
                                      <p:cBhvr>
                                        <p:cTn id="107" dur="200" fill="hold"/>
                                        <p:tgtEl>
                                          <p:spTgt spid="32"/>
                                        </p:tgtEl>
                                        <p:attrNameLst>
                                          <p:attrName>ppt_h</p:attrName>
                                        </p:attrNameLst>
                                      </p:cBhvr>
                                      <p:tavLst>
                                        <p:tav tm="0">
                                          <p:val>
                                            <p:strVal val="#ppt_h"/>
                                          </p:val>
                                        </p:tav>
                                        <p:tav tm="100000">
                                          <p:val>
                                            <p:strVal val="#ppt_h"/>
                                          </p:val>
                                        </p:tav>
                                      </p:tavLst>
                                    </p:anim>
                                  </p:childTnLst>
                                </p:cTn>
                              </p:par>
                            </p:childTnLst>
                          </p:cTn>
                        </p:par>
                        <p:par>
                          <p:cTn id="108" fill="hold">
                            <p:stCondLst>
                              <p:cond delay="4600"/>
                            </p:stCondLst>
                            <p:childTnLst>
                              <p:par>
                                <p:cTn id="109" presetID="45" presetClass="entr" presetSubtype="0" fill="hold" grpId="0" nodeType="afterEffect">
                                  <p:stCondLst>
                                    <p:cond delay="0"/>
                                  </p:stCondLst>
                                  <p:childTnLst>
                                    <p:set>
                                      <p:cBhvr>
                                        <p:cTn id="110" dur="1" fill="hold">
                                          <p:stCondLst>
                                            <p:cond delay="0"/>
                                          </p:stCondLst>
                                        </p:cTn>
                                        <p:tgtEl>
                                          <p:spTgt spid="33"/>
                                        </p:tgtEl>
                                        <p:attrNameLst>
                                          <p:attrName>style.visibility</p:attrName>
                                        </p:attrNameLst>
                                      </p:cBhvr>
                                      <p:to>
                                        <p:strVal val="visible"/>
                                      </p:to>
                                    </p:set>
                                    <p:animEffect transition="in" filter="fade">
                                      <p:cBhvr>
                                        <p:cTn id="111" dur="200"/>
                                        <p:tgtEl>
                                          <p:spTgt spid="33"/>
                                        </p:tgtEl>
                                      </p:cBhvr>
                                    </p:animEffect>
                                    <p:anim calcmode="lin" valueType="num">
                                      <p:cBhvr>
                                        <p:cTn id="112" dur="200" fill="hold"/>
                                        <p:tgtEl>
                                          <p:spTgt spid="33"/>
                                        </p:tgtEl>
                                        <p:attrNameLst>
                                          <p:attrName>ppt_w</p:attrName>
                                        </p:attrNameLst>
                                      </p:cBhvr>
                                      <p:tavLst>
                                        <p:tav tm="0" fmla="#ppt_w*sin(2.5*pi*$)">
                                          <p:val>
                                            <p:fltVal val="0"/>
                                          </p:val>
                                        </p:tav>
                                        <p:tav tm="100000">
                                          <p:val>
                                            <p:fltVal val="1"/>
                                          </p:val>
                                        </p:tav>
                                      </p:tavLst>
                                    </p:anim>
                                    <p:anim calcmode="lin" valueType="num">
                                      <p:cBhvr>
                                        <p:cTn id="113" dur="200" fill="hold"/>
                                        <p:tgtEl>
                                          <p:spTgt spid="33"/>
                                        </p:tgtEl>
                                        <p:attrNameLst>
                                          <p:attrName>ppt_h</p:attrName>
                                        </p:attrNameLst>
                                      </p:cBhvr>
                                      <p:tavLst>
                                        <p:tav tm="0">
                                          <p:val>
                                            <p:strVal val="#ppt_h"/>
                                          </p:val>
                                        </p:tav>
                                        <p:tav tm="100000">
                                          <p:val>
                                            <p:strVal val="#ppt_h"/>
                                          </p:val>
                                        </p:tav>
                                      </p:tavLst>
                                    </p:anim>
                                  </p:childTnLst>
                                </p:cTn>
                              </p:par>
                            </p:childTnLst>
                          </p:cTn>
                        </p:par>
                        <p:par>
                          <p:cTn id="114" fill="hold">
                            <p:stCondLst>
                              <p:cond delay="4800"/>
                            </p:stCondLst>
                            <p:childTnLst>
                              <p:par>
                                <p:cTn id="115" presetID="45" presetClass="entr" presetSubtype="0" fill="hold" grpId="0" nodeType="afterEffect">
                                  <p:stCondLst>
                                    <p:cond delay="0"/>
                                  </p:stCondLst>
                                  <p:childTnLst>
                                    <p:set>
                                      <p:cBhvr>
                                        <p:cTn id="116" dur="1" fill="hold">
                                          <p:stCondLst>
                                            <p:cond delay="0"/>
                                          </p:stCondLst>
                                        </p:cTn>
                                        <p:tgtEl>
                                          <p:spTgt spid="34"/>
                                        </p:tgtEl>
                                        <p:attrNameLst>
                                          <p:attrName>style.visibility</p:attrName>
                                        </p:attrNameLst>
                                      </p:cBhvr>
                                      <p:to>
                                        <p:strVal val="visible"/>
                                      </p:to>
                                    </p:set>
                                    <p:animEffect transition="in" filter="fade">
                                      <p:cBhvr>
                                        <p:cTn id="117" dur="200"/>
                                        <p:tgtEl>
                                          <p:spTgt spid="34"/>
                                        </p:tgtEl>
                                      </p:cBhvr>
                                    </p:animEffect>
                                    <p:anim calcmode="lin" valueType="num">
                                      <p:cBhvr>
                                        <p:cTn id="118" dur="200" fill="hold"/>
                                        <p:tgtEl>
                                          <p:spTgt spid="34"/>
                                        </p:tgtEl>
                                        <p:attrNameLst>
                                          <p:attrName>ppt_w</p:attrName>
                                        </p:attrNameLst>
                                      </p:cBhvr>
                                      <p:tavLst>
                                        <p:tav tm="0" fmla="#ppt_w*sin(2.5*pi*$)">
                                          <p:val>
                                            <p:fltVal val="0"/>
                                          </p:val>
                                        </p:tav>
                                        <p:tav tm="100000">
                                          <p:val>
                                            <p:fltVal val="1"/>
                                          </p:val>
                                        </p:tav>
                                      </p:tavLst>
                                    </p:anim>
                                    <p:anim calcmode="lin" valueType="num">
                                      <p:cBhvr>
                                        <p:cTn id="119" dur="200" fill="hold"/>
                                        <p:tgtEl>
                                          <p:spTgt spid="34"/>
                                        </p:tgtEl>
                                        <p:attrNameLst>
                                          <p:attrName>ppt_h</p:attrName>
                                        </p:attrNameLst>
                                      </p:cBhvr>
                                      <p:tavLst>
                                        <p:tav tm="0">
                                          <p:val>
                                            <p:strVal val="#ppt_h"/>
                                          </p:val>
                                        </p:tav>
                                        <p:tav tm="100000">
                                          <p:val>
                                            <p:strVal val="#ppt_h"/>
                                          </p:val>
                                        </p:tav>
                                      </p:tavLst>
                                    </p:anim>
                                  </p:childTnLst>
                                </p:cTn>
                              </p:par>
                            </p:childTnLst>
                          </p:cTn>
                        </p:par>
                        <p:par>
                          <p:cTn id="120" fill="hold">
                            <p:stCondLst>
                              <p:cond delay="5000"/>
                            </p:stCondLst>
                            <p:childTnLst>
                              <p:par>
                                <p:cTn id="121" presetID="45" presetClass="entr" presetSubtype="0" fill="hold" grpId="0" nodeType="afterEffect">
                                  <p:stCondLst>
                                    <p:cond delay="0"/>
                                  </p:stCondLst>
                                  <p:childTnLst>
                                    <p:set>
                                      <p:cBhvr>
                                        <p:cTn id="122" dur="1" fill="hold">
                                          <p:stCondLst>
                                            <p:cond delay="0"/>
                                          </p:stCondLst>
                                        </p:cTn>
                                        <p:tgtEl>
                                          <p:spTgt spid="35"/>
                                        </p:tgtEl>
                                        <p:attrNameLst>
                                          <p:attrName>style.visibility</p:attrName>
                                        </p:attrNameLst>
                                      </p:cBhvr>
                                      <p:to>
                                        <p:strVal val="visible"/>
                                      </p:to>
                                    </p:set>
                                    <p:animEffect transition="in" filter="fade">
                                      <p:cBhvr>
                                        <p:cTn id="123" dur="200"/>
                                        <p:tgtEl>
                                          <p:spTgt spid="35"/>
                                        </p:tgtEl>
                                      </p:cBhvr>
                                    </p:animEffect>
                                    <p:anim calcmode="lin" valueType="num">
                                      <p:cBhvr>
                                        <p:cTn id="124" dur="200" fill="hold"/>
                                        <p:tgtEl>
                                          <p:spTgt spid="35"/>
                                        </p:tgtEl>
                                        <p:attrNameLst>
                                          <p:attrName>ppt_w</p:attrName>
                                        </p:attrNameLst>
                                      </p:cBhvr>
                                      <p:tavLst>
                                        <p:tav tm="0" fmla="#ppt_w*sin(2.5*pi*$)">
                                          <p:val>
                                            <p:fltVal val="0"/>
                                          </p:val>
                                        </p:tav>
                                        <p:tav tm="100000">
                                          <p:val>
                                            <p:fltVal val="1"/>
                                          </p:val>
                                        </p:tav>
                                      </p:tavLst>
                                    </p:anim>
                                    <p:anim calcmode="lin" valueType="num">
                                      <p:cBhvr>
                                        <p:cTn id="125" dur="200" fill="hold"/>
                                        <p:tgtEl>
                                          <p:spTgt spid="35"/>
                                        </p:tgtEl>
                                        <p:attrNameLst>
                                          <p:attrName>ppt_h</p:attrName>
                                        </p:attrNameLst>
                                      </p:cBhvr>
                                      <p:tavLst>
                                        <p:tav tm="0">
                                          <p:val>
                                            <p:strVal val="#ppt_h"/>
                                          </p:val>
                                        </p:tav>
                                        <p:tav tm="100000">
                                          <p:val>
                                            <p:strVal val="#ppt_h"/>
                                          </p:val>
                                        </p:tav>
                                      </p:tavLst>
                                    </p:anim>
                                  </p:childTnLst>
                                </p:cTn>
                              </p:par>
                            </p:childTnLst>
                          </p:cTn>
                        </p:par>
                        <p:par>
                          <p:cTn id="126" fill="hold">
                            <p:stCondLst>
                              <p:cond delay="5200"/>
                            </p:stCondLst>
                            <p:childTnLst>
                              <p:par>
                                <p:cTn id="127" presetID="45" presetClass="entr" presetSubtype="0" fill="hold" grpId="0" nodeType="afterEffect">
                                  <p:stCondLst>
                                    <p:cond delay="0"/>
                                  </p:stCondLst>
                                  <p:childTnLst>
                                    <p:set>
                                      <p:cBhvr>
                                        <p:cTn id="128" dur="1" fill="hold">
                                          <p:stCondLst>
                                            <p:cond delay="0"/>
                                          </p:stCondLst>
                                        </p:cTn>
                                        <p:tgtEl>
                                          <p:spTgt spid="36"/>
                                        </p:tgtEl>
                                        <p:attrNameLst>
                                          <p:attrName>style.visibility</p:attrName>
                                        </p:attrNameLst>
                                      </p:cBhvr>
                                      <p:to>
                                        <p:strVal val="visible"/>
                                      </p:to>
                                    </p:set>
                                    <p:animEffect transition="in" filter="fade">
                                      <p:cBhvr>
                                        <p:cTn id="129" dur="200"/>
                                        <p:tgtEl>
                                          <p:spTgt spid="36"/>
                                        </p:tgtEl>
                                      </p:cBhvr>
                                    </p:animEffect>
                                    <p:anim calcmode="lin" valueType="num">
                                      <p:cBhvr>
                                        <p:cTn id="130" dur="200" fill="hold"/>
                                        <p:tgtEl>
                                          <p:spTgt spid="36"/>
                                        </p:tgtEl>
                                        <p:attrNameLst>
                                          <p:attrName>ppt_w</p:attrName>
                                        </p:attrNameLst>
                                      </p:cBhvr>
                                      <p:tavLst>
                                        <p:tav tm="0" fmla="#ppt_w*sin(2.5*pi*$)">
                                          <p:val>
                                            <p:fltVal val="0"/>
                                          </p:val>
                                        </p:tav>
                                        <p:tav tm="100000">
                                          <p:val>
                                            <p:fltVal val="1"/>
                                          </p:val>
                                        </p:tav>
                                      </p:tavLst>
                                    </p:anim>
                                    <p:anim calcmode="lin" valueType="num">
                                      <p:cBhvr>
                                        <p:cTn id="131" dur="200" fill="hold"/>
                                        <p:tgtEl>
                                          <p:spTgt spid="36"/>
                                        </p:tgtEl>
                                        <p:attrNameLst>
                                          <p:attrName>ppt_h</p:attrName>
                                        </p:attrNameLst>
                                      </p:cBhvr>
                                      <p:tavLst>
                                        <p:tav tm="0">
                                          <p:val>
                                            <p:strVal val="#ppt_h"/>
                                          </p:val>
                                        </p:tav>
                                        <p:tav tm="100000">
                                          <p:val>
                                            <p:strVal val="#ppt_h"/>
                                          </p:val>
                                        </p:tav>
                                      </p:tavLst>
                                    </p:anim>
                                  </p:childTnLst>
                                </p:cTn>
                              </p:par>
                            </p:childTnLst>
                          </p:cTn>
                        </p:par>
                        <p:par>
                          <p:cTn id="132" fill="hold">
                            <p:stCondLst>
                              <p:cond delay="5400"/>
                            </p:stCondLst>
                            <p:childTnLst>
                              <p:par>
                                <p:cTn id="133" presetID="45" presetClass="entr" presetSubtype="0" fill="hold" grpId="0" nodeType="afterEffect">
                                  <p:stCondLst>
                                    <p:cond delay="0"/>
                                  </p:stCondLst>
                                  <p:childTnLst>
                                    <p:set>
                                      <p:cBhvr>
                                        <p:cTn id="134" dur="1" fill="hold">
                                          <p:stCondLst>
                                            <p:cond delay="0"/>
                                          </p:stCondLst>
                                        </p:cTn>
                                        <p:tgtEl>
                                          <p:spTgt spid="37"/>
                                        </p:tgtEl>
                                        <p:attrNameLst>
                                          <p:attrName>style.visibility</p:attrName>
                                        </p:attrNameLst>
                                      </p:cBhvr>
                                      <p:to>
                                        <p:strVal val="visible"/>
                                      </p:to>
                                    </p:set>
                                    <p:animEffect transition="in" filter="fade">
                                      <p:cBhvr>
                                        <p:cTn id="135" dur="200"/>
                                        <p:tgtEl>
                                          <p:spTgt spid="37"/>
                                        </p:tgtEl>
                                      </p:cBhvr>
                                    </p:animEffect>
                                    <p:anim calcmode="lin" valueType="num">
                                      <p:cBhvr>
                                        <p:cTn id="136" dur="200" fill="hold"/>
                                        <p:tgtEl>
                                          <p:spTgt spid="37"/>
                                        </p:tgtEl>
                                        <p:attrNameLst>
                                          <p:attrName>ppt_w</p:attrName>
                                        </p:attrNameLst>
                                      </p:cBhvr>
                                      <p:tavLst>
                                        <p:tav tm="0" fmla="#ppt_w*sin(2.5*pi*$)">
                                          <p:val>
                                            <p:fltVal val="0"/>
                                          </p:val>
                                        </p:tav>
                                        <p:tav tm="100000">
                                          <p:val>
                                            <p:fltVal val="1"/>
                                          </p:val>
                                        </p:tav>
                                      </p:tavLst>
                                    </p:anim>
                                    <p:anim calcmode="lin" valueType="num">
                                      <p:cBhvr>
                                        <p:cTn id="137" dur="200" fill="hold"/>
                                        <p:tgtEl>
                                          <p:spTgt spid="37"/>
                                        </p:tgtEl>
                                        <p:attrNameLst>
                                          <p:attrName>ppt_h</p:attrName>
                                        </p:attrNameLst>
                                      </p:cBhvr>
                                      <p:tavLst>
                                        <p:tav tm="0">
                                          <p:val>
                                            <p:strVal val="#ppt_h"/>
                                          </p:val>
                                        </p:tav>
                                        <p:tav tm="100000">
                                          <p:val>
                                            <p:strVal val="#ppt_h"/>
                                          </p:val>
                                        </p:tav>
                                      </p:tavLst>
                                    </p:anim>
                                  </p:childTnLst>
                                </p:cTn>
                              </p:par>
                            </p:childTnLst>
                          </p:cTn>
                        </p:par>
                        <p:par>
                          <p:cTn id="138" fill="hold">
                            <p:stCondLst>
                              <p:cond delay="5600"/>
                            </p:stCondLst>
                            <p:childTnLst>
                              <p:par>
                                <p:cTn id="139" presetID="45" presetClass="entr" presetSubtype="0" fill="hold" grpId="0" nodeType="afterEffect">
                                  <p:stCondLst>
                                    <p:cond delay="0"/>
                                  </p:stCondLst>
                                  <p:childTnLst>
                                    <p:set>
                                      <p:cBhvr>
                                        <p:cTn id="140" dur="1" fill="hold">
                                          <p:stCondLst>
                                            <p:cond delay="0"/>
                                          </p:stCondLst>
                                        </p:cTn>
                                        <p:tgtEl>
                                          <p:spTgt spid="38"/>
                                        </p:tgtEl>
                                        <p:attrNameLst>
                                          <p:attrName>style.visibility</p:attrName>
                                        </p:attrNameLst>
                                      </p:cBhvr>
                                      <p:to>
                                        <p:strVal val="visible"/>
                                      </p:to>
                                    </p:set>
                                    <p:animEffect transition="in" filter="fade">
                                      <p:cBhvr>
                                        <p:cTn id="141" dur="200"/>
                                        <p:tgtEl>
                                          <p:spTgt spid="38"/>
                                        </p:tgtEl>
                                      </p:cBhvr>
                                    </p:animEffect>
                                    <p:anim calcmode="lin" valueType="num">
                                      <p:cBhvr>
                                        <p:cTn id="142" dur="200" fill="hold"/>
                                        <p:tgtEl>
                                          <p:spTgt spid="38"/>
                                        </p:tgtEl>
                                        <p:attrNameLst>
                                          <p:attrName>ppt_w</p:attrName>
                                        </p:attrNameLst>
                                      </p:cBhvr>
                                      <p:tavLst>
                                        <p:tav tm="0" fmla="#ppt_w*sin(2.5*pi*$)">
                                          <p:val>
                                            <p:fltVal val="0"/>
                                          </p:val>
                                        </p:tav>
                                        <p:tav tm="100000">
                                          <p:val>
                                            <p:fltVal val="1"/>
                                          </p:val>
                                        </p:tav>
                                      </p:tavLst>
                                    </p:anim>
                                    <p:anim calcmode="lin" valueType="num">
                                      <p:cBhvr>
                                        <p:cTn id="143" dur="200" fill="hold"/>
                                        <p:tgtEl>
                                          <p:spTgt spid="38"/>
                                        </p:tgtEl>
                                        <p:attrNameLst>
                                          <p:attrName>ppt_h</p:attrName>
                                        </p:attrNameLst>
                                      </p:cBhvr>
                                      <p:tavLst>
                                        <p:tav tm="0">
                                          <p:val>
                                            <p:strVal val="#ppt_h"/>
                                          </p:val>
                                        </p:tav>
                                        <p:tav tm="100000">
                                          <p:val>
                                            <p:strVal val="#ppt_h"/>
                                          </p:val>
                                        </p:tav>
                                      </p:tavLst>
                                    </p:anim>
                                  </p:childTnLst>
                                </p:cTn>
                              </p:par>
                            </p:childTnLst>
                          </p:cTn>
                        </p:par>
                        <p:par>
                          <p:cTn id="144" fill="hold">
                            <p:stCondLst>
                              <p:cond delay="5800"/>
                            </p:stCondLst>
                            <p:childTnLst>
                              <p:par>
                                <p:cTn id="145" presetID="45" presetClass="entr" presetSubtype="0" fill="hold" grpId="0" nodeType="afterEffect">
                                  <p:stCondLst>
                                    <p:cond delay="0"/>
                                  </p:stCondLst>
                                  <p:childTnLst>
                                    <p:set>
                                      <p:cBhvr>
                                        <p:cTn id="146" dur="1" fill="hold">
                                          <p:stCondLst>
                                            <p:cond delay="0"/>
                                          </p:stCondLst>
                                        </p:cTn>
                                        <p:tgtEl>
                                          <p:spTgt spid="39"/>
                                        </p:tgtEl>
                                        <p:attrNameLst>
                                          <p:attrName>style.visibility</p:attrName>
                                        </p:attrNameLst>
                                      </p:cBhvr>
                                      <p:to>
                                        <p:strVal val="visible"/>
                                      </p:to>
                                    </p:set>
                                    <p:animEffect transition="in" filter="fade">
                                      <p:cBhvr>
                                        <p:cTn id="147" dur="200"/>
                                        <p:tgtEl>
                                          <p:spTgt spid="39"/>
                                        </p:tgtEl>
                                      </p:cBhvr>
                                    </p:animEffect>
                                    <p:anim calcmode="lin" valueType="num">
                                      <p:cBhvr>
                                        <p:cTn id="148" dur="200" fill="hold"/>
                                        <p:tgtEl>
                                          <p:spTgt spid="39"/>
                                        </p:tgtEl>
                                        <p:attrNameLst>
                                          <p:attrName>ppt_w</p:attrName>
                                        </p:attrNameLst>
                                      </p:cBhvr>
                                      <p:tavLst>
                                        <p:tav tm="0" fmla="#ppt_w*sin(2.5*pi*$)">
                                          <p:val>
                                            <p:fltVal val="0"/>
                                          </p:val>
                                        </p:tav>
                                        <p:tav tm="100000">
                                          <p:val>
                                            <p:fltVal val="1"/>
                                          </p:val>
                                        </p:tav>
                                      </p:tavLst>
                                    </p:anim>
                                    <p:anim calcmode="lin" valueType="num">
                                      <p:cBhvr>
                                        <p:cTn id="149" dur="200" fill="hold"/>
                                        <p:tgtEl>
                                          <p:spTgt spid="39"/>
                                        </p:tgtEl>
                                        <p:attrNameLst>
                                          <p:attrName>ppt_h</p:attrName>
                                        </p:attrNameLst>
                                      </p:cBhvr>
                                      <p:tavLst>
                                        <p:tav tm="0">
                                          <p:val>
                                            <p:strVal val="#ppt_h"/>
                                          </p:val>
                                        </p:tav>
                                        <p:tav tm="100000">
                                          <p:val>
                                            <p:strVal val="#ppt_h"/>
                                          </p:val>
                                        </p:tav>
                                      </p:tavLst>
                                    </p:anim>
                                  </p:childTnLst>
                                </p:cTn>
                              </p:par>
                            </p:childTnLst>
                          </p:cTn>
                        </p:par>
                        <p:par>
                          <p:cTn id="150" fill="hold">
                            <p:stCondLst>
                              <p:cond delay="6000"/>
                            </p:stCondLst>
                            <p:childTnLst>
                              <p:par>
                                <p:cTn id="151" presetID="45" presetClass="entr" presetSubtype="0" fill="hold" grpId="0" nodeType="afterEffect">
                                  <p:stCondLst>
                                    <p:cond delay="0"/>
                                  </p:stCondLst>
                                  <p:childTnLst>
                                    <p:set>
                                      <p:cBhvr>
                                        <p:cTn id="152" dur="1" fill="hold">
                                          <p:stCondLst>
                                            <p:cond delay="0"/>
                                          </p:stCondLst>
                                        </p:cTn>
                                        <p:tgtEl>
                                          <p:spTgt spid="40"/>
                                        </p:tgtEl>
                                        <p:attrNameLst>
                                          <p:attrName>style.visibility</p:attrName>
                                        </p:attrNameLst>
                                      </p:cBhvr>
                                      <p:to>
                                        <p:strVal val="visible"/>
                                      </p:to>
                                    </p:set>
                                    <p:animEffect transition="in" filter="fade">
                                      <p:cBhvr>
                                        <p:cTn id="153" dur="200"/>
                                        <p:tgtEl>
                                          <p:spTgt spid="40"/>
                                        </p:tgtEl>
                                      </p:cBhvr>
                                    </p:animEffect>
                                    <p:anim calcmode="lin" valueType="num">
                                      <p:cBhvr>
                                        <p:cTn id="154" dur="200" fill="hold"/>
                                        <p:tgtEl>
                                          <p:spTgt spid="40"/>
                                        </p:tgtEl>
                                        <p:attrNameLst>
                                          <p:attrName>ppt_w</p:attrName>
                                        </p:attrNameLst>
                                      </p:cBhvr>
                                      <p:tavLst>
                                        <p:tav tm="0" fmla="#ppt_w*sin(2.5*pi*$)">
                                          <p:val>
                                            <p:fltVal val="0"/>
                                          </p:val>
                                        </p:tav>
                                        <p:tav tm="100000">
                                          <p:val>
                                            <p:fltVal val="1"/>
                                          </p:val>
                                        </p:tav>
                                      </p:tavLst>
                                    </p:anim>
                                    <p:anim calcmode="lin" valueType="num">
                                      <p:cBhvr>
                                        <p:cTn id="155" dur="200" fill="hold"/>
                                        <p:tgtEl>
                                          <p:spTgt spid="40"/>
                                        </p:tgtEl>
                                        <p:attrNameLst>
                                          <p:attrName>ppt_h</p:attrName>
                                        </p:attrNameLst>
                                      </p:cBhvr>
                                      <p:tavLst>
                                        <p:tav tm="0">
                                          <p:val>
                                            <p:strVal val="#ppt_h"/>
                                          </p:val>
                                        </p:tav>
                                        <p:tav tm="100000">
                                          <p:val>
                                            <p:strVal val="#ppt_h"/>
                                          </p:val>
                                        </p:tav>
                                      </p:tavLst>
                                    </p:anim>
                                  </p:childTnLst>
                                </p:cTn>
                              </p:par>
                            </p:childTnLst>
                          </p:cTn>
                        </p:par>
                        <p:par>
                          <p:cTn id="156" fill="hold">
                            <p:stCondLst>
                              <p:cond delay="6200"/>
                            </p:stCondLst>
                            <p:childTnLst>
                              <p:par>
                                <p:cTn id="157" presetID="45" presetClass="entr" presetSubtype="0" fill="hold" grpId="0" nodeType="afterEffect">
                                  <p:stCondLst>
                                    <p:cond delay="0"/>
                                  </p:stCondLst>
                                  <p:childTnLst>
                                    <p:set>
                                      <p:cBhvr>
                                        <p:cTn id="158" dur="1" fill="hold">
                                          <p:stCondLst>
                                            <p:cond delay="0"/>
                                          </p:stCondLst>
                                        </p:cTn>
                                        <p:tgtEl>
                                          <p:spTgt spid="41"/>
                                        </p:tgtEl>
                                        <p:attrNameLst>
                                          <p:attrName>style.visibility</p:attrName>
                                        </p:attrNameLst>
                                      </p:cBhvr>
                                      <p:to>
                                        <p:strVal val="visible"/>
                                      </p:to>
                                    </p:set>
                                    <p:animEffect transition="in" filter="fade">
                                      <p:cBhvr>
                                        <p:cTn id="159" dur="200"/>
                                        <p:tgtEl>
                                          <p:spTgt spid="41"/>
                                        </p:tgtEl>
                                      </p:cBhvr>
                                    </p:animEffect>
                                    <p:anim calcmode="lin" valueType="num">
                                      <p:cBhvr>
                                        <p:cTn id="160" dur="200" fill="hold"/>
                                        <p:tgtEl>
                                          <p:spTgt spid="41"/>
                                        </p:tgtEl>
                                        <p:attrNameLst>
                                          <p:attrName>ppt_w</p:attrName>
                                        </p:attrNameLst>
                                      </p:cBhvr>
                                      <p:tavLst>
                                        <p:tav tm="0" fmla="#ppt_w*sin(2.5*pi*$)">
                                          <p:val>
                                            <p:fltVal val="0"/>
                                          </p:val>
                                        </p:tav>
                                        <p:tav tm="100000">
                                          <p:val>
                                            <p:fltVal val="1"/>
                                          </p:val>
                                        </p:tav>
                                      </p:tavLst>
                                    </p:anim>
                                    <p:anim calcmode="lin" valueType="num">
                                      <p:cBhvr>
                                        <p:cTn id="161" dur="200" fill="hold"/>
                                        <p:tgtEl>
                                          <p:spTgt spid="41"/>
                                        </p:tgtEl>
                                        <p:attrNameLst>
                                          <p:attrName>ppt_h</p:attrName>
                                        </p:attrNameLst>
                                      </p:cBhvr>
                                      <p:tavLst>
                                        <p:tav tm="0">
                                          <p:val>
                                            <p:strVal val="#ppt_h"/>
                                          </p:val>
                                        </p:tav>
                                        <p:tav tm="100000">
                                          <p:val>
                                            <p:strVal val="#ppt_h"/>
                                          </p:val>
                                        </p:tav>
                                      </p:tavLst>
                                    </p:anim>
                                  </p:childTnLst>
                                </p:cTn>
                              </p:par>
                            </p:childTnLst>
                          </p:cTn>
                        </p:par>
                        <p:par>
                          <p:cTn id="162" fill="hold">
                            <p:stCondLst>
                              <p:cond delay="6400"/>
                            </p:stCondLst>
                            <p:childTnLst>
                              <p:par>
                                <p:cTn id="163" presetID="45" presetClass="entr" presetSubtype="0" fill="hold" grpId="0" nodeType="afterEffect">
                                  <p:stCondLst>
                                    <p:cond delay="0"/>
                                  </p:stCondLst>
                                  <p:childTnLst>
                                    <p:set>
                                      <p:cBhvr>
                                        <p:cTn id="164" dur="1" fill="hold">
                                          <p:stCondLst>
                                            <p:cond delay="0"/>
                                          </p:stCondLst>
                                        </p:cTn>
                                        <p:tgtEl>
                                          <p:spTgt spid="42"/>
                                        </p:tgtEl>
                                        <p:attrNameLst>
                                          <p:attrName>style.visibility</p:attrName>
                                        </p:attrNameLst>
                                      </p:cBhvr>
                                      <p:to>
                                        <p:strVal val="visible"/>
                                      </p:to>
                                    </p:set>
                                    <p:animEffect transition="in" filter="fade">
                                      <p:cBhvr>
                                        <p:cTn id="165" dur="200"/>
                                        <p:tgtEl>
                                          <p:spTgt spid="42"/>
                                        </p:tgtEl>
                                      </p:cBhvr>
                                    </p:animEffect>
                                    <p:anim calcmode="lin" valueType="num">
                                      <p:cBhvr>
                                        <p:cTn id="166" dur="200" fill="hold"/>
                                        <p:tgtEl>
                                          <p:spTgt spid="42"/>
                                        </p:tgtEl>
                                        <p:attrNameLst>
                                          <p:attrName>ppt_w</p:attrName>
                                        </p:attrNameLst>
                                      </p:cBhvr>
                                      <p:tavLst>
                                        <p:tav tm="0" fmla="#ppt_w*sin(2.5*pi*$)">
                                          <p:val>
                                            <p:fltVal val="0"/>
                                          </p:val>
                                        </p:tav>
                                        <p:tav tm="100000">
                                          <p:val>
                                            <p:fltVal val="1"/>
                                          </p:val>
                                        </p:tav>
                                      </p:tavLst>
                                    </p:anim>
                                    <p:anim calcmode="lin" valueType="num">
                                      <p:cBhvr>
                                        <p:cTn id="167" dur="200" fill="hold"/>
                                        <p:tgtEl>
                                          <p:spTgt spid="42"/>
                                        </p:tgtEl>
                                        <p:attrNameLst>
                                          <p:attrName>ppt_h</p:attrName>
                                        </p:attrNameLst>
                                      </p:cBhvr>
                                      <p:tavLst>
                                        <p:tav tm="0">
                                          <p:val>
                                            <p:strVal val="#ppt_h"/>
                                          </p:val>
                                        </p:tav>
                                        <p:tav tm="100000">
                                          <p:val>
                                            <p:strVal val="#ppt_h"/>
                                          </p:val>
                                        </p:tav>
                                      </p:tavLst>
                                    </p:anim>
                                  </p:childTnLst>
                                </p:cTn>
                              </p:par>
                            </p:childTnLst>
                          </p:cTn>
                        </p:par>
                        <p:par>
                          <p:cTn id="168" fill="hold">
                            <p:stCondLst>
                              <p:cond delay="6600"/>
                            </p:stCondLst>
                            <p:childTnLst>
                              <p:par>
                                <p:cTn id="169" presetID="45" presetClass="entr" presetSubtype="0" fill="hold" grpId="0" nodeType="afterEffect">
                                  <p:stCondLst>
                                    <p:cond delay="0"/>
                                  </p:stCondLst>
                                  <p:childTnLst>
                                    <p:set>
                                      <p:cBhvr>
                                        <p:cTn id="170" dur="1" fill="hold">
                                          <p:stCondLst>
                                            <p:cond delay="0"/>
                                          </p:stCondLst>
                                        </p:cTn>
                                        <p:tgtEl>
                                          <p:spTgt spid="43"/>
                                        </p:tgtEl>
                                        <p:attrNameLst>
                                          <p:attrName>style.visibility</p:attrName>
                                        </p:attrNameLst>
                                      </p:cBhvr>
                                      <p:to>
                                        <p:strVal val="visible"/>
                                      </p:to>
                                    </p:set>
                                    <p:animEffect transition="in" filter="fade">
                                      <p:cBhvr>
                                        <p:cTn id="171" dur="200"/>
                                        <p:tgtEl>
                                          <p:spTgt spid="43"/>
                                        </p:tgtEl>
                                      </p:cBhvr>
                                    </p:animEffect>
                                    <p:anim calcmode="lin" valueType="num">
                                      <p:cBhvr>
                                        <p:cTn id="172" dur="200" fill="hold"/>
                                        <p:tgtEl>
                                          <p:spTgt spid="43"/>
                                        </p:tgtEl>
                                        <p:attrNameLst>
                                          <p:attrName>ppt_w</p:attrName>
                                        </p:attrNameLst>
                                      </p:cBhvr>
                                      <p:tavLst>
                                        <p:tav tm="0" fmla="#ppt_w*sin(2.5*pi*$)">
                                          <p:val>
                                            <p:fltVal val="0"/>
                                          </p:val>
                                        </p:tav>
                                        <p:tav tm="100000">
                                          <p:val>
                                            <p:fltVal val="1"/>
                                          </p:val>
                                        </p:tav>
                                      </p:tavLst>
                                    </p:anim>
                                    <p:anim calcmode="lin" valueType="num">
                                      <p:cBhvr>
                                        <p:cTn id="173" dur="200" fill="hold"/>
                                        <p:tgtEl>
                                          <p:spTgt spid="43"/>
                                        </p:tgtEl>
                                        <p:attrNameLst>
                                          <p:attrName>ppt_h</p:attrName>
                                        </p:attrNameLst>
                                      </p:cBhvr>
                                      <p:tavLst>
                                        <p:tav tm="0">
                                          <p:val>
                                            <p:strVal val="#ppt_h"/>
                                          </p:val>
                                        </p:tav>
                                        <p:tav tm="100000">
                                          <p:val>
                                            <p:strVal val="#ppt_h"/>
                                          </p:val>
                                        </p:tav>
                                      </p:tavLst>
                                    </p:anim>
                                  </p:childTnLst>
                                </p:cTn>
                              </p:par>
                            </p:childTnLst>
                          </p:cTn>
                        </p:par>
                        <p:par>
                          <p:cTn id="174" fill="hold">
                            <p:stCondLst>
                              <p:cond delay="6800"/>
                            </p:stCondLst>
                            <p:childTnLst>
                              <p:par>
                                <p:cTn id="175" presetID="45" presetClass="entr" presetSubtype="0" fill="hold" grpId="0" nodeType="afterEffect">
                                  <p:stCondLst>
                                    <p:cond delay="0"/>
                                  </p:stCondLst>
                                  <p:childTnLst>
                                    <p:set>
                                      <p:cBhvr>
                                        <p:cTn id="176" dur="1" fill="hold">
                                          <p:stCondLst>
                                            <p:cond delay="0"/>
                                          </p:stCondLst>
                                        </p:cTn>
                                        <p:tgtEl>
                                          <p:spTgt spid="44"/>
                                        </p:tgtEl>
                                        <p:attrNameLst>
                                          <p:attrName>style.visibility</p:attrName>
                                        </p:attrNameLst>
                                      </p:cBhvr>
                                      <p:to>
                                        <p:strVal val="visible"/>
                                      </p:to>
                                    </p:set>
                                    <p:animEffect transition="in" filter="fade">
                                      <p:cBhvr>
                                        <p:cTn id="177" dur="200"/>
                                        <p:tgtEl>
                                          <p:spTgt spid="44"/>
                                        </p:tgtEl>
                                      </p:cBhvr>
                                    </p:animEffect>
                                    <p:anim calcmode="lin" valueType="num">
                                      <p:cBhvr>
                                        <p:cTn id="178" dur="200" fill="hold"/>
                                        <p:tgtEl>
                                          <p:spTgt spid="44"/>
                                        </p:tgtEl>
                                        <p:attrNameLst>
                                          <p:attrName>ppt_w</p:attrName>
                                        </p:attrNameLst>
                                      </p:cBhvr>
                                      <p:tavLst>
                                        <p:tav tm="0" fmla="#ppt_w*sin(2.5*pi*$)">
                                          <p:val>
                                            <p:fltVal val="0"/>
                                          </p:val>
                                        </p:tav>
                                        <p:tav tm="100000">
                                          <p:val>
                                            <p:fltVal val="1"/>
                                          </p:val>
                                        </p:tav>
                                      </p:tavLst>
                                    </p:anim>
                                    <p:anim calcmode="lin" valueType="num">
                                      <p:cBhvr>
                                        <p:cTn id="179" dur="200" fill="hold"/>
                                        <p:tgtEl>
                                          <p:spTgt spid="44"/>
                                        </p:tgtEl>
                                        <p:attrNameLst>
                                          <p:attrName>ppt_h</p:attrName>
                                        </p:attrNameLst>
                                      </p:cBhvr>
                                      <p:tavLst>
                                        <p:tav tm="0">
                                          <p:val>
                                            <p:strVal val="#ppt_h"/>
                                          </p:val>
                                        </p:tav>
                                        <p:tav tm="100000">
                                          <p:val>
                                            <p:strVal val="#ppt_h"/>
                                          </p:val>
                                        </p:tav>
                                      </p:tavLst>
                                    </p:anim>
                                  </p:childTnLst>
                                </p:cTn>
                              </p:par>
                            </p:childTnLst>
                          </p:cTn>
                        </p:par>
                        <p:par>
                          <p:cTn id="180" fill="hold">
                            <p:stCondLst>
                              <p:cond delay="7000"/>
                            </p:stCondLst>
                            <p:childTnLst>
                              <p:par>
                                <p:cTn id="181" presetID="45" presetClass="entr" presetSubtype="0" fill="hold" grpId="0" nodeType="afterEffect">
                                  <p:stCondLst>
                                    <p:cond delay="0"/>
                                  </p:stCondLst>
                                  <p:childTnLst>
                                    <p:set>
                                      <p:cBhvr>
                                        <p:cTn id="182" dur="1" fill="hold">
                                          <p:stCondLst>
                                            <p:cond delay="0"/>
                                          </p:stCondLst>
                                        </p:cTn>
                                        <p:tgtEl>
                                          <p:spTgt spid="45"/>
                                        </p:tgtEl>
                                        <p:attrNameLst>
                                          <p:attrName>style.visibility</p:attrName>
                                        </p:attrNameLst>
                                      </p:cBhvr>
                                      <p:to>
                                        <p:strVal val="visible"/>
                                      </p:to>
                                    </p:set>
                                    <p:animEffect transition="in" filter="fade">
                                      <p:cBhvr>
                                        <p:cTn id="183" dur="200"/>
                                        <p:tgtEl>
                                          <p:spTgt spid="45"/>
                                        </p:tgtEl>
                                      </p:cBhvr>
                                    </p:animEffect>
                                    <p:anim calcmode="lin" valueType="num">
                                      <p:cBhvr>
                                        <p:cTn id="184" dur="200" fill="hold"/>
                                        <p:tgtEl>
                                          <p:spTgt spid="45"/>
                                        </p:tgtEl>
                                        <p:attrNameLst>
                                          <p:attrName>ppt_w</p:attrName>
                                        </p:attrNameLst>
                                      </p:cBhvr>
                                      <p:tavLst>
                                        <p:tav tm="0" fmla="#ppt_w*sin(2.5*pi*$)">
                                          <p:val>
                                            <p:fltVal val="0"/>
                                          </p:val>
                                        </p:tav>
                                        <p:tav tm="100000">
                                          <p:val>
                                            <p:fltVal val="1"/>
                                          </p:val>
                                        </p:tav>
                                      </p:tavLst>
                                    </p:anim>
                                    <p:anim calcmode="lin" valueType="num">
                                      <p:cBhvr>
                                        <p:cTn id="185" dur="200" fill="hold"/>
                                        <p:tgtEl>
                                          <p:spTgt spid="45"/>
                                        </p:tgtEl>
                                        <p:attrNameLst>
                                          <p:attrName>ppt_h</p:attrName>
                                        </p:attrNameLst>
                                      </p:cBhvr>
                                      <p:tavLst>
                                        <p:tav tm="0">
                                          <p:val>
                                            <p:strVal val="#ppt_h"/>
                                          </p:val>
                                        </p:tav>
                                        <p:tav tm="100000">
                                          <p:val>
                                            <p:strVal val="#ppt_h"/>
                                          </p:val>
                                        </p:tav>
                                      </p:tavLst>
                                    </p:anim>
                                  </p:childTnLst>
                                </p:cTn>
                              </p:par>
                            </p:childTnLst>
                          </p:cTn>
                        </p:par>
                        <p:par>
                          <p:cTn id="186" fill="hold">
                            <p:stCondLst>
                              <p:cond delay="7200"/>
                            </p:stCondLst>
                            <p:childTnLst>
                              <p:par>
                                <p:cTn id="187" presetID="45" presetClass="entr" presetSubtype="0" fill="hold" grpId="0" nodeType="afterEffect">
                                  <p:stCondLst>
                                    <p:cond delay="0"/>
                                  </p:stCondLst>
                                  <p:childTnLst>
                                    <p:set>
                                      <p:cBhvr>
                                        <p:cTn id="188" dur="1" fill="hold">
                                          <p:stCondLst>
                                            <p:cond delay="0"/>
                                          </p:stCondLst>
                                        </p:cTn>
                                        <p:tgtEl>
                                          <p:spTgt spid="46"/>
                                        </p:tgtEl>
                                        <p:attrNameLst>
                                          <p:attrName>style.visibility</p:attrName>
                                        </p:attrNameLst>
                                      </p:cBhvr>
                                      <p:to>
                                        <p:strVal val="visible"/>
                                      </p:to>
                                    </p:set>
                                    <p:animEffect transition="in" filter="fade">
                                      <p:cBhvr>
                                        <p:cTn id="189" dur="200"/>
                                        <p:tgtEl>
                                          <p:spTgt spid="46"/>
                                        </p:tgtEl>
                                      </p:cBhvr>
                                    </p:animEffect>
                                    <p:anim calcmode="lin" valueType="num">
                                      <p:cBhvr>
                                        <p:cTn id="190" dur="200" fill="hold"/>
                                        <p:tgtEl>
                                          <p:spTgt spid="46"/>
                                        </p:tgtEl>
                                        <p:attrNameLst>
                                          <p:attrName>ppt_w</p:attrName>
                                        </p:attrNameLst>
                                      </p:cBhvr>
                                      <p:tavLst>
                                        <p:tav tm="0" fmla="#ppt_w*sin(2.5*pi*$)">
                                          <p:val>
                                            <p:fltVal val="0"/>
                                          </p:val>
                                        </p:tav>
                                        <p:tav tm="100000">
                                          <p:val>
                                            <p:fltVal val="1"/>
                                          </p:val>
                                        </p:tav>
                                      </p:tavLst>
                                    </p:anim>
                                    <p:anim calcmode="lin" valueType="num">
                                      <p:cBhvr>
                                        <p:cTn id="191" dur="200" fill="hold"/>
                                        <p:tgtEl>
                                          <p:spTgt spid="46"/>
                                        </p:tgtEl>
                                        <p:attrNameLst>
                                          <p:attrName>ppt_h</p:attrName>
                                        </p:attrNameLst>
                                      </p:cBhvr>
                                      <p:tavLst>
                                        <p:tav tm="0">
                                          <p:val>
                                            <p:strVal val="#ppt_h"/>
                                          </p:val>
                                        </p:tav>
                                        <p:tav tm="100000">
                                          <p:val>
                                            <p:strVal val="#ppt_h"/>
                                          </p:val>
                                        </p:tav>
                                      </p:tavLst>
                                    </p:anim>
                                  </p:childTnLst>
                                </p:cTn>
                              </p:par>
                            </p:childTnLst>
                          </p:cTn>
                        </p:par>
                        <p:par>
                          <p:cTn id="192" fill="hold">
                            <p:stCondLst>
                              <p:cond delay="7400"/>
                            </p:stCondLst>
                            <p:childTnLst>
                              <p:par>
                                <p:cTn id="193" presetID="45" presetClass="entr" presetSubtype="0" fill="hold" grpId="0" nodeType="afterEffect">
                                  <p:stCondLst>
                                    <p:cond delay="0"/>
                                  </p:stCondLst>
                                  <p:childTnLst>
                                    <p:set>
                                      <p:cBhvr>
                                        <p:cTn id="194" dur="1" fill="hold">
                                          <p:stCondLst>
                                            <p:cond delay="0"/>
                                          </p:stCondLst>
                                        </p:cTn>
                                        <p:tgtEl>
                                          <p:spTgt spid="47"/>
                                        </p:tgtEl>
                                        <p:attrNameLst>
                                          <p:attrName>style.visibility</p:attrName>
                                        </p:attrNameLst>
                                      </p:cBhvr>
                                      <p:to>
                                        <p:strVal val="visible"/>
                                      </p:to>
                                    </p:set>
                                    <p:animEffect transition="in" filter="fade">
                                      <p:cBhvr>
                                        <p:cTn id="195" dur="200"/>
                                        <p:tgtEl>
                                          <p:spTgt spid="47"/>
                                        </p:tgtEl>
                                      </p:cBhvr>
                                    </p:animEffect>
                                    <p:anim calcmode="lin" valueType="num">
                                      <p:cBhvr>
                                        <p:cTn id="196" dur="200" fill="hold"/>
                                        <p:tgtEl>
                                          <p:spTgt spid="47"/>
                                        </p:tgtEl>
                                        <p:attrNameLst>
                                          <p:attrName>ppt_w</p:attrName>
                                        </p:attrNameLst>
                                      </p:cBhvr>
                                      <p:tavLst>
                                        <p:tav tm="0" fmla="#ppt_w*sin(2.5*pi*$)">
                                          <p:val>
                                            <p:fltVal val="0"/>
                                          </p:val>
                                        </p:tav>
                                        <p:tav tm="100000">
                                          <p:val>
                                            <p:fltVal val="1"/>
                                          </p:val>
                                        </p:tav>
                                      </p:tavLst>
                                    </p:anim>
                                    <p:anim calcmode="lin" valueType="num">
                                      <p:cBhvr>
                                        <p:cTn id="197" dur="200" fill="hold"/>
                                        <p:tgtEl>
                                          <p:spTgt spid="47"/>
                                        </p:tgtEl>
                                        <p:attrNameLst>
                                          <p:attrName>ppt_h</p:attrName>
                                        </p:attrNameLst>
                                      </p:cBhvr>
                                      <p:tavLst>
                                        <p:tav tm="0">
                                          <p:val>
                                            <p:strVal val="#ppt_h"/>
                                          </p:val>
                                        </p:tav>
                                        <p:tav tm="100000">
                                          <p:val>
                                            <p:strVal val="#ppt_h"/>
                                          </p:val>
                                        </p:tav>
                                      </p:tavLst>
                                    </p:anim>
                                  </p:childTnLst>
                                </p:cTn>
                              </p:par>
                            </p:childTnLst>
                          </p:cTn>
                        </p:par>
                        <p:par>
                          <p:cTn id="198" fill="hold">
                            <p:stCondLst>
                              <p:cond delay="7600"/>
                            </p:stCondLst>
                            <p:childTnLst>
                              <p:par>
                                <p:cTn id="199" presetID="45" presetClass="entr" presetSubtype="0" fill="hold" grpId="0" nodeType="afterEffect">
                                  <p:stCondLst>
                                    <p:cond delay="0"/>
                                  </p:stCondLst>
                                  <p:childTnLst>
                                    <p:set>
                                      <p:cBhvr>
                                        <p:cTn id="200" dur="1" fill="hold">
                                          <p:stCondLst>
                                            <p:cond delay="0"/>
                                          </p:stCondLst>
                                        </p:cTn>
                                        <p:tgtEl>
                                          <p:spTgt spid="48"/>
                                        </p:tgtEl>
                                        <p:attrNameLst>
                                          <p:attrName>style.visibility</p:attrName>
                                        </p:attrNameLst>
                                      </p:cBhvr>
                                      <p:to>
                                        <p:strVal val="visible"/>
                                      </p:to>
                                    </p:set>
                                    <p:animEffect transition="in" filter="fade">
                                      <p:cBhvr>
                                        <p:cTn id="201" dur="200"/>
                                        <p:tgtEl>
                                          <p:spTgt spid="48"/>
                                        </p:tgtEl>
                                      </p:cBhvr>
                                    </p:animEffect>
                                    <p:anim calcmode="lin" valueType="num">
                                      <p:cBhvr>
                                        <p:cTn id="202" dur="200" fill="hold"/>
                                        <p:tgtEl>
                                          <p:spTgt spid="48"/>
                                        </p:tgtEl>
                                        <p:attrNameLst>
                                          <p:attrName>ppt_w</p:attrName>
                                        </p:attrNameLst>
                                      </p:cBhvr>
                                      <p:tavLst>
                                        <p:tav tm="0" fmla="#ppt_w*sin(2.5*pi*$)">
                                          <p:val>
                                            <p:fltVal val="0"/>
                                          </p:val>
                                        </p:tav>
                                        <p:tav tm="100000">
                                          <p:val>
                                            <p:fltVal val="1"/>
                                          </p:val>
                                        </p:tav>
                                      </p:tavLst>
                                    </p:anim>
                                    <p:anim calcmode="lin" valueType="num">
                                      <p:cBhvr>
                                        <p:cTn id="203" dur="200" fill="hold"/>
                                        <p:tgtEl>
                                          <p:spTgt spid="48"/>
                                        </p:tgtEl>
                                        <p:attrNameLst>
                                          <p:attrName>ppt_h</p:attrName>
                                        </p:attrNameLst>
                                      </p:cBhvr>
                                      <p:tavLst>
                                        <p:tav tm="0">
                                          <p:val>
                                            <p:strVal val="#ppt_h"/>
                                          </p:val>
                                        </p:tav>
                                        <p:tav tm="100000">
                                          <p:val>
                                            <p:strVal val="#ppt_h"/>
                                          </p:val>
                                        </p:tav>
                                      </p:tavLst>
                                    </p:anim>
                                  </p:childTnLst>
                                </p:cTn>
                              </p:par>
                            </p:childTnLst>
                          </p:cTn>
                        </p:par>
                        <p:par>
                          <p:cTn id="204" fill="hold">
                            <p:stCondLst>
                              <p:cond delay="7800"/>
                            </p:stCondLst>
                            <p:childTnLst>
                              <p:par>
                                <p:cTn id="205" presetID="45" presetClass="entr" presetSubtype="0" fill="hold" grpId="0" nodeType="afterEffect">
                                  <p:stCondLst>
                                    <p:cond delay="0"/>
                                  </p:stCondLst>
                                  <p:childTnLst>
                                    <p:set>
                                      <p:cBhvr>
                                        <p:cTn id="206" dur="1" fill="hold">
                                          <p:stCondLst>
                                            <p:cond delay="0"/>
                                          </p:stCondLst>
                                        </p:cTn>
                                        <p:tgtEl>
                                          <p:spTgt spid="49"/>
                                        </p:tgtEl>
                                        <p:attrNameLst>
                                          <p:attrName>style.visibility</p:attrName>
                                        </p:attrNameLst>
                                      </p:cBhvr>
                                      <p:to>
                                        <p:strVal val="visible"/>
                                      </p:to>
                                    </p:set>
                                    <p:animEffect transition="in" filter="fade">
                                      <p:cBhvr>
                                        <p:cTn id="207" dur="200"/>
                                        <p:tgtEl>
                                          <p:spTgt spid="49"/>
                                        </p:tgtEl>
                                      </p:cBhvr>
                                    </p:animEffect>
                                    <p:anim calcmode="lin" valueType="num">
                                      <p:cBhvr>
                                        <p:cTn id="208" dur="200" fill="hold"/>
                                        <p:tgtEl>
                                          <p:spTgt spid="49"/>
                                        </p:tgtEl>
                                        <p:attrNameLst>
                                          <p:attrName>ppt_w</p:attrName>
                                        </p:attrNameLst>
                                      </p:cBhvr>
                                      <p:tavLst>
                                        <p:tav tm="0" fmla="#ppt_w*sin(2.5*pi*$)">
                                          <p:val>
                                            <p:fltVal val="0"/>
                                          </p:val>
                                        </p:tav>
                                        <p:tav tm="100000">
                                          <p:val>
                                            <p:fltVal val="1"/>
                                          </p:val>
                                        </p:tav>
                                      </p:tavLst>
                                    </p:anim>
                                    <p:anim calcmode="lin" valueType="num">
                                      <p:cBhvr>
                                        <p:cTn id="209" dur="200" fill="hold"/>
                                        <p:tgtEl>
                                          <p:spTgt spid="49"/>
                                        </p:tgtEl>
                                        <p:attrNameLst>
                                          <p:attrName>ppt_h</p:attrName>
                                        </p:attrNameLst>
                                      </p:cBhvr>
                                      <p:tavLst>
                                        <p:tav tm="0">
                                          <p:val>
                                            <p:strVal val="#ppt_h"/>
                                          </p:val>
                                        </p:tav>
                                        <p:tav tm="100000">
                                          <p:val>
                                            <p:strVal val="#ppt_h"/>
                                          </p:val>
                                        </p:tav>
                                      </p:tavLst>
                                    </p:anim>
                                  </p:childTnLst>
                                </p:cTn>
                              </p:par>
                            </p:childTnLst>
                          </p:cTn>
                        </p:par>
                        <p:par>
                          <p:cTn id="210" fill="hold">
                            <p:stCondLst>
                              <p:cond delay="8000"/>
                            </p:stCondLst>
                            <p:childTnLst>
                              <p:par>
                                <p:cTn id="211" presetID="45" presetClass="entr" presetSubtype="0" fill="hold" grpId="0" nodeType="afterEffect">
                                  <p:stCondLst>
                                    <p:cond delay="0"/>
                                  </p:stCondLst>
                                  <p:childTnLst>
                                    <p:set>
                                      <p:cBhvr>
                                        <p:cTn id="212" dur="1" fill="hold">
                                          <p:stCondLst>
                                            <p:cond delay="0"/>
                                          </p:stCondLst>
                                        </p:cTn>
                                        <p:tgtEl>
                                          <p:spTgt spid="50"/>
                                        </p:tgtEl>
                                        <p:attrNameLst>
                                          <p:attrName>style.visibility</p:attrName>
                                        </p:attrNameLst>
                                      </p:cBhvr>
                                      <p:to>
                                        <p:strVal val="visible"/>
                                      </p:to>
                                    </p:set>
                                    <p:animEffect transition="in" filter="fade">
                                      <p:cBhvr>
                                        <p:cTn id="213" dur="200"/>
                                        <p:tgtEl>
                                          <p:spTgt spid="50"/>
                                        </p:tgtEl>
                                      </p:cBhvr>
                                    </p:animEffect>
                                    <p:anim calcmode="lin" valueType="num">
                                      <p:cBhvr>
                                        <p:cTn id="214" dur="200" fill="hold"/>
                                        <p:tgtEl>
                                          <p:spTgt spid="50"/>
                                        </p:tgtEl>
                                        <p:attrNameLst>
                                          <p:attrName>ppt_w</p:attrName>
                                        </p:attrNameLst>
                                      </p:cBhvr>
                                      <p:tavLst>
                                        <p:tav tm="0" fmla="#ppt_w*sin(2.5*pi*$)">
                                          <p:val>
                                            <p:fltVal val="0"/>
                                          </p:val>
                                        </p:tav>
                                        <p:tav tm="100000">
                                          <p:val>
                                            <p:fltVal val="1"/>
                                          </p:val>
                                        </p:tav>
                                      </p:tavLst>
                                    </p:anim>
                                    <p:anim calcmode="lin" valueType="num">
                                      <p:cBhvr>
                                        <p:cTn id="215" dur="200" fill="hold"/>
                                        <p:tgtEl>
                                          <p:spTgt spid="50"/>
                                        </p:tgtEl>
                                        <p:attrNameLst>
                                          <p:attrName>ppt_h</p:attrName>
                                        </p:attrNameLst>
                                      </p:cBhvr>
                                      <p:tavLst>
                                        <p:tav tm="0">
                                          <p:val>
                                            <p:strVal val="#ppt_h"/>
                                          </p:val>
                                        </p:tav>
                                        <p:tav tm="100000">
                                          <p:val>
                                            <p:strVal val="#ppt_h"/>
                                          </p:val>
                                        </p:tav>
                                      </p:tavLst>
                                    </p:anim>
                                  </p:childTnLst>
                                </p:cTn>
                              </p:par>
                            </p:childTnLst>
                          </p:cTn>
                        </p:par>
                        <p:par>
                          <p:cTn id="216" fill="hold">
                            <p:stCondLst>
                              <p:cond delay="8200"/>
                            </p:stCondLst>
                            <p:childTnLst>
                              <p:par>
                                <p:cTn id="217" presetID="45" presetClass="entr" presetSubtype="0" fill="hold" grpId="0" nodeType="afterEffect">
                                  <p:stCondLst>
                                    <p:cond delay="0"/>
                                  </p:stCondLst>
                                  <p:childTnLst>
                                    <p:set>
                                      <p:cBhvr>
                                        <p:cTn id="218" dur="1" fill="hold">
                                          <p:stCondLst>
                                            <p:cond delay="0"/>
                                          </p:stCondLst>
                                        </p:cTn>
                                        <p:tgtEl>
                                          <p:spTgt spid="51"/>
                                        </p:tgtEl>
                                        <p:attrNameLst>
                                          <p:attrName>style.visibility</p:attrName>
                                        </p:attrNameLst>
                                      </p:cBhvr>
                                      <p:to>
                                        <p:strVal val="visible"/>
                                      </p:to>
                                    </p:set>
                                    <p:animEffect transition="in" filter="fade">
                                      <p:cBhvr>
                                        <p:cTn id="219" dur="200"/>
                                        <p:tgtEl>
                                          <p:spTgt spid="51"/>
                                        </p:tgtEl>
                                      </p:cBhvr>
                                    </p:animEffect>
                                    <p:anim calcmode="lin" valueType="num">
                                      <p:cBhvr>
                                        <p:cTn id="220" dur="200" fill="hold"/>
                                        <p:tgtEl>
                                          <p:spTgt spid="51"/>
                                        </p:tgtEl>
                                        <p:attrNameLst>
                                          <p:attrName>ppt_w</p:attrName>
                                        </p:attrNameLst>
                                      </p:cBhvr>
                                      <p:tavLst>
                                        <p:tav tm="0" fmla="#ppt_w*sin(2.5*pi*$)">
                                          <p:val>
                                            <p:fltVal val="0"/>
                                          </p:val>
                                        </p:tav>
                                        <p:tav tm="100000">
                                          <p:val>
                                            <p:fltVal val="1"/>
                                          </p:val>
                                        </p:tav>
                                      </p:tavLst>
                                    </p:anim>
                                    <p:anim calcmode="lin" valueType="num">
                                      <p:cBhvr>
                                        <p:cTn id="221" dur="200" fill="hold"/>
                                        <p:tgtEl>
                                          <p:spTgt spid="51"/>
                                        </p:tgtEl>
                                        <p:attrNameLst>
                                          <p:attrName>ppt_h</p:attrName>
                                        </p:attrNameLst>
                                      </p:cBhvr>
                                      <p:tavLst>
                                        <p:tav tm="0">
                                          <p:val>
                                            <p:strVal val="#ppt_h"/>
                                          </p:val>
                                        </p:tav>
                                        <p:tav tm="100000">
                                          <p:val>
                                            <p:strVal val="#ppt_h"/>
                                          </p:val>
                                        </p:tav>
                                      </p:tavLst>
                                    </p:anim>
                                  </p:childTnLst>
                                </p:cTn>
                              </p:par>
                            </p:childTnLst>
                          </p:cTn>
                        </p:par>
                        <p:par>
                          <p:cTn id="222" fill="hold">
                            <p:stCondLst>
                              <p:cond delay="8400"/>
                            </p:stCondLst>
                            <p:childTnLst>
                              <p:par>
                                <p:cTn id="223" presetID="45" presetClass="entr" presetSubtype="0" fill="hold" grpId="0" nodeType="afterEffect">
                                  <p:stCondLst>
                                    <p:cond delay="0"/>
                                  </p:stCondLst>
                                  <p:childTnLst>
                                    <p:set>
                                      <p:cBhvr>
                                        <p:cTn id="224" dur="1" fill="hold">
                                          <p:stCondLst>
                                            <p:cond delay="0"/>
                                          </p:stCondLst>
                                        </p:cTn>
                                        <p:tgtEl>
                                          <p:spTgt spid="52"/>
                                        </p:tgtEl>
                                        <p:attrNameLst>
                                          <p:attrName>style.visibility</p:attrName>
                                        </p:attrNameLst>
                                      </p:cBhvr>
                                      <p:to>
                                        <p:strVal val="visible"/>
                                      </p:to>
                                    </p:set>
                                    <p:animEffect transition="in" filter="fade">
                                      <p:cBhvr>
                                        <p:cTn id="225" dur="200"/>
                                        <p:tgtEl>
                                          <p:spTgt spid="52"/>
                                        </p:tgtEl>
                                      </p:cBhvr>
                                    </p:animEffect>
                                    <p:anim calcmode="lin" valueType="num">
                                      <p:cBhvr>
                                        <p:cTn id="226" dur="200" fill="hold"/>
                                        <p:tgtEl>
                                          <p:spTgt spid="52"/>
                                        </p:tgtEl>
                                        <p:attrNameLst>
                                          <p:attrName>ppt_w</p:attrName>
                                        </p:attrNameLst>
                                      </p:cBhvr>
                                      <p:tavLst>
                                        <p:tav tm="0" fmla="#ppt_w*sin(2.5*pi*$)">
                                          <p:val>
                                            <p:fltVal val="0"/>
                                          </p:val>
                                        </p:tav>
                                        <p:tav tm="100000">
                                          <p:val>
                                            <p:fltVal val="1"/>
                                          </p:val>
                                        </p:tav>
                                      </p:tavLst>
                                    </p:anim>
                                    <p:anim calcmode="lin" valueType="num">
                                      <p:cBhvr>
                                        <p:cTn id="227" dur="200" fill="hold"/>
                                        <p:tgtEl>
                                          <p:spTgt spid="52"/>
                                        </p:tgtEl>
                                        <p:attrNameLst>
                                          <p:attrName>ppt_h</p:attrName>
                                        </p:attrNameLst>
                                      </p:cBhvr>
                                      <p:tavLst>
                                        <p:tav tm="0">
                                          <p:val>
                                            <p:strVal val="#ppt_h"/>
                                          </p:val>
                                        </p:tav>
                                        <p:tav tm="100000">
                                          <p:val>
                                            <p:strVal val="#ppt_h"/>
                                          </p:val>
                                        </p:tav>
                                      </p:tavLst>
                                    </p:anim>
                                  </p:childTnLst>
                                </p:cTn>
                              </p:par>
                            </p:childTnLst>
                          </p:cTn>
                        </p:par>
                        <p:par>
                          <p:cTn id="228" fill="hold">
                            <p:stCondLst>
                              <p:cond delay="8600"/>
                            </p:stCondLst>
                            <p:childTnLst>
                              <p:par>
                                <p:cTn id="229" presetID="45" presetClass="entr" presetSubtype="0" fill="hold" grpId="0" nodeType="afterEffect">
                                  <p:stCondLst>
                                    <p:cond delay="0"/>
                                  </p:stCondLst>
                                  <p:childTnLst>
                                    <p:set>
                                      <p:cBhvr>
                                        <p:cTn id="230" dur="1" fill="hold">
                                          <p:stCondLst>
                                            <p:cond delay="0"/>
                                          </p:stCondLst>
                                        </p:cTn>
                                        <p:tgtEl>
                                          <p:spTgt spid="53"/>
                                        </p:tgtEl>
                                        <p:attrNameLst>
                                          <p:attrName>style.visibility</p:attrName>
                                        </p:attrNameLst>
                                      </p:cBhvr>
                                      <p:to>
                                        <p:strVal val="visible"/>
                                      </p:to>
                                    </p:set>
                                    <p:animEffect transition="in" filter="fade">
                                      <p:cBhvr>
                                        <p:cTn id="231" dur="200"/>
                                        <p:tgtEl>
                                          <p:spTgt spid="53"/>
                                        </p:tgtEl>
                                      </p:cBhvr>
                                    </p:animEffect>
                                    <p:anim calcmode="lin" valueType="num">
                                      <p:cBhvr>
                                        <p:cTn id="232" dur="200" fill="hold"/>
                                        <p:tgtEl>
                                          <p:spTgt spid="53"/>
                                        </p:tgtEl>
                                        <p:attrNameLst>
                                          <p:attrName>ppt_w</p:attrName>
                                        </p:attrNameLst>
                                      </p:cBhvr>
                                      <p:tavLst>
                                        <p:tav tm="0" fmla="#ppt_w*sin(2.5*pi*$)">
                                          <p:val>
                                            <p:fltVal val="0"/>
                                          </p:val>
                                        </p:tav>
                                        <p:tav tm="100000">
                                          <p:val>
                                            <p:fltVal val="1"/>
                                          </p:val>
                                        </p:tav>
                                      </p:tavLst>
                                    </p:anim>
                                    <p:anim calcmode="lin" valueType="num">
                                      <p:cBhvr>
                                        <p:cTn id="233" dur="200" fill="hold"/>
                                        <p:tgtEl>
                                          <p:spTgt spid="53"/>
                                        </p:tgtEl>
                                        <p:attrNameLst>
                                          <p:attrName>ppt_h</p:attrName>
                                        </p:attrNameLst>
                                      </p:cBhvr>
                                      <p:tavLst>
                                        <p:tav tm="0">
                                          <p:val>
                                            <p:strVal val="#ppt_h"/>
                                          </p:val>
                                        </p:tav>
                                        <p:tav tm="100000">
                                          <p:val>
                                            <p:strVal val="#ppt_h"/>
                                          </p:val>
                                        </p:tav>
                                      </p:tavLst>
                                    </p:anim>
                                  </p:childTnLst>
                                </p:cTn>
                              </p:par>
                            </p:childTnLst>
                          </p:cTn>
                        </p:par>
                        <p:par>
                          <p:cTn id="234" fill="hold">
                            <p:stCondLst>
                              <p:cond delay="8800"/>
                            </p:stCondLst>
                            <p:childTnLst>
                              <p:par>
                                <p:cTn id="235" presetID="45" presetClass="entr" presetSubtype="0" fill="hold" grpId="0" nodeType="afterEffect">
                                  <p:stCondLst>
                                    <p:cond delay="0"/>
                                  </p:stCondLst>
                                  <p:childTnLst>
                                    <p:set>
                                      <p:cBhvr>
                                        <p:cTn id="236" dur="1" fill="hold">
                                          <p:stCondLst>
                                            <p:cond delay="0"/>
                                          </p:stCondLst>
                                        </p:cTn>
                                        <p:tgtEl>
                                          <p:spTgt spid="54"/>
                                        </p:tgtEl>
                                        <p:attrNameLst>
                                          <p:attrName>style.visibility</p:attrName>
                                        </p:attrNameLst>
                                      </p:cBhvr>
                                      <p:to>
                                        <p:strVal val="visible"/>
                                      </p:to>
                                    </p:set>
                                    <p:animEffect transition="in" filter="fade">
                                      <p:cBhvr>
                                        <p:cTn id="237" dur="200"/>
                                        <p:tgtEl>
                                          <p:spTgt spid="54"/>
                                        </p:tgtEl>
                                      </p:cBhvr>
                                    </p:animEffect>
                                    <p:anim calcmode="lin" valueType="num">
                                      <p:cBhvr>
                                        <p:cTn id="238" dur="200" fill="hold"/>
                                        <p:tgtEl>
                                          <p:spTgt spid="54"/>
                                        </p:tgtEl>
                                        <p:attrNameLst>
                                          <p:attrName>ppt_w</p:attrName>
                                        </p:attrNameLst>
                                      </p:cBhvr>
                                      <p:tavLst>
                                        <p:tav tm="0" fmla="#ppt_w*sin(2.5*pi*$)">
                                          <p:val>
                                            <p:fltVal val="0"/>
                                          </p:val>
                                        </p:tav>
                                        <p:tav tm="100000">
                                          <p:val>
                                            <p:fltVal val="1"/>
                                          </p:val>
                                        </p:tav>
                                      </p:tavLst>
                                    </p:anim>
                                    <p:anim calcmode="lin" valueType="num">
                                      <p:cBhvr>
                                        <p:cTn id="239" dur="200" fill="hold"/>
                                        <p:tgtEl>
                                          <p:spTgt spid="54"/>
                                        </p:tgtEl>
                                        <p:attrNameLst>
                                          <p:attrName>ppt_h</p:attrName>
                                        </p:attrNameLst>
                                      </p:cBhvr>
                                      <p:tavLst>
                                        <p:tav tm="0">
                                          <p:val>
                                            <p:strVal val="#ppt_h"/>
                                          </p:val>
                                        </p:tav>
                                        <p:tav tm="100000">
                                          <p:val>
                                            <p:strVal val="#ppt_h"/>
                                          </p:val>
                                        </p:tav>
                                      </p:tavLst>
                                    </p:anim>
                                  </p:childTnLst>
                                </p:cTn>
                              </p:par>
                            </p:childTnLst>
                          </p:cTn>
                        </p:par>
                        <p:par>
                          <p:cTn id="240" fill="hold">
                            <p:stCondLst>
                              <p:cond delay="9000"/>
                            </p:stCondLst>
                            <p:childTnLst>
                              <p:par>
                                <p:cTn id="241" presetID="45" presetClass="entr" presetSubtype="0" fill="hold" grpId="0" nodeType="afterEffect">
                                  <p:stCondLst>
                                    <p:cond delay="0"/>
                                  </p:stCondLst>
                                  <p:childTnLst>
                                    <p:set>
                                      <p:cBhvr>
                                        <p:cTn id="242" dur="1" fill="hold">
                                          <p:stCondLst>
                                            <p:cond delay="0"/>
                                          </p:stCondLst>
                                        </p:cTn>
                                        <p:tgtEl>
                                          <p:spTgt spid="55"/>
                                        </p:tgtEl>
                                        <p:attrNameLst>
                                          <p:attrName>style.visibility</p:attrName>
                                        </p:attrNameLst>
                                      </p:cBhvr>
                                      <p:to>
                                        <p:strVal val="visible"/>
                                      </p:to>
                                    </p:set>
                                    <p:animEffect transition="in" filter="fade">
                                      <p:cBhvr>
                                        <p:cTn id="243" dur="200"/>
                                        <p:tgtEl>
                                          <p:spTgt spid="55"/>
                                        </p:tgtEl>
                                      </p:cBhvr>
                                    </p:animEffect>
                                    <p:anim calcmode="lin" valueType="num">
                                      <p:cBhvr>
                                        <p:cTn id="244" dur="200" fill="hold"/>
                                        <p:tgtEl>
                                          <p:spTgt spid="55"/>
                                        </p:tgtEl>
                                        <p:attrNameLst>
                                          <p:attrName>ppt_w</p:attrName>
                                        </p:attrNameLst>
                                      </p:cBhvr>
                                      <p:tavLst>
                                        <p:tav tm="0" fmla="#ppt_w*sin(2.5*pi*$)">
                                          <p:val>
                                            <p:fltVal val="0"/>
                                          </p:val>
                                        </p:tav>
                                        <p:tav tm="100000">
                                          <p:val>
                                            <p:fltVal val="1"/>
                                          </p:val>
                                        </p:tav>
                                      </p:tavLst>
                                    </p:anim>
                                    <p:anim calcmode="lin" valueType="num">
                                      <p:cBhvr>
                                        <p:cTn id="245" dur="200" fill="hold"/>
                                        <p:tgtEl>
                                          <p:spTgt spid="55"/>
                                        </p:tgtEl>
                                        <p:attrNameLst>
                                          <p:attrName>ppt_h</p:attrName>
                                        </p:attrNameLst>
                                      </p:cBhvr>
                                      <p:tavLst>
                                        <p:tav tm="0">
                                          <p:val>
                                            <p:strVal val="#ppt_h"/>
                                          </p:val>
                                        </p:tav>
                                        <p:tav tm="100000">
                                          <p:val>
                                            <p:strVal val="#ppt_h"/>
                                          </p:val>
                                        </p:tav>
                                      </p:tavLst>
                                    </p:anim>
                                  </p:childTnLst>
                                </p:cTn>
                              </p:par>
                            </p:childTnLst>
                          </p:cTn>
                        </p:par>
                        <p:par>
                          <p:cTn id="246" fill="hold">
                            <p:stCondLst>
                              <p:cond delay="9200"/>
                            </p:stCondLst>
                            <p:childTnLst>
                              <p:par>
                                <p:cTn id="247" presetID="45" presetClass="entr" presetSubtype="0" fill="hold" grpId="0" nodeType="afterEffect">
                                  <p:stCondLst>
                                    <p:cond delay="0"/>
                                  </p:stCondLst>
                                  <p:childTnLst>
                                    <p:set>
                                      <p:cBhvr>
                                        <p:cTn id="248" dur="1" fill="hold">
                                          <p:stCondLst>
                                            <p:cond delay="0"/>
                                          </p:stCondLst>
                                        </p:cTn>
                                        <p:tgtEl>
                                          <p:spTgt spid="56"/>
                                        </p:tgtEl>
                                        <p:attrNameLst>
                                          <p:attrName>style.visibility</p:attrName>
                                        </p:attrNameLst>
                                      </p:cBhvr>
                                      <p:to>
                                        <p:strVal val="visible"/>
                                      </p:to>
                                    </p:set>
                                    <p:animEffect transition="in" filter="fade">
                                      <p:cBhvr>
                                        <p:cTn id="249" dur="200"/>
                                        <p:tgtEl>
                                          <p:spTgt spid="56"/>
                                        </p:tgtEl>
                                      </p:cBhvr>
                                    </p:animEffect>
                                    <p:anim calcmode="lin" valueType="num">
                                      <p:cBhvr>
                                        <p:cTn id="250" dur="200" fill="hold"/>
                                        <p:tgtEl>
                                          <p:spTgt spid="56"/>
                                        </p:tgtEl>
                                        <p:attrNameLst>
                                          <p:attrName>ppt_w</p:attrName>
                                        </p:attrNameLst>
                                      </p:cBhvr>
                                      <p:tavLst>
                                        <p:tav tm="0" fmla="#ppt_w*sin(2.5*pi*$)">
                                          <p:val>
                                            <p:fltVal val="0"/>
                                          </p:val>
                                        </p:tav>
                                        <p:tav tm="100000">
                                          <p:val>
                                            <p:fltVal val="1"/>
                                          </p:val>
                                        </p:tav>
                                      </p:tavLst>
                                    </p:anim>
                                    <p:anim calcmode="lin" valueType="num">
                                      <p:cBhvr>
                                        <p:cTn id="251" dur="200" fill="hold"/>
                                        <p:tgtEl>
                                          <p:spTgt spid="56"/>
                                        </p:tgtEl>
                                        <p:attrNameLst>
                                          <p:attrName>ppt_h</p:attrName>
                                        </p:attrNameLst>
                                      </p:cBhvr>
                                      <p:tavLst>
                                        <p:tav tm="0">
                                          <p:val>
                                            <p:strVal val="#ppt_h"/>
                                          </p:val>
                                        </p:tav>
                                        <p:tav tm="100000">
                                          <p:val>
                                            <p:strVal val="#ppt_h"/>
                                          </p:val>
                                        </p:tav>
                                      </p:tavLst>
                                    </p:anim>
                                  </p:childTnLst>
                                </p:cTn>
                              </p:par>
                            </p:childTnLst>
                          </p:cTn>
                        </p:par>
                        <p:par>
                          <p:cTn id="252" fill="hold">
                            <p:stCondLst>
                              <p:cond delay="9400"/>
                            </p:stCondLst>
                            <p:childTnLst>
                              <p:par>
                                <p:cTn id="253" presetID="45" presetClass="entr" presetSubtype="0" fill="hold" grpId="0" nodeType="afterEffect">
                                  <p:stCondLst>
                                    <p:cond delay="0"/>
                                  </p:stCondLst>
                                  <p:childTnLst>
                                    <p:set>
                                      <p:cBhvr>
                                        <p:cTn id="254" dur="1" fill="hold">
                                          <p:stCondLst>
                                            <p:cond delay="0"/>
                                          </p:stCondLst>
                                        </p:cTn>
                                        <p:tgtEl>
                                          <p:spTgt spid="57"/>
                                        </p:tgtEl>
                                        <p:attrNameLst>
                                          <p:attrName>style.visibility</p:attrName>
                                        </p:attrNameLst>
                                      </p:cBhvr>
                                      <p:to>
                                        <p:strVal val="visible"/>
                                      </p:to>
                                    </p:set>
                                    <p:animEffect transition="in" filter="fade">
                                      <p:cBhvr>
                                        <p:cTn id="255" dur="200"/>
                                        <p:tgtEl>
                                          <p:spTgt spid="57"/>
                                        </p:tgtEl>
                                      </p:cBhvr>
                                    </p:animEffect>
                                    <p:anim calcmode="lin" valueType="num">
                                      <p:cBhvr>
                                        <p:cTn id="256" dur="200" fill="hold"/>
                                        <p:tgtEl>
                                          <p:spTgt spid="57"/>
                                        </p:tgtEl>
                                        <p:attrNameLst>
                                          <p:attrName>ppt_w</p:attrName>
                                        </p:attrNameLst>
                                      </p:cBhvr>
                                      <p:tavLst>
                                        <p:tav tm="0" fmla="#ppt_w*sin(2.5*pi*$)">
                                          <p:val>
                                            <p:fltVal val="0"/>
                                          </p:val>
                                        </p:tav>
                                        <p:tav tm="100000">
                                          <p:val>
                                            <p:fltVal val="1"/>
                                          </p:val>
                                        </p:tav>
                                      </p:tavLst>
                                    </p:anim>
                                    <p:anim calcmode="lin" valueType="num">
                                      <p:cBhvr>
                                        <p:cTn id="257" dur="200" fill="hold"/>
                                        <p:tgtEl>
                                          <p:spTgt spid="57"/>
                                        </p:tgtEl>
                                        <p:attrNameLst>
                                          <p:attrName>ppt_h</p:attrName>
                                        </p:attrNameLst>
                                      </p:cBhvr>
                                      <p:tavLst>
                                        <p:tav tm="0">
                                          <p:val>
                                            <p:strVal val="#ppt_h"/>
                                          </p:val>
                                        </p:tav>
                                        <p:tav tm="100000">
                                          <p:val>
                                            <p:strVal val="#ppt_h"/>
                                          </p:val>
                                        </p:tav>
                                      </p:tavLst>
                                    </p:anim>
                                  </p:childTnLst>
                                </p:cTn>
                              </p:par>
                            </p:childTnLst>
                          </p:cTn>
                        </p:par>
                        <p:par>
                          <p:cTn id="258" fill="hold">
                            <p:stCondLst>
                              <p:cond delay="9600"/>
                            </p:stCondLst>
                            <p:childTnLst>
                              <p:par>
                                <p:cTn id="259" presetID="45" presetClass="entr" presetSubtype="0" fill="hold" grpId="0" nodeType="afterEffect">
                                  <p:stCondLst>
                                    <p:cond delay="0"/>
                                  </p:stCondLst>
                                  <p:childTnLst>
                                    <p:set>
                                      <p:cBhvr>
                                        <p:cTn id="260" dur="1" fill="hold">
                                          <p:stCondLst>
                                            <p:cond delay="0"/>
                                          </p:stCondLst>
                                        </p:cTn>
                                        <p:tgtEl>
                                          <p:spTgt spid="58"/>
                                        </p:tgtEl>
                                        <p:attrNameLst>
                                          <p:attrName>style.visibility</p:attrName>
                                        </p:attrNameLst>
                                      </p:cBhvr>
                                      <p:to>
                                        <p:strVal val="visible"/>
                                      </p:to>
                                    </p:set>
                                    <p:animEffect transition="in" filter="fade">
                                      <p:cBhvr>
                                        <p:cTn id="261" dur="200"/>
                                        <p:tgtEl>
                                          <p:spTgt spid="58"/>
                                        </p:tgtEl>
                                      </p:cBhvr>
                                    </p:animEffect>
                                    <p:anim calcmode="lin" valueType="num">
                                      <p:cBhvr>
                                        <p:cTn id="262" dur="200" fill="hold"/>
                                        <p:tgtEl>
                                          <p:spTgt spid="58"/>
                                        </p:tgtEl>
                                        <p:attrNameLst>
                                          <p:attrName>ppt_w</p:attrName>
                                        </p:attrNameLst>
                                      </p:cBhvr>
                                      <p:tavLst>
                                        <p:tav tm="0" fmla="#ppt_w*sin(2.5*pi*$)">
                                          <p:val>
                                            <p:fltVal val="0"/>
                                          </p:val>
                                        </p:tav>
                                        <p:tav tm="100000">
                                          <p:val>
                                            <p:fltVal val="1"/>
                                          </p:val>
                                        </p:tav>
                                      </p:tavLst>
                                    </p:anim>
                                    <p:anim calcmode="lin" valueType="num">
                                      <p:cBhvr>
                                        <p:cTn id="263" dur="200" fill="hold"/>
                                        <p:tgtEl>
                                          <p:spTgt spid="58"/>
                                        </p:tgtEl>
                                        <p:attrNameLst>
                                          <p:attrName>ppt_h</p:attrName>
                                        </p:attrNameLst>
                                      </p:cBhvr>
                                      <p:tavLst>
                                        <p:tav tm="0">
                                          <p:val>
                                            <p:strVal val="#ppt_h"/>
                                          </p:val>
                                        </p:tav>
                                        <p:tav tm="100000">
                                          <p:val>
                                            <p:strVal val="#ppt_h"/>
                                          </p:val>
                                        </p:tav>
                                      </p:tavLst>
                                    </p:anim>
                                  </p:childTnLst>
                                </p:cTn>
                              </p:par>
                            </p:childTnLst>
                          </p:cTn>
                        </p:par>
                        <p:par>
                          <p:cTn id="264" fill="hold">
                            <p:stCondLst>
                              <p:cond delay="9800"/>
                            </p:stCondLst>
                            <p:childTnLst>
                              <p:par>
                                <p:cTn id="265" presetID="45" presetClass="entr" presetSubtype="0" fill="hold" grpId="0" nodeType="afterEffect">
                                  <p:stCondLst>
                                    <p:cond delay="0"/>
                                  </p:stCondLst>
                                  <p:childTnLst>
                                    <p:set>
                                      <p:cBhvr>
                                        <p:cTn id="266" dur="1" fill="hold">
                                          <p:stCondLst>
                                            <p:cond delay="0"/>
                                          </p:stCondLst>
                                        </p:cTn>
                                        <p:tgtEl>
                                          <p:spTgt spid="59"/>
                                        </p:tgtEl>
                                        <p:attrNameLst>
                                          <p:attrName>style.visibility</p:attrName>
                                        </p:attrNameLst>
                                      </p:cBhvr>
                                      <p:to>
                                        <p:strVal val="visible"/>
                                      </p:to>
                                    </p:set>
                                    <p:animEffect transition="in" filter="fade">
                                      <p:cBhvr>
                                        <p:cTn id="267" dur="200"/>
                                        <p:tgtEl>
                                          <p:spTgt spid="59"/>
                                        </p:tgtEl>
                                      </p:cBhvr>
                                    </p:animEffect>
                                    <p:anim calcmode="lin" valueType="num">
                                      <p:cBhvr>
                                        <p:cTn id="268" dur="200" fill="hold"/>
                                        <p:tgtEl>
                                          <p:spTgt spid="59"/>
                                        </p:tgtEl>
                                        <p:attrNameLst>
                                          <p:attrName>ppt_w</p:attrName>
                                        </p:attrNameLst>
                                      </p:cBhvr>
                                      <p:tavLst>
                                        <p:tav tm="0" fmla="#ppt_w*sin(2.5*pi*$)">
                                          <p:val>
                                            <p:fltVal val="0"/>
                                          </p:val>
                                        </p:tav>
                                        <p:tav tm="100000">
                                          <p:val>
                                            <p:fltVal val="1"/>
                                          </p:val>
                                        </p:tav>
                                      </p:tavLst>
                                    </p:anim>
                                    <p:anim calcmode="lin" valueType="num">
                                      <p:cBhvr>
                                        <p:cTn id="269" dur="200" fill="hold"/>
                                        <p:tgtEl>
                                          <p:spTgt spid="59"/>
                                        </p:tgtEl>
                                        <p:attrNameLst>
                                          <p:attrName>ppt_h</p:attrName>
                                        </p:attrNameLst>
                                      </p:cBhvr>
                                      <p:tavLst>
                                        <p:tav tm="0">
                                          <p:val>
                                            <p:strVal val="#ppt_h"/>
                                          </p:val>
                                        </p:tav>
                                        <p:tav tm="100000">
                                          <p:val>
                                            <p:strVal val="#ppt_h"/>
                                          </p:val>
                                        </p:tav>
                                      </p:tavLst>
                                    </p:anim>
                                  </p:childTnLst>
                                </p:cTn>
                              </p:par>
                            </p:childTnLst>
                          </p:cTn>
                        </p:par>
                        <p:par>
                          <p:cTn id="270" fill="hold">
                            <p:stCondLst>
                              <p:cond delay="10000"/>
                            </p:stCondLst>
                            <p:childTnLst>
                              <p:par>
                                <p:cTn id="271" presetID="45" presetClass="entr" presetSubtype="0" fill="hold" grpId="0" nodeType="afterEffect">
                                  <p:stCondLst>
                                    <p:cond delay="0"/>
                                  </p:stCondLst>
                                  <p:childTnLst>
                                    <p:set>
                                      <p:cBhvr>
                                        <p:cTn id="272" dur="1" fill="hold">
                                          <p:stCondLst>
                                            <p:cond delay="0"/>
                                          </p:stCondLst>
                                        </p:cTn>
                                        <p:tgtEl>
                                          <p:spTgt spid="60"/>
                                        </p:tgtEl>
                                        <p:attrNameLst>
                                          <p:attrName>style.visibility</p:attrName>
                                        </p:attrNameLst>
                                      </p:cBhvr>
                                      <p:to>
                                        <p:strVal val="visible"/>
                                      </p:to>
                                    </p:set>
                                    <p:animEffect transition="in" filter="fade">
                                      <p:cBhvr>
                                        <p:cTn id="273" dur="200"/>
                                        <p:tgtEl>
                                          <p:spTgt spid="60"/>
                                        </p:tgtEl>
                                      </p:cBhvr>
                                    </p:animEffect>
                                    <p:anim calcmode="lin" valueType="num">
                                      <p:cBhvr>
                                        <p:cTn id="274" dur="200" fill="hold"/>
                                        <p:tgtEl>
                                          <p:spTgt spid="60"/>
                                        </p:tgtEl>
                                        <p:attrNameLst>
                                          <p:attrName>ppt_w</p:attrName>
                                        </p:attrNameLst>
                                      </p:cBhvr>
                                      <p:tavLst>
                                        <p:tav tm="0" fmla="#ppt_w*sin(2.5*pi*$)">
                                          <p:val>
                                            <p:fltVal val="0"/>
                                          </p:val>
                                        </p:tav>
                                        <p:tav tm="100000">
                                          <p:val>
                                            <p:fltVal val="1"/>
                                          </p:val>
                                        </p:tav>
                                      </p:tavLst>
                                    </p:anim>
                                    <p:anim calcmode="lin" valueType="num">
                                      <p:cBhvr>
                                        <p:cTn id="275" dur="200" fill="hold"/>
                                        <p:tgtEl>
                                          <p:spTgt spid="60"/>
                                        </p:tgtEl>
                                        <p:attrNameLst>
                                          <p:attrName>ppt_h</p:attrName>
                                        </p:attrNameLst>
                                      </p:cBhvr>
                                      <p:tavLst>
                                        <p:tav tm="0">
                                          <p:val>
                                            <p:strVal val="#ppt_h"/>
                                          </p:val>
                                        </p:tav>
                                        <p:tav tm="100000">
                                          <p:val>
                                            <p:strVal val="#ppt_h"/>
                                          </p:val>
                                        </p:tav>
                                      </p:tavLst>
                                    </p:anim>
                                  </p:childTnLst>
                                </p:cTn>
                              </p:par>
                            </p:childTnLst>
                          </p:cTn>
                        </p:par>
                        <p:par>
                          <p:cTn id="276" fill="hold">
                            <p:stCondLst>
                              <p:cond delay="10200"/>
                            </p:stCondLst>
                            <p:childTnLst>
                              <p:par>
                                <p:cTn id="277" presetID="45" presetClass="entr" presetSubtype="0" fill="hold" grpId="0" nodeType="afterEffect">
                                  <p:stCondLst>
                                    <p:cond delay="0"/>
                                  </p:stCondLst>
                                  <p:childTnLst>
                                    <p:set>
                                      <p:cBhvr>
                                        <p:cTn id="278" dur="1" fill="hold">
                                          <p:stCondLst>
                                            <p:cond delay="0"/>
                                          </p:stCondLst>
                                        </p:cTn>
                                        <p:tgtEl>
                                          <p:spTgt spid="61"/>
                                        </p:tgtEl>
                                        <p:attrNameLst>
                                          <p:attrName>style.visibility</p:attrName>
                                        </p:attrNameLst>
                                      </p:cBhvr>
                                      <p:to>
                                        <p:strVal val="visible"/>
                                      </p:to>
                                    </p:set>
                                    <p:animEffect transition="in" filter="fade">
                                      <p:cBhvr>
                                        <p:cTn id="279" dur="200"/>
                                        <p:tgtEl>
                                          <p:spTgt spid="61"/>
                                        </p:tgtEl>
                                      </p:cBhvr>
                                    </p:animEffect>
                                    <p:anim calcmode="lin" valueType="num">
                                      <p:cBhvr>
                                        <p:cTn id="280" dur="200" fill="hold"/>
                                        <p:tgtEl>
                                          <p:spTgt spid="61"/>
                                        </p:tgtEl>
                                        <p:attrNameLst>
                                          <p:attrName>ppt_w</p:attrName>
                                        </p:attrNameLst>
                                      </p:cBhvr>
                                      <p:tavLst>
                                        <p:tav tm="0" fmla="#ppt_w*sin(2.5*pi*$)">
                                          <p:val>
                                            <p:fltVal val="0"/>
                                          </p:val>
                                        </p:tav>
                                        <p:tav tm="100000">
                                          <p:val>
                                            <p:fltVal val="1"/>
                                          </p:val>
                                        </p:tav>
                                      </p:tavLst>
                                    </p:anim>
                                    <p:anim calcmode="lin" valueType="num">
                                      <p:cBhvr>
                                        <p:cTn id="281" dur="200" fill="hold"/>
                                        <p:tgtEl>
                                          <p:spTgt spid="61"/>
                                        </p:tgtEl>
                                        <p:attrNameLst>
                                          <p:attrName>ppt_h</p:attrName>
                                        </p:attrNameLst>
                                      </p:cBhvr>
                                      <p:tavLst>
                                        <p:tav tm="0">
                                          <p:val>
                                            <p:strVal val="#ppt_h"/>
                                          </p:val>
                                        </p:tav>
                                        <p:tav tm="100000">
                                          <p:val>
                                            <p:strVal val="#ppt_h"/>
                                          </p:val>
                                        </p:tav>
                                      </p:tavLst>
                                    </p:anim>
                                  </p:childTnLst>
                                </p:cTn>
                              </p:par>
                            </p:childTnLst>
                          </p:cTn>
                        </p:par>
                        <p:par>
                          <p:cTn id="282" fill="hold">
                            <p:stCondLst>
                              <p:cond delay="10400"/>
                            </p:stCondLst>
                            <p:childTnLst>
                              <p:par>
                                <p:cTn id="283" presetID="45" presetClass="entr" presetSubtype="0" fill="hold" grpId="0" nodeType="afterEffect">
                                  <p:stCondLst>
                                    <p:cond delay="0"/>
                                  </p:stCondLst>
                                  <p:childTnLst>
                                    <p:set>
                                      <p:cBhvr>
                                        <p:cTn id="284" dur="1" fill="hold">
                                          <p:stCondLst>
                                            <p:cond delay="0"/>
                                          </p:stCondLst>
                                        </p:cTn>
                                        <p:tgtEl>
                                          <p:spTgt spid="62"/>
                                        </p:tgtEl>
                                        <p:attrNameLst>
                                          <p:attrName>style.visibility</p:attrName>
                                        </p:attrNameLst>
                                      </p:cBhvr>
                                      <p:to>
                                        <p:strVal val="visible"/>
                                      </p:to>
                                    </p:set>
                                    <p:animEffect transition="in" filter="fade">
                                      <p:cBhvr>
                                        <p:cTn id="285" dur="200"/>
                                        <p:tgtEl>
                                          <p:spTgt spid="62"/>
                                        </p:tgtEl>
                                      </p:cBhvr>
                                    </p:animEffect>
                                    <p:anim calcmode="lin" valueType="num">
                                      <p:cBhvr>
                                        <p:cTn id="286" dur="200" fill="hold"/>
                                        <p:tgtEl>
                                          <p:spTgt spid="62"/>
                                        </p:tgtEl>
                                        <p:attrNameLst>
                                          <p:attrName>ppt_w</p:attrName>
                                        </p:attrNameLst>
                                      </p:cBhvr>
                                      <p:tavLst>
                                        <p:tav tm="0" fmla="#ppt_w*sin(2.5*pi*$)">
                                          <p:val>
                                            <p:fltVal val="0"/>
                                          </p:val>
                                        </p:tav>
                                        <p:tav tm="100000">
                                          <p:val>
                                            <p:fltVal val="1"/>
                                          </p:val>
                                        </p:tav>
                                      </p:tavLst>
                                    </p:anim>
                                    <p:anim calcmode="lin" valueType="num">
                                      <p:cBhvr>
                                        <p:cTn id="287" dur="200" fill="hold"/>
                                        <p:tgtEl>
                                          <p:spTgt spid="62"/>
                                        </p:tgtEl>
                                        <p:attrNameLst>
                                          <p:attrName>ppt_h</p:attrName>
                                        </p:attrNameLst>
                                      </p:cBhvr>
                                      <p:tavLst>
                                        <p:tav tm="0">
                                          <p:val>
                                            <p:strVal val="#ppt_h"/>
                                          </p:val>
                                        </p:tav>
                                        <p:tav tm="100000">
                                          <p:val>
                                            <p:strVal val="#ppt_h"/>
                                          </p:val>
                                        </p:tav>
                                      </p:tavLst>
                                    </p:anim>
                                  </p:childTnLst>
                                </p:cTn>
                              </p:par>
                            </p:childTnLst>
                          </p:cTn>
                        </p:par>
                        <p:par>
                          <p:cTn id="288" fill="hold">
                            <p:stCondLst>
                              <p:cond delay="10600"/>
                            </p:stCondLst>
                            <p:childTnLst>
                              <p:par>
                                <p:cTn id="289" presetID="45" presetClass="entr" presetSubtype="0" fill="hold" grpId="0" nodeType="afterEffect">
                                  <p:stCondLst>
                                    <p:cond delay="0"/>
                                  </p:stCondLst>
                                  <p:childTnLst>
                                    <p:set>
                                      <p:cBhvr>
                                        <p:cTn id="290" dur="1" fill="hold">
                                          <p:stCondLst>
                                            <p:cond delay="0"/>
                                          </p:stCondLst>
                                        </p:cTn>
                                        <p:tgtEl>
                                          <p:spTgt spid="63"/>
                                        </p:tgtEl>
                                        <p:attrNameLst>
                                          <p:attrName>style.visibility</p:attrName>
                                        </p:attrNameLst>
                                      </p:cBhvr>
                                      <p:to>
                                        <p:strVal val="visible"/>
                                      </p:to>
                                    </p:set>
                                    <p:animEffect transition="in" filter="fade">
                                      <p:cBhvr>
                                        <p:cTn id="291" dur="200"/>
                                        <p:tgtEl>
                                          <p:spTgt spid="63"/>
                                        </p:tgtEl>
                                      </p:cBhvr>
                                    </p:animEffect>
                                    <p:anim calcmode="lin" valueType="num">
                                      <p:cBhvr>
                                        <p:cTn id="292" dur="200" fill="hold"/>
                                        <p:tgtEl>
                                          <p:spTgt spid="63"/>
                                        </p:tgtEl>
                                        <p:attrNameLst>
                                          <p:attrName>ppt_w</p:attrName>
                                        </p:attrNameLst>
                                      </p:cBhvr>
                                      <p:tavLst>
                                        <p:tav tm="0" fmla="#ppt_w*sin(2.5*pi*$)">
                                          <p:val>
                                            <p:fltVal val="0"/>
                                          </p:val>
                                        </p:tav>
                                        <p:tav tm="100000">
                                          <p:val>
                                            <p:fltVal val="1"/>
                                          </p:val>
                                        </p:tav>
                                      </p:tavLst>
                                    </p:anim>
                                    <p:anim calcmode="lin" valueType="num">
                                      <p:cBhvr>
                                        <p:cTn id="293" dur="200" fill="hold"/>
                                        <p:tgtEl>
                                          <p:spTgt spid="63"/>
                                        </p:tgtEl>
                                        <p:attrNameLst>
                                          <p:attrName>ppt_h</p:attrName>
                                        </p:attrNameLst>
                                      </p:cBhvr>
                                      <p:tavLst>
                                        <p:tav tm="0">
                                          <p:val>
                                            <p:strVal val="#ppt_h"/>
                                          </p:val>
                                        </p:tav>
                                        <p:tav tm="100000">
                                          <p:val>
                                            <p:strVal val="#ppt_h"/>
                                          </p:val>
                                        </p:tav>
                                      </p:tavLst>
                                    </p:anim>
                                  </p:childTnLst>
                                </p:cTn>
                              </p:par>
                            </p:childTnLst>
                          </p:cTn>
                        </p:par>
                        <p:par>
                          <p:cTn id="294" fill="hold">
                            <p:stCondLst>
                              <p:cond delay="10800"/>
                            </p:stCondLst>
                            <p:childTnLst>
                              <p:par>
                                <p:cTn id="295" presetID="45" presetClass="entr" presetSubtype="0" fill="hold" grpId="0" nodeType="afterEffect">
                                  <p:stCondLst>
                                    <p:cond delay="0"/>
                                  </p:stCondLst>
                                  <p:childTnLst>
                                    <p:set>
                                      <p:cBhvr>
                                        <p:cTn id="296" dur="1" fill="hold">
                                          <p:stCondLst>
                                            <p:cond delay="0"/>
                                          </p:stCondLst>
                                        </p:cTn>
                                        <p:tgtEl>
                                          <p:spTgt spid="1024"/>
                                        </p:tgtEl>
                                        <p:attrNameLst>
                                          <p:attrName>style.visibility</p:attrName>
                                        </p:attrNameLst>
                                      </p:cBhvr>
                                      <p:to>
                                        <p:strVal val="visible"/>
                                      </p:to>
                                    </p:set>
                                    <p:animEffect transition="in" filter="fade">
                                      <p:cBhvr>
                                        <p:cTn id="297" dur="200"/>
                                        <p:tgtEl>
                                          <p:spTgt spid="1024"/>
                                        </p:tgtEl>
                                      </p:cBhvr>
                                    </p:animEffect>
                                    <p:anim calcmode="lin" valueType="num">
                                      <p:cBhvr>
                                        <p:cTn id="298" dur="200" fill="hold"/>
                                        <p:tgtEl>
                                          <p:spTgt spid="1024"/>
                                        </p:tgtEl>
                                        <p:attrNameLst>
                                          <p:attrName>ppt_w</p:attrName>
                                        </p:attrNameLst>
                                      </p:cBhvr>
                                      <p:tavLst>
                                        <p:tav tm="0" fmla="#ppt_w*sin(2.5*pi*$)">
                                          <p:val>
                                            <p:fltVal val="0"/>
                                          </p:val>
                                        </p:tav>
                                        <p:tav tm="100000">
                                          <p:val>
                                            <p:fltVal val="1"/>
                                          </p:val>
                                        </p:tav>
                                      </p:tavLst>
                                    </p:anim>
                                    <p:anim calcmode="lin" valueType="num">
                                      <p:cBhvr>
                                        <p:cTn id="299" dur="200" fill="hold"/>
                                        <p:tgtEl>
                                          <p:spTgt spid="1024"/>
                                        </p:tgtEl>
                                        <p:attrNameLst>
                                          <p:attrName>ppt_h</p:attrName>
                                        </p:attrNameLst>
                                      </p:cBhvr>
                                      <p:tavLst>
                                        <p:tav tm="0">
                                          <p:val>
                                            <p:strVal val="#ppt_h"/>
                                          </p:val>
                                        </p:tav>
                                        <p:tav tm="100000">
                                          <p:val>
                                            <p:strVal val="#ppt_h"/>
                                          </p:val>
                                        </p:tav>
                                      </p:tavLst>
                                    </p:anim>
                                  </p:childTnLst>
                                </p:cTn>
                              </p:par>
                            </p:childTnLst>
                          </p:cTn>
                        </p:par>
                        <p:par>
                          <p:cTn id="300" fill="hold">
                            <p:stCondLst>
                              <p:cond delay="11000"/>
                            </p:stCondLst>
                            <p:childTnLst>
                              <p:par>
                                <p:cTn id="301" presetID="45" presetClass="entr" presetSubtype="0" fill="hold" grpId="0" nodeType="afterEffect">
                                  <p:stCondLst>
                                    <p:cond delay="0"/>
                                  </p:stCondLst>
                                  <p:childTnLst>
                                    <p:set>
                                      <p:cBhvr>
                                        <p:cTn id="302" dur="1" fill="hold">
                                          <p:stCondLst>
                                            <p:cond delay="0"/>
                                          </p:stCondLst>
                                        </p:cTn>
                                        <p:tgtEl>
                                          <p:spTgt spid="1025"/>
                                        </p:tgtEl>
                                        <p:attrNameLst>
                                          <p:attrName>style.visibility</p:attrName>
                                        </p:attrNameLst>
                                      </p:cBhvr>
                                      <p:to>
                                        <p:strVal val="visible"/>
                                      </p:to>
                                    </p:set>
                                    <p:animEffect transition="in" filter="fade">
                                      <p:cBhvr>
                                        <p:cTn id="303" dur="200"/>
                                        <p:tgtEl>
                                          <p:spTgt spid="1025"/>
                                        </p:tgtEl>
                                      </p:cBhvr>
                                    </p:animEffect>
                                    <p:anim calcmode="lin" valueType="num">
                                      <p:cBhvr>
                                        <p:cTn id="304" dur="200" fill="hold"/>
                                        <p:tgtEl>
                                          <p:spTgt spid="1025"/>
                                        </p:tgtEl>
                                        <p:attrNameLst>
                                          <p:attrName>ppt_w</p:attrName>
                                        </p:attrNameLst>
                                      </p:cBhvr>
                                      <p:tavLst>
                                        <p:tav tm="0" fmla="#ppt_w*sin(2.5*pi*$)">
                                          <p:val>
                                            <p:fltVal val="0"/>
                                          </p:val>
                                        </p:tav>
                                        <p:tav tm="100000">
                                          <p:val>
                                            <p:fltVal val="1"/>
                                          </p:val>
                                        </p:tav>
                                      </p:tavLst>
                                    </p:anim>
                                    <p:anim calcmode="lin" valueType="num">
                                      <p:cBhvr>
                                        <p:cTn id="305" dur="200" fill="hold"/>
                                        <p:tgtEl>
                                          <p:spTgt spid="1025"/>
                                        </p:tgtEl>
                                        <p:attrNameLst>
                                          <p:attrName>ppt_h</p:attrName>
                                        </p:attrNameLst>
                                      </p:cBhvr>
                                      <p:tavLst>
                                        <p:tav tm="0">
                                          <p:val>
                                            <p:strVal val="#ppt_h"/>
                                          </p:val>
                                        </p:tav>
                                        <p:tav tm="100000">
                                          <p:val>
                                            <p:strVal val="#ppt_h"/>
                                          </p:val>
                                        </p:tav>
                                      </p:tavLst>
                                    </p:anim>
                                  </p:childTnLst>
                                </p:cTn>
                              </p:par>
                            </p:childTnLst>
                          </p:cTn>
                        </p:par>
                        <p:par>
                          <p:cTn id="306" fill="hold">
                            <p:stCondLst>
                              <p:cond delay="11200"/>
                            </p:stCondLst>
                            <p:childTnLst>
                              <p:par>
                                <p:cTn id="307" presetID="45" presetClass="entr" presetSubtype="0" fill="hold" grpId="0" nodeType="afterEffect">
                                  <p:stCondLst>
                                    <p:cond delay="0"/>
                                  </p:stCondLst>
                                  <p:childTnLst>
                                    <p:set>
                                      <p:cBhvr>
                                        <p:cTn id="308" dur="1" fill="hold">
                                          <p:stCondLst>
                                            <p:cond delay="0"/>
                                          </p:stCondLst>
                                        </p:cTn>
                                        <p:tgtEl>
                                          <p:spTgt spid="1027"/>
                                        </p:tgtEl>
                                        <p:attrNameLst>
                                          <p:attrName>style.visibility</p:attrName>
                                        </p:attrNameLst>
                                      </p:cBhvr>
                                      <p:to>
                                        <p:strVal val="visible"/>
                                      </p:to>
                                    </p:set>
                                    <p:animEffect transition="in" filter="fade">
                                      <p:cBhvr>
                                        <p:cTn id="309" dur="200"/>
                                        <p:tgtEl>
                                          <p:spTgt spid="1027"/>
                                        </p:tgtEl>
                                      </p:cBhvr>
                                    </p:animEffect>
                                    <p:anim calcmode="lin" valueType="num">
                                      <p:cBhvr>
                                        <p:cTn id="310" dur="200" fill="hold"/>
                                        <p:tgtEl>
                                          <p:spTgt spid="1027"/>
                                        </p:tgtEl>
                                        <p:attrNameLst>
                                          <p:attrName>ppt_w</p:attrName>
                                        </p:attrNameLst>
                                      </p:cBhvr>
                                      <p:tavLst>
                                        <p:tav tm="0" fmla="#ppt_w*sin(2.5*pi*$)">
                                          <p:val>
                                            <p:fltVal val="0"/>
                                          </p:val>
                                        </p:tav>
                                        <p:tav tm="100000">
                                          <p:val>
                                            <p:fltVal val="1"/>
                                          </p:val>
                                        </p:tav>
                                      </p:tavLst>
                                    </p:anim>
                                    <p:anim calcmode="lin" valueType="num">
                                      <p:cBhvr>
                                        <p:cTn id="311" dur="200" fill="hold"/>
                                        <p:tgtEl>
                                          <p:spTgt spid="1027"/>
                                        </p:tgtEl>
                                        <p:attrNameLst>
                                          <p:attrName>ppt_h</p:attrName>
                                        </p:attrNameLst>
                                      </p:cBhvr>
                                      <p:tavLst>
                                        <p:tav tm="0">
                                          <p:val>
                                            <p:strVal val="#ppt_h"/>
                                          </p:val>
                                        </p:tav>
                                        <p:tav tm="100000">
                                          <p:val>
                                            <p:strVal val="#ppt_h"/>
                                          </p:val>
                                        </p:tav>
                                      </p:tavLst>
                                    </p:anim>
                                  </p:childTnLst>
                                </p:cTn>
                              </p:par>
                            </p:childTnLst>
                          </p:cTn>
                        </p:par>
                        <p:par>
                          <p:cTn id="312" fill="hold">
                            <p:stCondLst>
                              <p:cond delay="11400"/>
                            </p:stCondLst>
                            <p:childTnLst>
                              <p:par>
                                <p:cTn id="313" presetID="45" presetClass="entr" presetSubtype="0" fill="hold" grpId="0" nodeType="afterEffect">
                                  <p:stCondLst>
                                    <p:cond delay="0"/>
                                  </p:stCondLst>
                                  <p:childTnLst>
                                    <p:set>
                                      <p:cBhvr>
                                        <p:cTn id="314" dur="1" fill="hold">
                                          <p:stCondLst>
                                            <p:cond delay="0"/>
                                          </p:stCondLst>
                                        </p:cTn>
                                        <p:tgtEl>
                                          <p:spTgt spid="1028"/>
                                        </p:tgtEl>
                                        <p:attrNameLst>
                                          <p:attrName>style.visibility</p:attrName>
                                        </p:attrNameLst>
                                      </p:cBhvr>
                                      <p:to>
                                        <p:strVal val="visible"/>
                                      </p:to>
                                    </p:set>
                                    <p:animEffect transition="in" filter="fade">
                                      <p:cBhvr>
                                        <p:cTn id="315" dur="200"/>
                                        <p:tgtEl>
                                          <p:spTgt spid="1028"/>
                                        </p:tgtEl>
                                      </p:cBhvr>
                                    </p:animEffect>
                                    <p:anim calcmode="lin" valueType="num">
                                      <p:cBhvr>
                                        <p:cTn id="316" dur="200" fill="hold"/>
                                        <p:tgtEl>
                                          <p:spTgt spid="1028"/>
                                        </p:tgtEl>
                                        <p:attrNameLst>
                                          <p:attrName>ppt_w</p:attrName>
                                        </p:attrNameLst>
                                      </p:cBhvr>
                                      <p:tavLst>
                                        <p:tav tm="0" fmla="#ppt_w*sin(2.5*pi*$)">
                                          <p:val>
                                            <p:fltVal val="0"/>
                                          </p:val>
                                        </p:tav>
                                        <p:tav tm="100000">
                                          <p:val>
                                            <p:fltVal val="1"/>
                                          </p:val>
                                        </p:tav>
                                      </p:tavLst>
                                    </p:anim>
                                    <p:anim calcmode="lin" valueType="num">
                                      <p:cBhvr>
                                        <p:cTn id="317" dur="200" fill="hold"/>
                                        <p:tgtEl>
                                          <p:spTgt spid="1028"/>
                                        </p:tgtEl>
                                        <p:attrNameLst>
                                          <p:attrName>ppt_h</p:attrName>
                                        </p:attrNameLst>
                                      </p:cBhvr>
                                      <p:tavLst>
                                        <p:tav tm="0">
                                          <p:val>
                                            <p:strVal val="#ppt_h"/>
                                          </p:val>
                                        </p:tav>
                                        <p:tav tm="100000">
                                          <p:val>
                                            <p:strVal val="#ppt_h"/>
                                          </p:val>
                                        </p:tav>
                                      </p:tavLst>
                                    </p:anim>
                                  </p:childTnLst>
                                </p:cTn>
                              </p:par>
                            </p:childTnLst>
                          </p:cTn>
                        </p:par>
                        <p:par>
                          <p:cTn id="318" fill="hold">
                            <p:stCondLst>
                              <p:cond delay="11600"/>
                            </p:stCondLst>
                            <p:childTnLst>
                              <p:par>
                                <p:cTn id="319" presetID="45" presetClass="entr" presetSubtype="0" fill="hold" grpId="0" nodeType="afterEffect">
                                  <p:stCondLst>
                                    <p:cond delay="0"/>
                                  </p:stCondLst>
                                  <p:childTnLst>
                                    <p:set>
                                      <p:cBhvr>
                                        <p:cTn id="320" dur="1" fill="hold">
                                          <p:stCondLst>
                                            <p:cond delay="0"/>
                                          </p:stCondLst>
                                        </p:cTn>
                                        <p:tgtEl>
                                          <p:spTgt spid="1029"/>
                                        </p:tgtEl>
                                        <p:attrNameLst>
                                          <p:attrName>style.visibility</p:attrName>
                                        </p:attrNameLst>
                                      </p:cBhvr>
                                      <p:to>
                                        <p:strVal val="visible"/>
                                      </p:to>
                                    </p:set>
                                    <p:animEffect transition="in" filter="fade">
                                      <p:cBhvr>
                                        <p:cTn id="321" dur="200"/>
                                        <p:tgtEl>
                                          <p:spTgt spid="1029"/>
                                        </p:tgtEl>
                                      </p:cBhvr>
                                    </p:animEffect>
                                    <p:anim calcmode="lin" valueType="num">
                                      <p:cBhvr>
                                        <p:cTn id="322" dur="200" fill="hold"/>
                                        <p:tgtEl>
                                          <p:spTgt spid="1029"/>
                                        </p:tgtEl>
                                        <p:attrNameLst>
                                          <p:attrName>ppt_w</p:attrName>
                                        </p:attrNameLst>
                                      </p:cBhvr>
                                      <p:tavLst>
                                        <p:tav tm="0" fmla="#ppt_w*sin(2.5*pi*$)">
                                          <p:val>
                                            <p:fltVal val="0"/>
                                          </p:val>
                                        </p:tav>
                                        <p:tav tm="100000">
                                          <p:val>
                                            <p:fltVal val="1"/>
                                          </p:val>
                                        </p:tav>
                                      </p:tavLst>
                                    </p:anim>
                                    <p:anim calcmode="lin" valueType="num">
                                      <p:cBhvr>
                                        <p:cTn id="323" dur="200" fill="hold"/>
                                        <p:tgtEl>
                                          <p:spTgt spid="1029"/>
                                        </p:tgtEl>
                                        <p:attrNameLst>
                                          <p:attrName>ppt_h</p:attrName>
                                        </p:attrNameLst>
                                      </p:cBhvr>
                                      <p:tavLst>
                                        <p:tav tm="0">
                                          <p:val>
                                            <p:strVal val="#ppt_h"/>
                                          </p:val>
                                        </p:tav>
                                        <p:tav tm="100000">
                                          <p:val>
                                            <p:strVal val="#ppt_h"/>
                                          </p:val>
                                        </p:tav>
                                      </p:tavLst>
                                    </p:anim>
                                  </p:childTnLst>
                                </p:cTn>
                              </p:par>
                            </p:childTnLst>
                          </p:cTn>
                        </p:par>
                        <p:par>
                          <p:cTn id="324" fill="hold">
                            <p:stCondLst>
                              <p:cond delay="11800"/>
                            </p:stCondLst>
                            <p:childTnLst>
                              <p:par>
                                <p:cTn id="325" presetID="45" presetClass="entr" presetSubtype="0" fill="hold" grpId="0" nodeType="afterEffect">
                                  <p:stCondLst>
                                    <p:cond delay="0"/>
                                  </p:stCondLst>
                                  <p:childTnLst>
                                    <p:set>
                                      <p:cBhvr>
                                        <p:cTn id="326" dur="1" fill="hold">
                                          <p:stCondLst>
                                            <p:cond delay="0"/>
                                          </p:stCondLst>
                                        </p:cTn>
                                        <p:tgtEl>
                                          <p:spTgt spid="1030"/>
                                        </p:tgtEl>
                                        <p:attrNameLst>
                                          <p:attrName>style.visibility</p:attrName>
                                        </p:attrNameLst>
                                      </p:cBhvr>
                                      <p:to>
                                        <p:strVal val="visible"/>
                                      </p:to>
                                    </p:set>
                                    <p:animEffect transition="in" filter="fade">
                                      <p:cBhvr>
                                        <p:cTn id="327" dur="200"/>
                                        <p:tgtEl>
                                          <p:spTgt spid="1030"/>
                                        </p:tgtEl>
                                      </p:cBhvr>
                                    </p:animEffect>
                                    <p:anim calcmode="lin" valueType="num">
                                      <p:cBhvr>
                                        <p:cTn id="328" dur="200" fill="hold"/>
                                        <p:tgtEl>
                                          <p:spTgt spid="1030"/>
                                        </p:tgtEl>
                                        <p:attrNameLst>
                                          <p:attrName>ppt_w</p:attrName>
                                        </p:attrNameLst>
                                      </p:cBhvr>
                                      <p:tavLst>
                                        <p:tav tm="0" fmla="#ppt_w*sin(2.5*pi*$)">
                                          <p:val>
                                            <p:fltVal val="0"/>
                                          </p:val>
                                        </p:tav>
                                        <p:tav tm="100000">
                                          <p:val>
                                            <p:fltVal val="1"/>
                                          </p:val>
                                        </p:tav>
                                      </p:tavLst>
                                    </p:anim>
                                    <p:anim calcmode="lin" valueType="num">
                                      <p:cBhvr>
                                        <p:cTn id="329" dur="200" fill="hold"/>
                                        <p:tgtEl>
                                          <p:spTgt spid="1030"/>
                                        </p:tgtEl>
                                        <p:attrNameLst>
                                          <p:attrName>ppt_h</p:attrName>
                                        </p:attrNameLst>
                                      </p:cBhvr>
                                      <p:tavLst>
                                        <p:tav tm="0">
                                          <p:val>
                                            <p:strVal val="#ppt_h"/>
                                          </p:val>
                                        </p:tav>
                                        <p:tav tm="100000">
                                          <p:val>
                                            <p:strVal val="#ppt_h"/>
                                          </p:val>
                                        </p:tav>
                                      </p:tavLst>
                                    </p:anim>
                                  </p:childTnLst>
                                </p:cTn>
                              </p:par>
                            </p:childTnLst>
                          </p:cTn>
                        </p:par>
                        <p:par>
                          <p:cTn id="330" fill="hold">
                            <p:stCondLst>
                              <p:cond delay="12000"/>
                            </p:stCondLst>
                            <p:childTnLst>
                              <p:par>
                                <p:cTn id="331" presetID="45" presetClass="entr" presetSubtype="0" fill="hold" grpId="0" nodeType="afterEffect">
                                  <p:stCondLst>
                                    <p:cond delay="0"/>
                                  </p:stCondLst>
                                  <p:childTnLst>
                                    <p:set>
                                      <p:cBhvr>
                                        <p:cTn id="332" dur="1" fill="hold">
                                          <p:stCondLst>
                                            <p:cond delay="0"/>
                                          </p:stCondLst>
                                        </p:cTn>
                                        <p:tgtEl>
                                          <p:spTgt spid="1031"/>
                                        </p:tgtEl>
                                        <p:attrNameLst>
                                          <p:attrName>style.visibility</p:attrName>
                                        </p:attrNameLst>
                                      </p:cBhvr>
                                      <p:to>
                                        <p:strVal val="visible"/>
                                      </p:to>
                                    </p:set>
                                    <p:animEffect transition="in" filter="fade">
                                      <p:cBhvr>
                                        <p:cTn id="333" dur="200"/>
                                        <p:tgtEl>
                                          <p:spTgt spid="1031"/>
                                        </p:tgtEl>
                                      </p:cBhvr>
                                    </p:animEffect>
                                    <p:anim calcmode="lin" valueType="num">
                                      <p:cBhvr>
                                        <p:cTn id="334" dur="200" fill="hold"/>
                                        <p:tgtEl>
                                          <p:spTgt spid="1031"/>
                                        </p:tgtEl>
                                        <p:attrNameLst>
                                          <p:attrName>ppt_w</p:attrName>
                                        </p:attrNameLst>
                                      </p:cBhvr>
                                      <p:tavLst>
                                        <p:tav tm="0" fmla="#ppt_w*sin(2.5*pi*$)">
                                          <p:val>
                                            <p:fltVal val="0"/>
                                          </p:val>
                                        </p:tav>
                                        <p:tav tm="100000">
                                          <p:val>
                                            <p:fltVal val="1"/>
                                          </p:val>
                                        </p:tav>
                                      </p:tavLst>
                                    </p:anim>
                                    <p:anim calcmode="lin" valueType="num">
                                      <p:cBhvr>
                                        <p:cTn id="335" dur="200" fill="hold"/>
                                        <p:tgtEl>
                                          <p:spTgt spid="1031"/>
                                        </p:tgtEl>
                                        <p:attrNameLst>
                                          <p:attrName>ppt_h</p:attrName>
                                        </p:attrNameLst>
                                      </p:cBhvr>
                                      <p:tavLst>
                                        <p:tav tm="0">
                                          <p:val>
                                            <p:strVal val="#ppt_h"/>
                                          </p:val>
                                        </p:tav>
                                        <p:tav tm="100000">
                                          <p:val>
                                            <p:strVal val="#ppt_h"/>
                                          </p:val>
                                        </p:tav>
                                      </p:tavLst>
                                    </p:anim>
                                  </p:childTnLst>
                                </p:cTn>
                              </p:par>
                            </p:childTnLst>
                          </p:cTn>
                        </p:par>
                        <p:par>
                          <p:cTn id="336" fill="hold">
                            <p:stCondLst>
                              <p:cond delay="12200"/>
                            </p:stCondLst>
                            <p:childTnLst>
                              <p:par>
                                <p:cTn id="337" presetID="45" presetClass="entr" presetSubtype="0" fill="hold" grpId="0" nodeType="afterEffect">
                                  <p:stCondLst>
                                    <p:cond delay="0"/>
                                  </p:stCondLst>
                                  <p:childTnLst>
                                    <p:set>
                                      <p:cBhvr>
                                        <p:cTn id="338" dur="1" fill="hold">
                                          <p:stCondLst>
                                            <p:cond delay="0"/>
                                          </p:stCondLst>
                                        </p:cTn>
                                        <p:tgtEl>
                                          <p:spTgt spid="1032"/>
                                        </p:tgtEl>
                                        <p:attrNameLst>
                                          <p:attrName>style.visibility</p:attrName>
                                        </p:attrNameLst>
                                      </p:cBhvr>
                                      <p:to>
                                        <p:strVal val="visible"/>
                                      </p:to>
                                    </p:set>
                                    <p:animEffect transition="in" filter="fade">
                                      <p:cBhvr>
                                        <p:cTn id="339" dur="200"/>
                                        <p:tgtEl>
                                          <p:spTgt spid="1032"/>
                                        </p:tgtEl>
                                      </p:cBhvr>
                                    </p:animEffect>
                                    <p:anim calcmode="lin" valueType="num">
                                      <p:cBhvr>
                                        <p:cTn id="340" dur="200" fill="hold"/>
                                        <p:tgtEl>
                                          <p:spTgt spid="1032"/>
                                        </p:tgtEl>
                                        <p:attrNameLst>
                                          <p:attrName>ppt_w</p:attrName>
                                        </p:attrNameLst>
                                      </p:cBhvr>
                                      <p:tavLst>
                                        <p:tav tm="0" fmla="#ppt_w*sin(2.5*pi*$)">
                                          <p:val>
                                            <p:fltVal val="0"/>
                                          </p:val>
                                        </p:tav>
                                        <p:tav tm="100000">
                                          <p:val>
                                            <p:fltVal val="1"/>
                                          </p:val>
                                        </p:tav>
                                      </p:tavLst>
                                    </p:anim>
                                    <p:anim calcmode="lin" valueType="num">
                                      <p:cBhvr>
                                        <p:cTn id="341" dur="200" fill="hold"/>
                                        <p:tgtEl>
                                          <p:spTgt spid="1032"/>
                                        </p:tgtEl>
                                        <p:attrNameLst>
                                          <p:attrName>ppt_h</p:attrName>
                                        </p:attrNameLst>
                                      </p:cBhvr>
                                      <p:tavLst>
                                        <p:tav tm="0">
                                          <p:val>
                                            <p:strVal val="#ppt_h"/>
                                          </p:val>
                                        </p:tav>
                                        <p:tav tm="100000">
                                          <p:val>
                                            <p:strVal val="#ppt_h"/>
                                          </p:val>
                                        </p:tav>
                                      </p:tavLst>
                                    </p:anim>
                                  </p:childTnLst>
                                </p:cTn>
                              </p:par>
                            </p:childTnLst>
                          </p:cTn>
                        </p:par>
                        <p:par>
                          <p:cTn id="342" fill="hold">
                            <p:stCondLst>
                              <p:cond delay="12400"/>
                            </p:stCondLst>
                            <p:childTnLst>
                              <p:par>
                                <p:cTn id="343" presetID="45" presetClass="entr" presetSubtype="0" fill="hold" grpId="0" nodeType="afterEffect">
                                  <p:stCondLst>
                                    <p:cond delay="0"/>
                                  </p:stCondLst>
                                  <p:childTnLst>
                                    <p:set>
                                      <p:cBhvr>
                                        <p:cTn id="344" dur="1" fill="hold">
                                          <p:stCondLst>
                                            <p:cond delay="0"/>
                                          </p:stCondLst>
                                        </p:cTn>
                                        <p:tgtEl>
                                          <p:spTgt spid="1033"/>
                                        </p:tgtEl>
                                        <p:attrNameLst>
                                          <p:attrName>style.visibility</p:attrName>
                                        </p:attrNameLst>
                                      </p:cBhvr>
                                      <p:to>
                                        <p:strVal val="visible"/>
                                      </p:to>
                                    </p:set>
                                    <p:animEffect transition="in" filter="fade">
                                      <p:cBhvr>
                                        <p:cTn id="345" dur="200"/>
                                        <p:tgtEl>
                                          <p:spTgt spid="1033"/>
                                        </p:tgtEl>
                                      </p:cBhvr>
                                    </p:animEffect>
                                    <p:anim calcmode="lin" valueType="num">
                                      <p:cBhvr>
                                        <p:cTn id="346" dur="200" fill="hold"/>
                                        <p:tgtEl>
                                          <p:spTgt spid="1033"/>
                                        </p:tgtEl>
                                        <p:attrNameLst>
                                          <p:attrName>ppt_w</p:attrName>
                                        </p:attrNameLst>
                                      </p:cBhvr>
                                      <p:tavLst>
                                        <p:tav tm="0" fmla="#ppt_w*sin(2.5*pi*$)">
                                          <p:val>
                                            <p:fltVal val="0"/>
                                          </p:val>
                                        </p:tav>
                                        <p:tav tm="100000">
                                          <p:val>
                                            <p:fltVal val="1"/>
                                          </p:val>
                                        </p:tav>
                                      </p:tavLst>
                                    </p:anim>
                                    <p:anim calcmode="lin" valueType="num">
                                      <p:cBhvr>
                                        <p:cTn id="347" dur="200" fill="hold"/>
                                        <p:tgtEl>
                                          <p:spTgt spid="1033"/>
                                        </p:tgtEl>
                                        <p:attrNameLst>
                                          <p:attrName>ppt_h</p:attrName>
                                        </p:attrNameLst>
                                      </p:cBhvr>
                                      <p:tavLst>
                                        <p:tav tm="0">
                                          <p:val>
                                            <p:strVal val="#ppt_h"/>
                                          </p:val>
                                        </p:tav>
                                        <p:tav tm="100000">
                                          <p:val>
                                            <p:strVal val="#ppt_h"/>
                                          </p:val>
                                        </p:tav>
                                      </p:tavLst>
                                    </p:anim>
                                  </p:childTnLst>
                                </p:cTn>
                              </p:par>
                            </p:childTnLst>
                          </p:cTn>
                        </p:par>
                        <p:par>
                          <p:cTn id="348" fill="hold">
                            <p:stCondLst>
                              <p:cond delay="12600"/>
                            </p:stCondLst>
                            <p:childTnLst>
                              <p:par>
                                <p:cTn id="349" presetID="45" presetClass="entr" presetSubtype="0" fill="hold" grpId="0" nodeType="afterEffect">
                                  <p:stCondLst>
                                    <p:cond delay="0"/>
                                  </p:stCondLst>
                                  <p:childTnLst>
                                    <p:set>
                                      <p:cBhvr>
                                        <p:cTn id="350" dur="1" fill="hold">
                                          <p:stCondLst>
                                            <p:cond delay="0"/>
                                          </p:stCondLst>
                                        </p:cTn>
                                        <p:tgtEl>
                                          <p:spTgt spid="1034"/>
                                        </p:tgtEl>
                                        <p:attrNameLst>
                                          <p:attrName>style.visibility</p:attrName>
                                        </p:attrNameLst>
                                      </p:cBhvr>
                                      <p:to>
                                        <p:strVal val="visible"/>
                                      </p:to>
                                    </p:set>
                                    <p:animEffect transition="in" filter="fade">
                                      <p:cBhvr>
                                        <p:cTn id="351" dur="200"/>
                                        <p:tgtEl>
                                          <p:spTgt spid="1034"/>
                                        </p:tgtEl>
                                      </p:cBhvr>
                                    </p:animEffect>
                                    <p:anim calcmode="lin" valueType="num">
                                      <p:cBhvr>
                                        <p:cTn id="352" dur="200" fill="hold"/>
                                        <p:tgtEl>
                                          <p:spTgt spid="1034"/>
                                        </p:tgtEl>
                                        <p:attrNameLst>
                                          <p:attrName>ppt_w</p:attrName>
                                        </p:attrNameLst>
                                      </p:cBhvr>
                                      <p:tavLst>
                                        <p:tav tm="0" fmla="#ppt_w*sin(2.5*pi*$)">
                                          <p:val>
                                            <p:fltVal val="0"/>
                                          </p:val>
                                        </p:tav>
                                        <p:tav tm="100000">
                                          <p:val>
                                            <p:fltVal val="1"/>
                                          </p:val>
                                        </p:tav>
                                      </p:tavLst>
                                    </p:anim>
                                    <p:anim calcmode="lin" valueType="num">
                                      <p:cBhvr>
                                        <p:cTn id="353" dur="200" fill="hold"/>
                                        <p:tgtEl>
                                          <p:spTgt spid="1034"/>
                                        </p:tgtEl>
                                        <p:attrNameLst>
                                          <p:attrName>ppt_h</p:attrName>
                                        </p:attrNameLst>
                                      </p:cBhvr>
                                      <p:tavLst>
                                        <p:tav tm="0">
                                          <p:val>
                                            <p:strVal val="#ppt_h"/>
                                          </p:val>
                                        </p:tav>
                                        <p:tav tm="100000">
                                          <p:val>
                                            <p:strVal val="#ppt_h"/>
                                          </p:val>
                                        </p:tav>
                                      </p:tavLst>
                                    </p:anim>
                                  </p:childTnLst>
                                </p:cTn>
                              </p:par>
                            </p:childTnLst>
                          </p:cTn>
                        </p:par>
                        <p:par>
                          <p:cTn id="354" fill="hold">
                            <p:stCondLst>
                              <p:cond delay="12800"/>
                            </p:stCondLst>
                            <p:childTnLst>
                              <p:par>
                                <p:cTn id="355" presetID="45" presetClass="entr" presetSubtype="0" fill="hold" grpId="0" nodeType="afterEffect">
                                  <p:stCondLst>
                                    <p:cond delay="0"/>
                                  </p:stCondLst>
                                  <p:childTnLst>
                                    <p:set>
                                      <p:cBhvr>
                                        <p:cTn id="356" dur="1" fill="hold">
                                          <p:stCondLst>
                                            <p:cond delay="0"/>
                                          </p:stCondLst>
                                        </p:cTn>
                                        <p:tgtEl>
                                          <p:spTgt spid="1035"/>
                                        </p:tgtEl>
                                        <p:attrNameLst>
                                          <p:attrName>style.visibility</p:attrName>
                                        </p:attrNameLst>
                                      </p:cBhvr>
                                      <p:to>
                                        <p:strVal val="visible"/>
                                      </p:to>
                                    </p:set>
                                    <p:animEffect transition="in" filter="fade">
                                      <p:cBhvr>
                                        <p:cTn id="357" dur="200"/>
                                        <p:tgtEl>
                                          <p:spTgt spid="1035"/>
                                        </p:tgtEl>
                                      </p:cBhvr>
                                    </p:animEffect>
                                    <p:anim calcmode="lin" valueType="num">
                                      <p:cBhvr>
                                        <p:cTn id="358" dur="200" fill="hold"/>
                                        <p:tgtEl>
                                          <p:spTgt spid="1035"/>
                                        </p:tgtEl>
                                        <p:attrNameLst>
                                          <p:attrName>ppt_w</p:attrName>
                                        </p:attrNameLst>
                                      </p:cBhvr>
                                      <p:tavLst>
                                        <p:tav tm="0" fmla="#ppt_w*sin(2.5*pi*$)">
                                          <p:val>
                                            <p:fltVal val="0"/>
                                          </p:val>
                                        </p:tav>
                                        <p:tav tm="100000">
                                          <p:val>
                                            <p:fltVal val="1"/>
                                          </p:val>
                                        </p:tav>
                                      </p:tavLst>
                                    </p:anim>
                                    <p:anim calcmode="lin" valueType="num">
                                      <p:cBhvr>
                                        <p:cTn id="359" dur="200" fill="hold"/>
                                        <p:tgtEl>
                                          <p:spTgt spid="1035"/>
                                        </p:tgtEl>
                                        <p:attrNameLst>
                                          <p:attrName>ppt_h</p:attrName>
                                        </p:attrNameLst>
                                      </p:cBhvr>
                                      <p:tavLst>
                                        <p:tav tm="0">
                                          <p:val>
                                            <p:strVal val="#ppt_h"/>
                                          </p:val>
                                        </p:tav>
                                        <p:tav tm="100000">
                                          <p:val>
                                            <p:strVal val="#ppt_h"/>
                                          </p:val>
                                        </p:tav>
                                      </p:tavLst>
                                    </p:anim>
                                  </p:childTnLst>
                                </p:cTn>
                              </p:par>
                            </p:childTnLst>
                          </p:cTn>
                        </p:par>
                        <p:par>
                          <p:cTn id="360" fill="hold">
                            <p:stCondLst>
                              <p:cond delay="13000"/>
                            </p:stCondLst>
                            <p:childTnLst>
                              <p:par>
                                <p:cTn id="361" presetID="45" presetClass="entr" presetSubtype="0" fill="hold" grpId="0" nodeType="afterEffect">
                                  <p:stCondLst>
                                    <p:cond delay="0"/>
                                  </p:stCondLst>
                                  <p:childTnLst>
                                    <p:set>
                                      <p:cBhvr>
                                        <p:cTn id="362" dur="1" fill="hold">
                                          <p:stCondLst>
                                            <p:cond delay="0"/>
                                          </p:stCondLst>
                                        </p:cTn>
                                        <p:tgtEl>
                                          <p:spTgt spid="1036"/>
                                        </p:tgtEl>
                                        <p:attrNameLst>
                                          <p:attrName>style.visibility</p:attrName>
                                        </p:attrNameLst>
                                      </p:cBhvr>
                                      <p:to>
                                        <p:strVal val="visible"/>
                                      </p:to>
                                    </p:set>
                                    <p:animEffect transition="in" filter="fade">
                                      <p:cBhvr>
                                        <p:cTn id="363" dur="200"/>
                                        <p:tgtEl>
                                          <p:spTgt spid="1036"/>
                                        </p:tgtEl>
                                      </p:cBhvr>
                                    </p:animEffect>
                                    <p:anim calcmode="lin" valueType="num">
                                      <p:cBhvr>
                                        <p:cTn id="364" dur="200" fill="hold"/>
                                        <p:tgtEl>
                                          <p:spTgt spid="1036"/>
                                        </p:tgtEl>
                                        <p:attrNameLst>
                                          <p:attrName>ppt_w</p:attrName>
                                        </p:attrNameLst>
                                      </p:cBhvr>
                                      <p:tavLst>
                                        <p:tav tm="0" fmla="#ppt_w*sin(2.5*pi*$)">
                                          <p:val>
                                            <p:fltVal val="0"/>
                                          </p:val>
                                        </p:tav>
                                        <p:tav tm="100000">
                                          <p:val>
                                            <p:fltVal val="1"/>
                                          </p:val>
                                        </p:tav>
                                      </p:tavLst>
                                    </p:anim>
                                    <p:anim calcmode="lin" valueType="num">
                                      <p:cBhvr>
                                        <p:cTn id="365" dur="200" fill="hold"/>
                                        <p:tgtEl>
                                          <p:spTgt spid="1036"/>
                                        </p:tgtEl>
                                        <p:attrNameLst>
                                          <p:attrName>ppt_h</p:attrName>
                                        </p:attrNameLst>
                                      </p:cBhvr>
                                      <p:tavLst>
                                        <p:tav tm="0">
                                          <p:val>
                                            <p:strVal val="#ppt_h"/>
                                          </p:val>
                                        </p:tav>
                                        <p:tav tm="100000">
                                          <p:val>
                                            <p:strVal val="#ppt_h"/>
                                          </p:val>
                                        </p:tav>
                                      </p:tavLst>
                                    </p:anim>
                                  </p:childTnLst>
                                </p:cTn>
                              </p:par>
                            </p:childTnLst>
                          </p:cTn>
                        </p:par>
                        <p:par>
                          <p:cTn id="366" fill="hold">
                            <p:stCondLst>
                              <p:cond delay="13200"/>
                            </p:stCondLst>
                            <p:childTnLst>
                              <p:par>
                                <p:cTn id="367" presetID="45" presetClass="entr" presetSubtype="0" fill="hold" grpId="0" nodeType="afterEffect">
                                  <p:stCondLst>
                                    <p:cond delay="0"/>
                                  </p:stCondLst>
                                  <p:childTnLst>
                                    <p:set>
                                      <p:cBhvr>
                                        <p:cTn id="368" dur="1" fill="hold">
                                          <p:stCondLst>
                                            <p:cond delay="0"/>
                                          </p:stCondLst>
                                        </p:cTn>
                                        <p:tgtEl>
                                          <p:spTgt spid="1037"/>
                                        </p:tgtEl>
                                        <p:attrNameLst>
                                          <p:attrName>style.visibility</p:attrName>
                                        </p:attrNameLst>
                                      </p:cBhvr>
                                      <p:to>
                                        <p:strVal val="visible"/>
                                      </p:to>
                                    </p:set>
                                    <p:animEffect transition="in" filter="fade">
                                      <p:cBhvr>
                                        <p:cTn id="369" dur="200"/>
                                        <p:tgtEl>
                                          <p:spTgt spid="1037"/>
                                        </p:tgtEl>
                                      </p:cBhvr>
                                    </p:animEffect>
                                    <p:anim calcmode="lin" valueType="num">
                                      <p:cBhvr>
                                        <p:cTn id="370" dur="200" fill="hold"/>
                                        <p:tgtEl>
                                          <p:spTgt spid="1037"/>
                                        </p:tgtEl>
                                        <p:attrNameLst>
                                          <p:attrName>ppt_w</p:attrName>
                                        </p:attrNameLst>
                                      </p:cBhvr>
                                      <p:tavLst>
                                        <p:tav tm="0" fmla="#ppt_w*sin(2.5*pi*$)">
                                          <p:val>
                                            <p:fltVal val="0"/>
                                          </p:val>
                                        </p:tav>
                                        <p:tav tm="100000">
                                          <p:val>
                                            <p:fltVal val="1"/>
                                          </p:val>
                                        </p:tav>
                                      </p:tavLst>
                                    </p:anim>
                                    <p:anim calcmode="lin" valueType="num">
                                      <p:cBhvr>
                                        <p:cTn id="371" dur="200" fill="hold"/>
                                        <p:tgtEl>
                                          <p:spTgt spid="1037"/>
                                        </p:tgtEl>
                                        <p:attrNameLst>
                                          <p:attrName>ppt_h</p:attrName>
                                        </p:attrNameLst>
                                      </p:cBhvr>
                                      <p:tavLst>
                                        <p:tav tm="0">
                                          <p:val>
                                            <p:strVal val="#ppt_h"/>
                                          </p:val>
                                        </p:tav>
                                        <p:tav tm="100000">
                                          <p:val>
                                            <p:strVal val="#ppt_h"/>
                                          </p:val>
                                        </p:tav>
                                      </p:tavLst>
                                    </p:anim>
                                  </p:childTnLst>
                                </p:cTn>
                              </p:par>
                            </p:childTnLst>
                          </p:cTn>
                        </p:par>
                        <p:par>
                          <p:cTn id="372" fill="hold">
                            <p:stCondLst>
                              <p:cond delay="13400"/>
                            </p:stCondLst>
                            <p:childTnLst>
                              <p:par>
                                <p:cTn id="373" presetID="45" presetClass="entr" presetSubtype="0" fill="hold" grpId="0" nodeType="afterEffect">
                                  <p:stCondLst>
                                    <p:cond delay="0"/>
                                  </p:stCondLst>
                                  <p:childTnLst>
                                    <p:set>
                                      <p:cBhvr>
                                        <p:cTn id="374" dur="1" fill="hold">
                                          <p:stCondLst>
                                            <p:cond delay="0"/>
                                          </p:stCondLst>
                                        </p:cTn>
                                        <p:tgtEl>
                                          <p:spTgt spid="1038"/>
                                        </p:tgtEl>
                                        <p:attrNameLst>
                                          <p:attrName>style.visibility</p:attrName>
                                        </p:attrNameLst>
                                      </p:cBhvr>
                                      <p:to>
                                        <p:strVal val="visible"/>
                                      </p:to>
                                    </p:set>
                                    <p:animEffect transition="in" filter="fade">
                                      <p:cBhvr>
                                        <p:cTn id="375" dur="200"/>
                                        <p:tgtEl>
                                          <p:spTgt spid="1038"/>
                                        </p:tgtEl>
                                      </p:cBhvr>
                                    </p:animEffect>
                                    <p:anim calcmode="lin" valueType="num">
                                      <p:cBhvr>
                                        <p:cTn id="376" dur="200" fill="hold"/>
                                        <p:tgtEl>
                                          <p:spTgt spid="1038"/>
                                        </p:tgtEl>
                                        <p:attrNameLst>
                                          <p:attrName>ppt_w</p:attrName>
                                        </p:attrNameLst>
                                      </p:cBhvr>
                                      <p:tavLst>
                                        <p:tav tm="0" fmla="#ppt_w*sin(2.5*pi*$)">
                                          <p:val>
                                            <p:fltVal val="0"/>
                                          </p:val>
                                        </p:tav>
                                        <p:tav tm="100000">
                                          <p:val>
                                            <p:fltVal val="1"/>
                                          </p:val>
                                        </p:tav>
                                      </p:tavLst>
                                    </p:anim>
                                    <p:anim calcmode="lin" valueType="num">
                                      <p:cBhvr>
                                        <p:cTn id="377" dur="200" fill="hold"/>
                                        <p:tgtEl>
                                          <p:spTgt spid="1038"/>
                                        </p:tgtEl>
                                        <p:attrNameLst>
                                          <p:attrName>ppt_h</p:attrName>
                                        </p:attrNameLst>
                                      </p:cBhvr>
                                      <p:tavLst>
                                        <p:tav tm="0">
                                          <p:val>
                                            <p:strVal val="#ppt_h"/>
                                          </p:val>
                                        </p:tav>
                                        <p:tav tm="100000">
                                          <p:val>
                                            <p:strVal val="#ppt_h"/>
                                          </p:val>
                                        </p:tav>
                                      </p:tavLst>
                                    </p:anim>
                                  </p:childTnLst>
                                </p:cTn>
                              </p:par>
                            </p:childTnLst>
                          </p:cTn>
                        </p:par>
                        <p:par>
                          <p:cTn id="378" fill="hold">
                            <p:stCondLst>
                              <p:cond delay="13600"/>
                            </p:stCondLst>
                            <p:childTnLst>
                              <p:par>
                                <p:cTn id="379" presetID="45" presetClass="entr" presetSubtype="0" fill="hold" grpId="0" nodeType="afterEffect">
                                  <p:stCondLst>
                                    <p:cond delay="0"/>
                                  </p:stCondLst>
                                  <p:childTnLst>
                                    <p:set>
                                      <p:cBhvr>
                                        <p:cTn id="380" dur="1" fill="hold">
                                          <p:stCondLst>
                                            <p:cond delay="0"/>
                                          </p:stCondLst>
                                        </p:cTn>
                                        <p:tgtEl>
                                          <p:spTgt spid="1039"/>
                                        </p:tgtEl>
                                        <p:attrNameLst>
                                          <p:attrName>style.visibility</p:attrName>
                                        </p:attrNameLst>
                                      </p:cBhvr>
                                      <p:to>
                                        <p:strVal val="visible"/>
                                      </p:to>
                                    </p:set>
                                    <p:animEffect transition="in" filter="fade">
                                      <p:cBhvr>
                                        <p:cTn id="381" dur="200"/>
                                        <p:tgtEl>
                                          <p:spTgt spid="1039"/>
                                        </p:tgtEl>
                                      </p:cBhvr>
                                    </p:animEffect>
                                    <p:anim calcmode="lin" valueType="num">
                                      <p:cBhvr>
                                        <p:cTn id="382" dur="200" fill="hold"/>
                                        <p:tgtEl>
                                          <p:spTgt spid="1039"/>
                                        </p:tgtEl>
                                        <p:attrNameLst>
                                          <p:attrName>ppt_w</p:attrName>
                                        </p:attrNameLst>
                                      </p:cBhvr>
                                      <p:tavLst>
                                        <p:tav tm="0" fmla="#ppt_w*sin(2.5*pi*$)">
                                          <p:val>
                                            <p:fltVal val="0"/>
                                          </p:val>
                                        </p:tav>
                                        <p:tav tm="100000">
                                          <p:val>
                                            <p:fltVal val="1"/>
                                          </p:val>
                                        </p:tav>
                                      </p:tavLst>
                                    </p:anim>
                                    <p:anim calcmode="lin" valueType="num">
                                      <p:cBhvr>
                                        <p:cTn id="383" dur="200" fill="hold"/>
                                        <p:tgtEl>
                                          <p:spTgt spid="1039"/>
                                        </p:tgtEl>
                                        <p:attrNameLst>
                                          <p:attrName>ppt_h</p:attrName>
                                        </p:attrNameLst>
                                      </p:cBhvr>
                                      <p:tavLst>
                                        <p:tav tm="0">
                                          <p:val>
                                            <p:strVal val="#ppt_h"/>
                                          </p:val>
                                        </p:tav>
                                        <p:tav tm="100000">
                                          <p:val>
                                            <p:strVal val="#ppt_h"/>
                                          </p:val>
                                        </p:tav>
                                      </p:tavLst>
                                    </p:anim>
                                  </p:childTnLst>
                                </p:cTn>
                              </p:par>
                            </p:childTnLst>
                          </p:cTn>
                        </p:par>
                        <p:par>
                          <p:cTn id="384" fill="hold">
                            <p:stCondLst>
                              <p:cond delay="13800"/>
                            </p:stCondLst>
                            <p:childTnLst>
                              <p:par>
                                <p:cTn id="385" presetID="45" presetClass="entr" presetSubtype="0" fill="hold" grpId="0" nodeType="afterEffect">
                                  <p:stCondLst>
                                    <p:cond delay="0"/>
                                  </p:stCondLst>
                                  <p:childTnLst>
                                    <p:set>
                                      <p:cBhvr>
                                        <p:cTn id="386" dur="1" fill="hold">
                                          <p:stCondLst>
                                            <p:cond delay="0"/>
                                          </p:stCondLst>
                                        </p:cTn>
                                        <p:tgtEl>
                                          <p:spTgt spid="1040"/>
                                        </p:tgtEl>
                                        <p:attrNameLst>
                                          <p:attrName>style.visibility</p:attrName>
                                        </p:attrNameLst>
                                      </p:cBhvr>
                                      <p:to>
                                        <p:strVal val="visible"/>
                                      </p:to>
                                    </p:set>
                                    <p:animEffect transition="in" filter="fade">
                                      <p:cBhvr>
                                        <p:cTn id="387" dur="200"/>
                                        <p:tgtEl>
                                          <p:spTgt spid="1040"/>
                                        </p:tgtEl>
                                      </p:cBhvr>
                                    </p:animEffect>
                                    <p:anim calcmode="lin" valueType="num">
                                      <p:cBhvr>
                                        <p:cTn id="388" dur="200" fill="hold"/>
                                        <p:tgtEl>
                                          <p:spTgt spid="1040"/>
                                        </p:tgtEl>
                                        <p:attrNameLst>
                                          <p:attrName>ppt_w</p:attrName>
                                        </p:attrNameLst>
                                      </p:cBhvr>
                                      <p:tavLst>
                                        <p:tav tm="0" fmla="#ppt_w*sin(2.5*pi*$)">
                                          <p:val>
                                            <p:fltVal val="0"/>
                                          </p:val>
                                        </p:tav>
                                        <p:tav tm="100000">
                                          <p:val>
                                            <p:fltVal val="1"/>
                                          </p:val>
                                        </p:tav>
                                      </p:tavLst>
                                    </p:anim>
                                    <p:anim calcmode="lin" valueType="num">
                                      <p:cBhvr>
                                        <p:cTn id="389" dur="200" fill="hold"/>
                                        <p:tgtEl>
                                          <p:spTgt spid="1040"/>
                                        </p:tgtEl>
                                        <p:attrNameLst>
                                          <p:attrName>ppt_h</p:attrName>
                                        </p:attrNameLst>
                                      </p:cBhvr>
                                      <p:tavLst>
                                        <p:tav tm="0">
                                          <p:val>
                                            <p:strVal val="#ppt_h"/>
                                          </p:val>
                                        </p:tav>
                                        <p:tav tm="100000">
                                          <p:val>
                                            <p:strVal val="#ppt_h"/>
                                          </p:val>
                                        </p:tav>
                                      </p:tavLst>
                                    </p:anim>
                                  </p:childTnLst>
                                </p:cTn>
                              </p:par>
                            </p:childTnLst>
                          </p:cTn>
                        </p:par>
                      </p:childTnLst>
                    </p:cTn>
                  </p:par>
                  <p:par>
                    <p:cTn id="390" fill="hold">
                      <p:stCondLst>
                        <p:cond delay="indefinite"/>
                      </p:stCondLst>
                      <p:childTnLst>
                        <p:par>
                          <p:cTn id="391" fill="hold">
                            <p:stCondLst>
                              <p:cond delay="0"/>
                            </p:stCondLst>
                            <p:childTnLst>
                              <p:par>
                                <p:cTn id="392" presetID="10" presetClass="entr" presetSubtype="0" fill="hold" nodeType="clickEffect">
                                  <p:stCondLst>
                                    <p:cond delay="0"/>
                                  </p:stCondLst>
                                  <p:childTnLst>
                                    <p:set>
                                      <p:cBhvr>
                                        <p:cTn id="393" dur="1" fill="hold">
                                          <p:stCondLst>
                                            <p:cond delay="0"/>
                                          </p:stCondLst>
                                        </p:cTn>
                                        <p:tgtEl>
                                          <p:spTgt spid="1077"/>
                                        </p:tgtEl>
                                        <p:attrNameLst>
                                          <p:attrName>style.visibility</p:attrName>
                                        </p:attrNameLst>
                                      </p:cBhvr>
                                      <p:to>
                                        <p:strVal val="visible"/>
                                      </p:to>
                                    </p:set>
                                    <p:animEffect transition="in" filter="fade">
                                      <p:cBhvr>
                                        <p:cTn id="394" dur="5000"/>
                                        <p:tgtEl>
                                          <p:spTgt spid="1077"/>
                                        </p:tgtEl>
                                      </p:cBhvr>
                                    </p:animEffect>
                                  </p:childTnLst>
                                </p:cTn>
                              </p:par>
                            </p:childTnLst>
                          </p:cTn>
                        </p:par>
                      </p:childTnLst>
                    </p:cTn>
                  </p:par>
                  <p:par>
                    <p:cTn id="395" fill="hold">
                      <p:stCondLst>
                        <p:cond delay="indefinite"/>
                      </p:stCondLst>
                      <p:childTnLst>
                        <p:par>
                          <p:cTn id="396" fill="hold">
                            <p:stCondLst>
                              <p:cond delay="0"/>
                            </p:stCondLst>
                            <p:childTnLst>
                              <p:par>
                                <p:cTn id="397" presetID="10" presetClass="entr" presetSubtype="0" fill="hold" nodeType="clickEffect">
                                  <p:stCondLst>
                                    <p:cond delay="0"/>
                                  </p:stCondLst>
                                  <p:childTnLst>
                                    <p:set>
                                      <p:cBhvr>
                                        <p:cTn id="398" dur="1" fill="hold">
                                          <p:stCondLst>
                                            <p:cond delay="0"/>
                                          </p:stCondLst>
                                        </p:cTn>
                                        <p:tgtEl>
                                          <p:spTgt spid="1074"/>
                                        </p:tgtEl>
                                        <p:attrNameLst>
                                          <p:attrName>style.visibility</p:attrName>
                                        </p:attrNameLst>
                                      </p:cBhvr>
                                      <p:to>
                                        <p:strVal val="visible"/>
                                      </p:to>
                                    </p:set>
                                    <p:animEffect transition="in" filter="fade">
                                      <p:cBhvr>
                                        <p:cTn id="399" dur="3000"/>
                                        <p:tgtEl>
                                          <p:spTgt spid="1074"/>
                                        </p:tgtEl>
                                      </p:cBhvr>
                                    </p:animEffect>
                                  </p:childTnLst>
                                </p:cTn>
                              </p:par>
                            </p:childTnLst>
                          </p:cTn>
                        </p:par>
                      </p:childTnLst>
                    </p:cTn>
                  </p:par>
                  <p:par>
                    <p:cTn id="400" fill="hold">
                      <p:stCondLst>
                        <p:cond delay="indefinite"/>
                      </p:stCondLst>
                      <p:childTnLst>
                        <p:par>
                          <p:cTn id="401" fill="hold">
                            <p:stCondLst>
                              <p:cond delay="0"/>
                            </p:stCondLst>
                            <p:childTnLst>
                              <p:par>
                                <p:cTn id="402" presetID="10" presetClass="entr" presetSubtype="0" fill="hold" grpId="0" nodeType="clickEffect">
                                  <p:stCondLst>
                                    <p:cond delay="0"/>
                                  </p:stCondLst>
                                  <p:childTnLst>
                                    <p:set>
                                      <p:cBhvr>
                                        <p:cTn id="403" dur="1" fill="hold">
                                          <p:stCondLst>
                                            <p:cond delay="0"/>
                                          </p:stCondLst>
                                        </p:cTn>
                                        <p:tgtEl>
                                          <p:spTgt spid="4"/>
                                        </p:tgtEl>
                                        <p:attrNameLst>
                                          <p:attrName>style.visibility</p:attrName>
                                        </p:attrNameLst>
                                      </p:cBhvr>
                                      <p:to>
                                        <p:strVal val="visible"/>
                                      </p:to>
                                    </p:set>
                                    <p:animEffect transition="in" filter="fade">
                                      <p:cBhvr>
                                        <p:cTn id="404" dur="500"/>
                                        <p:tgtEl>
                                          <p:spTgt spid="4"/>
                                        </p:tgtEl>
                                      </p:cBhvr>
                                    </p:animEffect>
                                  </p:childTnLst>
                                </p:cTn>
                              </p:par>
                            </p:childTnLst>
                          </p:cTn>
                        </p:par>
                      </p:childTnLst>
                    </p:cTn>
                  </p:par>
                  <p:par>
                    <p:cTn id="405" fill="hold">
                      <p:stCondLst>
                        <p:cond delay="indefinite"/>
                      </p:stCondLst>
                      <p:childTnLst>
                        <p:par>
                          <p:cTn id="406" fill="hold">
                            <p:stCondLst>
                              <p:cond delay="0"/>
                            </p:stCondLst>
                            <p:childTnLst>
                              <p:par>
                                <p:cTn id="407" presetID="10" presetClass="entr" presetSubtype="0" fill="hold" grpId="0" nodeType="clickEffect">
                                  <p:stCondLst>
                                    <p:cond delay="0"/>
                                  </p:stCondLst>
                                  <p:childTnLst>
                                    <p:set>
                                      <p:cBhvr>
                                        <p:cTn id="408" dur="1" fill="hold">
                                          <p:stCondLst>
                                            <p:cond delay="0"/>
                                          </p:stCondLst>
                                        </p:cTn>
                                        <p:tgtEl>
                                          <p:spTgt spid="2"/>
                                        </p:tgtEl>
                                        <p:attrNameLst>
                                          <p:attrName>style.visibility</p:attrName>
                                        </p:attrNameLst>
                                      </p:cBhvr>
                                      <p:to>
                                        <p:strVal val="visible"/>
                                      </p:to>
                                    </p:set>
                                    <p:animEffect transition="in" filter="fade">
                                      <p:cBhvr>
                                        <p:cTn id="409" dur="500"/>
                                        <p:tgtEl>
                                          <p:spTgt spid="2"/>
                                        </p:tgtEl>
                                      </p:cBhvr>
                                    </p:animEffect>
                                  </p:childTnLst>
                                </p:cTn>
                              </p:par>
                            </p:childTnLst>
                          </p:cTn>
                        </p:par>
                      </p:childTnLst>
                    </p:cTn>
                  </p:par>
                  <p:par>
                    <p:cTn id="410" fill="hold">
                      <p:stCondLst>
                        <p:cond delay="indefinite"/>
                      </p:stCondLst>
                      <p:childTnLst>
                        <p:par>
                          <p:cTn id="411" fill="hold">
                            <p:stCondLst>
                              <p:cond delay="0"/>
                            </p:stCondLst>
                            <p:childTnLst>
                              <p:par>
                                <p:cTn id="412" presetID="10" presetClass="exit" presetSubtype="0" fill="hold" nodeType="clickEffect">
                                  <p:stCondLst>
                                    <p:cond delay="0"/>
                                  </p:stCondLst>
                                  <p:childTnLst>
                                    <p:animEffect transition="out" filter="fade">
                                      <p:cBhvr>
                                        <p:cTn id="413" dur="500"/>
                                        <p:tgtEl>
                                          <p:spTgt spid="1076"/>
                                        </p:tgtEl>
                                      </p:cBhvr>
                                    </p:animEffect>
                                    <p:set>
                                      <p:cBhvr>
                                        <p:cTn id="414" dur="1" fill="hold">
                                          <p:stCondLst>
                                            <p:cond delay="499"/>
                                          </p:stCondLst>
                                        </p:cTn>
                                        <p:tgtEl>
                                          <p:spTgt spid="1076"/>
                                        </p:tgtEl>
                                        <p:attrNameLst>
                                          <p:attrName>style.visibility</p:attrName>
                                        </p:attrNameLst>
                                      </p:cBhvr>
                                      <p:to>
                                        <p:strVal val="hidden"/>
                                      </p:to>
                                    </p:set>
                                  </p:childTnLst>
                                </p:cTn>
                              </p:par>
                              <p:par>
                                <p:cTn id="415" presetID="10" presetClass="exit" presetSubtype="0" fill="hold" grpId="1" nodeType="withEffect">
                                  <p:stCondLst>
                                    <p:cond delay="0"/>
                                  </p:stCondLst>
                                  <p:childTnLst>
                                    <p:animEffect transition="out" filter="fade">
                                      <p:cBhvr>
                                        <p:cTn id="416" dur="500"/>
                                        <p:tgtEl>
                                          <p:spTgt spid="15"/>
                                        </p:tgtEl>
                                      </p:cBhvr>
                                    </p:animEffect>
                                    <p:set>
                                      <p:cBhvr>
                                        <p:cTn id="417" dur="1" fill="hold">
                                          <p:stCondLst>
                                            <p:cond delay="499"/>
                                          </p:stCondLst>
                                        </p:cTn>
                                        <p:tgtEl>
                                          <p:spTgt spid="15"/>
                                        </p:tgtEl>
                                        <p:attrNameLst>
                                          <p:attrName>style.visibility</p:attrName>
                                        </p:attrNameLst>
                                      </p:cBhvr>
                                      <p:to>
                                        <p:strVal val="hidden"/>
                                      </p:to>
                                    </p:set>
                                  </p:childTnLst>
                                </p:cTn>
                              </p:par>
                              <p:par>
                                <p:cTn id="418" presetID="10" presetClass="exit" presetSubtype="0" fill="hold" grpId="1" nodeType="withEffect">
                                  <p:stCondLst>
                                    <p:cond delay="0"/>
                                  </p:stCondLst>
                                  <p:childTnLst>
                                    <p:animEffect transition="out" filter="fade">
                                      <p:cBhvr>
                                        <p:cTn id="419" dur="500"/>
                                        <p:tgtEl>
                                          <p:spTgt spid="16"/>
                                        </p:tgtEl>
                                      </p:cBhvr>
                                    </p:animEffect>
                                    <p:set>
                                      <p:cBhvr>
                                        <p:cTn id="420" dur="1" fill="hold">
                                          <p:stCondLst>
                                            <p:cond delay="499"/>
                                          </p:stCondLst>
                                        </p:cTn>
                                        <p:tgtEl>
                                          <p:spTgt spid="16"/>
                                        </p:tgtEl>
                                        <p:attrNameLst>
                                          <p:attrName>style.visibility</p:attrName>
                                        </p:attrNameLst>
                                      </p:cBhvr>
                                      <p:to>
                                        <p:strVal val="hidden"/>
                                      </p:to>
                                    </p:set>
                                  </p:childTnLst>
                                </p:cTn>
                              </p:par>
                              <p:par>
                                <p:cTn id="421" presetID="10" presetClass="exit" presetSubtype="0" fill="hold" grpId="1" nodeType="withEffect">
                                  <p:stCondLst>
                                    <p:cond delay="0"/>
                                  </p:stCondLst>
                                  <p:childTnLst>
                                    <p:animEffect transition="out" filter="fade">
                                      <p:cBhvr>
                                        <p:cTn id="422" dur="500"/>
                                        <p:tgtEl>
                                          <p:spTgt spid="19"/>
                                        </p:tgtEl>
                                      </p:cBhvr>
                                    </p:animEffect>
                                    <p:set>
                                      <p:cBhvr>
                                        <p:cTn id="423" dur="1" fill="hold">
                                          <p:stCondLst>
                                            <p:cond delay="499"/>
                                          </p:stCondLst>
                                        </p:cTn>
                                        <p:tgtEl>
                                          <p:spTgt spid="19"/>
                                        </p:tgtEl>
                                        <p:attrNameLst>
                                          <p:attrName>style.visibility</p:attrName>
                                        </p:attrNameLst>
                                      </p:cBhvr>
                                      <p:to>
                                        <p:strVal val="hidden"/>
                                      </p:to>
                                    </p:set>
                                  </p:childTnLst>
                                </p:cTn>
                              </p:par>
                              <p:par>
                                <p:cTn id="424" presetID="10" presetClass="exit" presetSubtype="0" fill="hold" grpId="1" nodeType="withEffect">
                                  <p:stCondLst>
                                    <p:cond delay="0"/>
                                  </p:stCondLst>
                                  <p:childTnLst>
                                    <p:animEffect transition="out" filter="fade">
                                      <p:cBhvr>
                                        <p:cTn id="425" dur="500"/>
                                        <p:tgtEl>
                                          <p:spTgt spid="20"/>
                                        </p:tgtEl>
                                      </p:cBhvr>
                                    </p:animEffect>
                                    <p:set>
                                      <p:cBhvr>
                                        <p:cTn id="426" dur="1" fill="hold">
                                          <p:stCondLst>
                                            <p:cond delay="499"/>
                                          </p:stCondLst>
                                        </p:cTn>
                                        <p:tgtEl>
                                          <p:spTgt spid="20"/>
                                        </p:tgtEl>
                                        <p:attrNameLst>
                                          <p:attrName>style.visibility</p:attrName>
                                        </p:attrNameLst>
                                      </p:cBhvr>
                                      <p:to>
                                        <p:strVal val="hidden"/>
                                      </p:to>
                                    </p:set>
                                  </p:childTnLst>
                                </p:cTn>
                              </p:par>
                              <p:par>
                                <p:cTn id="427" presetID="10" presetClass="exit" presetSubtype="0" fill="hold" grpId="1" nodeType="withEffect">
                                  <p:stCondLst>
                                    <p:cond delay="0"/>
                                  </p:stCondLst>
                                  <p:childTnLst>
                                    <p:animEffect transition="out" filter="fade">
                                      <p:cBhvr>
                                        <p:cTn id="428" dur="500"/>
                                        <p:tgtEl>
                                          <p:spTgt spid="21"/>
                                        </p:tgtEl>
                                      </p:cBhvr>
                                    </p:animEffect>
                                    <p:set>
                                      <p:cBhvr>
                                        <p:cTn id="429" dur="1" fill="hold">
                                          <p:stCondLst>
                                            <p:cond delay="499"/>
                                          </p:stCondLst>
                                        </p:cTn>
                                        <p:tgtEl>
                                          <p:spTgt spid="21"/>
                                        </p:tgtEl>
                                        <p:attrNameLst>
                                          <p:attrName>style.visibility</p:attrName>
                                        </p:attrNameLst>
                                      </p:cBhvr>
                                      <p:to>
                                        <p:strVal val="hidden"/>
                                      </p:to>
                                    </p:set>
                                  </p:childTnLst>
                                </p:cTn>
                              </p:par>
                              <p:par>
                                <p:cTn id="430" presetID="10" presetClass="exit" presetSubtype="0" fill="hold" grpId="1" nodeType="withEffect">
                                  <p:stCondLst>
                                    <p:cond delay="0"/>
                                  </p:stCondLst>
                                  <p:childTnLst>
                                    <p:animEffect transition="out" filter="fade">
                                      <p:cBhvr>
                                        <p:cTn id="431" dur="500"/>
                                        <p:tgtEl>
                                          <p:spTgt spid="22"/>
                                        </p:tgtEl>
                                      </p:cBhvr>
                                    </p:animEffect>
                                    <p:set>
                                      <p:cBhvr>
                                        <p:cTn id="432" dur="1" fill="hold">
                                          <p:stCondLst>
                                            <p:cond delay="499"/>
                                          </p:stCondLst>
                                        </p:cTn>
                                        <p:tgtEl>
                                          <p:spTgt spid="22"/>
                                        </p:tgtEl>
                                        <p:attrNameLst>
                                          <p:attrName>style.visibility</p:attrName>
                                        </p:attrNameLst>
                                      </p:cBhvr>
                                      <p:to>
                                        <p:strVal val="hidden"/>
                                      </p:to>
                                    </p:set>
                                  </p:childTnLst>
                                </p:cTn>
                              </p:par>
                              <p:par>
                                <p:cTn id="433" presetID="10" presetClass="exit" presetSubtype="0" fill="hold" grpId="1" nodeType="withEffect">
                                  <p:stCondLst>
                                    <p:cond delay="0"/>
                                  </p:stCondLst>
                                  <p:childTnLst>
                                    <p:animEffect transition="out" filter="fade">
                                      <p:cBhvr>
                                        <p:cTn id="434" dur="500"/>
                                        <p:tgtEl>
                                          <p:spTgt spid="23"/>
                                        </p:tgtEl>
                                      </p:cBhvr>
                                    </p:animEffect>
                                    <p:set>
                                      <p:cBhvr>
                                        <p:cTn id="435" dur="1" fill="hold">
                                          <p:stCondLst>
                                            <p:cond delay="499"/>
                                          </p:stCondLst>
                                        </p:cTn>
                                        <p:tgtEl>
                                          <p:spTgt spid="23"/>
                                        </p:tgtEl>
                                        <p:attrNameLst>
                                          <p:attrName>style.visibility</p:attrName>
                                        </p:attrNameLst>
                                      </p:cBhvr>
                                      <p:to>
                                        <p:strVal val="hidden"/>
                                      </p:to>
                                    </p:set>
                                  </p:childTnLst>
                                </p:cTn>
                              </p:par>
                              <p:par>
                                <p:cTn id="436" presetID="10" presetClass="exit" presetSubtype="0" fill="hold" grpId="1" nodeType="withEffect">
                                  <p:stCondLst>
                                    <p:cond delay="0"/>
                                  </p:stCondLst>
                                  <p:childTnLst>
                                    <p:animEffect transition="out" filter="fade">
                                      <p:cBhvr>
                                        <p:cTn id="437" dur="500"/>
                                        <p:tgtEl>
                                          <p:spTgt spid="24"/>
                                        </p:tgtEl>
                                      </p:cBhvr>
                                    </p:animEffect>
                                    <p:set>
                                      <p:cBhvr>
                                        <p:cTn id="438" dur="1" fill="hold">
                                          <p:stCondLst>
                                            <p:cond delay="499"/>
                                          </p:stCondLst>
                                        </p:cTn>
                                        <p:tgtEl>
                                          <p:spTgt spid="24"/>
                                        </p:tgtEl>
                                        <p:attrNameLst>
                                          <p:attrName>style.visibility</p:attrName>
                                        </p:attrNameLst>
                                      </p:cBhvr>
                                      <p:to>
                                        <p:strVal val="hidden"/>
                                      </p:to>
                                    </p:set>
                                  </p:childTnLst>
                                </p:cTn>
                              </p:par>
                              <p:par>
                                <p:cTn id="439" presetID="10" presetClass="exit" presetSubtype="0" fill="hold" grpId="1" nodeType="withEffect">
                                  <p:stCondLst>
                                    <p:cond delay="0"/>
                                  </p:stCondLst>
                                  <p:childTnLst>
                                    <p:animEffect transition="out" filter="fade">
                                      <p:cBhvr>
                                        <p:cTn id="440" dur="500"/>
                                        <p:tgtEl>
                                          <p:spTgt spid="25"/>
                                        </p:tgtEl>
                                      </p:cBhvr>
                                    </p:animEffect>
                                    <p:set>
                                      <p:cBhvr>
                                        <p:cTn id="441" dur="1" fill="hold">
                                          <p:stCondLst>
                                            <p:cond delay="499"/>
                                          </p:stCondLst>
                                        </p:cTn>
                                        <p:tgtEl>
                                          <p:spTgt spid="25"/>
                                        </p:tgtEl>
                                        <p:attrNameLst>
                                          <p:attrName>style.visibility</p:attrName>
                                        </p:attrNameLst>
                                      </p:cBhvr>
                                      <p:to>
                                        <p:strVal val="hidden"/>
                                      </p:to>
                                    </p:set>
                                  </p:childTnLst>
                                </p:cTn>
                              </p:par>
                              <p:par>
                                <p:cTn id="442" presetID="10" presetClass="exit" presetSubtype="0" fill="hold" grpId="1" nodeType="withEffect">
                                  <p:stCondLst>
                                    <p:cond delay="0"/>
                                  </p:stCondLst>
                                  <p:childTnLst>
                                    <p:animEffect transition="out" filter="fade">
                                      <p:cBhvr>
                                        <p:cTn id="443" dur="500"/>
                                        <p:tgtEl>
                                          <p:spTgt spid="26"/>
                                        </p:tgtEl>
                                      </p:cBhvr>
                                    </p:animEffect>
                                    <p:set>
                                      <p:cBhvr>
                                        <p:cTn id="444" dur="1" fill="hold">
                                          <p:stCondLst>
                                            <p:cond delay="499"/>
                                          </p:stCondLst>
                                        </p:cTn>
                                        <p:tgtEl>
                                          <p:spTgt spid="26"/>
                                        </p:tgtEl>
                                        <p:attrNameLst>
                                          <p:attrName>style.visibility</p:attrName>
                                        </p:attrNameLst>
                                      </p:cBhvr>
                                      <p:to>
                                        <p:strVal val="hidden"/>
                                      </p:to>
                                    </p:set>
                                  </p:childTnLst>
                                </p:cTn>
                              </p:par>
                              <p:par>
                                <p:cTn id="445" presetID="10" presetClass="exit" presetSubtype="0" fill="hold" grpId="1" nodeType="withEffect">
                                  <p:stCondLst>
                                    <p:cond delay="0"/>
                                  </p:stCondLst>
                                  <p:childTnLst>
                                    <p:animEffect transition="out" filter="fade">
                                      <p:cBhvr>
                                        <p:cTn id="446" dur="500"/>
                                        <p:tgtEl>
                                          <p:spTgt spid="27"/>
                                        </p:tgtEl>
                                      </p:cBhvr>
                                    </p:animEffect>
                                    <p:set>
                                      <p:cBhvr>
                                        <p:cTn id="447" dur="1" fill="hold">
                                          <p:stCondLst>
                                            <p:cond delay="499"/>
                                          </p:stCondLst>
                                        </p:cTn>
                                        <p:tgtEl>
                                          <p:spTgt spid="27"/>
                                        </p:tgtEl>
                                        <p:attrNameLst>
                                          <p:attrName>style.visibility</p:attrName>
                                        </p:attrNameLst>
                                      </p:cBhvr>
                                      <p:to>
                                        <p:strVal val="hidden"/>
                                      </p:to>
                                    </p:set>
                                  </p:childTnLst>
                                </p:cTn>
                              </p:par>
                              <p:par>
                                <p:cTn id="448" presetID="10" presetClass="exit" presetSubtype="0" fill="hold" grpId="1" nodeType="withEffect">
                                  <p:stCondLst>
                                    <p:cond delay="0"/>
                                  </p:stCondLst>
                                  <p:childTnLst>
                                    <p:animEffect transition="out" filter="fade">
                                      <p:cBhvr>
                                        <p:cTn id="449" dur="500"/>
                                        <p:tgtEl>
                                          <p:spTgt spid="28"/>
                                        </p:tgtEl>
                                      </p:cBhvr>
                                    </p:animEffect>
                                    <p:set>
                                      <p:cBhvr>
                                        <p:cTn id="450" dur="1" fill="hold">
                                          <p:stCondLst>
                                            <p:cond delay="499"/>
                                          </p:stCondLst>
                                        </p:cTn>
                                        <p:tgtEl>
                                          <p:spTgt spid="28"/>
                                        </p:tgtEl>
                                        <p:attrNameLst>
                                          <p:attrName>style.visibility</p:attrName>
                                        </p:attrNameLst>
                                      </p:cBhvr>
                                      <p:to>
                                        <p:strVal val="hidden"/>
                                      </p:to>
                                    </p:set>
                                  </p:childTnLst>
                                </p:cTn>
                              </p:par>
                              <p:par>
                                <p:cTn id="451" presetID="10" presetClass="exit" presetSubtype="0" fill="hold" grpId="1" nodeType="withEffect">
                                  <p:stCondLst>
                                    <p:cond delay="0"/>
                                  </p:stCondLst>
                                  <p:childTnLst>
                                    <p:animEffect transition="out" filter="fade">
                                      <p:cBhvr>
                                        <p:cTn id="452" dur="500"/>
                                        <p:tgtEl>
                                          <p:spTgt spid="29"/>
                                        </p:tgtEl>
                                      </p:cBhvr>
                                    </p:animEffect>
                                    <p:set>
                                      <p:cBhvr>
                                        <p:cTn id="453" dur="1" fill="hold">
                                          <p:stCondLst>
                                            <p:cond delay="499"/>
                                          </p:stCondLst>
                                        </p:cTn>
                                        <p:tgtEl>
                                          <p:spTgt spid="29"/>
                                        </p:tgtEl>
                                        <p:attrNameLst>
                                          <p:attrName>style.visibility</p:attrName>
                                        </p:attrNameLst>
                                      </p:cBhvr>
                                      <p:to>
                                        <p:strVal val="hidden"/>
                                      </p:to>
                                    </p:set>
                                  </p:childTnLst>
                                </p:cTn>
                              </p:par>
                              <p:par>
                                <p:cTn id="454" presetID="10" presetClass="exit" presetSubtype="0" fill="hold" grpId="1" nodeType="withEffect">
                                  <p:stCondLst>
                                    <p:cond delay="0"/>
                                  </p:stCondLst>
                                  <p:childTnLst>
                                    <p:animEffect transition="out" filter="fade">
                                      <p:cBhvr>
                                        <p:cTn id="455" dur="500"/>
                                        <p:tgtEl>
                                          <p:spTgt spid="30"/>
                                        </p:tgtEl>
                                      </p:cBhvr>
                                    </p:animEffect>
                                    <p:set>
                                      <p:cBhvr>
                                        <p:cTn id="456" dur="1" fill="hold">
                                          <p:stCondLst>
                                            <p:cond delay="499"/>
                                          </p:stCondLst>
                                        </p:cTn>
                                        <p:tgtEl>
                                          <p:spTgt spid="30"/>
                                        </p:tgtEl>
                                        <p:attrNameLst>
                                          <p:attrName>style.visibility</p:attrName>
                                        </p:attrNameLst>
                                      </p:cBhvr>
                                      <p:to>
                                        <p:strVal val="hidden"/>
                                      </p:to>
                                    </p:set>
                                  </p:childTnLst>
                                </p:cTn>
                              </p:par>
                              <p:par>
                                <p:cTn id="457" presetID="10" presetClass="exit" presetSubtype="0" fill="hold" grpId="1" nodeType="withEffect">
                                  <p:stCondLst>
                                    <p:cond delay="0"/>
                                  </p:stCondLst>
                                  <p:childTnLst>
                                    <p:animEffect transition="out" filter="fade">
                                      <p:cBhvr>
                                        <p:cTn id="458" dur="500"/>
                                        <p:tgtEl>
                                          <p:spTgt spid="31"/>
                                        </p:tgtEl>
                                      </p:cBhvr>
                                    </p:animEffect>
                                    <p:set>
                                      <p:cBhvr>
                                        <p:cTn id="459" dur="1" fill="hold">
                                          <p:stCondLst>
                                            <p:cond delay="499"/>
                                          </p:stCondLst>
                                        </p:cTn>
                                        <p:tgtEl>
                                          <p:spTgt spid="31"/>
                                        </p:tgtEl>
                                        <p:attrNameLst>
                                          <p:attrName>style.visibility</p:attrName>
                                        </p:attrNameLst>
                                      </p:cBhvr>
                                      <p:to>
                                        <p:strVal val="hidden"/>
                                      </p:to>
                                    </p:set>
                                  </p:childTnLst>
                                </p:cTn>
                              </p:par>
                              <p:par>
                                <p:cTn id="460" presetID="10" presetClass="exit" presetSubtype="0" fill="hold" grpId="1" nodeType="withEffect">
                                  <p:stCondLst>
                                    <p:cond delay="0"/>
                                  </p:stCondLst>
                                  <p:childTnLst>
                                    <p:animEffect transition="out" filter="fade">
                                      <p:cBhvr>
                                        <p:cTn id="461" dur="500"/>
                                        <p:tgtEl>
                                          <p:spTgt spid="32"/>
                                        </p:tgtEl>
                                      </p:cBhvr>
                                    </p:animEffect>
                                    <p:set>
                                      <p:cBhvr>
                                        <p:cTn id="462" dur="1" fill="hold">
                                          <p:stCondLst>
                                            <p:cond delay="499"/>
                                          </p:stCondLst>
                                        </p:cTn>
                                        <p:tgtEl>
                                          <p:spTgt spid="32"/>
                                        </p:tgtEl>
                                        <p:attrNameLst>
                                          <p:attrName>style.visibility</p:attrName>
                                        </p:attrNameLst>
                                      </p:cBhvr>
                                      <p:to>
                                        <p:strVal val="hidden"/>
                                      </p:to>
                                    </p:set>
                                  </p:childTnLst>
                                </p:cTn>
                              </p:par>
                              <p:par>
                                <p:cTn id="463" presetID="10" presetClass="exit" presetSubtype="0" fill="hold" grpId="1" nodeType="withEffect">
                                  <p:stCondLst>
                                    <p:cond delay="0"/>
                                  </p:stCondLst>
                                  <p:childTnLst>
                                    <p:animEffect transition="out" filter="fade">
                                      <p:cBhvr>
                                        <p:cTn id="464" dur="500"/>
                                        <p:tgtEl>
                                          <p:spTgt spid="33"/>
                                        </p:tgtEl>
                                      </p:cBhvr>
                                    </p:animEffect>
                                    <p:set>
                                      <p:cBhvr>
                                        <p:cTn id="465" dur="1" fill="hold">
                                          <p:stCondLst>
                                            <p:cond delay="499"/>
                                          </p:stCondLst>
                                        </p:cTn>
                                        <p:tgtEl>
                                          <p:spTgt spid="33"/>
                                        </p:tgtEl>
                                        <p:attrNameLst>
                                          <p:attrName>style.visibility</p:attrName>
                                        </p:attrNameLst>
                                      </p:cBhvr>
                                      <p:to>
                                        <p:strVal val="hidden"/>
                                      </p:to>
                                    </p:set>
                                  </p:childTnLst>
                                </p:cTn>
                              </p:par>
                              <p:par>
                                <p:cTn id="466" presetID="10" presetClass="exit" presetSubtype="0" fill="hold" grpId="1" nodeType="withEffect">
                                  <p:stCondLst>
                                    <p:cond delay="0"/>
                                  </p:stCondLst>
                                  <p:childTnLst>
                                    <p:animEffect transition="out" filter="fade">
                                      <p:cBhvr>
                                        <p:cTn id="467" dur="500"/>
                                        <p:tgtEl>
                                          <p:spTgt spid="34"/>
                                        </p:tgtEl>
                                      </p:cBhvr>
                                    </p:animEffect>
                                    <p:set>
                                      <p:cBhvr>
                                        <p:cTn id="468" dur="1" fill="hold">
                                          <p:stCondLst>
                                            <p:cond delay="499"/>
                                          </p:stCondLst>
                                        </p:cTn>
                                        <p:tgtEl>
                                          <p:spTgt spid="34"/>
                                        </p:tgtEl>
                                        <p:attrNameLst>
                                          <p:attrName>style.visibility</p:attrName>
                                        </p:attrNameLst>
                                      </p:cBhvr>
                                      <p:to>
                                        <p:strVal val="hidden"/>
                                      </p:to>
                                    </p:set>
                                  </p:childTnLst>
                                </p:cTn>
                              </p:par>
                              <p:par>
                                <p:cTn id="469" presetID="10" presetClass="exit" presetSubtype="0" fill="hold" grpId="1" nodeType="withEffect">
                                  <p:stCondLst>
                                    <p:cond delay="0"/>
                                  </p:stCondLst>
                                  <p:childTnLst>
                                    <p:animEffect transition="out" filter="fade">
                                      <p:cBhvr>
                                        <p:cTn id="470" dur="500"/>
                                        <p:tgtEl>
                                          <p:spTgt spid="35"/>
                                        </p:tgtEl>
                                      </p:cBhvr>
                                    </p:animEffect>
                                    <p:set>
                                      <p:cBhvr>
                                        <p:cTn id="471" dur="1" fill="hold">
                                          <p:stCondLst>
                                            <p:cond delay="499"/>
                                          </p:stCondLst>
                                        </p:cTn>
                                        <p:tgtEl>
                                          <p:spTgt spid="35"/>
                                        </p:tgtEl>
                                        <p:attrNameLst>
                                          <p:attrName>style.visibility</p:attrName>
                                        </p:attrNameLst>
                                      </p:cBhvr>
                                      <p:to>
                                        <p:strVal val="hidden"/>
                                      </p:to>
                                    </p:set>
                                  </p:childTnLst>
                                </p:cTn>
                              </p:par>
                              <p:par>
                                <p:cTn id="472" presetID="10" presetClass="exit" presetSubtype="0" fill="hold" grpId="1" nodeType="withEffect">
                                  <p:stCondLst>
                                    <p:cond delay="0"/>
                                  </p:stCondLst>
                                  <p:childTnLst>
                                    <p:animEffect transition="out" filter="fade">
                                      <p:cBhvr>
                                        <p:cTn id="473" dur="500"/>
                                        <p:tgtEl>
                                          <p:spTgt spid="36"/>
                                        </p:tgtEl>
                                      </p:cBhvr>
                                    </p:animEffect>
                                    <p:set>
                                      <p:cBhvr>
                                        <p:cTn id="474" dur="1" fill="hold">
                                          <p:stCondLst>
                                            <p:cond delay="499"/>
                                          </p:stCondLst>
                                        </p:cTn>
                                        <p:tgtEl>
                                          <p:spTgt spid="36"/>
                                        </p:tgtEl>
                                        <p:attrNameLst>
                                          <p:attrName>style.visibility</p:attrName>
                                        </p:attrNameLst>
                                      </p:cBhvr>
                                      <p:to>
                                        <p:strVal val="hidden"/>
                                      </p:to>
                                    </p:set>
                                  </p:childTnLst>
                                </p:cTn>
                              </p:par>
                              <p:par>
                                <p:cTn id="475" presetID="10" presetClass="exit" presetSubtype="0" fill="hold" grpId="1" nodeType="withEffect">
                                  <p:stCondLst>
                                    <p:cond delay="0"/>
                                  </p:stCondLst>
                                  <p:childTnLst>
                                    <p:animEffect transition="out" filter="fade">
                                      <p:cBhvr>
                                        <p:cTn id="476" dur="500"/>
                                        <p:tgtEl>
                                          <p:spTgt spid="37"/>
                                        </p:tgtEl>
                                      </p:cBhvr>
                                    </p:animEffect>
                                    <p:set>
                                      <p:cBhvr>
                                        <p:cTn id="477" dur="1" fill="hold">
                                          <p:stCondLst>
                                            <p:cond delay="499"/>
                                          </p:stCondLst>
                                        </p:cTn>
                                        <p:tgtEl>
                                          <p:spTgt spid="37"/>
                                        </p:tgtEl>
                                        <p:attrNameLst>
                                          <p:attrName>style.visibility</p:attrName>
                                        </p:attrNameLst>
                                      </p:cBhvr>
                                      <p:to>
                                        <p:strVal val="hidden"/>
                                      </p:to>
                                    </p:set>
                                  </p:childTnLst>
                                </p:cTn>
                              </p:par>
                              <p:par>
                                <p:cTn id="478" presetID="10" presetClass="exit" presetSubtype="0" fill="hold" grpId="1" nodeType="withEffect">
                                  <p:stCondLst>
                                    <p:cond delay="0"/>
                                  </p:stCondLst>
                                  <p:childTnLst>
                                    <p:animEffect transition="out" filter="fade">
                                      <p:cBhvr>
                                        <p:cTn id="479" dur="500"/>
                                        <p:tgtEl>
                                          <p:spTgt spid="38"/>
                                        </p:tgtEl>
                                      </p:cBhvr>
                                    </p:animEffect>
                                    <p:set>
                                      <p:cBhvr>
                                        <p:cTn id="480" dur="1" fill="hold">
                                          <p:stCondLst>
                                            <p:cond delay="499"/>
                                          </p:stCondLst>
                                        </p:cTn>
                                        <p:tgtEl>
                                          <p:spTgt spid="38"/>
                                        </p:tgtEl>
                                        <p:attrNameLst>
                                          <p:attrName>style.visibility</p:attrName>
                                        </p:attrNameLst>
                                      </p:cBhvr>
                                      <p:to>
                                        <p:strVal val="hidden"/>
                                      </p:to>
                                    </p:set>
                                  </p:childTnLst>
                                </p:cTn>
                              </p:par>
                              <p:par>
                                <p:cTn id="481" presetID="10" presetClass="exit" presetSubtype="0" fill="hold" grpId="1" nodeType="withEffect">
                                  <p:stCondLst>
                                    <p:cond delay="0"/>
                                  </p:stCondLst>
                                  <p:childTnLst>
                                    <p:animEffect transition="out" filter="fade">
                                      <p:cBhvr>
                                        <p:cTn id="482" dur="500"/>
                                        <p:tgtEl>
                                          <p:spTgt spid="39"/>
                                        </p:tgtEl>
                                      </p:cBhvr>
                                    </p:animEffect>
                                    <p:set>
                                      <p:cBhvr>
                                        <p:cTn id="483" dur="1" fill="hold">
                                          <p:stCondLst>
                                            <p:cond delay="499"/>
                                          </p:stCondLst>
                                        </p:cTn>
                                        <p:tgtEl>
                                          <p:spTgt spid="39"/>
                                        </p:tgtEl>
                                        <p:attrNameLst>
                                          <p:attrName>style.visibility</p:attrName>
                                        </p:attrNameLst>
                                      </p:cBhvr>
                                      <p:to>
                                        <p:strVal val="hidden"/>
                                      </p:to>
                                    </p:set>
                                  </p:childTnLst>
                                </p:cTn>
                              </p:par>
                              <p:par>
                                <p:cTn id="484" presetID="10" presetClass="exit" presetSubtype="0" fill="hold" grpId="1" nodeType="withEffect">
                                  <p:stCondLst>
                                    <p:cond delay="0"/>
                                  </p:stCondLst>
                                  <p:childTnLst>
                                    <p:animEffect transition="out" filter="fade">
                                      <p:cBhvr>
                                        <p:cTn id="485" dur="500"/>
                                        <p:tgtEl>
                                          <p:spTgt spid="40"/>
                                        </p:tgtEl>
                                      </p:cBhvr>
                                    </p:animEffect>
                                    <p:set>
                                      <p:cBhvr>
                                        <p:cTn id="486" dur="1" fill="hold">
                                          <p:stCondLst>
                                            <p:cond delay="499"/>
                                          </p:stCondLst>
                                        </p:cTn>
                                        <p:tgtEl>
                                          <p:spTgt spid="40"/>
                                        </p:tgtEl>
                                        <p:attrNameLst>
                                          <p:attrName>style.visibility</p:attrName>
                                        </p:attrNameLst>
                                      </p:cBhvr>
                                      <p:to>
                                        <p:strVal val="hidden"/>
                                      </p:to>
                                    </p:set>
                                  </p:childTnLst>
                                </p:cTn>
                              </p:par>
                              <p:par>
                                <p:cTn id="487" presetID="10" presetClass="exit" presetSubtype="0" fill="hold" grpId="1" nodeType="withEffect">
                                  <p:stCondLst>
                                    <p:cond delay="0"/>
                                  </p:stCondLst>
                                  <p:childTnLst>
                                    <p:animEffect transition="out" filter="fade">
                                      <p:cBhvr>
                                        <p:cTn id="488" dur="500"/>
                                        <p:tgtEl>
                                          <p:spTgt spid="41"/>
                                        </p:tgtEl>
                                      </p:cBhvr>
                                    </p:animEffect>
                                    <p:set>
                                      <p:cBhvr>
                                        <p:cTn id="489" dur="1" fill="hold">
                                          <p:stCondLst>
                                            <p:cond delay="499"/>
                                          </p:stCondLst>
                                        </p:cTn>
                                        <p:tgtEl>
                                          <p:spTgt spid="41"/>
                                        </p:tgtEl>
                                        <p:attrNameLst>
                                          <p:attrName>style.visibility</p:attrName>
                                        </p:attrNameLst>
                                      </p:cBhvr>
                                      <p:to>
                                        <p:strVal val="hidden"/>
                                      </p:to>
                                    </p:set>
                                  </p:childTnLst>
                                </p:cTn>
                              </p:par>
                              <p:par>
                                <p:cTn id="490" presetID="10" presetClass="exit" presetSubtype="0" fill="hold" grpId="1" nodeType="withEffect">
                                  <p:stCondLst>
                                    <p:cond delay="0"/>
                                  </p:stCondLst>
                                  <p:childTnLst>
                                    <p:animEffect transition="out" filter="fade">
                                      <p:cBhvr>
                                        <p:cTn id="491" dur="500"/>
                                        <p:tgtEl>
                                          <p:spTgt spid="42"/>
                                        </p:tgtEl>
                                      </p:cBhvr>
                                    </p:animEffect>
                                    <p:set>
                                      <p:cBhvr>
                                        <p:cTn id="492" dur="1" fill="hold">
                                          <p:stCondLst>
                                            <p:cond delay="499"/>
                                          </p:stCondLst>
                                        </p:cTn>
                                        <p:tgtEl>
                                          <p:spTgt spid="42"/>
                                        </p:tgtEl>
                                        <p:attrNameLst>
                                          <p:attrName>style.visibility</p:attrName>
                                        </p:attrNameLst>
                                      </p:cBhvr>
                                      <p:to>
                                        <p:strVal val="hidden"/>
                                      </p:to>
                                    </p:set>
                                  </p:childTnLst>
                                </p:cTn>
                              </p:par>
                              <p:par>
                                <p:cTn id="493" presetID="10" presetClass="exit" presetSubtype="0" fill="hold" grpId="1" nodeType="withEffect">
                                  <p:stCondLst>
                                    <p:cond delay="0"/>
                                  </p:stCondLst>
                                  <p:childTnLst>
                                    <p:animEffect transition="out" filter="fade">
                                      <p:cBhvr>
                                        <p:cTn id="494" dur="500"/>
                                        <p:tgtEl>
                                          <p:spTgt spid="43"/>
                                        </p:tgtEl>
                                      </p:cBhvr>
                                    </p:animEffect>
                                    <p:set>
                                      <p:cBhvr>
                                        <p:cTn id="495" dur="1" fill="hold">
                                          <p:stCondLst>
                                            <p:cond delay="499"/>
                                          </p:stCondLst>
                                        </p:cTn>
                                        <p:tgtEl>
                                          <p:spTgt spid="43"/>
                                        </p:tgtEl>
                                        <p:attrNameLst>
                                          <p:attrName>style.visibility</p:attrName>
                                        </p:attrNameLst>
                                      </p:cBhvr>
                                      <p:to>
                                        <p:strVal val="hidden"/>
                                      </p:to>
                                    </p:set>
                                  </p:childTnLst>
                                </p:cTn>
                              </p:par>
                              <p:par>
                                <p:cTn id="496" presetID="10" presetClass="exit" presetSubtype="0" fill="hold" grpId="1" nodeType="withEffect">
                                  <p:stCondLst>
                                    <p:cond delay="0"/>
                                  </p:stCondLst>
                                  <p:childTnLst>
                                    <p:animEffect transition="out" filter="fade">
                                      <p:cBhvr>
                                        <p:cTn id="497" dur="500"/>
                                        <p:tgtEl>
                                          <p:spTgt spid="44"/>
                                        </p:tgtEl>
                                      </p:cBhvr>
                                    </p:animEffect>
                                    <p:set>
                                      <p:cBhvr>
                                        <p:cTn id="498" dur="1" fill="hold">
                                          <p:stCondLst>
                                            <p:cond delay="499"/>
                                          </p:stCondLst>
                                        </p:cTn>
                                        <p:tgtEl>
                                          <p:spTgt spid="44"/>
                                        </p:tgtEl>
                                        <p:attrNameLst>
                                          <p:attrName>style.visibility</p:attrName>
                                        </p:attrNameLst>
                                      </p:cBhvr>
                                      <p:to>
                                        <p:strVal val="hidden"/>
                                      </p:to>
                                    </p:set>
                                  </p:childTnLst>
                                </p:cTn>
                              </p:par>
                              <p:par>
                                <p:cTn id="499" presetID="10" presetClass="exit" presetSubtype="0" fill="hold" grpId="1" nodeType="withEffect">
                                  <p:stCondLst>
                                    <p:cond delay="0"/>
                                  </p:stCondLst>
                                  <p:childTnLst>
                                    <p:animEffect transition="out" filter="fade">
                                      <p:cBhvr>
                                        <p:cTn id="500" dur="500"/>
                                        <p:tgtEl>
                                          <p:spTgt spid="45"/>
                                        </p:tgtEl>
                                      </p:cBhvr>
                                    </p:animEffect>
                                    <p:set>
                                      <p:cBhvr>
                                        <p:cTn id="501" dur="1" fill="hold">
                                          <p:stCondLst>
                                            <p:cond delay="499"/>
                                          </p:stCondLst>
                                        </p:cTn>
                                        <p:tgtEl>
                                          <p:spTgt spid="45"/>
                                        </p:tgtEl>
                                        <p:attrNameLst>
                                          <p:attrName>style.visibility</p:attrName>
                                        </p:attrNameLst>
                                      </p:cBhvr>
                                      <p:to>
                                        <p:strVal val="hidden"/>
                                      </p:to>
                                    </p:set>
                                  </p:childTnLst>
                                </p:cTn>
                              </p:par>
                              <p:par>
                                <p:cTn id="502" presetID="10" presetClass="exit" presetSubtype="0" fill="hold" grpId="1" nodeType="withEffect">
                                  <p:stCondLst>
                                    <p:cond delay="0"/>
                                  </p:stCondLst>
                                  <p:childTnLst>
                                    <p:animEffect transition="out" filter="fade">
                                      <p:cBhvr>
                                        <p:cTn id="503" dur="500"/>
                                        <p:tgtEl>
                                          <p:spTgt spid="46"/>
                                        </p:tgtEl>
                                      </p:cBhvr>
                                    </p:animEffect>
                                    <p:set>
                                      <p:cBhvr>
                                        <p:cTn id="504" dur="1" fill="hold">
                                          <p:stCondLst>
                                            <p:cond delay="499"/>
                                          </p:stCondLst>
                                        </p:cTn>
                                        <p:tgtEl>
                                          <p:spTgt spid="46"/>
                                        </p:tgtEl>
                                        <p:attrNameLst>
                                          <p:attrName>style.visibility</p:attrName>
                                        </p:attrNameLst>
                                      </p:cBhvr>
                                      <p:to>
                                        <p:strVal val="hidden"/>
                                      </p:to>
                                    </p:set>
                                  </p:childTnLst>
                                </p:cTn>
                              </p:par>
                              <p:par>
                                <p:cTn id="505" presetID="10" presetClass="exit" presetSubtype="0" fill="hold" grpId="1" nodeType="withEffect">
                                  <p:stCondLst>
                                    <p:cond delay="0"/>
                                  </p:stCondLst>
                                  <p:childTnLst>
                                    <p:animEffect transition="out" filter="fade">
                                      <p:cBhvr>
                                        <p:cTn id="506" dur="500"/>
                                        <p:tgtEl>
                                          <p:spTgt spid="47"/>
                                        </p:tgtEl>
                                      </p:cBhvr>
                                    </p:animEffect>
                                    <p:set>
                                      <p:cBhvr>
                                        <p:cTn id="507" dur="1" fill="hold">
                                          <p:stCondLst>
                                            <p:cond delay="499"/>
                                          </p:stCondLst>
                                        </p:cTn>
                                        <p:tgtEl>
                                          <p:spTgt spid="47"/>
                                        </p:tgtEl>
                                        <p:attrNameLst>
                                          <p:attrName>style.visibility</p:attrName>
                                        </p:attrNameLst>
                                      </p:cBhvr>
                                      <p:to>
                                        <p:strVal val="hidden"/>
                                      </p:to>
                                    </p:set>
                                  </p:childTnLst>
                                </p:cTn>
                              </p:par>
                              <p:par>
                                <p:cTn id="508" presetID="10" presetClass="exit" presetSubtype="0" fill="hold" grpId="1" nodeType="withEffect">
                                  <p:stCondLst>
                                    <p:cond delay="0"/>
                                  </p:stCondLst>
                                  <p:childTnLst>
                                    <p:animEffect transition="out" filter="fade">
                                      <p:cBhvr>
                                        <p:cTn id="509" dur="500"/>
                                        <p:tgtEl>
                                          <p:spTgt spid="48"/>
                                        </p:tgtEl>
                                      </p:cBhvr>
                                    </p:animEffect>
                                    <p:set>
                                      <p:cBhvr>
                                        <p:cTn id="510" dur="1" fill="hold">
                                          <p:stCondLst>
                                            <p:cond delay="499"/>
                                          </p:stCondLst>
                                        </p:cTn>
                                        <p:tgtEl>
                                          <p:spTgt spid="48"/>
                                        </p:tgtEl>
                                        <p:attrNameLst>
                                          <p:attrName>style.visibility</p:attrName>
                                        </p:attrNameLst>
                                      </p:cBhvr>
                                      <p:to>
                                        <p:strVal val="hidden"/>
                                      </p:to>
                                    </p:set>
                                  </p:childTnLst>
                                </p:cTn>
                              </p:par>
                              <p:par>
                                <p:cTn id="511" presetID="10" presetClass="exit" presetSubtype="0" fill="hold" grpId="1" nodeType="withEffect">
                                  <p:stCondLst>
                                    <p:cond delay="0"/>
                                  </p:stCondLst>
                                  <p:childTnLst>
                                    <p:animEffect transition="out" filter="fade">
                                      <p:cBhvr>
                                        <p:cTn id="512" dur="500"/>
                                        <p:tgtEl>
                                          <p:spTgt spid="49"/>
                                        </p:tgtEl>
                                      </p:cBhvr>
                                    </p:animEffect>
                                    <p:set>
                                      <p:cBhvr>
                                        <p:cTn id="513" dur="1" fill="hold">
                                          <p:stCondLst>
                                            <p:cond delay="499"/>
                                          </p:stCondLst>
                                        </p:cTn>
                                        <p:tgtEl>
                                          <p:spTgt spid="49"/>
                                        </p:tgtEl>
                                        <p:attrNameLst>
                                          <p:attrName>style.visibility</p:attrName>
                                        </p:attrNameLst>
                                      </p:cBhvr>
                                      <p:to>
                                        <p:strVal val="hidden"/>
                                      </p:to>
                                    </p:set>
                                  </p:childTnLst>
                                </p:cTn>
                              </p:par>
                              <p:par>
                                <p:cTn id="514" presetID="10" presetClass="exit" presetSubtype="0" fill="hold" grpId="1" nodeType="withEffect">
                                  <p:stCondLst>
                                    <p:cond delay="0"/>
                                  </p:stCondLst>
                                  <p:childTnLst>
                                    <p:animEffect transition="out" filter="fade">
                                      <p:cBhvr>
                                        <p:cTn id="515" dur="500"/>
                                        <p:tgtEl>
                                          <p:spTgt spid="50"/>
                                        </p:tgtEl>
                                      </p:cBhvr>
                                    </p:animEffect>
                                    <p:set>
                                      <p:cBhvr>
                                        <p:cTn id="516" dur="1" fill="hold">
                                          <p:stCondLst>
                                            <p:cond delay="499"/>
                                          </p:stCondLst>
                                        </p:cTn>
                                        <p:tgtEl>
                                          <p:spTgt spid="50"/>
                                        </p:tgtEl>
                                        <p:attrNameLst>
                                          <p:attrName>style.visibility</p:attrName>
                                        </p:attrNameLst>
                                      </p:cBhvr>
                                      <p:to>
                                        <p:strVal val="hidden"/>
                                      </p:to>
                                    </p:set>
                                  </p:childTnLst>
                                </p:cTn>
                              </p:par>
                              <p:par>
                                <p:cTn id="517" presetID="10" presetClass="exit" presetSubtype="0" fill="hold" grpId="1" nodeType="withEffect">
                                  <p:stCondLst>
                                    <p:cond delay="0"/>
                                  </p:stCondLst>
                                  <p:childTnLst>
                                    <p:animEffect transition="out" filter="fade">
                                      <p:cBhvr>
                                        <p:cTn id="518" dur="500"/>
                                        <p:tgtEl>
                                          <p:spTgt spid="51"/>
                                        </p:tgtEl>
                                      </p:cBhvr>
                                    </p:animEffect>
                                    <p:set>
                                      <p:cBhvr>
                                        <p:cTn id="519" dur="1" fill="hold">
                                          <p:stCondLst>
                                            <p:cond delay="499"/>
                                          </p:stCondLst>
                                        </p:cTn>
                                        <p:tgtEl>
                                          <p:spTgt spid="51"/>
                                        </p:tgtEl>
                                        <p:attrNameLst>
                                          <p:attrName>style.visibility</p:attrName>
                                        </p:attrNameLst>
                                      </p:cBhvr>
                                      <p:to>
                                        <p:strVal val="hidden"/>
                                      </p:to>
                                    </p:set>
                                  </p:childTnLst>
                                </p:cTn>
                              </p:par>
                              <p:par>
                                <p:cTn id="520" presetID="10" presetClass="exit" presetSubtype="0" fill="hold" grpId="1" nodeType="withEffect">
                                  <p:stCondLst>
                                    <p:cond delay="0"/>
                                  </p:stCondLst>
                                  <p:childTnLst>
                                    <p:animEffect transition="out" filter="fade">
                                      <p:cBhvr>
                                        <p:cTn id="521" dur="500"/>
                                        <p:tgtEl>
                                          <p:spTgt spid="52"/>
                                        </p:tgtEl>
                                      </p:cBhvr>
                                    </p:animEffect>
                                    <p:set>
                                      <p:cBhvr>
                                        <p:cTn id="522" dur="1" fill="hold">
                                          <p:stCondLst>
                                            <p:cond delay="499"/>
                                          </p:stCondLst>
                                        </p:cTn>
                                        <p:tgtEl>
                                          <p:spTgt spid="52"/>
                                        </p:tgtEl>
                                        <p:attrNameLst>
                                          <p:attrName>style.visibility</p:attrName>
                                        </p:attrNameLst>
                                      </p:cBhvr>
                                      <p:to>
                                        <p:strVal val="hidden"/>
                                      </p:to>
                                    </p:set>
                                  </p:childTnLst>
                                </p:cTn>
                              </p:par>
                              <p:par>
                                <p:cTn id="523" presetID="10" presetClass="exit" presetSubtype="0" fill="hold" grpId="1" nodeType="withEffect">
                                  <p:stCondLst>
                                    <p:cond delay="0"/>
                                  </p:stCondLst>
                                  <p:childTnLst>
                                    <p:animEffect transition="out" filter="fade">
                                      <p:cBhvr>
                                        <p:cTn id="524" dur="500"/>
                                        <p:tgtEl>
                                          <p:spTgt spid="53"/>
                                        </p:tgtEl>
                                      </p:cBhvr>
                                    </p:animEffect>
                                    <p:set>
                                      <p:cBhvr>
                                        <p:cTn id="525" dur="1" fill="hold">
                                          <p:stCondLst>
                                            <p:cond delay="499"/>
                                          </p:stCondLst>
                                        </p:cTn>
                                        <p:tgtEl>
                                          <p:spTgt spid="53"/>
                                        </p:tgtEl>
                                        <p:attrNameLst>
                                          <p:attrName>style.visibility</p:attrName>
                                        </p:attrNameLst>
                                      </p:cBhvr>
                                      <p:to>
                                        <p:strVal val="hidden"/>
                                      </p:to>
                                    </p:set>
                                  </p:childTnLst>
                                </p:cTn>
                              </p:par>
                              <p:par>
                                <p:cTn id="526" presetID="10" presetClass="exit" presetSubtype="0" fill="hold" grpId="1" nodeType="withEffect">
                                  <p:stCondLst>
                                    <p:cond delay="0"/>
                                  </p:stCondLst>
                                  <p:childTnLst>
                                    <p:animEffect transition="out" filter="fade">
                                      <p:cBhvr>
                                        <p:cTn id="527" dur="500"/>
                                        <p:tgtEl>
                                          <p:spTgt spid="54"/>
                                        </p:tgtEl>
                                      </p:cBhvr>
                                    </p:animEffect>
                                    <p:set>
                                      <p:cBhvr>
                                        <p:cTn id="528" dur="1" fill="hold">
                                          <p:stCondLst>
                                            <p:cond delay="499"/>
                                          </p:stCondLst>
                                        </p:cTn>
                                        <p:tgtEl>
                                          <p:spTgt spid="54"/>
                                        </p:tgtEl>
                                        <p:attrNameLst>
                                          <p:attrName>style.visibility</p:attrName>
                                        </p:attrNameLst>
                                      </p:cBhvr>
                                      <p:to>
                                        <p:strVal val="hidden"/>
                                      </p:to>
                                    </p:set>
                                  </p:childTnLst>
                                </p:cTn>
                              </p:par>
                              <p:par>
                                <p:cTn id="529" presetID="10" presetClass="exit" presetSubtype="0" fill="hold" grpId="1" nodeType="withEffect">
                                  <p:stCondLst>
                                    <p:cond delay="0"/>
                                  </p:stCondLst>
                                  <p:childTnLst>
                                    <p:animEffect transition="out" filter="fade">
                                      <p:cBhvr>
                                        <p:cTn id="530" dur="500"/>
                                        <p:tgtEl>
                                          <p:spTgt spid="55"/>
                                        </p:tgtEl>
                                      </p:cBhvr>
                                    </p:animEffect>
                                    <p:set>
                                      <p:cBhvr>
                                        <p:cTn id="531" dur="1" fill="hold">
                                          <p:stCondLst>
                                            <p:cond delay="499"/>
                                          </p:stCondLst>
                                        </p:cTn>
                                        <p:tgtEl>
                                          <p:spTgt spid="55"/>
                                        </p:tgtEl>
                                        <p:attrNameLst>
                                          <p:attrName>style.visibility</p:attrName>
                                        </p:attrNameLst>
                                      </p:cBhvr>
                                      <p:to>
                                        <p:strVal val="hidden"/>
                                      </p:to>
                                    </p:set>
                                  </p:childTnLst>
                                </p:cTn>
                              </p:par>
                              <p:par>
                                <p:cTn id="532" presetID="10" presetClass="exit" presetSubtype="0" fill="hold" grpId="1" nodeType="withEffect">
                                  <p:stCondLst>
                                    <p:cond delay="0"/>
                                  </p:stCondLst>
                                  <p:childTnLst>
                                    <p:animEffect transition="out" filter="fade">
                                      <p:cBhvr>
                                        <p:cTn id="533" dur="500"/>
                                        <p:tgtEl>
                                          <p:spTgt spid="56"/>
                                        </p:tgtEl>
                                      </p:cBhvr>
                                    </p:animEffect>
                                    <p:set>
                                      <p:cBhvr>
                                        <p:cTn id="534" dur="1" fill="hold">
                                          <p:stCondLst>
                                            <p:cond delay="499"/>
                                          </p:stCondLst>
                                        </p:cTn>
                                        <p:tgtEl>
                                          <p:spTgt spid="56"/>
                                        </p:tgtEl>
                                        <p:attrNameLst>
                                          <p:attrName>style.visibility</p:attrName>
                                        </p:attrNameLst>
                                      </p:cBhvr>
                                      <p:to>
                                        <p:strVal val="hidden"/>
                                      </p:to>
                                    </p:set>
                                  </p:childTnLst>
                                </p:cTn>
                              </p:par>
                              <p:par>
                                <p:cTn id="535" presetID="10" presetClass="exit" presetSubtype="0" fill="hold" grpId="1" nodeType="withEffect">
                                  <p:stCondLst>
                                    <p:cond delay="0"/>
                                  </p:stCondLst>
                                  <p:childTnLst>
                                    <p:animEffect transition="out" filter="fade">
                                      <p:cBhvr>
                                        <p:cTn id="536" dur="500"/>
                                        <p:tgtEl>
                                          <p:spTgt spid="57"/>
                                        </p:tgtEl>
                                      </p:cBhvr>
                                    </p:animEffect>
                                    <p:set>
                                      <p:cBhvr>
                                        <p:cTn id="537" dur="1" fill="hold">
                                          <p:stCondLst>
                                            <p:cond delay="499"/>
                                          </p:stCondLst>
                                        </p:cTn>
                                        <p:tgtEl>
                                          <p:spTgt spid="57"/>
                                        </p:tgtEl>
                                        <p:attrNameLst>
                                          <p:attrName>style.visibility</p:attrName>
                                        </p:attrNameLst>
                                      </p:cBhvr>
                                      <p:to>
                                        <p:strVal val="hidden"/>
                                      </p:to>
                                    </p:set>
                                  </p:childTnLst>
                                </p:cTn>
                              </p:par>
                              <p:par>
                                <p:cTn id="538" presetID="10" presetClass="exit" presetSubtype="0" fill="hold" grpId="1" nodeType="withEffect">
                                  <p:stCondLst>
                                    <p:cond delay="0"/>
                                  </p:stCondLst>
                                  <p:childTnLst>
                                    <p:animEffect transition="out" filter="fade">
                                      <p:cBhvr>
                                        <p:cTn id="539" dur="500"/>
                                        <p:tgtEl>
                                          <p:spTgt spid="58"/>
                                        </p:tgtEl>
                                      </p:cBhvr>
                                    </p:animEffect>
                                    <p:set>
                                      <p:cBhvr>
                                        <p:cTn id="540" dur="1" fill="hold">
                                          <p:stCondLst>
                                            <p:cond delay="499"/>
                                          </p:stCondLst>
                                        </p:cTn>
                                        <p:tgtEl>
                                          <p:spTgt spid="58"/>
                                        </p:tgtEl>
                                        <p:attrNameLst>
                                          <p:attrName>style.visibility</p:attrName>
                                        </p:attrNameLst>
                                      </p:cBhvr>
                                      <p:to>
                                        <p:strVal val="hidden"/>
                                      </p:to>
                                    </p:set>
                                  </p:childTnLst>
                                </p:cTn>
                              </p:par>
                              <p:par>
                                <p:cTn id="541" presetID="10" presetClass="exit" presetSubtype="0" fill="hold" grpId="1" nodeType="withEffect">
                                  <p:stCondLst>
                                    <p:cond delay="0"/>
                                  </p:stCondLst>
                                  <p:childTnLst>
                                    <p:animEffect transition="out" filter="fade">
                                      <p:cBhvr>
                                        <p:cTn id="542" dur="500"/>
                                        <p:tgtEl>
                                          <p:spTgt spid="59"/>
                                        </p:tgtEl>
                                      </p:cBhvr>
                                    </p:animEffect>
                                    <p:set>
                                      <p:cBhvr>
                                        <p:cTn id="543" dur="1" fill="hold">
                                          <p:stCondLst>
                                            <p:cond delay="499"/>
                                          </p:stCondLst>
                                        </p:cTn>
                                        <p:tgtEl>
                                          <p:spTgt spid="59"/>
                                        </p:tgtEl>
                                        <p:attrNameLst>
                                          <p:attrName>style.visibility</p:attrName>
                                        </p:attrNameLst>
                                      </p:cBhvr>
                                      <p:to>
                                        <p:strVal val="hidden"/>
                                      </p:to>
                                    </p:set>
                                  </p:childTnLst>
                                </p:cTn>
                              </p:par>
                              <p:par>
                                <p:cTn id="544" presetID="10" presetClass="exit" presetSubtype="0" fill="hold" grpId="1" nodeType="withEffect">
                                  <p:stCondLst>
                                    <p:cond delay="0"/>
                                  </p:stCondLst>
                                  <p:childTnLst>
                                    <p:animEffect transition="out" filter="fade">
                                      <p:cBhvr>
                                        <p:cTn id="545" dur="500"/>
                                        <p:tgtEl>
                                          <p:spTgt spid="60"/>
                                        </p:tgtEl>
                                      </p:cBhvr>
                                    </p:animEffect>
                                    <p:set>
                                      <p:cBhvr>
                                        <p:cTn id="546" dur="1" fill="hold">
                                          <p:stCondLst>
                                            <p:cond delay="499"/>
                                          </p:stCondLst>
                                        </p:cTn>
                                        <p:tgtEl>
                                          <p:spTgt spid="60"/>
                                        </p:tgtEl>
                                        <p:attrNameLst>
                                          <p:attrName>style.visibility</p:attrName>
                                        </p:attrNameLst>
                                      </p:cBhvr>
                                      <p:to>
                                        <p:strVal val="hidden"/>
                                      </p:to>
                                    </p:set>
                                  </p:childTnLst>
                                </p:cTn>
                              </p:par>
                              <p:par>
                                <p:cTn id="547" presetID="10" presetClass="exit" presetSubtype="0" fill="hold" grpId="1" nodeType="withEffect">
                                  <p:stCondLst>
                                    <p:cond delay="0"/>
                                  </p:stCondLst>
                                  <p:childTnLst>
                                    <p:animEffect transition="out" filter="fade">
                                      <p:cBhvr>
                                        <p:cTn id="548" dur="500"/>
                                        <p:tgtEl>
                                          <p:spTgt spid="61"/>
                                        </p:tgtEl>
                                      </p:cBhvr>
                                    </p:animEffect>
                                    <p:set>
                                      <p:cBhvr>
                                        <p:cTn id="549" dur="1" fill="hold">
                                          <p:stCondLst>
                                            <p:cond delay="499"/>
                                          </p:stCondLst>
                                        </p:cTn>
                                        <p:tgtEl>
                                          <p:spTgt spid="61"/>
                                        </p:tgtEl>
                                        <p:attrNameLst>
                                          <p:attrName>style.visibility</p:attrName>
                                        </p:attrNameLst>
                                      </p:cBhvr>
                                      <p:to>
                                        <p:strVal val="hidden"/>
                                      </p:to>
                                    </p:set>
                                  </p:childTnLst>
                                </p:cTn>
                              </p:par>
                              <p:par>
                                <p:cTn id="550" presetID="10" presetClass="exit" presetSubtype="0" fill="hold" grpId="1" nodeType="withEffect">
                                  <p:stCondLst>
                                    <p:cond delay="0"/>
                                  </p:stCondLst>
                                  <p:childTnLst>
                                    <p:animEffect transition="out" filter="fade">
                                      <p:cBhvr>
                                        <p:cTn id="551" dur="500"/>
                                        <p:tgtEl>
                                          <p:spTgt spid="62"/>
                                        </p:tgtEl>
                                      </p:cBhvr>
                                    </p:animEffect>
                                    <p:set>
                                      <p:cBhvr>
                                        <p:cTn id="552" dur="1" fill="hold">
                                          <p:stCondLst>
                                            <p:cond delay="499"/>
                                          </p:stCondLst>
                                        </p:cTn>
                                        <p:tgtEl>
                                          <p:spTgt spid="62"/>
                                        </p:tgtEl>
                                        <p:attrNameLst>
                                          <p:attrName>style.visibility</p:attrName>
                                        </p:attrNameLst>
                                      </p:cBhvr>
                                      <p:to>
                                        <p:strVal val="hidden"/>
                                      </p:to>
                                    </p:set>
                                  </p:childTnLst>
                                </p:cTn>
                              </p:par>
                              <p:par>
                                <p:cTn id="553" presetID="10" presetClass="exit" presetSubtype="0" fill="hold" grpId="1" nodeType="withEffect">
                                  <p:stCondLst>
                                    <p:cond delay="0"/>
                                  </p:stCondLst>
                                  <p:childTnLst>
                                    <p:animEffect transition="out" filter="fade">
                                      <p:cBhvr>
                                        <p:cTn id="554" dur="500"/>
                                        <p:tgtEl>
                                          <p:spTgt spid="63"/>
                                        </p:tgtEl>
                                      </p:cBhvr>
                                    </p:animEffect>
                                    <p:set>
                                      <p:cBhvr>
                                        <p:cTn id="555" dur="1" fill="hold">
                                          <p:stCondLst>
                                            <p:cond delay="499"/>
                                          </p:stCondLst>
                                        </p:cTn>
                                        <p:tgtEl>
                                          <p:spTgt spid="63"/>
                                        </p:tgtEl>
                                        <p:attrNameLst>
                                          <p:attrName>style.visibility</p:attrName>
                                        </p:attrNameLst>
                                      </p:cBhvr>
                                      <p:to>
                                        <p:strVal val="hidden"/>
                                      </p:to>
                                    </p:set>
                                  </p:childTnLst>
                                </p:cTn>
                              </p:par>
                              <p:par>
                                <p:cTn id="556" presetID="10" presetClass="exit" presetSubtype="0" fill="hold" grpId="1" nodeType="withEffect">
                                  <p:stCondLst>
                                    <p:cond delay="0"/>
                                  </p:stCondLst>
                                  <p:childTnLst>
                                    <p:animEffect transition="out" filter="fade">
                                      <p:cBhvr>
                                        <p:cTn id="557" dur="500"/>
                                        <p:tgtEl>
                                          <p:spTgt spid="1024"/>
                                        </p:tgtEl>
                                      </p:cBhvr>
                                    </p:animEffect>
                                    <p:set>
                                      <p:cBhvr>
                                        <p:cTn id="558" dur="1" fill="hold">
                                          <p:stCondLst>
                                            <p:cond delay="499"/>
                                          </p:stCondLst>
                                        </p:cTn>
                                        <p:tgtEl>
                                          <p:spTgt spid="1024"/>
                                        </p:tgtEl>
                                        <p:attrNameLst>
                                          <p:attrName>style.visibility</p:attrName>
                                        </p:attrNameLst>
                                      </p:cBhvr>
                                      <p:to>
                                        <p:strVal val="hidden"/>
                                      </p:to>
                                    </p:set>
                                  </p:childTnLst>
                                </p:cTn>
                              </p:par>
                              <p:par>
                                <p:cTn id="559" presetID="10" presetClass="exit" presetSubtype="0" fill="hold" grpId="1" nodeType="withEffect">
                                  <p:stCondLst>
                                    <p:cond delay="0"/>
                                  </p:stCondLst>
                                  <p:childTnLst>
                                    <p:animEffect transition="out" filter="fade">
                                      <p:cBhvr>
                                        <p:cTn id="560" dur="500"/>
                                        <p:tgtEl>
                                          <p:spTgt spid="1025"/>
                                        </p:tgtEl>
                                      </p:cBhvr>
                                    </p:animEffect>
                                    <p:set>
                                      <p:cBhvr>
                                        <p:cTn id="561" dur="1" fill="hold">
                                          <p:stCondLst>
                                            <p:cond delay="499"/>
                                          </p:stCondLst>
                                        </p:cTn>
                                        <p:tgtEl>
                                          <p:spTgt spid="1025"/>
                                        </p:tgtEl>
                                        <p:attrNameLst>
                                          <p:attrName>style.visibility</p:attrName>
                                        </p:attrNameLst>
                                      </p:cBhvr>
                                      <p:to>
                                        <p:strVal val="hidden"/>
                                      </p:to>
                                    </p:set>
                                  </p:childTnLst>
                                </p:cTn>
                              </p:par>
                              <p:par>
                                <p:cTn id="562" presetID="10" presetClass="exit" presetSubtype="0" fill="hold" grpId="1" nodeType="withEffect">
                                  <p:stCondLst>
                                    <p:cond delay="0"/>
                                  </p:stCondLst>
                                  <p:childTnLst>
                                    <p:animEffect transition="out" filter="fade">
                                      <p:cBhvr>
                                        <p:cTn id="563" dur="500"/>
                                        <p:tgtEl>
                                          <p:spTgt spid="1027"/>
                                        </p:tgtEl>
                                      </p:cBhvr>
                                    </p:animEffect>
                                    <p:set>
                                      <p:cBhvr>
                                        <p:cTn id="564" dur="1" fill="hold">
                                          <p:stCondLst>
                                            <p:cond delay="499"/>
                                          </p:stCondLst>
                                        </p:cTn>
                                        <p:tgtEl>
                                          <p:spTgt spid="1027"/>
                                        </p:tgtEl>
                                        <p:attrNameLst>
                                          <p:attrName>style.visibility</p:attrName>
                                        </p:attrNameLst>
                                      </p:cBhvr>
                                      <p:to>
                                        <p:strVal val="hidden"/>
                                      </p:to>
                                    </p:set>
                                  </p:childTnLst>
                                </p:cTn>
                              </p:par>
                              <p:par>
                                <p:cTn id="565" presetID="10" presetClass="exit" presetSubtype="0" fill="hold" grpId="1" nodeType="withEffect">
                                  <p:stCondLst>
                                    <p:cond delay="0"/>
                                  </p:stCondLst>
                                  <p:childTnLst>
                                    <p:animEffect transition="out" filter="fade">
                                      <p:cBhvr>
                                        <p:cTn id="566" dur="500"/>
                                        <p:tgtEl>
                                          <p:spTgt spid="1028"/>
                                        </p:tgtEl>
                                      </p:cBhvr>
                                    </p:animEffect>
                                    <p:set>
                                      <p:cBhvr>
                                        <p:cTn id="567" dur="1" fill="hold">
                                          <p:stCondLst>
                                            <p:cond delay="499"/>
                                          </p:stCondLst>
                                        </p:cTn>
                                        <p:tgtEl>
                                          <p:spTgt spid="1028"/>
                                        </p:tgtEl>
                                        <p:attrNameLst>
                                          <p:attrName>style.visibility</p:attrName>
                                        </p:attrNameLst>
                                      </p:cBhvr>
                                      <p:to>
                                        <p:strVal val="hidden"/>
                                      </p:to>
                                    </p:set>
                                  </p:childTnLst>
                                </p:cTn>
                              </p:par>
                              <p:par>
                                <p:cTn id="568" presetID="10" presetClass="exit" presetSubtype="0" fill="hold" grpId="1" nodeType="withEffect">
                                  <p:stCondLst>
                                    <p:cond delay="0"/>
                                  </p:stCondLst>
                                  <p:childTnLst>
                                    <p:animEffect transition="out" filter="fade">
                                      <p:cBhvr>
                                        <p:cTn id="569" dur="500"/>
                                        <p:tgtEl>
                                          <p:spTgt spid="1029"/>
                                        </p:tgtEl>
                                      </p:cBhvr>
                                    </p:animEffect>
                                    <p:set>
                                      <p:cBhvr>
                                        <p:cTn id="570" dur="1" fill="hold">
                                          <p:stCondLst>
                                            <p:cond delay="499"/>
                                          </p:stCondLst>
                                        </p:cTn>
                                        <p:tgtEl>
                                          <p:spTgt spid="1029"/>
                                        </p:tgtEl>
                                        <p:attrNameLst>
                                          <p:attrName>style.visibility</p:attrName>
                                        </p:attrNameLst>
                                      </p:cBhvr>
                                      <p:to>
                                        <p:strVal val="hidden"/>
                                      </p:to>
                                    </p:set>
                                  </p:childTnLst>
                                </p:cTn>
                              </p:par>
                              <p:par>
                                <p:cTn id="571" presetID="10" presetClass="exit" presetSubtype="0" fill="hold" grpId="1" nodeType="withEffect">
                                  <p:stCondLst>
                                    <p:cond delay="0"/>
                                  </p:stCondLst>
                                  <p:childTnLst>
                                    <p:animEffect transition="out" filter="fade">
                                      <p:cBhvr>
                                        <p:cTn id="572" dur="500"/>
                                        <p:tgtEl>
                                          <p:spTgt spid="1030"/>
                                        </p:tgtEl>
                                      </p:cBhvr>
                                    </p:animEffect>
                                    <p:set>
                                      <p:cBhvr>
                                        <p:cTn id="573" dur="1" fill="hold">
                                          <p:stCondLst>
                                            <p:cond delay="499"/>
                                          </p:stCondLst>
                                        </p:cTn>
                                        <p:tgtEl>
                                          <p:spTgt spid="1030"/>
                                        </p:tgtEl>
                                        <p:attrNameLst>
                                          <p:attrName>style.visibility</p:attrName>
                                        </p:attrNameLst>
                                      </p:cBhvr>
                                      <p:to>
                                        <p:strVal val="hidden"/>
                                      </p:to>
                                    </p:set>
                                  </p:childTnLst>
                                </p:cTn>
                              </p:par>
                              <p:par>
                                <p:cTn id="574" presetID="10" presetClass="exit" presetSubtype="0" fill="hold" grpId="1" nodeType="withEffect">
                                  <p:stCondLst>
                                    <p:cond delay="0"/>
                                  </p:stCondLst>
                                  <p:childTnLst>
                                    <p:animEffect transition="out" filter="fade">
                                      <p:cBhvr>
                                        <p:cTn id="575" dur="500"/>
                                        <p:tgtEl>
                                          <p:spTgt spid="1031"/>
                                        </p:tgtEl>
                                      </p:cBhvr>
                                    </p:animEffect>
                                    <p:set>
                                      <p:cBhvr>
                                        <p:cTn id="576" dur="1" fill="hold">
                                          <p:stCondLst>
                                            <p:cond delay="499"/>
                                          </p:stCondLst>
                                        </p:cTn>
                                        <p:tgtEl>
                                          <p:spTgt spid="1031"/>
                                        </p:tgtEl>
                                        <p:attrNameLst>
                                          <p:attrName>style.visibility</p:attrName>
                                        </p:attrNameLst>
                                      </p:cBhvr>
                                      <p:to>
                                        <p:strVal val="hidden"/>
                                      </p:to>
                                    </p:set>
                                  </p:childTnLst>
                                </p:cTn>
                              </p:par>
                              <p:par>
                                <p:cTn id="577" presetID="10" presetClass="exit" presetSubtype="0" fill="hold" grpId="1" nodeType="withEffect">
                                  <p:stCondLst>
                                    <p:cond delay="0"/>
                                  </p:stCondLst>
                                  <p:childTnLst>
                                    <p:animEffect transition="out" filter="fade">
                                      <p:cBhvr>
                                        <p:cTn id="578" dur="500"/>
                                        <p:tgtEl>
                                          <p:spTgt spid="1032"/>
                                        </p:tgtEl>
                                      </p:cBhvr>
                                    </p:animEffect>
                                    <p:set>
                                      <p:cBhvr>
                                        <p:cTn id="579" dur="1" fill="hold">
                                          <p:stCondLst>
                                            <p:cond delay="499"/>
                                          </p:stCondLst>
                                        </p:cTn>
                                        <p:tgtEl>
                                          <p:spTgt spid="1032"/>
                                        </p:tgtEl>
                                        <p:attrNameLst>
                                          <p:attrName>style.visibility</p:attrName>
                                        </p:attrNameLst>
                                      </p:cBhvr>
                                      <p:to>
                                        <p:strVal val="hidden"/>
                                      </p:to>
                                    </p:set>
                                  </p:childTnLst>
                                </p:cTn>
                              </p:par>
                              <p:par>
                                <p:cTn id="580" presetID="10" presetClass="exit" presetSubtype="0" fill="hold" grpId="1" nodeType="withEffect">
                                  <p:stCondLst>
                                    <p:cond delay="0"/>
                                  </p:stCondLst>
                                  <p:childTnLst>
                                    <p:animEffect transition="out" filter="fade">
                                      <p:cBhvr>
                                        <p:cTn id="581" dur="500"/>
                                        <p:tgtEl>
                                          <p:spTgt spid="1033"/>
                                        </p:tgtEl>
                                      </p:cBhvr>
                                    </p:animEffect>
                                    <p:set>
                                      <p:cBhvr>
                                        <p:cTn id="582" dur="1" fill="hold">
                                          <p:stCondLst>
                                            <p:cond delay="499"/>
                                          </p:stCondLst>
                                        </p:cTn>
                                        <p:tgtEl>
                                          <p:spTgt spid="1033"/>
                                        </p:tgtEl>
                                        <p:attrNameLst>
                                          <p:attrName>style.visibility</p:attrName>
                                        </p:attrNameLst>
                                      </p:cBhvr>
                                      <p:to>
                                        <p:strVal val="hidden"/>
                                      </p:to>
                                    </p:set>
                                  </p:childTnLst>
                                </p:cTn>
                              </p:par>
                              <p:par>
                                <p:cTn id="583" presetID="10" presetClass="exit" presetSubtype="0" fill="hold" grpId="1" nodeType="withEffect">
                                  <p:stCondLst>
                                    <p:cond delay="0"/>
                                  </p:stCondLst>
                                  <p:childTnLst>
                                    <p:animEffect transition="out" filter="fade">
                                      <p:cBhvr>
                                        <p:cTn id="584" dur="500"/>
                                        <p:tgtEl>
                                          <p:spTgt spid="1034"/>
                                        </p:tgtEl>
                                      </p:cBhvr>
                                    </p:animEffect>
                                    <p:set>
                                      <p:cBhvr>
                                        <p:cTn id="585" dur="1" fill="hold">
                                          <p:stCondLst>
                                            <p:cond delay="499"/>
                                          </p:stCondLst>
                                        </p:cTn>
                                        <p:tgtEl>
                                          <p:spTgt spid="1034"/>
                                        </p:tgtEl>
                                        <p:attrNameLst>
                                          <p:attrName>style.visibility</p:attrName>
                                        </p:attrNameLst>
                                      </p:cBhvr>
                                      <p:to>
                                        <p:strVal val="hidden"/>
                                      </p:to>
                                    </p:set>
                                  </p:childTnLst>
                                </p:cTn>
                              </p:par>
                              <p:par>
                                <p:cTn id="586" presetID="10" presetClass="exit" presetSubtype="0" fill="hold" grpId="1" nodeType="withEffect">
                                  <p:stCondLst>
                                    <p:cond delay="0"/>
                                  </p:stCondLst>
                                  <p:childTnLst>
                                    <p:animEffect transition="out" filter="fade">
                                      <p:cBhvr>
                                        <p:cTn id="587" dur="500"/>
                                        <p:tgtEl>
                                          <p:spTgt spid="1035"/>
                                        </p:tgtEl>
                                      </p:cBhvr>
                                    </p:animEffect>
                                    <p:set>
                                      <p:cBhvr>
                                        <p:cTn id="588" dur="1" fill="hold">
                                          <p:stCondLst>
                                            <p:cond delay="499"/>
                                          </p:stCondLst>
                                        </p:cTn>
                                        <p:tgtEl>
                                          <p:spTgt spid="1035"/>
                                        </p:tgtEl>
                                        <p:attrNameLst>
                                          <p:attrName>style.visibility</p:attrName>
                                        </p:attrNameLst>
                                      </p:cBhvr>
                                      <p:to>
                                        <p:strVal val="hidden"/>
                                      </p:to>
                                    </p:set>
                                  </p:childTnLst>
                                </p:cTn>
                              </p:par>
                              <p:par>
                                <p:cTn id="589" presetID="10" presetClass="exit" presetSubtype="0" fill="hold" grpId="1" nodeType="withEffect">
                                  <p:stCondLst>
                                    <p:cond delay="0"/>
                                  </p:stCondLst>
                                  <p:childTnLst>
                                    <p:animEffect transition="out" filter="fade">
                                      <p:cBhvr>
                                        <p:cTn id="590" dur="500"/>
                                        <p:tgtEl>
                                          <p:spTgt spid="1036"/>
                                        </p:tgtEl>
                                      </p:cBhvr>
                                    </p:animEffect>
                                    <p:set>
                                      <p:cBhvr>
                                        <p:cTn id="591" dur="1" fill="hold">
                                          <p:stCondLst>
                                            <p:cond delay="499"/>
                                          </p:stCondLst>
                                        </p:cTn>
                                        <p:tgtEl>
                                          <p:spTgt spid="1036"/>
                                        </p:tgtEl>
                                        <p:attrNameLst>
                                          <p:attrName>style.visibility</p:attrName>
                                        </p:attrNameLst>
                                      </p:cBhvr>
                                      <p:to>
                                        <p:strVal val="hidden"/>
                                      </p:to>
                                    </p:set>
                                  </p:childTnLst>
                                </p:cTn>
                              </p:par>
                              <p:par>
                                <p:cTn id="592" presetID="10" presetClass="exit" presetSubtype="0" fill="hold" grpId="1" nodeType="withEffect">
                                  <p:stCondLst>
                                    <p:cond delay="0"/>
                                  </p:stCondLst>
                                  <p:childTnLst>
                                    <p:animEffect transition="out" filter="fade">
                                      <p:cBhvr>
                                        <p:cTn id="593" dur="500"/>
                                        <p:tgtEl>
                                          <p:spTgt spid="1037"/>
                                        </p:tgtEl>
                                      </p:cBhvr>
                                    </p:animEffect>
                                    <p:set>
                                      <p:cBhvr>
                                        <p:cTn id="594" dur="1" fill="hold">
                                          <p:stCondLst>
                                            <p:cond delay="499"/>
                                          </p:stCondLst>
                                        </p:cTn>
                                        <p:tgtEl>
                                          <p:spTgt spid="1037"/>
                                        </p:tgtEl>
                                        <p:attrNameLst>
                                          <p:attrName>style.visibility</p:attrName>
                                        </p:attrNameLst>
                                      </p:cBhvr>
                                      <p:to>
                                        <p:strVal val="hidden"/>
                                      </p:to>
                                    </p:set>
                                  </p:childTnLst>
                                </p:cTn>
                              </p:par>
                              <p:par>
                                <p:cTn id="595" presetID="10" presetClass="exit" presetSubtype="0" fill="hold" grpId="1" nodeType="withEffect">
                                  <p:stCondLst>
                                    <p:cond delay="0"/>
                                  </p:stCondLst>
                                  <p:childTnLst>
                                    <p:animEffect transition="out" filter="fade">
                                      <p:cBhvr>
                                        <p:cTn id="596" dur="500"/>
                                        <p:tgtEl>
                                          <p:spTgt spid="1038"/>
                                        </p:tgtEl>
                                      </p:cBhvr>
                                    </p:animEffect>
                                    <p:set>
                                      <p:cBhvr>
                                        <p:cTn id="597" dur="1" fill="hold">
                                          <p:stCondLst>
                                            <p:cond delay="499"/>
                                          </p:stCondLst>
                                        </p:cTn>
                                        <p:tgtEl>
                                          <p:spTgt spid="1038"/>
                                        </p:tgtEl>
                                        <p:attrNameLst>
                                          <p:attrName>style.visibility</p:attrName>
                                        </p:attrNameLst>
                                      </p:cBhvr>
                                      <p:to>
                                        <p:strVal val="hidden"/>
                                      </p:to>
                                    </p:set>
                                  </p:childTnLst>
                                </p:cTn>
                              </p:par>
                              <p:par>
                                <p:cTn id="598" presetID="10" presetClass="exit" presetSubtype="0" fill="hold" grpId="1" nodeType="withEffect">
                                  <p:stCondLst>
                                    <p:cond delay="0"/>
                                  </p:stCondLst>
                                  <p:childTnLst>
                                    <p:animEffect transition="out" filter="fade">
                                      <p:cBhvr>
                                        <p:cTn id="599" dur="500"/>
                                        <p:tgtEl>
                                          <p:spTgt spid="1039"/>
                                        </p:tgtEl>
                                      </p:cBhvr>
                                    </p:animEffect>
                                    <p:set>
                                      <p:cBhvr>
                                        <p:cTn id="600" dur="1" fill="hold">
                                          <p:stCondLst>
                                            <p:cond delay="499"/>
                                          </p:stCondLst>
                                        </p:cTn>
                                        <p:tgtEl>
                                          <p:spTgt spid="1039"/>
                                        </p:tgtEl>
                                        <p:attrNameLst>
                                          <p:attrName>style.visibility</p:attrName>
                                        </p:attrNameLst>
                                      </p:cBhvr>
                                      <p:to>
                                        <p:strVal val="hidden"/>
                                      </p:to>
                                    </p:set>
                                  </p:childTnLst>
                                </p:cTn>
                              </p:par>
                              <p:par>
                                <p:cTn id="601" presetID="10" presetClass="exit" presetSubtype="0" fill="hold" grpId="1" nodeType="withEffect">
                                  <p:stCondLst>
                                    <p:cond delay="0"/>
                                  </p:stCondLst>
                                  <p:childTnLst>
                                    <p:animEffect transition="out" filter="fade">
                                      <p:cBhvr>
                                        <p:cTn id="602" dur="500"/>
                                        <p:tgtEl>
                                          <p:spTgt spid="1040"/>
                                        </p:tgtEl>
                                      </p:cBhvr>
                                    </p:animEffect>
                                    <p:set>
                                      <p:cBhvr>
                                        <p:cTn id="603" dur="1" fill="hold">
                                          <p:stCondLst>
                                            <p:cond delay="499"/>
                                          </p:stCondLst>
                                        </p:cTn>
                                        <p:tgtEl>
                                          <p:spTgt spid="1040"/>
                                        </p:tgtEl>
                                        <p:attrNameLst>
                                          <p:attrName>style.visibility</p:attrName>
                                        </p:attrNameLst>
                                      </p:cBhvr>
                                      <p:to>
                                        <p:strVal val="hidden"/>
                                      </p:to>
                                    </p:set>
                                  </p:childTnLst>
                                </p:cTn>
                              </p:par>
                              <p:par>
                                <p:cTn id="604" presetID="10" presetClass="exit" presetSubtype="0" fill="hold" nodeType="withEffect">
                                  <p:stCondLst>
                                    <p:cond delay="0"/>
                                  </p:stCondLst>
                                  <p:childTnLst>
                                    <p:animEffect transition="out" filter="fade">
                                      <p:cBhvr>
                                        <p:cTn id="605" dur="500"/>
                                        <p:tgtEl>
                                          <p:spTgt spid="1074"/>
                                        </p:tgtEl>
                                      </p:cBhvr>
                                    </p:animEffect>
                                    <p:set>
                                      <p:cBhvr>
                                        <p:cTn id="606" dur="1" fill="hold">
                                          <p:stCondLst>
                                            <p:cond delay="499"/>
                                          </p:stCondLst>
                                        </p:cTn>
                                        <p:tgtEl>
                                          <p:spTgt spid="1074"/>
                                        </p:tgtEl>
                                        <p:attrNameLst>
                                          <p:attrName>style.visibility</p:attrName>
                                        </p:attrNameLst>
                                      </p:cBhvr>
                                      <p:to>
                                        <p:strVal val="hidden"/>
                                      </p:to>
                                    </p:set>
                                  </p:childTnLst>
                                </p:cTn>
                              </p:par>
                              <p:par>
                                <p:cTn id="607" presetID="10" presetClass="exit" presetSubtype="0" fill="hold" grpId="1" nodeType="withEffect">
                                  <p:stCondLst>
                                    <p:cond delay="0"/>
                                  </p:stCondLst>
                                  <p:childTnLst>
                                    <p:animEffect transition="out" filter="fade">
                                      <p:cBhvr>
                                        <p:cTn id="608" dur="500"/>
                                        <p:tgtEl>
                                          <p:spTgt spid="17"/>
                                        </p:tgtEl>
                                      </p:cBhvr>
                                    </p:animEffect>
                                    <p:set>
                                      <p:cBhvr>
                                        <p:cTn id="609" dur="1" fill="hold">
                                          <p:stCondLst>
                                            <p:cond delay="499"/>
                                          </p:stCondLst>
                                        </p:cTn>
                                        <p:tgtEl>
                                          <p:spTgt spid="17"/>
                                        </p:tgtEl>
                                        <p:attrNameLst>
                                          <p:attrName>style.visibility</p:attrName>
                                        </p:attrNameLst>
                                      </p:cBhvr>
                                      <p:to>
                                        <p:strVal val="hidden"/>
                                      </p:to>
                                    </p:set>
                                  </p:childTnLst>
                                </p:cTn>
                              </p:par>
                              <p:par>
                                <p:cTn id="610" presetID="10" presetClass="exit" presetSubtype="0" fill="hold" nodeType="withEffect">
                                  <p:stCondLst>
                                    <p:cond delay="0"/>
                                  </p:stCondLst>
                                  <p:childTnLst>
                                    <p:animEffect transition="out" filter="fade">
                                      <p:cBhvr>
                                        <p:cTn id="611" dur="500"/>
                                        <p:tgtEl>
                                          <p:spTgt spid="1077"/>
                                        </p:tgtEl>
                                      </p:cBhvr>
                                    </p:animEffect>
                                    <p:set>
                                      <p:cBhvr>
                                        <p:cTn id="612" dur="1" fill="hold">
                                          <p:stCondLst>
                                            <p:cond delay="499"/>
                                          </p:stCondLst>
                                        </p:cTn>
                                        <p:tgtEl>
                                          <p:spTgt spid="1077"/>
                                        </p:tgtEl>
                                        <p:attrNameLst>
                                          <p:attrName>style.visibility</p:attrName>
                                        </p:attrNameLst>
                                      </p:cBhvr>
                                      <p:to>
                                        <p:strVal val="hidden"/>
                                      </p:to>
                                    </p:set>
                                  </p:childTnLst>
                                </p:cTn>
                              </p:par>
                            </p:childTnLst>
                          </p:cTn>
                        </p:par>
                      </p:childTnLst>
                    </p:cTn>
                  </p:par>
                  <p:par>
                    <p:cTn id="613" fill="hold">
                      <p:stCondLst>
                        <p:cond delay="indefinite"/>
                      </p:stCondLst>
                      <p:childTnLst>
                        <p:par>
                          <p:cTn id="614" fill="hold">
                            <p:stCondLst>
                              <p:cond delay="0"/>
                            </p:stCondLst>
                            <p:childTnLst>
                              <p:par>
                                <p:cTn id="615" presetID="10" presetClass="entr" presetSubtype="0" fill="hold" grpId="0" nodeType="clickEffect">
                                  <p:stCondLst>
                                    <p:cond delay="0"/>
                                  </p:stCondLst>
                                  <p:childTnLst>
                                    <p:set>
                                      <p:cBhvr>
                                        <p:cTn id="616" dur="1" fill="hold">
                                          <p:stCondLst>
                                            <p:cond delay="0"/>
                                          </p:stCondLst>
                                        </p:cTn>
                                        <p:tgtEl>
                                          <p:spTgt spid="1113"/>
                                        </p:tgtEl>
                                        <p:attrNameLst>
                                          <p:attrName>style.visibility</p:attrName>
                                        </p:attrNameLst>
                                      </p:cBhvr>
                                      <p:to>
                                        <p:strVal val="visible"/>
                                      </p:to>
                                    </p:set>
                                    <p:animEffect transition="in" filter="fade">
                                      <p:cBhvr>
                                        <p:cTn id="617" dur="500"/>
                                        <p:tgtEl>
                                          <p:spTgt spid="1113"/>
                                        </p:tgtEl>
                                      </p:cBhvr>
                                    </p:animEffect>
                                  </p:childTnLst>
                                </p:cTn>
                              </p:par>
                            </p:childTnLst>
                          </p:cTn>
                        </p:par>
                      </p:childTnLst>
                    </p:cTn>
                  </p:par>
                  <p:par>
                    <p:cTn id="618" fill="hold">
                      <p:stCondLst>
                        <p:cond delay="indefinite"/>
                      </p:stCondLst>
                      <p:childTnLst>
                        <p:par>
                          <p:cTn id="619" fill="hold">
                            <p:stCondLst>
                              <p:cond delay="0"/>
                            </p:stCondLst>
                            <p:childTnLst>
                              <p:par>
                                <p:cTn id="620" presetID="10" presetClass="entr" presetSubtype="0" fill="hold" grpId="0" nodeType="clickEffect">
                                  <p:stCondLst>
                                    <p:cond delay="0"/>
                                  </p:stCondLst>
                                  <p:childTnLst>
                                    <p:set>
                                      <p:cBhvr>
                                        <p:cTn id="621" dur="1" fill="hold">
                                          <p:stCondLst>
                                            <p:cond delay="0"/>
                                          </p:stCondLst>
                                        </p:cTn>
                                        <p:tgtEl>
                                          <p:spTgt spid="1078"/>
                                        </p:tgtEl>
                                        <p:attrNameLst>
                                          <p:attrName>style.visibility</p:attrName>
                                        </p:attrNameLst>
                                      </p:cBhvr>
                                      <p:to>
                                        <p:strVal val="visible"/>
                                      </p:to>
                                    </p:set>
                                    <p:animEffect transition="in" filter="fade">
                                      <p:cBhvr>
                                        <p:cTn id="622" dur="500"/>
                                        <p:tgtEl>
                                          <p:spTgt spid="1078"/>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079"/>
                                        </p:tgtEl>
                                        <p:attrNameLst>
                                          <p:attrName>style.visibility</p:attrName>
                                        </p:attrNameLst>
                                      </p:cBhvr>
                                      <p:to>
                                        <p:strVal val="visible"/>
                                      </p:to>
                                    </p:set>
                                    <p:animEffect transition="in" filter="fade">
                                      <p:cBhvr>
                                        <p:cTn id="625" dur="500"/>
                                        <p:tgtEl>
                                          <p:spTgt spid="1079"/>
                                        </p:tgtEl>
                                      </p:cBhvr>
                                    </p:animEffect>
                                  </p:childTnLst>
                                </p:cTn>
                              </p:par>
                            </p:childTnLst>
                          </p:cTn>
                        </p:par>
                      </p:childTnLst>
                    </p:cTn>
                  </p:par>
                  <p:par>
                    <p:cTn id="626" fill="hold">
                      <p:stCondLst>
                        <p:cond delay="indefinite"/>
                      </p:stCondLst>
                      <p:childTnLst>
                        <p:par>
                          <p:cTn id="627" fill="hold">
                            <p:stCondLst>
                              <p:cond delay="0"/>
                            </p:stCondLst>
                            <p:childTnLst>
                              <p:par>
                                <p:cTn id="628" presetID="10" presetClass="entr" presetSubtype="0" fill="hold" grpId="0" nodeType="clickEffect">
                                  <p:stCondLst>
                                    <p:cond delay="0"/>
                                  </p:stCondLst>
                                  <p:childTnLst>
                                    <p:set>
                                      <p:cBhvr>
                                        <p:cTn id="629" dur="1" fill="hold">
                                          <p:stCondLst>
                                            <p:cond delay="0"/>
                                          </p:stCondLst>
                                        </p:cTn>
                                        <p:tgtEl>
                                          <p:spTgt spid="1080"/>
                                        </p:tgtEl>
                                        <p:attrNameLst>
                                          <p:attrName>style.visibility</p:attrName>
                                        </p:attrNameLst>
                                      </p:cBhvr>
                                      <p:to>
                                        <p:strVal val="visible"/>
                                      </p:to>
                                    </p:set>
                                    <p:animEffect transition="in" filter="fade">
                                      <p:cBhvr>
                                        <p:cTn id="630" dur="500"/>
                                        <p:tgtEl>
                                          <p:spTgt spid="1080"/>
                                        </p:tgtEl>
                                      </p:cBhvr>
                                    </p:animEffect>
                                  </p:childTnLst>
                                </p:cTn>
                              </p:par>
                              <p:par>
                                <p:cTn id="631" presetID="10" presetClass="entr" presetSubtype="0" fill="hold" grpId="0" nodeType="withEffect">
                                  <p:stCondLst>
                                    <p:cond delay="0"/>
                                  </p:stCondLst>
                                  <p:childTnLst>
                                    <p:set>
                                      <p:cBhvr>
                                        <p:cTn id="632" dur="1" fill="hold">
                                          <p:stCondLst>
                                            <p:cond delay="0"/>
                                          </p:stCondLst>
                                        </p:cTn>
                                        <p:tgtEl>
                                          <p:spTgt spid="1081"/>
                                        </p:tgtEl>
                                        <p:attrNameLst>
                                          <p:attrName>style.visibility</p:attrName>
                                        </p:attrNameLst>
                                      </p:cBhvr>
                                      <p:to>
                                        <p:strVal val="visible"/>
                                      </p:to>
                                    </p:set>
                                    <p:animEffect transition="in" filter="fade">
                                      <p:cBhvr>
                                        <p:cTn id="633" dur="500"/>
                                        <p:tgtEl>
                                          <p:spTgt spid="1081"/>
                                        </p:tgtEl>
                                      </p:cBhvr>
                                    </p:animEffect>
                                  </p:childTnLst>
                                </p:cTn>
                              </p:par>
                              <p:par>
                                <p:cTn id="634" presetID="10" presetClass="entr" presetSubtype="0" fill="hold" grpId="0" nodeType="withEffect">
                                  <p:stCondLst>
                                    <p:cond delay="0"/>
                                  </p:stCondLst>
                                  <p:childTnLst>
                                    <p:set>
                                      <p:cBhvr>
                                        <p:cTn id="635" dur="1" fill="hold">
                                          <p:stCondLst>
                                            <p:cond delay="0"/>
                                          </p:stCondLst>
                                        </p:cTn>
                                        <p:tgtEl>
                                          <p:spTgt spid="1082"/>
                                        </p:tgtEl>
                                        <p:attrNameLst>
                                          <p:attrName>style.visibility</p:attrName>
                                        </p:attrNameLst>
                                      </p:cBhvr>
                                      <p:to>
                                        <p:strVal val="visible"/>
                                      </p:to>
                                    </p:set>
                                    <p:animEffect transition="in" filter="fade">
                                      <p:cBhvr>
                                        <p:cTn id="636" dur="500"/>
                                        <p:tgtEl>
                                          <p:spTgt spid="1082"/>
                                        </p:tgtEl>
                                      </p:cBhvr>
                                    </p:animEffect>
                                  </p:childTnLst>
                                </p:cTn>
                              </p:par>
                              <p:par>
                                <p:cTn id="637" presetID="10" presetClass="entr" presetSubtype="0" fill="hold" grpId="0" nodeType="withEffect">
                                  <p:stCondLst>
                                    <p:cond delay="0"/>
                                  </p:stCondLst>
                                  <p:childTnLst>
                                    <p:set>
                                      <p:cBhvr>
                                        <p:cTn id="638" dur="1" fill="hold">
                                          <p:stCondLst>
                                            <p:cond delay="0"/>
                                          </p:stCondLst>
                                        </p:cTn>
                                        <p:tgtEl>
                                          <p:spTgt spid="1083"/>
                                        </p:tgtEl>
                                        <p:attrNameLst>
                                          <p:attrName>style.visibility</p:attrName>
                                        </p:attrNameLst>
                                      </p:cBhvr>
                                      <p:to>
                                        <p:strVal val="visible"/>
                                      </p:to>
                                    </p:set>
                                    <p:animEffect transition="in" filter="fade">
                                      <p:cBhvr>
                                        <p:cTn id="639" dur="500"/>
                                        <p:tgtEl>
                                          <p:spTgt spid="1083"/>
                                        </p:tgtEl>
                                      </p:cBhvr>
                                    </p:animEffect>
                                  </p:childTnLst>
                                </p:cTn>
                              </p:par>
                              <p:par>
                                <p:cTn id="640" presetID="10" presetClass="entr" presetSubtype="0" fill="hold" grpId="0" nodeType="withEffect">
                                  <p:stCondLst>
                                    <p:cond delay="0"/>
                                  </p:stCondLst>
                                  <p:childTnLst>
                                    <p:set>
                                      <p:cBhvr>
                                        <p:cTn id="641" dur="1" fill="hold">
                                          <p:stCondLst>
                                            <p:cond delay="0"/>
                                          </p:stCondLst>
                                        </p:cTn>
                                        <p:tgtEl>
                                          <p:spTgt spid="1084"/>
                                        </p:tgtEl>
                                        <p:attrNameLst>
                                          <p:attrName>style.visibility</p:attrName>
                                        </p:attrNameLst>
                                      </p:cBhvr>
                                      <p:to>
                                        <p:strVal val="visible"/>
                                      </p:to>
                                    </p:set>
                                    <p:animEffect transition="in" filter="fade">
                                      <p:cBhvr>
                                        <p:cTn id="642" dur="500"/>
                                        <p:tgtEl>
                                          <p:spTgt spid="1084"/>
                                        </p:tgtEl>
                                      </p:cBhvr>
                                    </p:animEffect>
                                  </p:childTnLst>
                                </p:cTn>
                              </p:par>
                              <p:par>
                                <p:cTn id="643" presetID="10" presetClass="entr" presetSubtype="0" fill="hold" grpId="0" nodeType="withEffect">
                                  <p:stCondLst>
                                    <p:cond delay="0"/>
                                  </p:stCondLst>
                                  <p:childTnLst>
                                    <p:set>
                                      <p:cBhvr>
                                        <p:cTn id="644" dur="1" fill="hold">
                                          <p:stCondLst>
                                            <p:cond delay="0"/>
                                          </p:stCondLst>
                                        </p:cTn>
                                        <p:tgtEl>
                                          <p:spTgt spid="1088"/>
                                        </p:tgtEl>
                                        <p:attrNameLst>
                                          <p:attrName>style.visibility</p:attrName>
                                        </p:attrNameLst>
                                      </p:cBhvr>
                                      <p:to>
                                        <p:strVal val="visible"/>
                                      </p:to>
                                    </p:set>
                                    <p:animEffect transition="in" filter="fade">
                                      <p:cBhvr>
                                        <p:cTn id="645" dur="500"/>
                                        <p:tgtEl>
                                          <p:spTgt spid="1088"/>
                                        </p:tgtEl>
                                      </p:cBhvr>
                                    </p:animEffect>
                                  </p:childTnLst>
                                </p:cTn>
                              </p:par>
                            </p:childTnLst>
                          </p:cTn>
                        </p:par>
                      </p:childTnLst>
                    </p:cTn>
                  </p:par>
                  <p:par>
                    <p:cTn id="646" fill="hold">
                      <p:stCondLst>
                        <p:cond delay="indefinite"/>
                      </p:stCondLst>
                      <p:childTnLst>
                        <p:par>
                          <p:cTn id="647" fill="hold">
                            <p:stCondLst>
                              <p:cond delay="0"/>
                            </p:stCondLst>
                            <p:childTnLst>
                              <p:par>
                                <p:cTn id="648" presetID="10" presetClass="entr" presetSubtype="0" fill="hold" nodeType="clickEffect">
                                  <p:stCondLst>
                                    <p:cond delay="0"/>
                                  </p:stCondLst>
                                  <p:childTnLst>
                                    <p:set>
                                      <p:cBhvr>
                                        <p:cTn id="649" dur="1" fill="hold">
                                          <p:stCondLst>
                                            <p:cond delay="0"/>
                                          </p:stCondLst>
                                        </p:cTn>
                                        <p:tgtEl>
                                          <p:spTgt spid="1089"/>
                                        </p:tgtEl>
                                        <p:attrNameLst>
                                          <p:attrName>style.visibility</p:attrName>
                                        </p:attrNameLst>
                                      </p:cBhvr>
                                      <p:to>
                                        <p:strVal val="visible"/>
                                      </p:to>
                                    </p:set>
                                    <p:animEffect transition="in" filter="fade">
                                      <p:cBhvr>
                                        <p:cTn id="650" dur="500"/>
                                        <p:tgtEl>
                                          <p:spTgt spid="1089"/>
                                        </p:tgtEl>
                                      </p:cBhvr>
                                    </p:animEffect>
                                  </p:childTnLst>
                                </p:cTn>
                              </p:par>
                              <p:par>
                                <p:cTn id="651" presetID="10" presetClass="entr" presetSubtype="0" fill="hold" nodeType="withEffect">
                                  <p:stCondLst>
                                    <p:cond delay="0"/>
                                  </p:stCondLst>
                                  <p:childTnLst>
                                    <p:set>
                                      <p:cBhvr>
                                        <p:cTn id="652" dur="1" fill="hold">
                                          <p:stCondLst>
                                            <p:cond delay="0"/>
                                          </p:stCondLst>
                                        </p:cTn>
                                        <p:tgtEl>
                                          <p:spTgt spid="1092"/>
                                        </p:tgtEl>
                                        <p:attrNameLst>
                                          <p:attrName>style.visibility</p:attrName>
                                        </p:attrNameLst>
                                      </p:cBhvr>
                                      <p:to>
                                        <p:strVal val="visible"/>
                                      </p:to>
                                    </p:set>
                                    <p:animEffect transition="in" filter="fade">
                                      <p:cBhvr>
                                        <p:cTn id="653" dur="500"/>
                                        <p:tgtEl>
                                          <p:spTgt spid="1092"/>
                                        </p:tgtEl>
                                      </p:cBhvr>
                                    </p:animEffect>
                                  </p:childTnLst>
                                </p:cTn>
                              </p:par>
                              <p:par>
                                <p:cTn id="654" presetID="10" presetClass="entr" presetSubtype="0" fill="hold" nodeType="withEffect">
                                  <p:stCondLst>
                                    <p:cond delay="0"/>
                                  </p:stCondLst>
                                  <p:childTnLst>
                                    <p:set>
                                      <p:cBhvr>
                                        <p:cTn id="655" dur="1" fill="hold">
                                          <p:stCondLst>
                                            <p:cond delay="0"/>
                                          </p:stCondLst>
                                        </p:cTn>
                                        <p:tgtEl>
                                          <p:spTgt spid="1085"/>
                                        </p:tgtEl>
                                        <p:attrNameLst>
                                          <p:attrName>style.visibility</p:attrName>
                                        </p:attrNameLst>
                                      </p:cBhvr>
                                      <p:to>
                                        <p:strVal val="visible"/>
                                      </p:to>
                                    </p:set>
                                    <p:animEffect transition="in" filter="fade">
                                      <p:cBhvr>
                                        <p:cTn id="656" dur="500"/>
                                        <p:tgtEl>
                                          <p:spTgt spid="1085"/>
                                        </p:tgtEl>
                                      </p:cBhvr>
                                    </p:animEffect>
                                  </p:childTnLst>
                                </p:cTn>
                              </p:par>
                            </p:childTnLst>
                          </p:cTn>
                        </p:par>
                      </p:childTnLst>
                    </p:cTn>
                  </p:par>
                  <p:par>
                    <p:cTn id="657" fill="hold">
                      <p:stCondLst>
                        <p:cond delay="indefinite"/>
                      </p:stCondLst>
                      <p:childTnLst>
                        <p:par>
                          <p:cTn id="658" fill="hold">
                            <p:stCondLst>
                              <p:cond delay="0"/>
                            </p:stCondLst>
                            <p:childTnLst>
                              <p:par>
                                <p:cTn id="659" presetID="10" presetClass="entr" presetSubtype="0" fill="hold" nodeType="clickEffect">
                                  <p:stCondLst>
                                    <p:cond delay="0"/>
                                  </p:stCondLst>
                                  <p:childTnLst>
                                    <p:set>
                                      <p:cBhvr>
                                        <p:cTn id="660" dur="1" fill="hold">
                                          <p:stCondLst>
                                            <p:cond delay="0"/>
                                          </p:stCondLst>
                                        </p:cTn>
                                        <p:tgtEl>
                                          <p:spTgt spid="1095"/>
                                        </p:tgtEl>
                                        <p:attrNameLst>
                                          <p:attrName>style.visibility</p:attrName>
                                        </p:attrNameLst>
                                      </p:cBhvr>
                                      <p:to>
                                        <p:strVal val="visible"/>
                                      </p:to>
                                    </p:set>
                                    <p:animEffect transition="in" filter="fade">
                                      <p:cBhvr>
                                        <p:cTn id="661" dur="500"/>
                                        <p:tgtEl>
                                          <p:spTgt spid="1095"/>
                                        </p:tgtEl>
                                      </p:cBhvr>
                                    </p:animEffect>
                                  </p:childTnLst>
                                </p:cTn>
                              </p:par>
                              <p:par>
                                <p:cTn id="662" presetID="10" presetClass="entr" presetSubtype="0" fill="hold" nodeType="withEffect">
                                  <p:stCondLst>
                                    <p:cond delay="0"/>
                                  </p:stCondLst>
                                  <p:childTnLst>
                                    <p:set>
                                      <p:cBhvr>
                                        <p:cTn id="663" dur="1" fill="hold">
                                          <p:stCondLst>
                                            <p:cond delay="0"/>
                                          </p:stCondLst>
                                        </p:cTn>
                                        <p:tgtEl>
                                          <p:spTgt spid="1098"/>
                                        </p:tgtEl>
                                        <p:attrNameLst>
                                          <p:attrName>style.visibility</p:attrName>
                                        </p:attrNameLst>
                                      </p:cBhvr>
                                      <p:to>
                                        <p:strVal val="visible"/>
                                      </p:to>
                                    </p:set>
                                    <p:animEffect transition="in" filter="fade">
                                      <p:cBhvr>
                                        <p:cTn id="664" dur="500"/>
                                        <p:tgtEl>
                                          <p:spTgt spid="1098"/>
                                        </p:tgtEl>
                                      </p:cBhvr>
                                    </p:animEffect>
                                  </p:childTnLst>
                                </p:cTn>
                              </p:par>
                              <p:par>
                                <p:cTn id="665" presetID="10" presetClass="entr" presetSubtype="0" fill="hold" nodeType="withEffect">
                                  <p:stCondLst>
                                    <p:cond delay="0"/>
                                  </p:stCondLst>
                                  <p:childTnLst>
                                    <p:set>
                                      <p:cBhvr>
                                        <p:cTn id="666" dur="1" fill="hold">
                                          <p:stCondLst>
                                            <p:cond delay="0"/>
                                          </p:stCondLst>
                                        </p:cTn>
                                        <p:tgtEl>
                                          <p:spTgt spid="1101"/>
                                        </p:tgtEl>
                                        <p:attrNameLst>
                                          <p:attrName>style.visibility</p:attrName>
                                        </p:attrNameLst>
                                      </p:cBhvr>
                                      <p:to>
                                        <p:strVal val="visible"/>
                                      </p:to>
                                    </p:set>
                                    <p:animEffect transition="in" filter="fade">
                                      <p:cBhvr>
                                        <p:cTn id="667" dur="500"/>
                                        <p:tgtEl>
                                          <p:spTgt spid="1101"/>
                                        </p:tgtEl>
                                      </p:cBhvr>
                                    </p:animEffect>
                                  </p:childTnLst>
                                </p:cTn>
                              </p:par>
                            </p:childTnLst>
                          </p:cTn>
                        </p:par>
                      </p:childTnLst>
                    </p:cTn>
                  </p:par>
                  <p:par>
                    <p:cTn id="668" fill="hold">
                      <p:stCondLst>
                        <p:cond delay="indefinite"/>
                      </p:stCondLst>
                      <p:childTnLst>
                        <p:par>
                          <p:cTn id="669" fill="hold">
                            <p:stCondLst>
                              <p:cond delay="0"/>
                            </p:stCondLst>
                            <p:childTnLst>
                              <p:par>
                                <p:cTn id="670" presetID="10" presetClass="entr" presetSubtype="0" fill="hold" nodeType="clickEffect">
                                  <p:stCondLst>
                                    <p:cond delay="0"/>
                                  </p:stCondLst>
                                  <p:childTnLst>
                                    <p:set>
                                      <p:cBhvr>
                                        <p:cTn id="671" dur="1" fill="hold">
                                          <p:stCondLst>
                                            <p:cond delay="0"/>
                                          </p:stCondLst>
                                        </p:cTn>
                                        <p:tgtEl>
                                          <p:spTgt spid="1107"/>
                                        </p:tgtEl>
                                        <p:attrNameLst>
                                          <p:attrName>style.visibility</p:attrName>
                                        </p:attrNameLst>
                                      </p:cBhvr>
                                      <p:to>
                                        <p:strVal val="visible"/>
                                      </p:to>
                                    </p:set>
                                    <p:animEffect transition="in" filter="fade">
                                      <p:cBhvr>
                                        <p:cTn id="672" dur="500"/>
                                        <p:tgtEl>
                                          <p:spTgt spid="1107"/>
                                        </p:tgtEl>
                                      </p:cBhvr>
                                    </p:animEffect>
                                  </p:childTnLst>
                                </p:cTn>
                              </p:par>
                              <p:par>
                                <p:cTn id="673" presetID="10" presetClass="entr" presetSubtype="0" fill="hold" nodeType="withEffect">
                                  <p:stCondLst>
                                    <p:cond delay="0"/>
                                  </p:stCondLst>
                                  <p:childTnLst>
                                    <p:set>
                                      <p:cBhvr>
                                        <p:cTn id="674" dur="1" fill="hold">
                                          <p:stCondLst>
                                            <p:cond delay="0"/>
                                          </p:stCondLst>
                                        </p:cTn>
                                        <p:tgtEl>
                                          <p:spTgt spid="1104"/>
                                        </p:tgtEl>
                                        <p:attrNameLst>
                                          <p:attrName>style.visibility</p:attrName>
                                        </p:attrNameLst>
                                      </p:cBhvr>
                                      <p:to>
                                        <p:strVal val="visible"/>
                                      </p:to>
                                    </p:set>
                                    <p:animEffect transition="in" filter="fade">
                                      <p:cBhvr>
                                        <p:cTn id="675" dur="500"/>
                                        <p:tgtEl>
                                          <p:spTgt spid="1104"/>
                                        </p:tgtEl>
                                      </p:cBhvr>
                                    </p:animEffect>
                                  </p:childTnLst>
                                </p:cTn>
                              </p:par>
                              <p:par>
                                <p:cTn id="676" presetID="10" presetClass="entr" presetSubtype="0" fill="hold" nodeType="withEffect">
                                  <p:stCondLst>
                                    <p:cond delay="0"/>
                                  </p:stCondLst>
                                  <p:childTnLst>
                                    <p:set>
                                      <p:cBhvr>
                                        <p:cTn id="677" dur="1" fill="hold">
                                          <p:stCondLst>
                                            <p:cond delay="0"/>
                                          </p:stCondLst>
                                        </p:cTn>
                                        <p:tgtEl>
                                          <p:spTgt spid="1110"/>
                                        </p:tgtEl>
                                        <p:attrNameLst>
                                          <p:attrName>style.visibility</p:attrName>
                                        </p:attrNameLst>
                                      </p:cBhvr>
                                      <p:to>
                                        <p:strVal val="visible"/>
                                      </p:to>
                                    </p:set>
                                    <p:animEffect transition="in" filter="fade">
                                      <p:cBhvr>
                                        <p:cTn id="678" dur="500"/>
                                        <p:tgtEl>
                                          <p:spTgt spid="1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15" grpId="0" animBg="1"/>
      <p:bldP spid="15" grpId="1" animBg="1"/>
      <p:bldP spid="16" grpId="0"/>
      <p:bldP spid="16" grpId="1"/>
      <p:bldP spid="17" grpId="0"/>
      <p:bldP spid="17" grpId="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animBg="1"/>
      <p:bldP spid="60" grpId="1" animBg="1"/>
      <p:bldP spid="61" grpId="0" animBg="1"/>
      <p:bldP spid="61" grpId="1" animBg="1"/>
      <p:bldP spid="62" grpId="0" animBg="1"/>
      <p:bldP spid="62" grpId="1" animBg="1"/>
      <p:bldP spid="63" grpId="0" animBg="1"/>
      <p:bldP spid="63" grpId="1" animBg="1"/>
      <p:bldP spid="1024" grpId="0" animBg="1"/>
      <p:bldP spid="1024" grpId="1" animBg="1"/>
      <p:bldP spid="1025" grpId="0" animBg="1"/>
      <p:bldP spid="1025" grpId="1" animBg="1"/>
      <p:bldP spid="1027" grpId="0" animBg="1"/>
      <p:bldP spid="1027" grpId="1" animBg="1"/>
      <p:bldP spid="1028" grpId="0" animBg="1"/>
      <p:bldP spid="1028" grpId="1" animBg="1"/>
      <p:bldP spid="1029" grpId="0" animBg="1"/>
      <p:bldP spid="1029" grpId="1" animBg="1"/>
      <p:bldP spid="1030" grpId="0" animBg="1"/>
      <p:bldP spid="1030" grpId="1" animBg="1"/>
      <p:bldP spid="1031" grpId="0" animBg="1"/>
      <p:bldP spid="1031" grpId="1" animBg="1"/>
      <p:bldP spid="1032" grpId="0" animBg="1"/>
      <p:bldP spid="1032" grpId="1" animBg="1"/>
      <p:bldP spid="1033" grpId="0" animBg="1"/>
      <p:bldP spid="1033" grpId="1" animBg="1"/>
      <p:bldP spid="1034" grpId="0" animBg="1"/>
      <p:bldP spid="1034" grpId="1" animBg="1"/>
      <p:bldP spid="1035" grpId="0" animBg="1"/>
      <p:bldP spid="1035" grpId="1" animBg="1"/>
      <p:bldP spid="1036" grpId="0" animBg="1"/>
      <p:bldP spid="1036" grpId="1" animBg="1"/>
      <p:bldP spid="1037" grpId="0" animBg="1"/>
      <p:bldP spid="1037" grpId="1" animBg="1"/>
      <p:bldP spid="1038" grpId="0" animBg="1"/>
      <p:bldP spid="1038" grpId="1" animBg="1"/>
      <p:bldP spid="1039" grpId="0" animBg="1"/>
      <p:bldP spid="1039" grpId="1" animBg="1"/>
      <p:bldP spid="1040" grpId="0" animBg="1"/>
      <p:bldP spid="1040" grpId="1" animBg="1"/>
      <p:bldP spid="1078" grpId="0" animBg="1"/>
      <p:bldP spid="1079" grpId="0"/>
      <p:bldP spid="1080" grpId="0" animBg="1"/>
      <p:bldP spid="1081" grpId="0"/>
      <p:bldP spid="1082" grpId="0" animBg="1"/>
      <p:bldP spid="1083" grpId="0"/>
      <p:bldP spid="1084" grpId="0" animBg="1"/>
      <p:bldP spid="1088" grpId="0"/>
      <p:bldP spid="1113"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a:extLst>
            <a:ext uri="{FF2B5EF4-FFF2-40B4-BE49-F238E27FC236}">
              <a16:creationId xmlns:a16="http://schemas.microsoft.com/office/drawing/2014/main" id="{56DACED0-4564-0AFB-FCB3-3E35E8C2385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0C92D97-5578-2708-B073-88289C22894E}"/>
              </a:ext>
            </a:extLst>
          </p:cNvPr>
          <p:cNvSpPr txBox="1"/>
          <p:nvPr/>
        </p:nvSpPr>
        <p:spPr>
          <a:xfrm>
            <a:off x="4615241" y="547108"/>
            <a:ext cx="2961505" cy="707886"/>
          </a:xfrm>
          <a:prstGeom prst="rect">
            <a:avLst/>
          </a:prstGeom>
          <a:noFill/>
        </p:spPr>
        <p:txBody>
          <a:bodyPr wrap="square" rtlCol="0">
            <a:spAutoFit/>
          </a:bodyPr>
          <a:lstStyle/>
          <a:p>
            <a:pPr algn="ctr"/>
            <a:r>
              <a:rPr lang="en-US" sz="4000" u="sng">
                <a:solidFill>
                  <a:schemeClr val="bg1"/>
                </a:solidFill>
              </a:rPr>
              <a:t>Our Portfolio</a:t>
            </a:r>
          </a:p>
        </p:txBody>
      </p:sp>
      <p:sp>
        <p:nvSpPr>
          <p:cNvPr id="2" name="TextBox 1">
            <a:extLst>
              <a:ext uri="{FF2B5EF4-FFF2-40B4-BE49-F238E27FC236}">
                <a16:creationId xmlns:a16="http://schemas.microsoft.com/office/drawing/2014/main" id="{59922AD6-B2DD-3B43-3B74-25E8409905E6}"/>
              </a:ext>
            </a:extLst>
          </p:cNvPr>
          <p:cNvSpPr txBox="1"/>
          <p:nvPr/>
        </p:nvSpPr>
        <p:spPr>
          <a:xfrm>
            <a:off x="2312740" y="1382436"/>
            <a:ext cx="7566509" cy="523220"/>
          </a:xfrm>
          <a:prstGeom prst="rect">
            <a:avLst/>
          </a:prstGeom>
          <a:noFill/>
        </p:spPr>
        <p:txBody>
          <a:bodyPr wrap="square" rtlCol="0">
            <a:spAutoFit/>
          </a:bodyPr>
          <a:lstStyle/>
          <a:p>
            <a:pPr algn="ctr"/>
            <a:r>
              <a:rPr lang="en-US" sz="2800">
                <a:solidFill>
                  <a:schemeClr val="bg1"/>
                </a:solidFill>
              </a:rPr>
              <a:t>36 Stocks of the 120 stocks considered</a:t>
            </a:r>
          </a:p>
        </p:txBody>
      </p:sp>
      <p:sp>
        <p:nvSpPr>
          <p:cNvPr id="6" name="TextBox 5">
            <a:extLst>
              <a:ext uri="{FF2B5EF4-FFF2-40B4-BE49-F238E27FC236}">
                <a16:creationId xmlns:a16="http://schemas.microsoft.com/office/drawing/2014/main" id="{478E162D-43DF-C73D-3B25-FD703BE04856}"/>
              </a:ext>
            </a:extLst>
          </p:cNvPr>
          <p:cNvSpPr txBox="1"/>
          <p:nvPr/>
        </p:nvSpPr>
        <p:spPr>
          <a:xfrm>
            <a:off x="3504558" y="1382436"/>
            <a:ext cx="5182883" cy="523220"/>
          </a:xfrm>
          <a:prstGeom prst="rect">
            <a:avLst/>
          </a:prstGeom>
          <a:noFill/>
        </p:spPr>
        <p:txBody>
          <a:bodyPr wrap="square" rtlCol="0">
            <a:spAutoFit/>
          </a:bodyPr>
          <a:lstStyle/>
          <a:p>
            <a:pPr algn="ctr"/>
            <a:r>
              <a:rPr lang="en-US" sz="2800">
                <a:solidFill>
                  <a:schemeClr val="bg1"/>
                </a:solidFill>
              </a:rPr>
              <a:t>7 out of the12 Sectors considered</a:t>
            </a:r>
          </a:p>
        </p:txBody>
      </p:sp>
      <p:sp>
        <p:nvSpPr>
          <p:cNvPr id="3" name="TextBox 2">
            <a:extLst>
              <a:ext uri="{FF2B5EF4-FFF2-40B4-BE49-F238E27FC236}">
                <a16:creationId xmlns:a16="http://schemas.microsoft.com/office/drawing/2014/main" id="{453F380D-AB63-8FA3-E40A-06D30DE2BDAB}"/>
              </a:ext>
            </a:extLst>
          </p:cNvPr>
          <p:cNvSpPr txBox="1"/>
          <p:nvPr/>
        </p:nvSpPr>
        <p:spPr>
          <a:xfrm>
            <a:off x="748388" y="2020265"/>
            <a:ext cx="10695215" cy="4524315"/>
          </a:xfrm>
          <a:prstGeom prst="rect">
            <a:avLst/>
          </a:prstGeom>
          <a:noFill/>
        </p:spPr>
        <p:txBody>
          <a:bodyPr wrap="square" rtlCol="0">
            <a:spAutoFit/>
          </a:bodyPr>
          <a:lstStyle/>
          <a:p>
            <a:pPr algn="ctr"/>
            <a:r>
              <a:rPr lang="en-IN" sz="2400">
                <a:solidFill>
                  <a:schemeClr val="bg1"/>
                </a:solidFill>
                <a:effectLst/>
              </a:rPr>
              <a:t>Technology </a:t>
            </a:r>
            <a:endParaRPr lang="en-IN" sz="2400">
              <a:solidFill>
                <a:schemeClr val="bg1"/>
              </a:solidFill>
            </a:endParaRPr>
          </a:p>
          <a:p>
            <a:pPr algn="ctr"/>
            <a:r>
              <a:rPr lang="en-IN" sz="2400">
                <a:solidFill>
                  <a:schemeClr val="bg1"/>
                </a:solidFill>
                <a:effectLst/>
              </a:rPr>
              <a:t>Consumer Discretionary </a:t>
            </a:r>
          </a:p>
          <a:p>
            <a:pPr algn="ctr"/>
            <a:r>
              <a:rPr lang="en-US" sz="2400">
                <a:solidFill>
                  <a:schemeClr val="bg1"/>
                </a:solidFill>
              </a:rPr>
              <a:t>Energy</a:t>
            </a:r>
          </a:p>
          <a:p>
            <a:pPr algn="ctr"/>
            <a:r>
              <a:rPr lang="en-US" sz="2400">
                <a:solidFill>
                  <a:schemeClr val="bg1"/>
                </a:solidFill>
              </a:rPr>
              <a:t>Consumer Staples</a:t>
            </a:r>
          </a:p>
          <a:p>
            <a:pPr algn="ctr"/>
            <a:r>
              <a:rPr lang="en-US" sz="2400">
                <a:solidFill>
                  <a:schemeClr val="bg1"/>
                </a:solidFill>
              </a:rPr>
              <a:t>Electronic Sports</a:t>
            </a:r>
          </a:p>
          <a:p>
            <a:pPr algn="ctr"/>
            <a:r>
              <a:rPr lang="en-US" sz="2400">
                <a:solidFill>
                  <a:schemeClr val="bg1"/>
                </a:solidFill>
              </a:rPr>
              <a:t>Financial</a:t>
            </a:r>
          </a:p>
          <a:p>
            <a:pPr algn="ctr"/>
            <a:r>
              <a:rPr lang="en-US" sz="2400">
                <a:solidFill>
                  <a:schemeClr val="bg1"/>
                </a:solidFill>
              </a:rPr>
              <a:t>HealthCare</a:t>
            </a:r>
          </a:p>
          <a:p>
            <a:pPr algn="ctr"/>
            <a:r>
              <a:rPr lang="en-US" sz="2400">
                <a:solidFill>
                  <a:schemeClr val="bg1"/>
                </a:solidFill>
              </a:rPr>
              <a:t>Industrials</a:t>
            </a:r>
          </a:p>
          <a:p>
            <a:pPr algn="ctr"/>
            <a:r>
              <a:rPr lang="en-US" sz="2400">
                <a:solidFill>
                  <a:schemeClr val="bg1"/>
                </a:solidFill>
              </a:rPr>
              <a:t>Materials</a:t>
            </a:r>
          </a:p>
          <a:p>
            <a:pPr algn="ctr"/>
            <a:r>
              <a:rPr lang="en-US" sz="2400">
                <a:solidFill>
                  <a:schemeClr val="bg1"/>
                </a:solidFill>
              </a:rPr>
              <a:t>IT</a:t>
            </a:r>
          </a:p>
          <a:p>
            <a:pPr algn="ctr"/>
            <a:r>
              <a:rPr lang="en-US" sz="2400">
                <a:solidFill>
                  <a:schemeClr val="bg1"/>
                </a:solidFill>
              </a:rPr>
              <a:t>Telecommunication</a:t>
            </a:r>
          </a:p>
          <a:p>
            <a:pPr algn="ctr"/>
            <a:r>
              <a:rPr lang="en-US" sz="2400">
                <a:solidFill>
                  <a:schemeClr val="bg1"/>
                </a:solidFill>
              </a:rPr>
              <a:t>Utilities</a:t>
            </a:r>
          </a:p>
        </p:txBody>
      </p:sp>
      <p:grpSp>
        <p:nvGrpSpPr>
          <p:cNvPr id="9" name="Group 8">
            <a:extLst>
              <a:ext uri="{FF2B5EF4-FFF2-40B4-BE49-F238E27FC236}">
                <a16:creationId xmlns:a16="http://schemas.microsoft.com/office/drawing/2014/main" id="{57C3ECBF-9242-2332-6FCF-DE789478C049}"/>
              </a:ext>
            </a:extLst>
          </p:cNvPr>
          <p:cNvGrpSpPr/>
          <p:nvPr/>
        </p:nvGrpSpPr>
        <p:grpSpPr>
          <a:xfrm>
            <a:off x="526380" y="1900162"/>
            <a:ext cx="10605362" cy="4524316"/>
            <a:chOff x="526380" y="1900162"/>
            <a:chExt cx="10605362" cy="4524316"/>
          </a:xfrm>
        </p:grpSpPr>
        <p:sp>
          <p:nvSpPr>
            <p:cNvPr id="5" name="TextBox 4">
              <a:extLst>
                <a:ext uri="{FF2B5EF4-FFF2-40B4-BE49-F238E27FC236}">
                  <a16:creationId xmlns:a16="http://schemas.microsoft.com/office/drawing/2014/main" id="{8B7E4B4C-4048-C567-B565-5F7834610E71}"/>
                </a:ext>
              </a:extLst>
            </p:cNvPr>
            <p:cNvSpPr txBox="1"/>
            <p:nvPr/>
          </p:nvSpPr>
          <p:spPr>
            <a:xfrm>
              <a:off x="526380" y="1900163"/>
              <a:ext cx="2560350" cy="4524315"/>
            </a:xfrm>
            <a:prstGeom prst="rect">
              <a:avLst/>
            </a:prstGeom>
            <a:noFill/>
          </p:spPr>
          <p:txBody>
            <a:bodyPr wrap="square" rtlCol="0">
              <a:spAutoFit/>
            </a:bodyPr>
            <a:lstStyle/>
            <a:p>
              <a:pPr algn="ctr"/>
              <a:r>
                <a:rPr lang="en-US" sz="2400">
                  <a:solidFill>
                    <a:schemeClr val="bg1"/>
                  </a:solidFill>
                </a:rPr>
                <a:t>VST US </a:t>
              </a:r>
            </a:p>
            <a:p>
              <a:pPr algn="ctr"/>
              <a:r>
                <a:rPr lang="en-US" sz="2400">
                  <a:solidFill>
                    <a:schemeClr val="bg1"/>
                  </a:solidFill>
                </a:rPr>
                <a:t>PEG US </a:t>
              </a:r>
            </a:p>
            <a:p>
              <a:pPr algn="ctr"/>
              <a:r>
                <a:rPr lang="en-US" sz="2400">
                  <a:solidFill>
                    <a:schemeClr val="bg1"/>
                  </a:solidFill>
                </a:rPr>
                <a:t>AEP US </a:t>
              </a:r>
            </a:p>
            <a:p>
              <a:pPr algn="ctr"/>
              <a:r>
                <a:rPr lang="en-US" sz="2400">
                  <a:solidFill>
                    <a:schemeClr val="bg1"/>
                  </a:solidFill>
                </a:rPr>
                <a:t>CEG US </a:t>
              </a:r>
            </a:p>
            <a:p>
              <a:pPr algn="ctr"/>
              <a:r>
                <a:rPr lang="en-US" sz="2400">
                  <a:solidFill>
                    <a:schemeClr val="bg1"/>
                  </a:solidFill>
                </a:rPr>
                <a:t>DUK US </a:t>
              </a:r>
            </a:p>
            <a:p>
              <a:pPr algn="ctr"/>
              <a:r>
                <a:rPr lang="en-US" sz="2400">
                  <a:solidFill>
                    <a:schemeClr val="bg1"/>
                  </a:solidFill>
                </a:rPr>
                <a:t>SO US </a:t>
              </a:r>
            </a:p>
            <a:p>
              <a:pPr algn="ctr"/>
              <a:r>
                <a:rPr lang="en-US" sz="2400">
                  <a:solidFill>
                    <a:schemeClr val="bg1"/>
                  </a:solidFill>
                </a:rPr>
                <a:t>TMUS US </a:t>
              </a:r>
            </a:p>
            <a:p>
              <a:pPr algn="ctr"/>
              <a:r>
                <a:rPr lang="en-US" sz="2400">
                  <a:solidFill>
                    <a:schemeClr val="bg1"/>
                  </a:solidFill>
                </a:rPr>
                <a:t>T US </a:t>
              </a:r>
            </a:p>
            <a:p>
              <a:pPr algn="ctr"/>
              <a:r>
                <a:rPr lang="en-US" sz="2400">
                  <a:solidFill>
                    <a:schemeClr val="bg1"/>
                  </a:solidFill>
                </a:rPr>
                <a:t>NFLX US </a:t>
              </a:r>
            </a:p>
            <a:p>
              <a:pPr algn="ctr"/>
              <a:r>
                <a:rPr lang="en-US" sz="2400">
                  <a:solidFill>
                    <a:schemeClr val="bg1"/>
                  </a:solidFill>
                </a:rPr>
                <a:t>VZ US </a:t>
              </a:r>
            </a:p>
            <a:p>
              <a:pPr algn="ctr"/>
              <a:r>
                <a:rPr lang="en-US" sz="2400">
                  <a:solidFill>
                    <a:schemeClr val="bg1"/>
                  </a:solidFill>
                </a:rPr>
                <a:t>GOOG US </a:t>
              </a:r>
            </a:p>
            <a:p>
              <a:pPr algn="ctr"/>
              <a:r>
                <a:rPr lang="en-US" sz="2400">
                  <a:solidFill>
                    <a:schemeClr val="bg1"/>
                  </a:solidFill>
                </a:rPr>
                <a:t>META US </a:t>
              </a:r>
            </a:p>
          </p:txBody>
        </p:sp>
        <p:sp>
          <p:nvSpPr>
            <p:cNvPr id="7" name="TextBox 6">
              <a:extLst>
                <a:ext uri="{FF2B5EF4-FFF2-40B4-BE49-F238E27FC236}">
                  <a16:creationId xmlns:a16="http://schemas.microsoft.com/office/drawing/2014/main" id="{7CFDC062-37D2-AD98-5993-068CE4B6C603}"/>
                </a:ext>
              </a:extLst>
            </p:cNvPr>
            <p:cNvSpPr txBox="1"/>
            <p:nvPr/>
          </p:nvSpPr>
          <p:spPr>
            <a:xfrm>
              <a:off x="4815820" y="1900162"/>
              <a:ext cx="2560350" cy="4524315"/>
            </a:xfrm>
            <a:prstGeom prst="rect">
              <a:avLst/>
            </a:prstGeom>
            <a:noFill/>
          </p:spPr>
          <p:txBody>
            <a:bodyPr wrap="square" rtlCol="0">
              <a:spAutoFit/>
            </a:bodyPr>
            <a:lstStyle/>
            <a:p>
              <a:pPr algn="ctr"/>
              <a:r>
                <a:rPr lang="en-US" sz="2400">
                  <a:solidFill>
                    <a:schemeClr val="bg1"/>
                  </a:solidFill>
                </a:rPr>
                <a:t>ADP US </a:t>
              </a:r>
            </a:p>
            <a:p>
              <a:pPr algn="ctr"/>
              <a:r>
                <a:rPr lang="en-US" sz="2400">
                  <a:solidFill>
                    <a:schemeClr val="bg1"/>
                  </a:solidFill>
                </a:rPr>
                <a:t>LMT US </a:t>
              </a:r>
            </a:p>
            <a:p>
              <a:pPr algn="ctr"/>
              <a:r>
                <a:rPr lang="en-US" sz="2400">
                  <a:solidFill>
                    <a:schemeClr val="bg1"/>
                  </a:solidFill>
                </a:rPr>
                <a:t>UBER US </a:t>
              </a:r>
            </a:p>
            <a:p>
              <a:pPr algn="ctr"/>
              <a:r>
                <a:rPr lang="en-US" sz="2400">
                  <a:solidFill>
                    <a:schemeClr val="bg1"/>
                  </a:solidFill>
                </a:rPr>
                <a:t>RTX US </a:t>
              </a:r>
            </a:p>
            <a:p>
              <a:pPr algn="ctr"/>
              <a:r>
                <a:rPr lang="en-US" sz="2400">
                  <a:solidFill>
                    <a:schemeClr val="bg1"/>
                  </a:solidFill>
                </a:rPr>
                <a:t>GE US </a:t>
              </a:r>
            </a:p>
            <a:p>
              <a:pPr algn="ctr"/>
              <a:r>
                <a:rPr lang="en-US" sz="2400">
                  <a:solidFill>
                    <a:schemeClr val="bg1"/>
                  </a:solidFill>
                </a:rPr>
                <a:t>PGR US </a:t>
              </a:r>
            </a:p>
            <a:p>
              <a:pPr algn="ctr"/>
              <a:r>
                <a:rPr lang="en-US" sz="2400">
                  <a:solidFill>
                    <a:schemeClr val="bg1"/>
                  </a:solidFill>
                </a:rPr>
                <a:t>AXP US </a:t>
              </a:r>
            </a:p>
            <a:p>
              <a:pPr algn="ctr"/>
              <a:r>
                <a:rPr lang="en-US" sz="2400">
                  <a:solidFill>
                    <a:schemeClr val="bg1"/>
                  </a:solidFill>
                </a:rPr>
                <a:t>GS US </a:t>
              </a:r>
            </a:p>
            <a:p>
              <a:pPr algn="ctr"/>
              <a:r>
                <a:rPr lang="en-US" sz="2400">
                  <a:solidFill>
                    <a:schemeClr val="bg1"/>
                  </a:solidFill>
                </a:rPr>
                <a:t>JPM US </a:t>
              </a:r>
            </a:p>
            <a:p>
              <a:pPr algn="ctr"/>
              <a:r>
                <a:rPr lang="en-US" sz="2400">
                  <a:solidFill>
                    <a:schemeClr val="bg1"/>
                  </a:solidFill>
                </a:rPr>
                <a:t>TTWO US </a:t>
              </a:r>
            </a:p>
            <a:p>
              <a:pPr algn="ctr"/>
              <a:r>
                <a:rPr lang="en-US" sz="2400">
                  <a:solidFill>
                    <a:schemeClr val="bg1"/>
                  </a:solidFill>
                </a:rPr>
                <a:t>RBLX US </a:t>
              </a:r>
            </a:p>
            <a:p>
              <a:pPr algn="ctr"/>
              <a:r>
                <a:rPr lang="en-US" sz="2400">
                  <a:solidFill>
                    <a:schemeClr val="bg1"/>
                  </a:solidFill>
                </a:rPr>
                <a:t>EA US </a:t>
              </a:r>
            </a:p>
          </p:txBody>
        </p:sp>
        <p:sp>
          <p:nvSpPr>
            <p:cNvPr id="8" name="TextBox 7">
              <a:extLst>
                <a:ext uri="{FF2B5EF4-FFF2-40B4-BE49-F238E27FC236}">
                  <a16:creationId xmlns:a16="http://schemas.microsoft.com/office/drawing/2014/main" id="{FF30627A-04AD-CAC5-C9B2-132F4478C8A4}"/>
                </a:ext>
              </a:extLst>
            </p:cNvPr>
            <p:cNvSpPr txBox="1"/>
            <p:nvPr/>
          </p:nvSpPr>
          <p:spPr>
            <a:xfrm>
              <a:off x="8571392" y="1900162"/>
              <a:ext cx="2560350" cy="4524315"/>
            </a:xfrm>
            <a:prstGeom prst="rect">
              <a:avLst/>
            </a:prstGeom>
            <a:noFill/>
          </p:spPr>
          <p:txBody>
            <a:bodyPr wrap="square" rtlCol="0">
              <a:spAutoFit/>
            </a:bodyPr>
            <a:lstStyle/>
            <a:p>
              <a:pPr algn="ctr"/>
              <a:r>
                <a:rPr lang="en-US" sz="2400">
                  <a:solidFill>
                    <a:schemeClr val="bg1"/>
                  </a:solidFill>
                </a:rPr>
                <a:t>APP US </a:t>
              </a:r>
            </a:p>
            <a:p>
              <a:pPr algn="ctr"/>
              <a:r>
                <a:rPr lang="en-US" sz="2400">
                  <a:solidFill>
                    <a:schemeClr val="bg1"/>
                  </a:solidFill>
                </a:rPr>
                <a:t>CL US </a:t>
              </a:r>
            </a:p>
            <a:p>
              <a:pPr algn="ctr"/>
              <a:r>
                <a:rPr lang="en-US" sz="2400">
                  <a:solidFill>
                    <a:schemeClr val="bg1"/>
                  </a:solidFill>
                </a:rPr>
                <a:t>PM US </a:t>
              </a:r>
            </a:p>
            <a:p>
              <a:pPr algn="ctr"/>
              <a:r>
                <a:rPr lang="en-US" sz="2400">
                  <a:solidFill>
                    <a:schemeClr val="bg1"/>
                  </a:solidFill>
                </a:rPr>
                <a:t>WMT US </a:t>
              </a:r>
            </a:p>
            <a:p>
              <a:pPr algn="ctr"/>
              <a:r>
                <a:rPr lang="en-US" sz="2400">
                  <a:solidFill>
                    <a:schemeClr val="bg1"/>
                  </a:solidFill>
                </a:rPr>
                <a:t>COST US </a:t>
              </a:r>
            </a:p>
            <a:p>
              <a:pPr algn="ctr"/>
              <a:r>
                <a:rPr lang="en-US" sz="2400">
                  <a:solidFill>
                    <a:schemeClr val="bg1"/>
                  </a:solidFill>
                </a:rPr>
                <a:t>CSCO US </a:t>
              </a:r>
            </a:p>
            <a:p>
              <a:pPr algn="ctr"/>
              <a:r>
                <a:rPr lang="en-US" sz="2400">
                  <a:solidFill>
                    <a:schemeClr val="bg1"/>
                  </a:solidFill>
                </a:rPr>
                <a:t>CRM US </a:t>
              </a:r>
            </a:p>
            <a:p>
              <a:pPr algn="ctr"/>
              <a:r>
                <a:rPr lang="en-US" sz="2400">
                  <a:solidFill>
                    <a:schemeClr val="bg1"/>
                  </a:solidFill>
                </a:rPr>
                <a:t>ORCL US </a:t>
              </a:r>
            </a:p>
            <a:p>
              <a:pPr algn="ctr"/>
              <a:r>
                <a:rPr lang="en-US" sz="2400">
                  <a:solidFill>
                    <a:schemeClr val="bg1"/>
                  </a:solidFill>
                </a:rPr>
                <a:t>MSFT US </a:t>
              </a:r>
            </a:p>
            <a:p>
              <a:pPr algn="ctr"/>
              <a:r>
                <a:rPr lang="en-US" sz="2400">
                  <a:solidFill>
                    <a:schemeClr val="bg1"/>
                  </a:solidFill>
                </a:rPr>
                <a:t>AVGO US </a:t>
              </a:r>
            </a:p>
            <a:p>
              <a:pPr algn="ctr"/>
              <a:r>
                <a:rPr lang="en-US" sz="2400">
                  <a:solidFill>
                    <a:schemeClr val="bg1"/>
                  </a:solidFill>
                </a:rPr>
                <a:t>NVDA US </a:t>
              </a:r>
            </a:p>
            <a:p>
              <a:pPr algn="ctr"/>
              <a:r>
                <a:rPr lang="en-US" sz="2400">
                  <a:solidFill>
                    <a:schemeClr val="bg1"/>
                  </a:solidFill>
                </a:rPr>
                <a:t>AAPL US</a:t>
              </a:r>
            </a:p>
          </p:txBody>
        </p:sp>
      </p:grpSp>
      <p:sp>
        <p:nvSpPr>
          <p:cNvPr id="10" name="TextBox 9">
            <a:extLst>
              <a:ext uri="{FF2B5EF4-FFF2-40B4-BE49-F238E27FC236}">
                <a16:creationId xmlns:a16="http://schemas.microsoft.com/office/drawing/2014/main" id="{CA1B1923-9BCF-3B98-3EAB-26C59C07B5B2}"/>
              </a:ext>
            </a:extLst>
          </p:cNvPr>
          <p:cNvSpPr txBox="1"/>
          <p:nvPr/>
        </p:nvSpPr>
        <p:spPr>
          <a:xfrm>
            <a:off x="748388" y="2053658"/>
            <a:ext cx="9710921" cy="707886"/>
          </a:xfrm>
          <a:prstGeom prst="rect">
            <a:avLst/>
          </a:prstGeom>
          <a:noFill/>
        </p:spPr>
        <p:txBody>
          <a:bodyPr wrap="square" rtlCol="0">
            <a:spAutoFit/>
          </a:bodyPr>
          <a:lstStyle/>
          <a:p>
            <a:pPr algn="ctr"/>
            <a:r>
              <a:rPr lang="en-US" sz="4000">
                <a:solidFill>
                  <a:schemeClr val="bg1"/>
                </a:solidFill>
              </a:rPr>
              <a:t>Expected Monthly Return: 2.52%</a:t>
            </a:r>
          </a:p>
        </p:txBody>
      </p:sp>
      <p:sp>
        <p:nvSpPr>
          <p:cNvPr id="11" name="TextBox 10">
            <a:extLst>
              <a:ext uri="{FF2B5EF4-FFF2-40B4-BE49-F238E27FC236}">
                <a16:creationId xmlns:a16="http://schemas.microsoft.com/office/drawing/2014/main" id="{5192013A-CC46-D784-B26E-2088335D6DAB}"/>
              </a:ext>
            </a:extLst>
          </p:cNvPr>
          <p:cNvSpPr txBox="1"/>
          <p:nvPr/>
        </p:nvSpPr>
        <p:spPr>
          <a:xfrm>
            <a:off x="1136644" y="2030742"/>
            <a:ext cx="9710921" cy="1323439"/>
          </a:xfrm>
          <a:prstGeom prst="rect">
            <a:avLst/>
          </a:prstGeom>
          <a:noFill/>
        </p:spPr>
        <p:txBody>
          <a:bodyPr wrap="square" rtlCol="0">
            <a:spAutoFit/>
          </a:bodyPr>
          <a:lstStyle/>
          <a:p>
            <a:pPr algn="ctr"/>
            <a:r>
              <a:rPr lang="en-US" sz="4000">
                <a:solidFill>
                  <a:schemeClr val="bg1"/>
                </a:solidFill>
              </a:rPr>
              <a:t>Expected Monthly Return</a:t>
            </a:r>
          </a:p>
          <a:p>
            <a:pPr algn="ctr"/>
            <a:r>
              <a:rPr lang="en-US" sz="4000">
                <a:solidFill>
                  <a:schemeClr val="bg1"/>
                </a:solidFill>
              </a:rPr>
              <a:t>After Stock Diversification: 4.01%</a:t>
            </a:r>
          </a:p>
        </p:txBody>
      </p:sp>
      <p:sp>
        <p:nvSpPr>
          <p:cNvPr id="12" name="TextBox 11">
            <a:extLst>
              <a:ext uri="{FF2B5EF4-FFF2-40B4-BE49-F238E27FC236}">
                <a16:creationId xmlns:a16="http://schemas.microsoft.com/office/drawing/2014/main" id="{C4B8C8E3-EB99-669D-AC90-60A318F1138E}"/>
              </a:ext>
            </a:extLst>
          </p:cNvPr>
          <p:cNvSpPr txBox="1"/>
          <p:nvPr/>
        </p:nvSpPr>
        <p:spPr>
          <a:xfrm>
            <a:off x="748387" y="3655140"/>
            <a:ext cx="9710921" cy="707886"/>
          </a:xfrm>
          <a:prstGeom prst="rect">
            <a:avLst/>
          </a:prstGeom>
          <a:noFill/>
        </p:spPr>
        <p:txBody>
          <a:bodyPr wrap="square" rtlCol="0">
            <a:spAutoFit/>
          </a:bodyPr>
          <a:lstStyle/>
          <a:p>
            <a:pPr algn="ctr"/>
            <a:r>
              <a:rPr lang="en-US" sz="4000">
                <a:solidFill>
                  <a:schemeClr val="bg1"/>
                </a:solidFill>
              </a:rPr>
              <a:t>Sharpe Ratio: : 1.83</a:t>
            </a:r>
          </a:p>
        </p:txBody>
      </p:sp>
      <p:sp>
        <p:nvSpPr>
          <p:cNvPr id="13" name="TextBox 12">
            <a:extLst>
              <a:ext uri="{FF2B5EF4-FFF2-40B4-BE49-F238E27FC236}">
                <a16:creationId xmlns:a16="http://schemas.microsoft.com/office/drawing/2014/main" id="{F30857AF-93E1-63B0-8CF3-0BB40E12A374}"/>
              </a:ext>
            </a:extLst>
          </p:cNvPr>
          <p:cNvSpPr txBox="1"/>
          <p:nvPr/>
        </p:nvSpPr>
        <p:spPr>
          <a:xfrm>
            <a:off x="748386" y="3688533"/>
            <a:ext cx="9710921" cy="707886"/>
          </a:xfrm>
          <a:prstGeom prst="rect">
            <a:avLst/>
          </a:prstGeom>
          <a:noFill/>
        </p:spPr>
        <p:txBody>
          <a:bodyPr wrap="square" rtlCol="0">
            <a:spAutoFit/>
          </a:bodyPr>
          <a:lstStyle/>
          <a:p>
            <a:pPr algn="ctr"/>
            <a:r>
              <a:rPr lang="en-US" sz="4000">
                <a:solidFill>
                  <a:schemeClr val="bg1"/>
                </a:solidFill>
              </a:rPr>
              <a:t>Sharpe Ratio: : 3.29</a:t>
            </a:r>
          </a:p>
        </p:txBody>
      </p:sp>
      <p:sp>
        <p:nvSpPr>
          <p:cNvPr id="15" name="TextBox 14">
            <a:extLst>
              <a:ext uri="{FF2B5EF4-FFF2-40B4-BE49-F238E27FC236}">
                <a16:creationId xmlns:a16="http://schemas.microsoft.com/office/drawing/2014/main" id="{BF60A118-62F3-7452-898C-A5B5EC40FA2B}"/>
              </a:ext>
            </a:extLst>
          </p:cNvPr>
          <p:cNvSpPr txBox="1"/>
          <p:nvPr/>
        </p:nvSpPr>
        <p:spPr>
          <a:xfrm>
            <a:off x="11745246" y="6488668"/>
            <a:ext cx="446754" cy="369332"/>
          </a:xfrm>
          <a:prstGeom prst="rect">
            <a:avLst/>
          </a:prstGeom>
          <a:noFill/>
        </p:spPr>
        <p:txBody>
          <a:bodyPr wrap="square" rtlCol="0">
            <a:spAutoFit/>
          </a:bodyPr>
          <a:lstStyle/>
          <a:p>
            <a:pPr algn="ctr"/>
            <a:r>
              <a:rPr lang="en-US" dirty="0">
                <a:solidFill>
                  <a:schemeClr val="bg1"/>
                </a:solidFill>
              </a:rPr>
              <a:t>20</a:t>
            </a:r>
          </a:p>
        </p:txBody>
      </p:sp>
    </p:spTree>
    <p:extLst>
      <p:ext uri="{BB962C8B-B14F-4D97-AF65-F5344CB8AC3E}">
        <p14:creationId xmlns:p14="http://schemas.microsoft.com/office/powerpoint/2010/main" val="2769913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3"/>
                                        </p:tgtEl>
                                      </p:cBhvr>
                                    </p:animEffect>
                                    <p:set>
                                      <p:cBhvr>
                                        <p:cTn id="22" dur="1" fill="hold">
                                          <p:stCondLst>
                                            <p:cond delay="499"/>
                                          </p:stCondLst>
                                        </p:cTn>
                                        <p:tgtEl>
                                          <p:spTgt spid="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2" nodeType="clickEffect">
                                  <p:stCondLst>
                                    <p:cond delay="0"/>
                                  </p:stCondLst>
                                  <p:childTnLst>
                                    <p:animEffect transition="out" filter="fade">
                                      <p:cBhvr>
                                        <p:cTn id="26" dur="500"/>
                                        <p:tgtEl>
                                          <p:spTgt spid="6"/>
                                        </p:tgtEl>
                                      </p:cBhvr>
                                    </p:animEffect>
                                    <p:set>
                                      <p:cBhvr>
                                        <p:cTn id="27" dur="1" fill="hold">
                                          <p:stCondLst>
                                            <p:cond delay="499"/>
                                          </p:stCondLst>
                                        </p:cTn>
                                        <p:tgtEl>
                                          <p:spTgt spid="6"/>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2"/>
                                        </p:tgtEl>
                                      </p:cBhvr>
                                    </p:animEffect>
                                    <p:set>
                                      <p:cBhvr>
                                        <p:cTn id="42" dur="1" fill="hold">
                                          <p:stCondLst>
                                            <p:cond delay="499"/>
                                          </p:stCondLst>
                                        </p:cTn>
                                        <p:tgtEl>
                                          <p:spTgt spid="2"/>
                                        </p:tgtEl>
                                        <p:attrNameLst>
                                          <p:attrName>style.visibility</p:attrName>
                                        </p:attrNameLst>
                                      </p:cBhvr>
                                      <p:to>
                                        <p:strVal val="hidden"/>
                                      </p:to>
                                    </p:set>
                                  </p:childTnLst>
                                </p:cTn>
                              </p:par>
                              <p:par>
                                <p:cTn id="43" presetID="10" presetClass="exit" presetSubtype="0" fill="hold" grpId="2" nodeType="withEffect">
                                  <p:stCondLst>
                                    <p:cond delay="0"/>
                                  </p:stCondLst>
                                  <p:childTnLst>
                                    <p:animEffect transition="out" filter="fade">
                                      <p:cBhvr>
                                        <p:cTn id="44" dur="500"/>
                                        <p:tgtEl>
                                          <p:spTgt spid="2"/>
                                        </p:tgtEl>
                                      </p:cBhvr>
                                    </p:animEffect>
                                    <p:set>
                                      <p:cBhvr>
                                        <p:cTn id="45" dur="1" fill="hold">
                                          <p:stCondLst>
                                            <p:cond delay="499"/>
                                          </p:stCondLst>
                                        </p:cTn>
                                        <p:tgtEl>
                                          <p:spTgt spid="2"/>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6"/>
                                        </p:tgtEl>
                                      </p:cBhvr>
                                    </p:animEffect>
                                    <p:set>
                                      <p:cBhvr>
                                        <p:cTn id="48" dur="1" fill="hold">
                                          <p:stCondLst>
                                            <p:cond delay="499"/>
                                          </p:stCondLst>
                                        </p:cTn>
                                        <p:tgtEl>
                                          <p:spTgt spid="6"/>
                                        </p:tgtEl>
                                        <p:attrNameLst>
                                          <p:attrName>style.visibility</p:attrName>
                                        </p:attrNameLst>
                                      </p:cBhvr>
                                      <p:to>
                                        <p:strVal val="hidden"/>
                                      </p:to>
                                    </p:set>
                                  </p:childTnLst>
                                </p:cTn>
                              </p:par>
                              <p:par>
                                <p:cTn id="49" presetID="10" presetClass="exit" presetSubtype="0" fill="hold" grpId="2" nodeType="withEffect">
                                  <p:stCondLst>
                                    <p:cond delay="0"/>
                                  </p:stCondLst>
                                  <p:childTnLst>
                                    <p:animEffect transition="out" filter="fade">
                                      <p:cBhvr>
                                        <p:cTn id="50" dur="500"/>
                                        <p:tgtEl>
                                          <p:spTgt spid="3"/>
                                        </p:tgtEl>
                                      </p:cBhvr>
                                    </p:animEffect>
                                    <p:set>
                                      <p:cBhvr>
                                        <p:cTn id="51" dur="1" fill="hold">
                                          <p:stCondLst>
                                            <p:cond delay="499"/>
                                          </p:stCondLst>
                                        </p:cTn>
                                        <p:tgtEl>
                                          <p:spTgt spid="3"/>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9"/>
                                        </p:tgtEl>
                                      </p:cBhvr>
                                    </p:animEffect>
                                    <p:set>
                                      <p:cBhvr>
                                        <p:cTn id="54" dur="1" fill="hold">
                                          <p:stCondLst>
                                            <p:cond delay="499"/>
                                          </p:stCondLst>
                                        </p:cTn>
                                        <p:tgtEl>
                                          <p:spTgt spid="9"/>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500"/>
                                        <p:tgtEl>
                                          <p:spTgt spid="10"/>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fade">
                                      <p:cBhvr>
                                        <p:cTn id="64" dur="500"/>
                                        <p:tgtEl>
                                          <p:spTgt spid="12"/>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1" nodeType="clickEffect">
                                  <p:stCondLst>
                                    <p:cond delay="0"/>
                                  </p:stCondLst>
                                  <p:childTnLst>
                                    <p:animEffect transition="out" filter="fade">
                                      <p:cBhvr>
                                        <p:cTn id="68" dur="500"/>
                                        <p:tgtEl>
                                          <p:spTgt spid="12"/>
                                        </p:tgtEl>
                                      </p:cBhvr>
                                    </p:animEffect>
                                    <p:set>
                                      <p:cBhvr>
                                        <p:cTn id="69" dur="1" fill="hold">
                                          <p:stCondLst>
                                            <p:cond delay="499"/>
                                          </p:stCondLst>
                                        </p:cTn>
                                        <p:tgtEl>
                                          <p:spTgt spid="12"/>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10"/>
                                        </p:tgtEl>
                                      </p:cBhvr>
                                    </p:animEffect>
                                    <p:set>
                                      <p:cBhvr>
                                        <p:cTn id="72" dur="1" fill="hold">
                                          <p:stCondLst>
                                            <p:cond delay="499"/>
                                          </p:stCondLst>
                                        </p:cTn>
                                        <p:tgtEl>
                                          <p:spTgt spid="10"/>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fade">
                                      <p:cBhvr>
                                        <p:cTn id="77" dur="500"/>
                                        <p:tgtEl>
                                          <p:spTgt spid="1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3"/>
                                        </p:tgtEl>
                                        <p:attrNameLst>
                                          <p:attrName>style.visibility</p:attrName>
                                        </p:attrNameLst>
                                      </p:cBhvr>
                                      <p:to>
                                        <p:strVal val="visible"/>
                                      </p:to>
                                    </p:set>
                                    <p:animEffect transition="in" filter="fade">
                                      <p:cBhvr>
                                        <p:cTn id="82" dur="500"/>
                                        <p:tgtEl>
                                          <p:spTgt spid="13"/>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grpId="1" nodeType="clickEffect">
                                  <p:stCondLst>
                                    <p:cond delay="0"/>
                                  </p:stCondLst>
                                  <p:childTnLst>
                                    <p:animEffect transition="out" filter="fade">
                                      <p:cBhvr>
                                        <p:cTn id="86" dur="500"/>
                                        <p:tgtEl>
                                          <p:spTgt spid="4"/>
                                        </p:tgtEl>
                                      </p:cBhvr>
                                    </p:animEffect>
                                    <p:set>
                                      <p:cBhvr>
                                        <p:cTn id="87" dur="1" fill="hold">
                                          <p:stCondLst>
                                            <p:cond delay="499"/>
                                          </p:stCondLst>
                                        </p:cTn>
                                        <p:tgtEl>
                                          <p:spTgt spid="4"/>
                                        </p:tgtEl>
                                        <p:attrNameLst>
                                          <p:attrName>style.visibility</p:attrName>
                                        </p:attrNameLst>
                                      </p:cBhvr>
                                      <p:to>
                                        <p:strVal val="hidden"/>
                                      </p:to>
                                    </p:set>
                                  </p:childTnLst>
                                </p:cTn>
                              </p:par>
                              <p:par>
                                <p:cTn id="88" presetID="10" presetClass="exit" presetSubtype="0" fill="hold" grpId="3" nodeType="withEffect">
                                  <p:stCondLst>
                                    <p:cond delay="0"/>
                                  </p:stCondLst>
                                  <p:childTnLst>
                                    <p:animEffect transition="out" filter="fade">
                                      <p:cBhvr>
                                        <p:cTn id="89" dur="500"/>
                                        <p:tgtEl>
                                          <p:spTgt spid="2"/>
                                        </p:tgtEl>
                                      </p:cBhvr>
                                    </p:animEffect>
                                    <p:set>
                                      <p:cBhvr>
                                        <p:cTn id="90" dur="1" fill="hold">
                                          <p:stCondLst>
                                            <p:cond delay="499"/>
                                          </p:stCondLst>
                                        </p:cTn>
                                        <p:tgtEl>
                                          <p:spTgt spid="2"/>
                                        </p:tgtEl>
                                        <p:attrNameLst>
                                          <p:attrName>style.visibility</p:attrName>
                                        </p:attrNameLst>
                                      </p:cBhvr>
                                      <p:to>
                                        <p:strVal val="hidden"/>
                                      </p:to>
                                    </p:set>
                                  </p:childTnLst>
                                </p:cTn>
                              </p:par>
                              <p:par>
                                <p:cTn id="91" presetID="10" presetClass="exit" presetSubtype="0" fill="hold" grpId="3" nodeType="withEffect">
                                  <p:stCondLst>
                                    <p:cond delay="0"/>
                                  </p:stCondLst>
                                  <p:childTnLst>
                                    <p:animEffect transition="out" filter="fade">
                                      <p:cBhvr>
                                        <p:cTn id="92" dur="500"/>
                                        <p:tgtEl>
                                          <p:spTgt spid="6"/>
                                        </p:tgtEl>
                                      </p:cBhvr>
                                    </p:animEffect>
                                    <p:set>
                                      <p:cBhvr>
                                        <p:cTn id="93" dur="1" fill="hold">
                                          <p:stCondLst>
                                            <p:cond delay="499"/>
                                          </p:stCondLst>
                                        </p:cTn>
                                        <p:tgtEl>
                                          <p:spTgt spid="6"/>
                                        </p:tgtEl>
                                        <p:attrNameLst>
                                          <p:attrName>style.visibility</p:attrName>
                                        </p:attrNameLst>
                                      </p:cBhvr>
                                      <p:to>
                                        <p:strVal val="hidden"/>
                                      </p:to>
                                    </p:set>
                                  </p:childTnLst>
                                </p:cTn>
                              </p:par>
                              <p:par>
                                <p:cTn id="94" presetID="10" presetClass="exit" presetSubtype="0" fill="hold" grpId="3" nodeType="withEffect">
                                  <p:stCondLst>
                                    <p:cond delay="0"/>
                                  </p:stCondLst>
                                  <p:childTnLst>
                                    <p:animEffect transition="out" filter="fade">
                                      <p:cBhvr>
                                        <p:cTn id="95" dur="500"/>
                                        <p:tgtEl>
                                          <p:spTgt spid="3"/>
                                        </p:tgtEl>
                                      </p:cBhvr>
                                    </p:animEffect>
                                    <p:set>
                                      <p:cBhvr>
                                        <p:cTn id="96" dur="1" fill="hold">
                                          <p:stCondLst>
                                            <p:cond delay="499"/>
                                          </p:stCondLst>
                                        </p:cTn>
                                        <p:tgtEl>
                                          <p:spTgt spid="3"/>
                                        </p:tgtEl>
                                        <p:attrNameLst>
                                          <p:attrName>style.visibility</p:attrName>
                                        </p:attrNameLst>
                                      </p:cBhvr>
                                      <p:to>
                                        <p:strVal val="hidden"/>
                                      </p:to>
                                    </p:set>
                                  </p:childTnLst>
                                </p:cTn>
                              </p:par>
                              <p:par>
                                <p:cTn id="97" presetID="10" presetClass="exit" presetSubtype="0" fill="hold" nodeType="withEffect">
                                  <p:stCondLst>
                                    <p:cond delay="0"/>
                                  </p:stCondLst>
                                  <p:childTnLst>
                                    <p:animEffect transition="out" filter="fade">
                                      <p:cBhvr>
                                        <p:cTn id="98" dur="500"/>
                                        <p:tgtEl>
                                          <p:spTgt spid="9"/>
                                        </p:tgtEl>
                                      </p:cBhvr>
                                    </p:animEffect>
                                    <p:set>
                                      <p:cBhvr>
                                        <p:cTn id="99" dur="1" fill="hold">
                                          <p:stCondLst>
                                            <p:cond delay="499"/>
                                          </p:stCondLst>
                                        </p:cTn>
                                        <p:tgtEl>
                                          <p:spTgt spid="9"/>
                                        </p:tgtEl>
                                        <p:attrNameLst>
                                          <p:attrName>style.visibility</p:attrName>
                                        </p:attrNameLst>
                                      </p:cBhvr>
                                      <p:to>
                                        <p:strVal val="hidden"/>
                                      </p:to>
                                    </p:set>
                                  </p:childTnLst>
                                </p:cTn>
                              </p:par>
                              <p:par>
                                <p:cTn id="100" presetID="10" presetClass="exit" presetSubtype="0" fill="hold" grpId="2" nodeType="withEffect">
                                  <p:stCondLst>
                                    <p:cond delay="0"/>
                                  </p:stCondLst>
                                  <p:childTnLst>
                                    <p:animEffect transition="out" filter="fade">
                                      <p:cBhvr>
                                        <p:cTn id="101" dur="500"/>
                                        <p:tgtEl>
                                          <p:spTgt spid="10"/>
                                        </p:tgtEl>
                                      </p:cBhvr>
                                    </p:animEffect>
                                    <p:set>
                                      <p:cBhvr>
                                        <p:cTn id="102" dur="1" fill="hold">
                                          <p:stCondLst>
                                            <p:cond delay="499"/>
                                          </p:stCondLst>
                                        </p:cTn>
                                        <p:tgtEl>
                                          <p:spTgt spid="10"/>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500"/>
                                        <p:tgtEl>
                                          <p:spTgt spid="11"/>
                                        </p:tgtEl>
                                      </p:cBhvr>
                                    </p:animEffect>
                                    <p:set>
                                      <p:cBhvr>
                                        <p:cTn id="105" dur="1" fill="hold">
                                          <p:stCondLst>
                                            <p:cond delay="499"/>
                                          </p:stCondLst>
                                        </p:cTn>
                                        <p:tgtEl>
                                          <p:spTgt spid="11"/>
                                        </p:tgtEl>
                                        <p:attrNameLst>
                                          <p:attrName>style.visibility</p:attrName>
                                        </p:attrNameLst>
                                      </p:cBhvr>
                                      <p:to>
                                        <p:strVal val="hidden"/>
                                      </p:to>
                                    </p:set>
                                  </p:childTnLst>
                                </p:cTn>
                              </p:par>
                              <p:par>
                                <p:cTn id="106" presetID="10" presetClass="exit" presetSubtype="0" fill="hold" grpId="2" nodeType="withEffect">
                                  <p:stCondLst>
                                    <p:cond delay="0"/>
                                  </p:stCondLst>
                                  <p:childTnLst>
                                    <p:animEffect transition="out" filter="fade">
                                      <p:cBhvr>
                                        <p:cTn id="107" dur="500"/>
                                        <p:tgtEl>
                                          <p:spTgt spid="12"/>
                                        </p:tgtEl>
                                      </p:cBhvr>
                                    </p:animEffect>
                                    <p:set>
                                      <p:cBhvr>
                                        <p:cTn id="108" dur="1" fill="hold">
                                          <p:stCondLst>
                                            <p:cond delay="499"/>
                                          </p:stCondLst>
                                        </p:cTn>
                                        <p:tgtEl>
                                          <p:spTgt spid="12"/>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13"/>
                                        </p:tgtEl>
                                      </p:cBhvr>
                                    </p:animEffect>
                                    <p:set>
                                      <p:cBhvr>
                                        <p:cTn id="111"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2" grpId="0"/>
      <p:bldP spid="2" grpId="1"/>
      <p:bldP spid="2" grpId="2"/>
      <p:bldP spid="2" grpId="3"/>
      <p:bldP spid="6" grpId="0"/>
      <p:bldP spid="6" grpId="1"/>
      <p:bldP spid="6" grpId="2"/>
      <p:bldP spid="6" grpId="3"/>
      <p:bldP spid="3" grpId="0"/>
      <p:bldP spid="3" grpId="1"/>
      <p:bldP spid="3" grpId="2"/>
      <p:bldP spid="3" grpId="3"/>
      <p:bldP spid="10" grpId="0"/>
      <p:bldP spid="10" grpId="1"/>
      <p:bldP spid="10" grpId="2"/>
      <p:bldP spid="11" grpId="0"/>
      <p:bldP spid="11" grpId="1"/>
      <p:bldP spid="12" grpId="0"/>
      <p:bldP spid="12" grpId="1"/>
      <p:bldP spid="12" grpId="2"/>
      <p:bldP spid="13" grpId="0"/>
      <p:bldP spid="13" grpId="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a:extLst>
            <a:ext uri="{FF2B5EF4-FFF2-40B4-BE49-F238E27FC236}">
              <a16:creationId xmlns:a16="http://schemas.microsoft.com/office/drawing/2014/main" id="{104B8631-9ECD-5E5C-EC88-07A2BC9B9BF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619C92B-CA40-FEE1-53CD-B029D069D45B}"/>
              </a:ext>
            </a:extLst>
          </p:cNvPr>
          <p:cNvSpPr txBox="1"/>
          <p:nvPr/>
        </p:nvSpPr>
        <p:spPr>
          <a:xfrm>
            <a:off x="1340738" y="559941"/>
            <a:ext cx="9294470" cy="707886"/>
          </a:xfrm>
          <a:prstGeom prst="rect">
            <a:avLst/>
          </a:prstGeom>
          <a:noFill/>
        </p:spPr>
        <p:txBody>
          <a:bodyPr wrap="square" rtlCol="0">
            <a:spAutoFit/>
          </a:bodyPr>
          <a:lstStyle/>
          <a:p>
            <a:pPr algn="ctr"/>
            <a:r>
              <a:rPr lang="en-US" sz="4000" u="sng">
                <a:solidFill>
                  <a:schemeClr val="bg1"/>
                </a:solidFill>
              </a:rPr>
              <a:t>Performance of the Portfolio</a:t>
            </a:r>
          </a:p>
        </p:txBody>
      </p:sp>
      <p:sp>
        <p:nvSpPr>
          <p:cNvPr id="2" name="TextBox 1">
            <a:extLst>
              <a:ext uri="{FF2B5EF4-FFF2-40B4-BE49-F238E27FC236}">
                <a16:creationId xmlns:a16="http://schemas.microsoft.com/office/drawing/2014/main" id="{29F18CA0-EFC3-7084-DCCD-84DE543BC94D}"/>
              </a:ext>
            </a:extLst>
          </p:cNvPr>
          <p:cNvSpPr txBox="1"/>
          <p:nvPr/>
        </p:nvSpPr>
        <p:spPr>
          <a:xfrm>
            <a:off x="1340738" y="2810282"/>
            <a:ext cx="9294470" cy="523220"/>
          </a:xfrm>
          <a:prstGeom prst="rect">
            <a:avLst/>
          </a:prstGeom>
          <a:noFill/>
        </p:spPr>
        <p:txBody>
          <a:bodyPr wrap="square" rtlCol="0">
            <a:spAutoFit/>
          </a:bodyPr>
          <a:lstStyle/>
          <a:p>
            <a:pPr algn="ctr"/>
            <a:r>
              <a:rPr lang="en-US" sz="2800">
                <a:solidFill>
                  <a:schemeClr val="bg1"/>
                </a:solidFill>
              </a:rPr>
              <a:t>Absolute loss of $6,104.74</a:t>
            </a:r>
          </a:p>
        </p:txBody>
      </p:sp>
      <p:sp>
        <p:nvSpPr>
          <p:cNvPr id="5" name="TextBox 4">
            <a:extLst>
              <a:ext uri="{FF2B5EF4-FFF2-40B4-BE49-F238E27FC236}">
                <a16:creationId xmlns:a16="http://schemas.microsoft.com/office/drawing/2014/main" id="{1D633F7B-8351-03EE-A9F7-7D8DF9F8F8A0}"/>
              </a:ext>
            </a:extLst>
          </p:cNvPr>
          <p:cNvSpPr txBox="1"/>
          <p:nvPr/>
        </p:nvSpPr>
        <p:spPr>
          <a:xfrm>
            <a:off x="1448765" y="1372171"/>
            <a:ext cx="9294470" cy="523220"/>
          </a:xfrm>
          <a:prstGeom prst="rect">
            <a:avLst/>
          </a:prstGeom>
          <a:noFill/>
        </p:spPr>
        <p:txBody>
          <a:bodyPr wrap="square" rtlCol="0">
            <a:spAutoFit/>
          </a:bodyPr>
          <a:lstStyle/>
          <a:p>
            <a:pPr algn="ctr"/>
            <a:r>
              <a:rPr lang="en-US" sz="2800">
                <a:solidFill>
                  <a:schemeClr val="bg1"/>
                </a:solidFill>
              </a:rPr>
              <a:t>Investment Horizon: 24 Days</a:t>
            </a:r>
          </a:p>
        </p:txBody>
      </p:sp>
      <p:sp>
        <p:nvSpPr>
          <p:cNvPr id="7" name="TextBox 6">
            <a:extLst>
              <a:ext uri="{FF2B5EF4-FFF2-40B4-BE49-F238E27FC236}">
                <a16:creationId xmlns:a16="http://schemas.microsoft.com/office/drawing/2014/main" id="{1FE4FDBE-2173-B576-0EDD-481BDDE8D0FF}"/>
              </a:ext>
            </a:extLst>
          </p:cNvPr>
          <p:cNvSpPr txBox="1"/>
          <p:nvPr/>
        </p:nvSpPr>
        <p:spPr>
          <a:xfrm>
            <a:off x="1340738" y="3429000"/>
            <a:ext cx="9294470" cy="523220"/>
          </a:xfrm>
          <a:prstGeom prst="rect">
            <a:avLst/>
          </a:prstGeom>
          <a:noFill/>
        </p:spPr>
        <p:txBody>
          <a:bodyPr wrap="square" rtlCol="0">
            <a:spAutoFit/>
          </a:bodyPr>
          <a:lstStyle/>
          <a:p>
            <a:pPr algn="ctr"/>
            <a:r>
              <a:rPr lang="en-US" sz="2800">
                <a:solidFill>
                  <a:schemeClr val="bg1"/>
                </a:solidFill>
              </a:rPr>
              <a:t>Gains relative to WLS Index stood at $3,895.05</a:t>
            </a:r>
          </a:p>
        </p:txBody>
      </p:sp>
      <p:sp>
        <p:nvSpPr>
          <p:cNvPr id="6" name="TextBox 5">
            <a:extLst>
              <a:ext uri="{FF2B5EF4-FFF2-40B4-BE49-F238E27FC236}">
                <a16:creationId xmlns:a16="http://schemas.microsoft.com/office/drawing/2014/main" id="{A0729828-CEE7-54FB-1DAF-28C883FEF83E}"/>
              </a:ext>
            </a:extLst>
          </p:cNvPr>
          <p:cNvSpPr txBox="1"/>
          <p:nvPr/>
        </p:nvSpPr>
        <p:spPr>
          <a:xfrm>
            <a:off x="11745246" y="6488668"/>
            <a:ext cx="446754" cy="369332"/>
          </a:xfrm>
          <a:prstGeom prst="rect">
            <a:avLst/>
          </a:prstGeom>
          <a:noFill/>
        </p:spPr>
        <p:txBody>
          <a:bodyPr wrap="square" rtlCol="0">
            <a:spAutoFit/>
          </a:bodyPr>
          <a:lstStyle/>
          <a:p>
            <a:pPr algn="ctr"/>
            <a:r>
              <a:rPr lang="en-US" dirty="0">
                <a:solidFill>
                  <a:schemeClr val="bg1"/>
                </a:solidFill>
              </a:rPr>
              <a:t>21</a:t>
            </a:r>
          </a:p>
        </p:txBody>
      </p:sp>
    </p:spTree>
    <p:extLst>
      <p:ext uri="{BB962C8B-B14F-4D97-AF65-F5344CB8AC3E}">
        <p14:creationId xmlns:p14="http://schemas.microsoft.com/office/powerpoint/2010/main" val="3193916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2"/>
                                        </p:tgtEl>
                                      </p:cBhvr>
                                    </p:animEffect>
                                    <p:set>
                                      <p:cBhvr>
                                        <p:cTn id="30" dur="1" fill="hold">
                                          <p:stCondLst>
                                            <p:cond delay="499"/>
                                          </p:stCondLst>
                                        </p:cTn>
                                        <p:tgtEl>
                                          <p:spTgt spid="2"/>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5"/>
                                        </p:tgtEl>
                                      </p:cBhvr>
                                    </p:animEffect>
                                    <p:set>
                                      <p:cBhvr>
                                        <p:cTn id="33" dur="1" fill="hold">
                                          <p:stCondLst>
                                            <p:cond delay="499"/>
                                          </p:stCondLst>
                                        </p:cTn>
                                        <p:tgtEl>
                                          <p:spTgt spid="5"/>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2" grpId="0"/>
      <p:bldP spid="2" grpId="1"/>
      <p:bldP spid="5" grpId="0"/>
      <p:bldP spid="5" grpId="1"/>
      <p:bldP spid="7" grpId="0"/>
      <p:bldP spid="7" grpId="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id="{B7E2187E-9307-7FBD-1F4E-73C7C8CEFA5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5D8B62A-5B89-52CA-2B61-E11F198AA975}"/>
              </a:ext>
            </a:extLst>
          </p:cNvPr>
          <p:cNvSpPr>
            <a:spLocks noGrp="1"/>
          </p:cNvSpPr>
          <p:nvPr>
            <p:ph type="title"/>
          </p:nvPr>
        </p:nvSpPr>
        <p:spPr>
          <a:xfrm>
            <a:off x="2043113" y="1122363"/>
            <a:ext cx="4527929" cy="4287836"/>
          </a:xfrm>
        </p:spPr>
        <p:txBody>
          <a:bodyPr vert="horz" lIns="91440" tIns="45720" rIns="91440" bIns="45720" rtlCol="0" anchor="ctr">
            <a:normAutofit/>
          </a:bodyPr>
          <a:lstStyle/>
          <a:p>
            <a:pPr algn="r"/>
            <a:r>
              <a:rPr lang="en-US" sz="6000"/>
              <a:t>EARNINGS CALL STRATEGY</a:t>
            </a:r>
          </a:p>
        </p:txBody>
      </p:sp>
      <p:sp>
        <p:nvSpPr>
          <p:cNvPr id="4" name="TextBox 3">
            <a:extLst>
              <a:ext uri="{FF2B5EF4-FFF2-40B4-BE49-F238E27FC236}">
                <a16:creationId xmlns:a16="http://schemas.microsoft.com/office/drawing/2014/main" id="{182A10BE-A485-CA2F-6917-C857CAD4291D}"/>
              </a:ext>
            </a:extLst>
          </p:cNvPr>
          <p:cNvSpPr txBox="1"/>
          <p:nvPr/>
        </p:nvSpPr>
        <p:spPr>
          <a:xfrm>
            <a:off x="11745246" y="6488668"/>
            <a:ext cx="446754" cy="369332"/>
          </a:xfrm>
          <a:prstGeom prst="rect">
            <a:avLst/>
          </a:prstGeom>
          <a:noFill/>
        </p:spPr>
        <p:txBody>
          <a:bodyPr wrap="square" rtlCol="0">
            <a:spAutoFit/>
          </a:bodyPr>
          <a:lstStyle/>
          <a:p>
            <a:pPr algn="ctr"/>
            <a:r>
              <a:rPr lang="en-US" dirty="0">
                <a:solidFill>
                  <a:schemeClr val="bg1"/>
                </a:solidFill>
              </a:rPr>
              <a:t>22</a:t>
            </a:r>
          </a:p>
        </p:txBody>
      </p:sp>
    </p:spTree>
    <p:extLst>
      <p:ext uri="{BB962C8B-B14F-4D97-AF65-F5344CB8AC3E}">
        <p14:creationId xmlns:p14="http://schemas.microsoft.com/office/powerpoint/2010/main" val="426811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a:extLst>
            <a:ext uri="{FF2B5EF4-FFF2-40B4-BE49-F238E27FC236}">
              <a16:creationId xmlns:a16="http://schemas.microsoft.com/office/drawing/2014/main" id="{FE828FBC-BAB5-B387-889B-F92505D9432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4CD5B5B-64DA-6305-59BA-F59DCDE448E6}"/>
              </a:ext>
            </a:extLst>
          </p:cNvPr>
          <p:cNvSpPr txBox="1"/>
          <p:nvPr/>
        </p:nvSpPr>
        <p:spPr>
          <a:xfrm>
            <a:off x="1448765" y="540336"/>
            <a:ext cx="9294470" cy="707886"/>
          </a:xfrm>
          <a:prstGeom prst="rect">
            <a:avLst/>
          </a:prstGeom>
          <a:noFill/>
        </p:spPr>
        <p:txBody>
          <a:bodyPr wrap="square" rtlCol="0">
            <a:spAutoFit/>
          </a:bodyPr>
          <a:lstStyle/>
          <a:p>
            <a:pPr algn="ctr"/>
            <a:r>
              <a:rPr lang="en-US" sz="4000" u="sng">
                <a:solidFill>
                  <a:schemeClr val="bg1"/>
                </a:solidFill>
              </a:rPr>
              <a:t>Earnings Call Strategy</a:t>
            </a:r>
          </a:p>
        </p:txBody>
      </p:sp>
      <p:grpSp>
        <p:nvGrpSpPr>
          <p:cNvPr id="3" name="Group 2">
            <a:extLst>
              <a:ext uri="{FF2B5EF4-FFF2-40B4-BE49-F238E27FC236}">
                <a16:creationId xmlns:a16="http://schemas.microsoft.com/office/drawing/2014/main" id="{1F047102-42E1-A541-9C75-3685C9C1964D}"/>
              </a:ext>
            </a:extLst>
          </p:cNvPr>
          <p:cNvGrpSpPr/>
          <p:nvPr/>
        </p:nvGrpSpPr>
        <p:grpSpPr>
          <a:xfrm>
            <a:off x="1228725" y="2328863"/>
            <a:ext cx="8758238" cy="3757612"/>
            <a:chOff x="1228725" y="2328863"/>
            <a:chExt cx="8758238" cy="3757612"/>
          </a:xfrm>
        </p:grpSpPr>
        <p:cxnSp>
          <p:nvCxnSpPr>
            <p:cNvPr id="6" name="Straight Connector 5">
              <a:extLst>
                <a:ext uri="{FF2B5EF4-FFF2-40B4-BE49-F238E27FC236}">
                  <a16:creationId xmlns:a16="http://schemas.microsoft.com/office/drawing/2014/main" id="{2CBF18BE-B21C-F8CF-1F05-63B4C88489F2}"/>
                </a:ext>
              </a:extLst>
            </p:cNvPr>
            <p:cNvCxnSpPr/>
            <p:nvPr/>
          </p:nvCxnSpPr>
          <p:spPr>
            <a:xfrm>
              <a:off x="1228725" y="2328863"/>
              <a:ext cx="0" cy="3757612"/>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27EC8890-6148-C473-82E1-BE162FA8067E}"/>
                </a:ext>
              </a:extLst>
            </p:cNvPr>
            <p:cNvCxnSpPr>
              <a:cxnSpLocks/>
            </p:cNvCxnSpPr>
            <p:nvPr/>
          </p:nvCxnSpPr>
          <p:spPr>
            <a:xfrm flipH="1">
              <a:off x="1228725" y="6086475"/>
              <a:ext cx="8758238" cy="0"/>
            </a:xfrm>
            <a:prstGeom prst="line">
              <a:avLst/>
            </a:prstGeom>
          </p:spPr>
          <p:style>
            <a:lnRef idx="3">
              <a:schemeClr val="dk1"/>
            </a:lnRef>
            <a:fillRef idx="0">
              <a:schemeClr val="dk1"/>
            </a:fillRef>
            <a:effectRef idx="2">
              <a:schemeClr val="dk1"/>
            </a:effectRef>
            <a:fontRef idx="minor">
              <a:schemeClr val="tx1"/>
            </a:fontRef>
          </p:style>
        </p:cxnSp>
      </p:grpSp>
      <p:sp>
        <p:nvSpPr>
          <p:cNvPr id="9" name="TextBox 8">
            <a:extLst>
              <a:ext uri="{FF2B5EF4-FFF2-40B4-BE49-F238E27FC236}">
                <a16:creationId xmlns:a16="http://schemas.microsoft.com/office/drawing/2014/main" id="{D3737D13-9978-13C9-1B0B-F7624A0672D9}"/>
              </a:ext>
            </a:extLst>
          </p:cNvPr>
          <p:cNvSpPr txBox="1"/>
          <p:nvPr/>
        </p:nvSpPr>
        <p:spPr>
          <a:xfrm rot="16200000">
            <a:off x="-3762696" y="3915282"/>
            <a:ext cx="9294470" cy="584775"/>
          </a:xfrm>
          <a:prstGeom prst="rect">
            <a:avLst/>
          </a:prstGeom>
          <a:noFill/>
        </p:spPr>
        <p:txBody>
          <a:bodyPr wrap="square" rtlCol="0">
            <a:spAutoFit/>
          </a:bodyPr>
          <a:lstStyle/>
          <a:p>
            <a:pPr algn="ctr"/>
            <a:r>
              <a:rPr lang="en-US" sz="3200">
                <a:solidFill>
                  <a:schemeClr val="bg1"/>
                </a:solidFill>
              </a:rPr>
              <a:t>Price</a:t>
            </a:r>
          </a:p>
        </p:txBody>
      </p:sp>
      <p:sp>
        <p:nvSpPr>
          <p:cNvPr id="10" name="TextBox 9">
            <a:extLst>
              <a:ext uri="{FF2B5EF4-FFF2-40B4-BE49-F238E27FC236}">
                <a16:creationId xmlns:a16="http://schemas.microsoft.com/office/drawing/2014/main" id="{0E2A425E-C670-5BDC-FBDF-885964AA12B4}"/>
              </a:ext>
            </a:extLst>
          </p:cNvPr>
          <p:cNvSpPr txBox="1"/>
          <p:nvPr/>
        </p:nvSpPr>
        <p:spPr>
          <a:xfrm>
            <a:off x="731003" y="5963721"/>
            <a:ext cx="9294470" cy="584775"/>
          </a:xfrm>
          <a:prstGeom prst="rect">
            <a:avLst/>
          </a:prstGeom>
          <a:noFill/>
        </p:spPr>
        <p:txBody>
          <a:bodyPr wrap="square" rtlCol="0">
            <a:spAutoFit/>
          </a:bodyPr>
          <a:lstStyle/>
          <a:p>
            <a:pPr algn="ctr"/>
            <a:r>
              <a:rPr lang="en-US" sz="3200">
                <a:solidFill>
                  <a:schemeClr val="bg1"/>
                </a:solidFill>
              </a:rPr>
              <a:t>Time</a:t>
            </a:r>
          </a:p>
        </p:txBody>
      </p:sp>
      <p:cxnSp>
        <p:nvCxnSpPr>
          <p:cNvPr id="12" name="Straight Connector 11">
            <a:extLst>
              <a:ext uri="{FF2B5EF4-FFF2-40B4-BE49-F238E27FC236}">
                <a16:creationId xmlns:a16="http://schemas.microsoft.com/office/drawing/2014/main" id="{9C8C1D80-E9E1-A566-EB58-D73FF55D2E69}"/>
              </a:ext>
            </a:extLst>
          </p:cNvPr>
          <p:cNvCxnSpPr/>
          <p:nvPr/>
        </p:nvCxnSpPr>
        <p:spPr>
          <a:xfrm flipV="1">
            <a:off x="7392692" y="2154264"/>
            <a:ext cx="0" cy="3932211"/>
          </a:xfrm>
          <a:prstGeom prst="line">
            <a:avLst/>
          </a:prstGeom>
        </p:spPr>
        <p:style>
          <a:lnRef idx="3">
            <a:schemeClr val="accent3"/>
          </a:lnRef>
          <a:fillRef idx="0">
            <a:schemeClr val="accent3"/>
          </a:fillRef>
          <a:effectRef idx="2">
            <a:schemeClr val="accent3"/>
          </a:effectRef>
          <a:fontRef idx="minor">
            <a:schemeClr val="tx1"/>
          </a:fontRef>
        </p:style>
      </p:cxnSp>
      <p:cxnSp>
        <p:nvCxnSpPr>
          <p:cNvPr id="13" name="Straight Connector 12">
            <a:extLst>
              <a:ext uri="{FF2B5EF4-FFF2-40B4-BE49-F238E27FC236}">
                <a16:creationId xmlns:a16="http://schemas.microsoft.com/office/drawing/2014/main" id="{B8D6ED4E-AF9C-1137-44E3-3BC10123A25C}"/>
              </a:ext>
            </a:extLst>
          </p:cNvPr>
          <p:cNvCxnSpPr>
            <a:cxnSpLocks/>
          </p:cNvCxnSpPr>
          <p:nvPr/>
        </p:nvCxnSpPr>
        <p:spPr>
          <a:xfrm>
            <a:off x="1448764" y="5666550"/>
            <a:ext cx="351097" cy="134797"/>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975262E2-7BF6-3458-F49C-7FDFF66C2172}"/>
              </a:ext>
            </a:extLst>
          </p:cNvPr>
          <p:cNvCxnSpPr>
            <a:cxnSpLocks/>
          </p:cNvCxnSpPr>
          <p:nvPr/>
        </p:nvCxnSpPr>
        <p:spPr>
          <a:xfrm flipH="1">
            <a:off x="1799861" y="5410241"/>
            <a:ext cx="434797" cy="391106"/>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Connector 14">
            <a:extLst>
              <a:ext uri="{FF2B5EF4-FFF2-40B4-BE49-F238E27FC236}">
                <a16:creationId xmlns:a16="http://schemas.microsoft.com/office/drawing/2014/main" id="{FB60809F-50F7-1095-F4B8-E368D3BE2B43}"/>
              </a:ext>
            </a:extLst>
          </p:cNvPr>
          <p:cNvCxnSpPr>
            <a:cxnSpLocks/>
          </p:cNvCxnSpPr>
          <p:nvPr/>
        </p:nvCxnSpPr>
        <p:spPr>
          <a:xfrm>
            <a:off x="2223972" y="5410241"/>
            <a:ext cx="241625" cy="141813"/>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Straight Connector 15">
            <a:extLst>
              <a:ext uri="{FF2B5EF4-FFF2-40B4-BE49-F238E27FC236}">
                <a16:creationId xmlns:a16="http://schemas.microsoft.com/office/drawing/2014/main" id="{9BE7ADE9-5B88-3AFA-9D73-5CF0D81D2647}"/>
              </a:ext>
            </a:extLst>
          </p:cNvPr>
          <p:cNvCxnSpPr>
            <a:cxnSpLocks/>
          </p:cNvCxnSpPr>
          <p:nvPr/>
        </p:nvCxnSpPr>
        <p:spPr>
          <a:xfrm flipH="1">
            <a:off x="2475823" y="4707336"/>
            <a:ext cx="345185" cy="844718"/>
          </a:xfrm>
          <a:prstGeom prst="line">
            <a:avLst/>
          </a:prstGeom>
        </p:spPr>
        <p:style>
          <a:lnRef idx="3">
            <a:schemeClr val="accent2"/>
          </a:lnRef>
          <a:fillRef idx="0">
            <a:schemeClr val="accent2"/>
          </a:fillRef>
          <a:effectRef idx="2">
            <a:schemeClr val="accent2"/>
          </a:effectRef>
          <a:fontRef idx="minor">
            <a:schemeClr val="tx1"/>
          </a:fontRef>
        </p:style>
      </p:cxnSp>
      <p:cxnSp>
        <p:nvCxnSpPr>
          <p:cNvPr id="17" name="Straight Connector 16">
            <a:extLst>
              <a:ext uri="{FF2B5EF4-FFF2-40B4-BE49-F238E27FC236}">
                <a16:creationId xmlns:a16="http://schemas.microsoft.com/office/drawing/2014/main" id="{65410D43-7FA1-6AE3-5EFB-57E27E576F1A}"/>
              </a:ext>
            </a:extLst>
          </p:cNvPr>
          <p:cNvCxnSpPr>
            <a:cxnSpLocks/>
          </p:cNvCxnSpPr>
          <p:nvPr/>
        </p:nvCxnSpPr>
        <p:spPr>
          <a:xfrm>
            <a:off x="2830779" y="4707336"/>
            <a:ext cx="369756" cy="125276"/>
          </a:xfrm>
          <a:prstGeom prst="line">
            <a:avLst/>
          </a:prstGeom>
        </p:spPr>
        <p:style>
          <a:lnRef idx="3">
            <a:schemeClr val="accent2"/>
          </a:lnRef>
          <a:fillRef idx="0">
            <a:schemeClr val="accent2"/>
          </a:fillRef>
          <a:effectRef idx="2">
            <a:schemeClr val="accent2"/>
          </a:effectRef>
          <a:fontRef idx="minor">
            <a:schemeClr val="tx1"/>
          </a:fontRef>
        </p:style>
      </p:cxnSp>
      <p:cxnSp>
        <p:nvCxnSpPr>
          <p:cNvPr id="18" name="Straight Connector 17">
            <a:extLst>
              <a:ext uri="{FF2B5EF4-FFF2-40B4-BE49-F238E27FC236}">
                <a16:creationId xmlns:a16="http://schemas.microsoft.com/office/drawing/2014/main" id="{7CFBBE14-69A8-2F07-D2A6-8B09373B2156}"/>
              </a:ext>
            </a:extLst>
          </p:cNvPr>
          <p:cNvCxnSpPr>
            <a:cxnSpLocks/>
          </p:cNvCxnSpPr>
          <p:nvPr/>
        </p:nvCxnSpPr>
        <p:spPr>
          <a:xfrm flipH="1">
            <a:off x="3200535" y="4392804"/>
            <a:ext cx="586535" cy="466636"/>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Straight Connector 18">
            <a:extLst>
              <a:ext uri="{FF2B5EF4-FFF2-40B4-BE49-F238E27FC236}">
                <a16:creationId xmlns:a16="http://schemas.microsoft.com/office/drawing/2014/main" id="{B87CBFCD-ABDB-955E-4324-CA4F7B3E7B8F}"/>
              </a:ext>
            </a:extLst>
          </p:cNvPr>
          <p:cNvCxnSpPr>
            <a:cxnSpLocks/>
          </p:cNvCxnSpPr>
          <p:nvPr/>
        </p:nvCxnSpPr>
        <p:spPr>
          <a:xfrm>
            <a:off x="3802305" y="4404815"/>
            <a:ext cx="240040" cy="221306"/>
          </a:xfrm>
          <a:prstGeom prst="line">
            <a:avLst/>
          </a:prstGeom>
        </p:spPr>
        <p:style>
          <a:lnRef idx="3">
            <a:schemeClr val="accent2"/>
          </a:lnRef>
          <a:fillRef idx="0">
            <a:schemeClr val="accent2"/>
          </a:fillRef>
          <a:effectRef idx="2">
            <a:schemeClr val="accent2"/>
          </a:effectRef>
          <a:fontRef idx="minor">
            <a:schemeClr val="tx1"/>
          </a:fontRef>
        </p:style>
      </p:cxnSp>
      <p:cxnSp>
        <p:nvCxnSpPr>
          <p:cNvPr id="20" name="Straight Connector 19">
            <a:extLst>
              <a:ext uri="{FF2B5EF4-FFF2-40B4-BE49-F238E27FC236}">
                <a16:creationId xmlns:a16="http://schemas.microsoft.com/office/drawing/2014/main" id="{FD1415B0-F422-25ED-26F4-7CF60E3D64C7}"/>
              </a:ext>
            </a:extLst>
          </p:cNvPr>
          <p:cNvCxnSpPr>
            <a:cxnSpLocks/>
          </p:cNvCxnSpPr>
          <p:nvPr/>
        </p:nvCxnSpPr>
        <p:spPr>
          <a:xfrm flipH="1">
            <a:off x="4042345" y="4173711"/>
            <a:ext cx="990072" cy="452411"/>
          </a:xfrm>
          <a:prstGeom prst="line">
            <a:avLst/>
          </a:prstGeom>
        </p:spPr>
        <p:style>
          <a:lnRef idx="3">
            <a:schemeClr val="accent2"/>
          </a:lnRef>
          <a:fillRef idx="0">
            <a:schemeClr val="accent2"/>
          </a:fillRef>
          <a:effectRef idx="2">
            <a:schemeClr val="accent2"/>
          </a:effectRef>
          <a:fontRef idx="minor">
            <a:schemeClr val="tx1"/>
          </a:fontRef>
        </p:style>
      </p:cxnSp>
      <p:cxnSp>
        <p:nvCxnSpPr>
          <p:cNvPr id="21" name="Straight Connector 20">
            <a:extLst>
              <a:ext uri="{FF2B5EF4-FFF2-40B4-BE49-F238E27FC236}">
                <a16:creationId xmlns:a16="http://schemas.microsoft.com/office/drawing/2014/main" id="{6F4FD67E-3636-F5D9-2192-8BBDECDCDD37}"/>
              </a:ext>
            </a:extLst>
          </p:cNvPr>
          <p:cNvCxnSpPr>
            <a:cxnSpLocks/>
          </p:cNvCxnSpPr>
          <p:nvPr/>
        </p:nvCxnSpPr>
        <p:spPr>
          <a:xfrm>
            <a:off x="5026275" y="4176670"/>
            <a:ext cx="97969" cy="216135"/>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Straight Connector 21">
            <a:extLst>
              <a:ext uri="{FF2B5EF4-FFF2-40B4-BE49-F238E27FC236}">
                <a16:creationId xmlns:a16="http://schemas.microsoft.com/office/drawing/2014/main" id="{32196722-2A9E-1DB7-BEE8-52CA3DC44318}"/>
              </a:ext>
            </a:extLst>
          </p:cNvPr>
          <p:cNvCxnSpPr>
            <a:cxnSpLocks/>
          </p:cNvCxnSpPr>
          <p:nvPr/>
        </p:nvCxnSpPr>
        <p:spPr>
          <a:xfrm flipH="1">
            <a:off x="5124244" y="3645000"/>
            <a:ext cx="572568" cy="747804"/>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Straight Connector 22">
            <a:extLst>
              <a:ext uri="{FF2B5EF4-FFF2-40B4-BE49-F238E27FC236}">
                <a16:creationId xmlns:a16="http://schemas.microsoft.com/office/drawing/2014/main" id="{7DE50F1B-2095-70F1-FE96-94FA8EBDA9AD}"/>
              </a:ext>
            </a:extLst>
          </p:cNvPr>
          <p:cNvCxnSpPr>
            <a:cxnSpLocks/>
          </p:cNvCxnSpPr>
          <p:nvPr/>
        </p:nvCxnSpPr>
        <p:spPr>
          <a:xfrm>
            <a:off x="5704206" y="3645000"/>
            <a:ext cx="754268" cy="188457"/>
          </a:xfrm>
          <a:prstGeom prst="line">
            <a:avLst/>
          </a:prstGeom>
        </p:spPr>
        <p:style>
          <a:lnRef idx="3">
            <a:schemeClr val="accent2"/>
          </a:lnRef>
          <a:fillRef idx="0">
            <a:schemeClr val="accent2"/>
          </a:fillRef>
          <a:effectRef idx="2">
            <a:schemeClr val="accent2"/>
          </a:effectRef>
          <a:fontRef idx="minor">
            <a:schemeClr val="tx1"/>
          </a:fontRef>
        </p:style>
      </p:cxnSp>
      <p:cxnSp>
        <p:nvCxnSpPr>
          <p:cNvPr id="24" name="Straight Connector 23">
            <a:extLst>
              <a:ext uri="{FF2B5EF4-FFF2-40B4-BE49-F238E27FC236}">
                <a16:creationId xmlns:a16="http://schemas.microsoft.com/office/drawing/2014/main" id="{550BFCA8-E6E1-07D7-B080-65FF8FABE630}"/>
              </a:ext>
            </a:extLst>
          </p:cNvPr>
          <p:cNvCxnSpPr>
            <a:cxnSpLocks/>
          </p:cNvCxnSpPr>
          <p:nvPr/>
        </p:nvCxnSpPr>
        <p:spPr>
          <a:xfrm flipH="1">
            <a:off x="6458474" y="3161654"/>
            <a:ext cx="934218" cy="671803"/>
          </a:xfrm>
          <a:prstGeom prst="line">
            <a:avLst/>
          </a:prstGeom>
        </p:spPr>
        <p:style>
          <a:lnRef idx="3">
            <a:schemeClr val="accent2"/>
          </a:lnRef>
          <a:fillRef idx="0">
            <a:schemeClr val="accent2"/>
          </a:fillRef>
          <a:effectRef idx="2">
            <a:schemeClr val="accent2"/>
          </a:effectRef>
          <a:fontRef idx="minor">
            <a:schemeClr val="tx1"/>
          </a:fontRef>
        </p:style>
      </p:cxnSp>
      <p:cxnSp>
        <p:nvCxnSpPr>
          <p:cNvPr id="75" name="Straight Connector 74">
            <a:extLst>
              <a:ext uri="{FF2B5EF4-FFF2-40B4-BE49-F238E27FC236}">
                <a16:creationId xmlns:a16="http://schemas.microsoft.com/office/drawing/2014/main" id="{6204E660-5C7B-A6F3-5FAA-E1BD202BF477}"/>
              </a:ext>
            </a:extLst>
          </p:cNvPr>
          <p:cNvCxnSpPr>
            <a:cxnSpLocks/>
          </p:cNvCxnSpPr>
          <p:nvPr/>
        </p:nvCxnSpPr>
        <p:spPr>
          <a:xfrm flipH="1">
            <a:off x="7392692" y="2294216"/>
            <a:ext cx="250604" cy="878037"/>
          </a:xfrm>
          <a:prstGeom prst="line">
            <a:avLst/>
          </a:prstGeom>
        </p:spPr>
        <p:style>
          <a:lnRef idx="3">
            <a:schemeClr val="accent2"/>
          </a:lnRef>
          <a:fillRef idx="0">
            <a:schemeClr val="accent2"/>
          </a:fillRef>
          <a:effectRef idx="2">
            <a:schemeClr val="accent2"/>
          </a:effectRef>
          <a:fontRef idx="minor">
            <a:schemeClr val="tx1"/>
          </a:fontRef>
        </p:style>
      </p:cxnSp>
      <p:cxnSp>
        <p:nvCxnSpPr>
          <p:cNvPr id="77" name="Straight Connector 76">
            <a:extLst>
              <a:ext uri="{FF2B5EF4-FFF2-40B4-BE49-F238E27FC236}">
                <a16:creationId xmlns:a16="http://schemas.microsoft.com/office/drawing/2014/main" id="{1000BECE-F708-7B94-0A2E-C6386E143450}"/>
              </a:ext>
            </a:extLst>
          </p:cNvPr>
          <p:cNvCxnSpPr>
            <a:cxnSpLocks/>
          </p:cNvCxnSpPr>
          <p:nvPr/>
        </p:nvCxnSpPr>
        <p:spPr>
          <a:xfrm flipH="1" flipV="1">
            <a:off x="7643296" y="2294216"/>
            <a:ext cx="767441" cy="1724686"/>
          </a:xfrm>
          <a:prstGeom prst="line">
            <a:avLst/>
          </a:prstGeom>
        </p:spPr>
        <p:style>
          <a:lnRef idx="3">
            <a:schemeClr val="accent2"/>
          </a:lnRef>
          <a:fillRef idx="0">
            <a:schemeClr val="accent2"/>
          </a:fillRef>
          <a:effectRef idx="2">
            <a:schemeClr val="accent2"/>
          </a:effectRef>
          <a:fontRef idx="minor">
            <a:schemeClr val="tx1"/>
          </a:fontRef>
        </p:style>
      </p:cxnSp>
      <p:cxnSp>
        <p:nvCxnSpPr>
          <p:cNvPr id="79" name="Straight Connector 78">
            <a:extLst>
              <a:ext uri="{FF2B5EF4-FFF2-40B4-BE49-F238E27FC236}">
                <a16:creationId xmlns:a16="http://schemas.microsoft.com/office/drawing/2014/main" id="{AA51DDDA-061B-75A3-E09B-9BC1753E5FBF}"/>
              </a:ext>
            </a:extLst>
          </p:cNvPr>
          <p:cNvCxnSpPr>
            <a:cxnSpLocks/>
          </p:cNvCxnSpPr>
          <p:nvPr/>
        </p:nvCxnSpPr>
        <p:spPr>
          <a:xfrm flipH="1">
            <a:off x="8410737" y="3429000"/>
            <a:ext cx="677836" cy="621290"/>
          </a:xfrm>
          <a:prstGeom prst="line">
            <a:avLst/>
          </a:prstGeom>
        </p:spPr>
        <p:style>
          <a:lnRef idx="3">
            <a:schemeClr val="accent2"/>
          </a:lnRef>
          <a:fillRef idx="0">
            <a:schemeClr val="accent2"/>
          </a:fillRef>
          <a:effectRef idx="2">
            <a:schemeClr val="accent2"/>
          </a:effectRef>
          <a:fontRef idx="minor">
            <a:schemeClr val="tx1"/>
          </a:fontRef>
        </p:style>
      </p:cxnSp>
      <p:cxnSp>
        <p:nvCxnSpPr>
          <p:cNvPr id="82" name="Straight Connector 81">
            <a:extLst>
              <a:ext uri="{FF2B5EF4-FFF2-40B4-BE49-F238E27FC236}">
                <a16:creationId xmlns:a16="http://schemas.microsoft.com/office/drawing/2014/main" id="{EC5A3696-DA55-497C-57DC-FBE36D5693CD}"/>
              </a:ext>
            </a:extLst>
          </p:cNvPr>
          <p:cNvCxnSpPr>
            <a:cxnSpLocks/>
          </p:cNvCxnSpPr>
          <p:nvPr/>
        </p:nvCxnSpPr>
        <p:spPr>
          <a:xfrm flipH="1" flipV="1">
            <a:off x="9075131" y="3457386"/>
            <a:ext cx="353650" cy="187614"/>
          </a:xfrm>
          <a:prstGeom prst="line">
            <a:avLst/>
          </a:prstGeom>
        </p:spPr>
        <p:style>
          <a:lnRef idx="3">
            <a:schemeClr val="accent2"/>
          </a:lnRef>
          <a:fillRef idx="0">
            <a:schemeClr val="accent2"/>
          </a:fillRef>
          <a:effectRef idx="2">
            <a:schemeClr val="accent2"/>
          </a:effectRef>
          <a:fontRef idx="minor">
            <a:schemeClr val="tx1"/>
          </a:fontRef>
        </p:style>
      </p:cxnSp>
      <p:cxnSp>
        <p:nvCxnSpPr>
          <p:cNvPr id="85" name="Straight Connector 84">
            <a:extLst>
              <a:ext uri="{FF2B5EF4-FFF2-40B4-BE49-F238E27FC236}">
                <a16:creationId xmlns:a16="http://schemas.microsoft.com/office/drawing/2014/main" id="{0CA1CF7A-E472-BD10-2271-CAC227495EC3}"/>
              </a:ext>
            </a:extLst>
          </p:cNvPr>
          <p:cNvCxnSpPr>
            <a:cxnSpLocks/>
          </p:cNvCxnSpPr>
          <p:nvPr/>
        </p:nvCxnSpPr>
        <p:spPr>
          <a:xfrm flipH="1">
            <a:off x="9417213" y="3258801"/>
            <a:ext cx="434797" cy="391106"/>
          </a:xfrm>
          <a:prstGeom prst="line">
            <a:avLst/>
          </a:prstGeom>
        </p:spPr>
        <p:style>
          <a:lnRef idx="3">
            <a:schemeClr val="accent2"/>
          </a:lnRef>
          <a:fillRef idx="0">
            <a:schemeClr val="accent2"/>
          </a:fillRef>
          <a:effectRef idx="2">
            <a:schemeClr val="accent2"/>
          </a:effectRef>
          <a:fontRef idx="minor">
            <a:schemeClr val="tx1"/>
          </a:fontRef>
        </p:style>
      </p:cxnSp>
      <p:cxnSp>
        <p:nvCxnSpPr>
          <p:cNvPr id="86" name="Straight Connector 85">
            <a:extLst>
              <a:ext uri="{FF2B5EF4-FFF2-40B4-BE49-F238E27FC236}">
                <a16:creationId xmlns:a16="http://schemas.microsoft.com/office/drawing/2014/main" id="{4F5740ED-4E7C-4DB1-CC19-4E466825D7BE}"/>
              </a:ext>
            </a:extLst>
          </p:cNvPr>
          <p:cNvCxnSpPr>
            <a:cxnSpLocks/>
          </p:cNvCxnSpPr>
          <p:nvPr/>
        </p:nvCxnSpPr>
        <p:spPr>
          <a:xfrm>
            <a:off x="9841324" y="3258801"/>
            <a:ext cx="241625" cy="141813"/>
          </a:xfrm>
          <a:prstGeom prst="line">
            <a:avLst/>
          </a:prstGeom>
        </p:spPr>
        <p:style>
          <a:lnRef idx="3">
            <a:schemeClr val="accent2"/>
          </a:lnRef>
          <a:fillRef idx="0">
            <a:schemeClr val="accent2"/>
          </a:fillRef>
          <a:effectRef idx="2">
            <a:schemeClr val="accent2"/>
          </a:effectRef>
          <a:fontRef idx="minor">
            <a:schemeClr val="tx1"/>
          </a:fontRef>
        </p:style>
      </p:cxnSp>
      <p:cxnSp>
        <p:nvCxnSpPr>
          <p:cNvPr id="87" name="Straight Connector 86">
            <a:extLst>
              <a:ext uri="{FF2B5EF4-FFF2-40B4-BE49-F238E27FC236}">
                <a16:creationId xmlns:a16="http://schemas.microsoft.com/office/drawing/2014/main" id="{74B1CF6A-9AEE-9DB2-9A18-98B741E4FBC5}"/>
              </a:ext>
            </a:extLst>
          </p:cNvPr>
          <p:cNvCxnSpPr>
            <a:cxnSpLocks/>
          </p:cNvCxnSpPr>
          <p:nvPr/>
        </p:nvCxnSpPr>
        <p:spPr>
          <a:xfrm flipH="1">
            <a:off x="10093175" y="2555896"/>
            <a:ext cx="345185" cy="844718"/>
          </a:xfrm>
          <a:prstGeom prst="line">
            <a:avLst/>
          </a:prstGeom>
        </p:spPr>
        <p:style>
          <a:lnRef idx="3">
            <a:schemeClr val="accent2"/>
          </a:lnRef>
          <a:fillRef idx="0">
            <a:schemeClr val="accent2"/>
          </a:fillRef>
          <a:effectRef idx="2">
            <a:schemeClr val="accent2"/>
          </a:effectRef>
          <a:fontRef idx="minor">
            <a:schemeClr val="tx1"/>
          </a:fontRef>
        </p:style>
      </p:cxnSp>
      <p:cxnSp>
        <p:nvCxnSpPr>
          <p:cNvPr id="88" name="Straight Connector 87">
            <a:extLst>
              <a:ext uri="{FF2B5EF4-FFF2-40B4-BE49-F238E27FC236}">
                <a16:creationId xmlns:a16="http://schemas.microsoft.com/office/drawing/2014/main" id="{0E591F6F-6D7F-90CB-D37D-798EFAE4C865}"/>
              </a:ext>
            </a:extLst>
          </p:cNvPr>
          <p:cNvCxnSpPr>
            <a:cxnSpLocks/>
          </p:cNvCxnSpPr>
          <p:nvPr/>
        </p:nvCxnSpPr>
        <p:spPr>
          <a:xfrm>
            <a:off x="10448131" y="2555896"/>
            <a:ext cx="369756" cy="125276"/>
          </a:xfrm>
          <a:prstGeom prst="line">
            <a:avLst/>
          </a:prstGeom>
        </p:spPr>
        <p:style>
          <a:lnRef idx="3">
            <a:schemeClr val="accent2"/>
          </a:lnRef>
          <a:fillRef idx="0">
            <a:schemeClr val="accent2"/>
          </a:fillRef>
          <a:effectRef idx="2">
            <a:schemeClr val="accent2"/>
          </a:effectRef>
          <a:fontRef idx="minor">
            <a:schemeClr val="tx1"/>
          </a:fontRef>
        </p:style>
      </p:cxnSp>
      <p:cxnSp>
        <p:nvCxnSpPr>
          <p:cNvPr id="89" name="Straight Connector 88">
            <a:extLst>
              <a:ext uri="{FF2B5EF4-FFF2-40B4-BE49-F238E27FC236}">
                <a16:creationId xmlns:a16="http://schemas.microsoft.com/office/drawing/2014/main" id="{0EA30924-25C4-8DA4-A5EA-0BCAE9A8AEFF}"/>
              </a:ext>
            </a:extLst>
          </p:cNvPr>
          <p:cNvCxnSpPr>
            <a:cxnSpLocks/>
          </p:cNvCxnSpPr>
          <p:nvPr/>
        </p:nvCxnSpPr>
        <p:spPr>
          <a:xfrm flipH="1">
            <a:off x="10817887" y="1836454"/>
            <a:ext cx="345185" cy="844718"/>
          </a:xfrm>
          <a:prstGeom prst="line">
            <a:avLst/>
          </a:prstGeom>
        </p:spPr>
        <p:style>
          <a:lnRef idx="3">
            <a:schemeClr val="accent2"/>
          </a:lnRef>
          <a:fillRef idx="0">
            <a:schemeClr val="accent2"/>
          </a:fillRef>
          <a:effectRef idx="2">
            <a:schemeClr val="accent2"/>
          </a:effectRef>
          <a:fontRef idx="minor">
            <a:schemeClr val="tx1"/>
          </a:fontRef>
        </p:style>
      </p:cxnSp>
      <p:sp>
        <p:nvSpPr>
          <p:cNvPr id="94" name="TextBox 93">
            <a:extLst>
              <a:ext uri="{FF2B5EF4-FFF2-40B4-BE49-F238E27FC236}">
                <a16:creationId xmlns:a16="http://schemas.microsoft.com/office/drawing/2014/main" id="{DC8BA09E-BF88-77DC-1F19-405DD086DEE9}"/>
              </a:ext>
            </a:extLst>
          </p:cNvPr>
          <p:cNvSpPr txBox="1"/>
          <p:nvPr/>
        </p:nvSpPr>
        <p:spPr>
          <a:xfrm>
            <a:off x="7331410" y="4148818"/>
            <a:ext cx="4769533" cy="461665"/>
          </a:xfrm>
          <a:prstGeom prst="rect">
            <a:avLst/>
          </a:prstGeom>
          <a:noFill/>
        </p:spPr>
        <p:txBody>
          <a:bodyPr wrap="square" rtlCol="0">
            <a:spAutoFit/>
          </a:bodyPr>
          <a:lstStyle/>
          <a:p>
            <a:pPr algn="ctr"/>
            <a:r>
              <a:rPr lang="en-US" sz="2400">
                <a:solidFill>
                  <a:schemeClr val="bg1"/>
                </a:solidFill>
              </a:rPr>
              <a:t>Beating Expectations</a:t>
            </a:r>
          </a:p>
        </p:txBody>
      </p:sp>
      <p:sp>
        <p:nvSpPr>
          <p:cNvPr id="95" name="TextBox 94">
            <a:extLst>
              <a:ext uri="{FF2B5EF4-FFF2-40B4-BE49-F238E27FC236}">
                <a16:creationId xmlns:a16="http://schemas.microsoft.com/office/drawing/2014/main" id="{A37AFF66-2780-677E-60DA-867C20732835}"/>
              </a:ext>
            </a:extLst>
          </p:cNvPr>
          <p:cNvSpPr txBox="1"/>
          <p:nvPr/>
        </p:nvSpPr>
        <p:spPr>
          <a:xfrm>
            <a:off x="7331409" y="4656929"/>
            <a:ext cx="4769533" cy="461665"/>
          </a:xfrm>
          <a:prstGeom prst="rect">
            <a:avLst/>
          </a:prstGeom>
          <a:noFill/>
        </p:spPr>
        <p:txBody>
          <a:bodyPr wrap="square" rtlCol="0">
            <a:spAutoFit/>
          </a:bodyPr>
          <a:lstStyle/>
          <a:p>
            <a:pPr algn="ctr"/>
            <a:r>
              <a:rPr lang="en-US" sz="2400">
                <a:solidFill>
                  <a:schemeClr val="bg1"/>
                </a:solidFill>
              </a:rPr>
              <a:t>Positive Outlook for the next Quarter</a:t>
            </a:r>
          </a:p>
        </p:txBody>
      </p:sp>
      <p:sp>
        <p:nvSpPr>
          <p:cNvPr id="96" name="TextBox 95">
            <a:extLst>
              <a:ext uri="{FF2B5EF4-FFF2-40B4-BE49-F238E27FC236}">
                <a16:creationId xmlns:a16="http://schemas.microsoft.com/office/drawing/2014/main" id="{8B9AEA7C-6569-50D3-96EB-4D12B2443C84}"/>
              </a:ext>
            </a:extLst>
          </p:cNvPr>
          <p:cNvSpPr txBox="1"/>
          <p:nvPr/>
        </p:nvSpPr>
        <p:spPr>
          <a:xfrm>
            <a:off x="7331409" y="4148818"/>
            <a:ext cx="4769533" cy="830997"/>
          </a:xfrm>
          <a:prstGeom prst="rect">
            <a:avLst/>
          </a:prstGeom>
          <a:noFill/>
        </p:spPr>
        <p:txBody>
          <a:bodyPr wrap="square" rtlCol="0">
            <a:spAutoFit/>
          </a:bodyPr>
          <a:lstStyle/>
          <a:p>
            <a:pPr algn="ctr"/>
            <a:r>
              <a:rPr lang="en-US" sz="2400">
                <a:solidFill>
                  <a:schemeClr val="bg1"/>
                </a:solidFill>
              </a:rPr>
              <a:t>Underperforms and Trails the Expectation</a:t>
            </a:r>
          </a:p>
        </p:txBody>
      </p:sp>
      <p:sp>
        <p:nvSpPr>
          <p:cNvPr id="97" name="TextBox 96">
            <a:extLst>
              <a:ext uri="{FF2B5EF4-FFF2-40B4-BE49-F238E27FC236}">
                <a16:creationId xmlns:a16="http://schemas.microsoft.com/office/drawing/2014/main" id="{8A8FFB75-2A1A-34A0-561E-2B30397C9EF1}"/>
              </a:ext>
            </a:extLst>
          </p:cNvPr>
          <p:cNvSpPr txBox="1"/>
          <p:nvPr/>
        </p:nvSpPr>
        <p:spPr>
          <a:xfrm>
            <a:off x="7331409" y="4947430"/>
            <a:ext cx="4769533" cy="830997"/>
          </a:xfrm>
          <a:prstGeom prst="rect">
            <a:avLst/>
          </a:prstGeom>
          <a:noFill/>
        </p:spPr>
        <p:txBody>
          <a:bodyPr wrap="square" rtlCol="0">
            <a:spAutoFit/>
          </a:bodyPr>
          <a:lstStyle/>
          <a:p>
            <a:pPr algn="ctr"/>
            <a:r>
              <a:rPr lang="en-US" sz="2400">
                <a:solidFill>
                  <a:schemeClr val="bg1"/>
                </a:solidFill>
              </a:rPr>
              <a:t>Has a Negative Future Performance Prediction</a:t>
            </a:r>
          </a:p>
        </p:txBody>
      </p:sp>
      <p:cxnSp>
        <p:nvCxnSpPr>
          <p:cNvPr id="98" name="Straight Connector 97">
            <a:extLst>
              <a:ext uri="{FF2B5EF4-FFF2-40B4-BE49-F238E27FC236}">
                <a16:creationId xmlns:a16="http://schemas.microsoft.com/office/drawing/2014/main" id="{7F458478-755D-E547-03B3-CD4AB5E6795A}"/>
              </a:ext>
            </a:extLst>
          </p:cNvPr>
          <p:cNvCxnSpPr>
            <a:cxnSpLocks/>
          </p:cNvCxnSpPr>
          <p:nvPr/>
        </p:nvCxnSpPr>
        <p:spPr>
          <a:xfrm flipH="1" flipV="1">
            <a:off x="7379250" y="3162823"/>
            <a:ext cx="211935" cy="639719"/>
          </a:xfrm>
          <a:prstGeom prst="line">
            <a:avLst/>
          </a:prstGeom>
        </p:spPr>
        <p:style>
          <a:lnRef idx="3">
            <a:schemeClr val="accent2"/>
          </a:lnRef>
          <a:fillRef idx="0">
            <a:schemeClr val="accent2"/>
          </a:fillRef>
          <a:effectRef idx="2">
            <a:schemeClr val="accent2"/>
          </a:effectRef>
          <a:fontRef idx="minor">
            <a:schemeClr val="tx1"/>
          </a:fontRef>
        </p:style>
      </p:cxnSp>
      <p:cxnSp>
        <p:nvCxnSpPr>
          <p:cNvPr id="99" name="Straight Connector 98">
            <a:extLst>
              <a:ext uri="{FF2B5EF4-FFF2-40B4-BE49-F238E27FC236}">
                <a16:creationId xmlns:a16="http://schemas.microsoft.com/office/drawing/2014/main" id="{D0005CFF-1548-C309-0F08-E1FB780DC4D0}"/>
              </a:ext>
            </a:extLst>
          </p:cNvPr>
          <p:cNvCxnSpPr>
            <a:cxnSpLocks/>
          </p:cNvCxnSpPr>
          <p:nvPr/>
        </p:nvCxnSpPr>
        <p:spPr>
          <a:xfrm flipH="1" flipV="1">
            <a:off x="7592330" y="3778347"/>
            <a:ext cx="717101" cy="526302"/>
          </a:xfrm>
          <a:prstGeom prst="line">
            <a:avLst/>
          </a:prstGeom>
        </p:spPr>
        <p:style>
          <a:lnRef idx="3">
            <a:schemeClr val="accent2"/>
          </a:lnRef>
          <a:fillRef idx="0">
            <a:schemeClr val="accent2"/>
          </a:fillRef>
          <a:effectRef idx="2">
            <a:schemeClr val="accent2"/>
          </a:effectRef>
          <a:fontRef idx="minor">
            <a:schemeClr val="tx1"/>
          </a:fontRef>
        </p:style>
      </p:cxnSp>
      <p:cxnSp>
        <p:nvCxnSpPr>
          <p:cNvPr id="100" name="Straight Connector 99">
            <a:extLst>
              <a:ext uri="{FF2B5EF4-FFF2-40B4-BE49-F238E27FC236}">
                <a16:creationId xmlns:a16="http://schemas.microsoft.com/office/drawing/2014/main" id="{55B69A7E-E6F9-64C6-C209-0732D8E15DF0}"/>
              </a:ext>
            </a:extLst>
          </p:cNvPr>
          <p:cNvCxnSpPr>
            <a:cxnSpLocks/>
          </p:cNvCxnSpPr>
          <p:nvPr/>
        </p:nvCxnSpPr>
        <p:spPr>
          <a:xfrm flipH="1">
            <a:off x="8317702" y="3922227"/>
            <a:ext cx="607156" cy="371242"/>
          </a:xfrm>
          <a:prstGeom prst="line">
            <a:avLst/>
          </a:prstGeom>
        </p:spPr>
        <p:style>
          <a:lnRef idx="3">
            <a:schemeClr val="accent2"/>
          </a:lnRef>
          <a:fillRef idx="0">
            <a:schemeClr val="accent2"/>
          </a:fillRef>
          <a:effectRef idx="2">
            <a:schemeClr val="accent2"/>
          </a:effectRef>
          <a:fontRef idx="minor">
            <a:schemeClr val="tx1"/>
          </a:fontRef>
        </p:style>
      </p:cxnSp>
      <p:cxnSp>
        <p:nvCxnSpPr>
          <p:cNvPr id="101" name="Straight Connector 100">
            <a:extLst>
              <a:ext uri="{FF2B5EF4-FFF2-40B4-BE49-F238E27FC236}">
                <a16:creationId xmlns:a16="http://schemas.microsoft.com/office/drawing/2014/main" id="{AFF04049-C459-4273-649D-1BE427720ED2}"/>
              </a:ext>
            </a:extLst>
          </p:cNvPr>
          <p:cNvCxnSpPr>
            <a:cxnSpLocks/>
          </p:cNvCxnSpPr>
          <p:nvPr/>
        </p:nvCxnSpPr>
        <p:spPr>
          <a:xfrm flipH="1" flipV="1">
            <a:off x="8916894" y="3928124"/>
            <a:ext cx="353650" cy="187614"/>
          </a:xfrm>
          <a:prstGeom prst="line">
            <a:avLst/>
          </a:prstGeom>
        </p:spPr>
        <p:style>
          <a:lnRef idx="3">
            <a:schemeClr val="accent2"/>
          </a:lnRef>
          <a:fillRef idx="0">
            <a:schemeClr val="accent2"/>
          </a:fillRef>
          <a:effectRef idx="2">
            <a:schemeClr val="accent2"/>
          </a:effectRef>
          <a:fontRef idx="minor">
            <a:schemeClr val="tx1"/>
          </a:fontRef>
        </p:style>
      </p:cxnSp>
      <p:cxnSp>
        <p:nvCxnSpPr>
          <p:cNvPr id="102" name="Straight Connector 101">
            <a:extLst>
              <a:ext uri="{FF2B5EF4-FFF2-40B4-BE49-F238E27FC236}">
                <a16:creationId xmlns:a16="http://schemas.microsoft.com/office/drawing/2014/main" id="{85A611EA-E464-823E-6631-E7C21D4ABFFD}"/>
              </a:ext>
            </a:extLst>
          </p:cNvPr>
          <p:cNvCxnSpPr>
            <a:cxnSpLocks/>
          </p:cNvCxnSpPr>
          <p:nvPr/>
        </p:nvCxnSpPr>
        <p:spPr>
          <a:xfrm flipH="1">
            <a:off x="9258976" y="3729539"/>
            <a:ext cx="434797" cy="391106"/>
          </a:xfrm>
          <a:prstGeom prst="line">
            <a:avLst/>
          </a:prstGeom>
        </p:spPr>
        <p:style>
          <a:lnRef idx="3">
            <a:schemeClr val="accent2"/>
          </a:lnRef>
          <a:fillRef idx="0">
            <a:schemeClr val="accent2"/>
          </a:fillRef>
          <a:effectRef idx="2">
            <a:schemeClr val="accent2"/>
          </a:effectRef>
          <a:fontRef idx="minor">
            <a:schemeClr val="tx1"/>
          </a:fontRef>
        </p:style>
      </p:cxnSp>
      <p:cxnSp>
        <p:nvCxnSpPr>
          <p:cNvPr id="103" name="Straight Connector 102">
            <a:extLst>
              <a:ext uri="{FF2B5EF4-FFF2-40B4-BE49-F238E27FC236}">
                <a16:creationId xmlns:a16="http://schemas.microsoft.com/office/drawing/2014/main" id="{CD28612B-AE93-91F8-8C87-30A81861528D}"/>
              </a:ext>
            </a:extLst>
          </p:cNvPr>
          <p:cNvCxnSpPr>
            <a:cxnSpLocks/>
          </p:cNvCxnSpPr>
          <p:nvPr/>
        </p:nvCxnSpPr>
        <p:spPr>
          <a:xfrm>
            <a:off x="9683087" y="3729539"/>
            <a:ext cx="241625" cy="141813"/>
          </a:xfrm>
          <a:prstGeom prst="line">
            <a:avLst/>
          </a:prstGeom>
        </p:spPr>
        <p:style>
          <a:lnRef idx="3">
            <a:schemeClr val="accent2"/>
          </a:lnRef>
          <a:fillRef idx="0">
            <a:schemeClr val="accent2"/>
          </a:fillRef>
          <a:effectRef idx="2">
            <a:schemeClr val="accent2"/>
          </a:effectRef>
          <a:fontRef idx="minor">
            <a:schemeClr val="tx1"/>
          </a:fontRef>
        </p:style>
      </p:cxnSp>
      <p:cxnSp>
        <p:nvCxnSpPr>
          <p:cNvPr id="127" name="Straight Connector 126">
            <a:extLst>
              <a:ext uri="{FF2B5EF4-FFF2-40B4-BE49-F238E27FC236}">
                <a16:creationId xmlns:a16="http://schemas.microsoft.com/office/drawing/2014/main" id="{51DF1A36-0442-2A98-51DA-249104C68846}"/>
              </a:ext>
            </a:extLst>
          </p:cNvPr>
          <p:cNvCxnSpPr>
            <a:cxnSpLocks/>
          </p:cNvCxnSpPr>
          <p:nvPr/>
        </p:nvCxnSpPr>
        <p:spPr>
          <a:xfrm flipH="1" flipV="1">
            <a:off x="9905949" y="3856568"/>
            <a:ext cx="211935" cy="639719"/>
          </a:xfrm>
          <a:prstGeom prst="line">
            <a:avLst/>
          </a:prstGeom>
        </p:spPr>
        <p:style>
          <a:lnRef idx="3">
            <a:schemeClr val="accent2"/>
          </a:lnRef>
          <a:fillRef idx="0">
            <a:schemeClr val="accent2"/>
          </a:fillRef>
          <a:effectRef idx="2">
            <a:schemeClr val="accent2"/>
          </a:effectRef>
          <a:fontRef idx="minor">
            <a:schemeClr val="tx1"/>
          </a:fontRef>
        </p:style>
      </p:cxnSp>
      <p:cxnSp>
        <p:nvCxnSpPr>
          <p:cNvPr id="128" name="Straight Connector 127">
            <a:extLst>
              <a:ext uri="{FF2B5EF4-FFF2-40B4-BE49-F238E27FC236}">
                <a16:creationId xmlns:a16="http://schemas.microsoft.com/office/drawing/2014/main" id="{CB7811AD-49E9-5B16-F1B9-9A606E636953}"/>
              </a:ext>
            </a:extLst>
          </p:cNvPr>
          <p:cNvCxnSpPr>
            <a:cxnSpLocks/>
          </p:cNvCxnSpPr>
          <p:nvPr/>
        </p:nvCxnSpPr>
        <p:spPr>
          <a:xfrm flipH="1">
            <a:off x="10119029" y="4033726"/>
            <a:ext cx="1044043" cy="438366"/>
          </a:xfrm>
          <a:prstGeom prst="line">
            <a:avLst/>
          </a:prstGeom>
        </p:spPr>
        <p:style>
          <a:lnRef idx="3">
            <a:schemeClr val="accent2"/>
          </a:lnRef>
          <a:fillRef idx="0">
            <a:schemeClr val="accent2"/>
          </a:fillRef>
          <a:effectRef idx="2">
            <a:schemeClr val="accent2"/>
          </a:effectRef>
          <a:fontRef idx="minor">
            <a:schemeClr val="tx1"/>
          </a:fontRef>
        </p:style>
      </p:cxnSp>
      <p:sp>
        <p:nvSpPr>
          <p:cNvPr id="131" name="TextBox 130">
            <a:extLst>
              <a:ext uri="{FF2B5EF4-FFF2-40B4-BE49-F238E27FC236}">
                <a16:creationId xmlns:a16="http://schemas.microsoft.com/office/drawing/2014/main" id="{1984E240-2491-6B7A-810A-A294B337F681}"/>
              </a:ext>
            </a:extLst>
          </p:cNvPr>
          <p:cNvSpPr txBox="1"/>
          <p:nvPr/>
        </p:nvSpPr>
        <p:spPr>
          <a:xfrm>
            <a:off x="1657578" y="1561014"/>
            <a:ext cx="4769533" cy="461665"/>
          </a:xfrm>
          <a:prstGeom prst="rect">
            <a:avLst/>
          </a:prstGeom>
          <a:noFill/>
        </p:spPr>
        <p:txBody>
          <a:bodyPr wrap="square" rtlCol="0">
            <a:spAutoFit/>
          </a:bodyPr>
          <a:lstStyle/>
          <a:p>
            <a:pPr algn="ctr"/>
            <a:r>
              <a:rPr lang="en-US" sz="2400">
                <a:solidFill>
                  <a:schemeClr val="bg1"/>
                </a:solidFill>
              </a:rPr>
              <a:t>Positive Analyst Reports</a:t>
            </a:r>
          </a:p>
        </p:txBody>
      </p:sp>
      <p:sp>
        <p:nvSpPr>
          <p:cNvPr id="132" name="TextBox 131">
            <a:extLst>
              <a:ext uri="{FF2B5EF4-FFF2-40B4-BE49-F238E27FC236}">
                <a16:creationId xmlns:a16="http://schemas.microsoft.com/office/drawing/2014/main" id="{5EF986A0-8794-3511-6182-B86279383A39}"/>
              </a:ext>
            </a:extLst>
          </p:cNvPr>
          <p:cNvSpPr txBox="1"/>
          <p:nvPr/>
        </p:nvSpPr>
        <p:spPr>
          <a:xfrm>
            <a:off x="1657581" y="1967409"/>
            <a:ext cx="4769533" cy="461665"/>
          </a:xfrm>
          <a:prstGeom prst="rect">
            <a:avLst/>
          </a:prstGeom>
          <a:noFill/>
        </p:spPr>
        <p:txBody>
          <a:bodyPr wrap="square" rtlCol="0">
            <a:spAutoFit/>
          </a:bodyPr>
          <a:lstStyle/>
          <a:p>
            <a:pPr algn="ctr"/>
            <a:r>
              <a:rPr lang="en-US" sz="2400">
                <a:solidFill>
                  <a:schemeClr val="bg1"/>
                </a:solidFill>
              </a:rPr>
              <a:t>Major Deals / Promising News</a:t>
            </a:r>
          </a:p>
        </p:txBody>
      </p:sp>
      <p:sp>
        <p:nvSpPr>
          <p:cNvPr id="5" name="TextBox 4">
            <a:extLst>
              <a:ext uri="{FF2B5EF4-FFF2-40B4-BE49-F238E27FC236}">
                <a16:creationId xmlns:a16="http://schemas.microsoft.com/office/drawing/2014/main" id="{D8A94968-DC9C-481A-6D9F-D69C89FAFAAE}"/>
              </a:ext>
            </a:extLst>
          </p:cNvPr>
          <p:cNvSpPr txBox="1"/>
          <p:nvPr/>
        </p:nvSpPr>
        <p:spPr>
          <a:xfrm>
            <a:off x="11745246" y="6488668"/>
            <a:ext cx="446754" cy="369332"/>
          </a:xfrm>
          <a:prstGeom prst="rect">
            <a:avLst/>
          </a:prstGeom>
          <a:noFill/>
        </p:spPr>
        <p:txBody>
          <a:bodyPr wrap="square" rtlCol="0">
            <a:spAutoFit/>
          </a:bodyPr>
          <a:lstStyle/>
          <a:p>
            <a:pPr algn="ctr"/>
            <a:r>
              <a:rPr lang="en-US" dirty="0">
                <a:solidFill>
                  <a:schemeClr val="bg1"/>
                </a:solidFill>
              </a:rPr>
              <a:t>23</a:t>
            </a:r>
          </a:p>
        </p:txBody>
      </p:sp>
    </p:spTree>
    <p:extLst>
      <p:ext uri="{BB962C8B-B14F-4D97-AF65-F5344CB8AC3E}">
        <p14:creationId xmlns:p14="http://schemas.microsoft.com/office/powerpoint/2010/main" val="3267487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1"/>
                                        </p:tgtEl>
                                        <p:attrNameLst>
                                          <p:attrName>style.visibility</p:attrName>
                                        </p:attrNameLst>
                                      </p:cBhvr>
                                      <p:to>
                                        <p:strVal val="visible"/>
                                      </p:to>
                                    </p:set>
                                    <p:animEffect transition="in" filter="fade">
                                      <p:cBhvr>
                                        <p:cTn id="27" dur="500"/>
                                        <p:tgtEl>
                                          <p:spTgt spid="13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2"/>
                                        </p:tgtEl>
                                        <p:attrNameLst>
                                          <p:attrName>style.visibility</p:attrName>
                                        </p:attrNameLst>
                                      </p:cBhvr>
                                      <p:to>
                                        <p:strVal val="visible"/>
                                      </p:to>
                                    </p:set>
                                    <p:animEffect transition="in" filter="fade">
                                      <p:cBhvr>
                                        <p:cTn id="32" dur="500"/>
                                        <p:tgtEl>
                                          <p:spTgt spid="13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par>
                          <p:cTn id="43" fill="hold">
                            <p:stCondLst>
                              <p:cond delay="500"/>
                            </p:stCondLst>
                            <p:childTnLst>
                              <p:par>
                                <p:cTn id="44" presetID="1" presetClass="entr" presetSubtype="0" fill="hold" nodeType="afterEffect">
                                  <p:stCondLst>
                                    <p:cond delay="200"/>
                                  </p:stCondLst>
                                  <p:childTnLst>
                                    <p:set>
                                      <p:cBhvr>
                                        <p:cTn id="45" dur="1" fill="hold">
                                          <p:stCondLst>
                                            <p:cond delay="0"/>
                                          </p:stCondLst>
                                        </p:cTn>
                                        <p:tgtEl>
                                          <p:spTgt spid="14"/>
                                        </p:tgtEl>
                                        <p:attrNameLst>
                                          <p:attrName>style.visibility</p:attrName>
                                        </p:attrNameLst>
                                      </p:cBhvr>
                                      <p:to>
                                        <p:strVal val="visible"/>
                                      </p:to>
                                    </p:set>
                                  </p:childTnLst>
                                </p:cTn>
                              </p:par>
                            </p:childTnLst>
                          </p:cTn>
                        </p:par>
                        <p:par>
                          <p:cTn id="46" fill="hold">
                            <p:stCondLst>
                              <p:cond delay="700"/>
                            </p:stCondLst>
                            <p:childTnLst>
                              <p:par>
                                <p:cTn id="47" presetID="1" presetClass="entr" presetSubtype="0" fill="hold" nodeType="afterEffect">
                                  <p:stCondLst>
                                    <p:cond delay="200"/>
                                  </p:stCondLst>
                                  <p:childTnLst>
                                    <p:set>
                                      <p:cBhvr>
                                        <p:cTn id="48" dur="1" fill="hold">
                                          <p:stCondLst>
                                            <p:cond delay="0"/>
                                          </p:stCondLst>
                                        </p:cTn>
                                        <p:tgtEl>
                                          <p:spTgt spid="15"/>
                                        </p:tgtEl>
                                        <p:attrNameLst>
                                          <p:attrName>style.visibility</p:attrName>
                                        </p:attrNameLst>
                                      </p:cBhvr>
                                      <p:to>
                                        <p:strVal val="visible"/>
                                      </p:to>
                                    </p:set>
                                  </p:childTnLst>
                                </p:cTn>
                              </p:par>
                            </p:childTnLst>
                          </p:cTn>
                        </p:par>
                        <p:par>
                          <p:cTn id="49" fill="hold">
                            <p:stCondLst>
                              <p:cond delay="900"/>
                            </p:stCondLst>
                            <p:childTnLst>
                              <p:par>
                                <p:cTn id="50" presetID="1" presetClass="entr" presetSubtype="0" fill="hold" nodeType="afterEffect">
                                  <p:stCondLst>
                                    <p:cond delay="200"/>
                                  </p:stCondLst>
                                  <p:childTnLst>
                                    <p:set>
                                      <p:cBhvr>
                                        <p:cTn id="51" dur="1" fill="hold">
                                          <p:stCondLst>
                                            <p:cond delay="0"/>
                                          </p:stCondLst>
                                        </p:cTn>
                                        <p:tgtEl>
                                          <p:spTgt spid="16"/>
                                        </p:tgtEl>
                                        <p:attrNameLst>
                                          <p:attrName>style.visibility</p:attrName>
                                        </p:attrNameLst>
                                      </p:cBhvr>
                                      <p:to>
                                        <p:strVal val="visible"/>
                                      </p:to>
                                    </p:set>
                                  </p:childTnLst>
                                </p:cTn>
                              </p:par>
                            </p:childTnLst>
                          </p:cTn>
                        </p:par>
                        <p:par>
                          <p:cTn id="52" fill="hold">
                            <p:stCondLst>
                              <p:cond delay="1100"/>
                            </p:stCondLst>
                            <p:childTnLst>
                              <p:par>
                                <p:cTn id="53" presetID="1" presetClass="entr" presetSubtype="0" fill="hold" nodeType="afterEffect">
                                  <p:stCondLst>
                                    <p:cond delay="200"/>
                                  </p:stCondLst>
                                  <p:childTnLst>
                                    <p:set>
                                      <p:cBhvr>
                                        <p:cTn id="54" dur="1" fill="hold">
                                          <p:stCondLst>
                                            <p:cond delay="0"/>
                                          </p:stCondLst>
                                        </p:cTn>
                                        <p:tgtEl>
                                          <p:spTgt spid="17"/>
                                        </p:tgtEl>
                                        <p:attrNameLst>
                                          <p:attrName>style.visibility</p:attrName>
                                        </p:attrNameLst>
                                      </p:cBhvr>
                                      <p:to>
                                        <p:strVal val="visible"/>
                                      </p:to>
                                    </p:set>
                                  </p:childTnLst>
                                </p:cTn>
                              </p:par>
                            </p:childTnLst>
                          </p:cTn>
                        </p:par>
                        <p:par>
                          <p:cTn id="55" fill="hold">
                            <p:stCondLst>
                              <p:cond delay="1300"/>
                            </p:stCondLst>
                            <p:childTnLst>
                              <p:par>
                                <p:cTn id="56" presetID="1" presetClass="entr" presetSubtype="0" fill="hold" nodeType="afterEffect">
                                  <p:stCondLst>
                                    <p:cond delay="200"/>
                                  </p:stCondLst>
                                  <p:childTnLst>
                                    <p:set>
                                      <p:cBhvr>
                                        <p:cTn id="57" dur="1" fill="hold">
                                          <p:stCondLst>
                                            <p:cond delay="0"/>
                                          </p:stCondLst>
                                        </p:cTn>
                                        <p:tgtEl>
                                          <p:spTgt spid="18"/>
                                        </p:tgtEl>
                                        <p:attrNameLst>
                                          <p:attrName>style.visibility</p:attrName>
                                        </p:attrNameLst>
                                      </p:cBhvr>
                                      <p:to>
                                        <p:strVal val="visible"/>
                                      </p:to>
                                    </p:set>
                                  </p:childTnLst>
                                </p:cTn>
                              </p:par>
                            </p:childTnLst>
                          </p:cTn>
                        </p:par>
                        <p:par>
                          <p:cTn id="58" fill="hold">
                            <p:stCondLst>
                              <p:cond delay="1500"/>
                            </p:stCondLst>
                            <p:childTnLst>
                              <p:par>
                                <p:cTn id="59" presetID="1" presetClass="entr" presetSubtype="0" fill="hold" nodeType="afterEffect">
                                  <p:stCondLst>
                                    <p:cond delay="200"/>
                                  </p:stCondLst>
                                  <p:childTnLst>
                                    <p:set>
                                      <p:cBhvr>
                                        <p:cTn id="60" dur="1" fill="hold">
                                          <p:stCondLst>
                                            <p:cond delay="0"/>
                                          </p:stCondLst>
                                        </p:cTn>
                                        <p:tgtEl>
                                          <p:spTgt spid="19"/>
                                        </p:tgtEl>
                                        <p:attrNameLst>
                                          <p:attrName>style.visibility</p:attrName>
                                        </p:attrNameLst>
                                      </p:cBhvr>
                                      <p:to>
                                        <p:strVal val="visible"/>
                                      </p:to>
                                    </p:set>
                                  </p:childTnLst>
                                </p:cTn>
                              </p:par>
                            </p:childTnLst>
                          </p:cTn>
                        </p:par>
                        <p:par>
                          <p:cTn id="61" fill="hold">
                            <p:stCondLst>
                              <p:cond delay="1700"/>
                            </p:stCondLst>
                            <p:childTnLst>
                              <p:par>
                                <p:cTn id="62" presetID="1" presetClass="entr" presetSubtype="0" fill="hold" nodeType="afterEffect">
                                  <p:stCondLst>
                                    <p:cond delay="200"/>
                                  </p:stCondLst>
                                  <p:childTnLst>
                                    <p:set>
                                      <p:cBhvr>
                                        <p:cTn id="63" dur="1" fill="hold">
                                          <p:stCondLst>
                                            <p:cond delay="0"/>
                                          </p:stCondLst>
                                        </p:cTn>
                                        <p:tgtEl>
                                          <p:spTgt spid="20"/>
                                        </p:tgtEl>
                                        <p:attrNameLst>
                                          <p:attrName>style.visibility</p:attrName>
                                        </p:attrNameLst>
                                      </p:cBhvr>
                                      <p:to>
                                        <p:strVal val="visible"/>
                                      </p:to>
                                    </p:set>
                                  </p:childTnLst>
                                </p:cTn>
                              </p:par>
                            </p:childTnLst>
                          </p:cTn>
                        </p:par>
                        <p:par>
                          <p:cTn id="64" fill="hold">
                            <p:stCondLst>
                              <p:cond delay="1900"/>
                            </p:stCondLst>
                            <p:childTnLst>
                              <p:par>
                                <p:cTn id="65" presetID="1" presetClass="entr" presetSubtype="0" fill="hold" nodeType="afterEffect">
                                  <p:stCondLst>
                                    <p:cond delay="200"/>
                                  </p:stCondLst>
                                  <p:childTnLst>
                                    <p:set>
                                      <p:cBhvr>
                                        <p:cTn id="66" dur="1" fill="hold">
                                          <p:stCondLst>
                                            <p:cond delay="0"/>
                                          </p:stCondLst>
                                        </p:cTn>
                                        <p:tgtEl>
                                          <p:spTgt spid="21"/>
                                        </p:tgtEl>
                                        <p:attrNameLst>
                                          <p:attrName>style.visibility</p:attrName>
                                        </p:attrNameLst>
                                      </p:cBhvr>
                                      <p:to>
                                        <p:strVal val="visible"/>
                                      </p:to>
                                    </p:set>
                                  </p:childTnLst>
                                </p:cTn>
                              </p:par>
                            </p:childTnLst>
                          </p:cTn>
                        </p:par>
                        <p:par>
                          <p:cTn id="67" fill="hold">
                            <p:stCondLst>
                              <p:cond delay="2100"/>
                            </p:stCondLst>
                            <p:childTnLst>
                              <p:par>
                                <p:cTn id="68" presetID="1" presetClass="entr" presetSubtype="0" fill="hold" nodeType="afterEffect">
                                  <p:stCondLst>
                                    <p:cond delay="200"/>
                                  </p:stCondLst>
                                  <p:childTnLst>
                                    <p:set>
                                      <p:cBhvr>
                                        <p:cTn id="69" dur="1" fill="hold">
                                          <p:stCondLst>
                                            <p:cond delay="0"/>
                                          </p:stCondLst>
                                        </p:cTn>
                                        <p:tgtEl>
                                          <p:spTgt spid="22"/>
                                        </p:tgtEl>
                                        <p:attrNameLst>
                                          <p:attrName>style.visibility</p:attrName>
                                        </p:attrNameLst>
                                      </p:cBhvr>
                                      <p:to>
                                        <p:strVal val="visible"/>
                                      </p:to>
                                    </p:set>
                                  </p:childTnLst>
                                </p:cTn>
                              </p:par>
                            </p:childTnLst>
                          </p:cTn>
                        </p:par>
                        <p:par>
                          <p:cTn id="70" fill="hold">
                            <p:stCondLst>
                              <p:cond delay="2300"/>
                            </p:stCondLst>
                            <p:childTnLst>
                              <p:par>
                                <p:cTn id="71" presetID="1" presetClass="entr" presetSubtype="0" fill="hold" nodeType="afterEffect">
                                  <p:stCondLst>
                                    <p:cond delay="200"/>
                                  </p:stCondLst>
                                  <p:childTnLst>
                                    <p:set>
                                      <p:cBhvr>
                                        <p:cTn id="72" dur="1" fill="hold">
                                          <p:stCondLst>
                                            <p:cond delay="0"/>
                                          </p:stCondLst>
                                        </p:cTn>
                                        <p:tgtEl>
                                          <p:spTgt spid="23"/>
                                        </p:tgtEl>
                                        <p:attrNameLst>
                                          <p:attrName>style.visibility</p:attrName>
                                        </p:attrNameLst>
                                      </p:cBhvr>
                                      <p:to>
                                        <p:strVal val="visible"/>
                                      </p:to>
                                    </p:set>
                                  </p:childTnLst>
                                </p:cTn>
                              </p:par>
                            </p:childTnLst>
                          </p:cTn>
                        </p:par>
                        <p:par>
                          <p:cTn id="73" fill="hold">
                            <p:stCondLst>
                              <p:cond delay="2500"/>
                            </p:stCondLst>
                            <p:childTnLst>
                              <p:par>
                                <p:cTn id="74" presetID="1" presetClass="entr" presetSubtype="0" fill="hold" nodeType="afterEffect">
                                  <p:stCondLst>
                                    <p:cond delay="200"/>
                                  </p:stCondLst>
                                  <p:childTnLst>
                                    <p:set>
                                      <p:cBhvr>
                                        <p:cTn id="75" dur="1" fill="hold">
                                          <p:stCondLst>
                                            <p:cond delay="0"/>
                                          </p:stCondLst>
                                        </p:cTn>
                                        <p:tgtEl>
                                          <p:spTgt spid="24"/>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94"/>
                                        </p:tgtEl>
                                        <p:attrNameLst>
                                          <p:attrName>style.visibility</p:attrName>
                                        </p:attrNameLst>
                                      </p:cBhvr>
                                      <p:to>
                                        <p:strVal val="visible"/>
                                      </p:to>
                                    </p:set>
                                    <p:animEffect transition="in" filter="fade">
                                      <p:cBhvr>
                                        <p:cTn id="80" dur="500"/>
                                        <p:tgtEl>
                                          <p:spTgt spid="94"/>
                                        </p:tgtEl>
                                      </p:cBhvr>
                                    </p:animEffect>
                                  </p:childTnLst>
                                </p:cTn>
                              </p:par>
                              <p:par>
                                <p:cTn id="81" presetID="10" presetClass="exit" presetSubtype="0" fill="hold" grpId="1" nodeType="withEffect">
                                  <p:stCondLst>
                                    <p:cond delay="0"/>
                                  </p:stCondLst>
                                  <p:childTnLst>
                                    <p:animEffect transition="out" filter="fade">
                                      <p:cBhvr>
                                        <p:cTn id="82" dur="500"/>
                                        <p:tgtEl>
                                          <p:spTgt spid="131"/>
                                        </p:tgtEl>
                                      </p:cBhvr>
                                    </p:animEffect>
                                    <p:set>
                                      <p:cBhvr>
                                        <p:cTn id="83" dur="1" fill="hold">
                                          <p:stCondLst>
                                            <p:cond delay="499"/>
                                          </p:stCondLst>
                                        </p:cTn>
                                        <p:tgtEl>
                                          <p:spTgt spid="131"/>
                                        </p:tgtEl>
                                        <p:attrNameLst>
                                          <p:attrName>style.visibility</p:attrName>
                                        </p:attrNameLst>
                                      </p:cBhvr>
                                      <p:to>
                                        <p:strVal val="hidden"/>
                                      </p:to>
                                    </p:set>
                                  </p:childTnLst>
                                </p:cTn>
                              </p:par>
                              <p:par>
                                <p:cTn id="84" presetID="10" presetClass="exit" presetSubtype="0" fill="hold" grpId="1" nodeType="withEffect">
                                  <p:stCondLst>
                                    <p:cond delay="0"/>
                                  </p:stCondLst>
                                  <p:childTnLst>
                                    <p:animEffect transition="out" filter="fade">
                                      <p:cBhvr>
                                        <p:cTn id="85" dur="500"/>
                                        <p:tgtEl>
                                          <p:spTgt spid="132"/>
                                        </p:tgtEl>
                                      </p:cBhvr>
                                    </p:animEffect>
                                    <p:set>
                                      <p:cBhvr>
                                        <p:cTn id="86" dur="1" fill="hold">
                                          <p:stCondLst>
                                            <p:cond delay="499"/>
                                          </p:stCondLst>
                                        </p:cTn>
                                        <p:tgtEl>
                                          <p:spTgt spid="132"/>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95"/>
                                        </p:tgtEl>
                                        <p:attrNameLst>
                                          <p:attrName>style.visibility</p:attrName>
                                        </p:attrNameLst>
                                      </p:cBhvr>
                                      <p:to>
                                        <p:strVal val="visible"/>
                                      </p:to>
                                    </p:set>
                                    <p:animEffect transition="in" filter="fade">
                                      <p:cBhvr>
                                        <p:cTn id="91" dur="500"/>
                                        <p:tgtEl>
                                          <p:spTgt spid="95"/>
                                        </p:tgtEl>
                                      </p:cBhvr>
                                    </p:animEffec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75"/>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77"/>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79"/>
                                        </p:tgtEl>
                                        <p:attrNameLst>
                                          <p:attrName>style.visibility</p:attrName>
                                        </p:attrNameLst>
                                      </p:cBhvr>
                                      <p:to>
                                        <p:strVal val="visible"/>
                                      </p:to>
                                    </p:set>
                                  </p:childTnLst>
                                </p:cTn>
                              </p:par>
                            </p:childTnLst>
                          </p:cTn>
                        </p:par>
                        <p:par>
                          <p:cTn id="104" fill="hold">
                            <p:stCondLst>
                              <p:cond delay="0"/>
                            </p:stCondLst>
                            <p:childTnLst>
                              <p:par>
                                <p:cTn id="105" presetID="1" presetClass="entr" presetSubtype="0" fill="hold" nodeType="afterEffect">
                                  <p:stCondLst>
                                    <p:cond delay="200"/>
                                  </p:stCondLst>
                                  <p:childTnLst>
                                    <p:set>
                                      <p:cBhvr>
                                        <p:cTn id="106" dur="1" fill="hold">
                                          <p:stCondLst>
                                            <p:cond delay="0"/>
                                          </p:stCondLst>
                                        </p:cTn>
                                        <p:tgtEl>
                                          <p:spTgt spid="82"/>
                                        </p:tgtEl>
                                        <p:attrNameLst>
                                          <p:attrName>style.visibility</p:attrName>
                                        </p:attrNameLst>
                                      </p:cBhvr>
                                      <p:to>
                                        <p:strVal val="visible"/>
                                      </p:to>
                                    </p:set>
                                  </p:childTnLst>
                                </p:cTn>
                              </p:par>
                            </p:childTnLst>
                          </p:cTn>
                        </p:par>
                        <p:par>
                          <p:cTn id="107" fill="hold">
                            <p:stCondLst>
                              <p:cond delay="200"/>
                            </p:stCondLst>
                            <p:childTnLst>
                              <p:par>
                                <p:cTn id="108" presetID="1" presetClass="entr" presetSubtype="0" fill="hold" nodeType="afterEffect">
                                  <p:stCondLst>
                                    <p:cond delay="200"/>
                                  </p:stCondLst>
                                  <p:childTnLst>
                                    <p:set>
                                      <p:cBhvr>
                                        <p:cTn id="109" dur="1" fill="hold">
                                          <p:stCondLst>
                                            <p:cond delay="0"/>
                                          </p:stCondLst>
                                        </p:cTn>
                                        <p:tgtEl>
                                          <p:spTgt spid="85"/>
                                        </p:tgtEl>
                                        <p:attrNameLst>
                                          <p:attrName>style.visibility</p:attrName>
                                        </p:attrNameLst>
                                      </p:cBhvr>
                                      <p:to>
                                        <p:strVal val="visible"/>
                                      </p:to>
                                    </p:set>
                                  </p:childTnLst>
                                </p:cTn>
                              </p:par>
                            </p:childTnLst>
                          </p:cTn>
                        </p:par>
                        <p:par>
                          <p:cTn id="110" fill="hold">
                            <p:stCondLst>
                              <p:cond delay="400"/>
                            </p:stCondLst>
                            <p:childTnLst>
                              <p:par>
                                <p:cTn id="111" presetID="1" presetClass="entr" presetSubtype="0" fill="hold" nodeType="afterEffect">
                                  <p:stCondLst>
                                    <p:cond delay="200"/>
                                  </p:stCondLst>
                                  <p:childTnLst>
                                    <p:set>
                                      <p:cBhvr>
                                        <p:cTn id="112" dur="1" fill="hold">
                                          <p:stCondLst>
                                            <p:cond delay="0"/>
                                          </p:stCondLst>
                                        </p:cTn>
                                        <p:tgtEl>
                                          <p:spTgt spid="86"/>
                                        </p:tgtEl>
                                        <p:attrNameLst>
                                          <p:attrName>style.visibility</p:attrName>
                                        </p:attrNameLst>
                                      </p:cBhvr>
                                      <p:to>
                                        <p:strVal val="visible"/>
                                      </p:to>
                                    </p:set>
                                  </p:childTnLst>
                                </p:cTn>
                              </p:par>
                            </p:childTnLst>
                          </p:cTn>
                        </p:par>
                        <p:par>
                          <p:cTn id="113" fill="hold">
                            <p:stCondLst>
                              <p:cond delay="600"/>
                            </p:stCondLst>
                            <p:childTnLst>
                              <p:par>
                                <p:cTn id="114" presetID="1" presetClass="entr" presetSubtype="0" fill="hold" nodeType="afterEffect">
                                  <p:stCondLst>
                                    <p:cond delay="200"/>
                                  </p:stCondLst>
                                  <p:childTnLst>
                                    <p:set>
                                      <p:cBhvr>
                                        <p:cTn id="115" dur="1" fill="hold">
                                          <p:stCondLst>
                                            <p:cond delay="0"/>
                                          </p:stCondLst>
                                        </p:cTn>
                                        <p:tgtEl>
                                          <p:spTgt spid="87"/>
                                        </p:tgtEl>
                                        <p:attrNameLst>
                                          <p:attrName>style.visibility</p:attrName>
                                        </p:attrNameLst>
                                      </p:cBhvr>
                                      <p:to>
                                        <p:strVal val="visible"/>
                                      </p:to>
                                    </p:set>
                                  </p:childTnLst>
                                </p:cTn>
                              </p:par>
                            </p:childTnLst>
                          </p:cTn>
                        </p:par>
                        <p:par>
                          <p:cTn id="116" fill="hold">
                            <p:stCondLst>
                              <p:cond delay="800"/>
                            </p:stCondLst>
                            <p:childTnLst>
                              <p:par>
                                <p:cTn id="117" presetID="1" presetClass="entr" presetSubtype="0" fill="hold" nodeType="afterEffect">
                                  <p:stCondLst>
                                    <p:cond delay="200"/>
                                  </p:stCondLst>
                                  <p:childTnLst>
                                    <p:set>
                                      <p:cBhvr>
                                        <p:cTn id="118" dur="1" fill="hold">
                                          <p:stCondLst>
                                            <p:cond delay="0"/>
                                          </p:stCondLst>
                                        </p:cTn>
                                        <p:tgtEl>
                                          <p:spTgt spid="88"/>
                                        </p:tgtEl>
                                        <p:attrNameLst>
                                          <p:attrName>style.visibility</p:attrName>
                                        </p:attrNameLst>
                                      </p:cBhvr>
                                      <p:to>
                                        <p:strVal val="visible"/>
                                      </p:to>
                                    </p:set>
                                  </p:childTnLst>
                                </p:cTn>
                              </p:par>
                            </p:childTnLst>
                          </p:cTn>
                        </p:par>
                        <p:par>
                          <p:cTn id="119" fill="hold">
                            <p:stCondLst>
                              <p:cond delay="1000"/>
                            </p:stCondLst>
                            <p:childTnLst>
                              <p:par>
                                <p:cTn id="120" presetID="1" presetClass="entr" presetSubtype="0" fill="hold" nodeType="afterEffect">
                                  <p:stCondLst>
                                    <p:cond delay="200"/>
                                  </p:stCondLst>
                                  <p:childTnLst>
                                    <p:set>
                                      <p:cBhvr>
                                        <p:cTn id="121" dur="1" fill="hold">
                                          <p:stCondLst>
                                            <p:cond delay="0"/>
                                          </p:stCondLst>
                                        </p:cTn>
                                        <p:tgtEl>
                                          <p:spTgt spid="89"/>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0" presetClass="exit" presetSubtype="0" fill="hold" nodeType="clickEffect">
                                  <p:stCondLst>
                                    <p:cond delay="0"/>
                                  </p:stCondLst>
                                  <p:childTnLst>
                                    <p:animEffect transition="out" filter="fade">
                                      <p:cBhvr>
                                        <p:cTn id="125" dur="500"/>
                                        <p:tgtEl>
                                          <p:spTgt spid="75"/>
                                        </p:tgtEl>
                                      </p:cBhvr>
                                    </p:animEffect>
                                    <p:set>
                                      <p:cBhvr>
                                        <p:cTn id="126" dur="1" fill="hold">
                                          <p:stCondLst>
                                            <p:cond delay="499"/>
                                          </p:stCondLst>
                                        </p:cTn>
                                        <p:tgtEl>
                                          <p:spTgt spid="75"/>
                                        </p:tgtEl>
                                        <p:attrNameLst>
                                          <p:attrName>style.visibility</p:attrName>
                                        </p:attrNameLst>
                                      </p:cBhvr>
                                      <p:to>
                                        <p:strVal val="hidden"/>
                                      </p:to>
                                    </p:set>
                                  </p:childTnLst>
                                </p:cTn>
                              </p:par>
                              <p:par>
                                <p:cTn id="127" presetID="10" presetClass="exit" presetSubtype="0" fill="hold" nodeType="withEffect">
                                  <p:stCondLst>
                                    <p:cond delay="0"/>
                                  </p:stCondLst>
                                  <p:childTnLst>
                                    <p:animEffect transition="out" filter="fade">
                                      <p:cBhvr>
                                        <p:cTn id="128" dur="500"/>
                                        <p:tgtEl>
                                          <p:spTgt spid="77"/>
                                        </p:tgtEl>
                                      </p:cBhvr>
                                    </p:animEffect>
                                    <p:set>
                                      <p:cBhvr>
                                        <p:cTn id="129" dur="1" fill="hold">
                                          <p:stCondLst>
                                            <p:cond delay="499"/>
                                          </p:stCondLst>
                                        </p:cTn>
                                        <p:tgtEl>
                                          <p:spTgt spid="77"/>
                                        </p:tgtEl>
                                        <p:attrNameLst>
                                          <p:attrName>style.visibility</p:attrName>
                                        </p:attrNameLst>
                                      </p:cBhvr>
                                      <p:to>
                                        <p:strVal val="hidden"/>
                                      </p:to>
                                    </p:set>
                                  </p:childTnLst>
                                </p:cTn>
                              </p:par>
                              <p:par>
                                <p:cTn id="130" presetID="10" presetClass="exit" presetSubtype="0" fill="hold" nodeType="withEffect">
                                  <p:stCondLst>
                                    <p:cond delay="0"/>
                                  </p:stCondLst>
                                  <p:childTnLst>
                                    <p:animEffect transition="out" filter="fade">
                                      <p:cBhvr>
                                        <p:cTn id="131" dur="500"/>
                                        <p:tgtEl>
                                          <p:spTgt spid="79"/>
                                        </p:tgtEl>
                                      </p:cBhvr>
                                    </p:animEffect>
                                    <p:set>
                                      <p:cBhvr>
                                        <p:cTn id="132" dur="1" fill="hold">
                                          <p:stCondLst>
                                            <p:cond delay="499"/>
                                          </p:stCondLst>
                                        </p:cTn>
                                        <p:tgtEl>
                                          <p:spTgt spid="79"/>
                                        </p:tgtEl>
                                        <p:attrNameLst>
                                          <p:attrName>style.visibility</p:attrName>
                                        </p:attrNameLst>
                                      </p:cBhvr>
                                      <p:to>
                                        <p:strVal val="hidden"/>
                                      </p:to>
                                    </p:set>
                                  </p:childTnLst>
                                </p:cTn>
                              </p:par>
                              <p:par>
                                <p:cTn id="133" presetID="10" presetClass="exit" presetSubtype="0" fill="hold" nodeType="withEffect">
                                  <p:stCondLst>
                                    <p:cond delay="0"/>
                                  </p:stCondLst>
                                  <p:childTnLst>
                                    <p:animEffect transition="out" filter="fade">
                                      <p:cBhvr>
                                        <p:cTn id="134" dur="500"/>
                                        <p:tgtEl>
                                          <p:spTgt spid="82"/>
                                        </p:tgtEl>
                                      </p:cBhvr>
                                    </p:animEffect>
                                    <p:set>
                                      <p:cBhvr>
                                        <p:cTn id="135" dur="1" fill="hold">
                                          <p:stCondLst>
                                            <p:cond delay="499"/>
                                          </p:stCondLst>
                                        </p:cTn>
                                        <p:tgtEl>
                                          <p:spTgt spid="82"/>
                                        </p:tgtEl>
                                        <p:attrNameLst>
                                          <p:attrName>style.visibility</p:attrName>
                                        </p:attrNameLst>
                                      </p:cBhvr>
                                      <p:to>
                                        <p:strVal val="hidden"/>
                                      </p:to>
                                    </p:set>
                                  </p:childTnLst>
                                </p:cTn>
                              </p:par>
                              <p:par>
                                <p:cTn id="136" presetID="10" presetClass="exit" presetSubtype="0" fill="hold" nodeType="withEffect">
                                  <p:stCondLst>
                                    <p:cond delay="0"/>
                                  </p:stCondLst>
                                  <p:childTnLst>
                                    <p:animEffect transition="out" filter="fade">
                                      <p:cBhvr>
                                        <p:cTn id="137" dur="500"/>
                                        <p:tgtEl>
                                          <p:spTgt spid="85"/>
                                        </p:tgtEl>
                                      </p:cBhvr>
                                    </p:animEffect>
                                    <p:set>
                                      <p:cBhvr>
                                        <p:cTn id="138" dur="1" fill="hold">
                                          <p:stCondLst>
                                            <p:cond delay="499"/>
                                          </p:stCondLst>
                                        </p:cTn>
                                        <p:tgtEl>
                                          <p:spTgt spid="85"/>
                                        </p:tgtEl>
                                        <p:attrNameLst>
                                          <p:attrName>style.visibility</p:attrName>
                                        </p:attrNameLst>
                                      </p:cBhvr>
                                      <p:to>
                                        <p:strVal val="hidden"/>
                                      </p:to>
                                    </p:set>
                                  </p:childTnLst>
                                </p:cTn>
                              </p:par>
                              <p:par>
                                <p:cTn id="139" presetID="10" presetClass="exit" presetSubtype="0" fill="hold" nodeType="withEffect">
                                  <p:stCondLst>
                                    <p:cond delay="0"/>
                                  </p:stCondLst>
                                  <p:childTnLst>
                                    <p:animEffect transition="out" filter="fade">
                                      <p:cBhvr>
                                        <p:cTn id="140" dur="500"/>
                                        <p:tgtEl>
                                          <p:spTgt spid="86"/>
                                        </p:tgtEl>
                                      </p:cBhvr>
                                    </p:animEffect>
                                    <p:set>
                                      <p:cBhvr>
                                        <p:cTn id="141" dur="1" fill="hold">
                                          <p:stCondLst>
                                            <p:cond delay="499"/>
                                          </p:stCondLst>
                                        </p:cTn>
                                        <p:tgtEl>
                                          <p:spTgt spid="86"/>
                                        </p:tgtEl>
                                        <p:attrNameLst>
                                          <p:attrName>style.visibility</p:attrName>
                                        </p:attrNameLst>
                                      </p:cBhvr>
                                      <p:to>
                                        <p:strVal val="hidden"/>
                                      </p:to>
                                    </p:set>
                                  </p:childTnLst>
                                </p:cTn>
                              </p:par>
                              <p:par>
                                <p:cTn id="142" presetID="10" presetClass="exit" presetSubtype="0" fill="hold" nodeType="withEffect">
                                  <p:stCondLst>
                                    <p:cond delay="0"/>
                                  </p:stCondLst>
                                  <p:childTnLst>
                                    <p:animEffect transition="out" filter="fade">
                                      <p:cBhvr>
                                        <p:cTn id="143" dur="500"/>
                                        <p:tgtEl>
                                          <p:spTgt spid="87"/>
                                        </p:tgtEl>
                                      </p:cBhvr>
                                    </p:animEffect>
                                    <p:set>
                                      <p:cBhvr>
                                        <p:cTn id="144" dur="1" fill="hold">
                                          <p:stCondLst>
                                            <p:cond delay="499"/>
                                          </p:stCondLst>
                                        </p:cTn>
                                        <p:tgtEl>
                                          <p:spTgt spid="87"/>
                                        </p:tgtEl>
                                        <p:attrNameLst>
                                          <p:attrName>style.visibility</p:attrName>
                                        </p:attrNameLst>
                                      </p:cBhvr>
                                      <p:to>
                                        <p:strVal val="hidden"/>
                                      </p:to>
                                    </p:set>
                                  </p:childTnLst>
                                </p:cTn>
                              </p:par>
                              <p:par>
                                <p:cTn id="145" presetID="10" presetClass="exit" presetSubtype="0" fill="hold" nodeType="withEffect">
                                  <p:stCondLst>
                                    <p:cond delay="0"/>
                                  </p:stCondLst>
                                  <p:childTnLst>
                                    <p:animEffect transition="out" filter="fade">
                                      <p:cBhvr>
                                        <p:cTn id="146" dur="500"/>
                                        <p:tgtEl>
                                          <p:spTgt spid="88"/>
                                        </p:tgtEl>
                                      </p:cBhvr>
                                    </p:animEffect>
                                    <p:set>
                                      <p:cBhvr>
                                        <p:cTn id="147" dur="1" fill="hold">
                                          <p:stCondLst>
                                            <p:cond delay="499"/>
                                          </p:stCondLst>
                                        </p:cTn>
                                        <p:tgtEl>
                                          <p:spTgt spid="88"/>
                                        </p:tgtEl>
                                        <p:attrNameLst>
                                          <p:attrName>style.visibility</p:attrName>
                                        </p:attrNameLst>
                                      </p:cBhvr>
                                      <p:to>
                                        <p:strVal val="hidden"/>
                                      </p:to>
                                    </p:set>
                                  </p:childTnLst>
                                </p:cTn>
                              </p:par>
                              <p:par>
                                <p:cTn id="148" presetID="10" presetClass="exit" presetSubtype="0" fill="hold" nodeType="withEffect">
                                  <p:stCondLst>
                                    <p:cond delay="0"/>
                                  </p:stCondLst>
                                  <p:childTnLst>
                                    <p:animEffect transition="out" filter="fade">
                                      <p:cBhvr>
                                        <p:cTn id="149" dur="500"/>
                                        <p:tgtEl>
                                          <p:spTgt spid="89"/>
                                        </p:tgtEl>
                                      </p:cBhvr>
                                    </p:animEffect>
                                    <p:set>
                                      <p:cBhvr>
                                        <p:cTn id="150" dur="1" fill="hold">
                                          <p:stCondLst>
                                            <p:cond delay="499"/>
                                          </p:stCondLst>
                                        </p:cTn>
                                        <p:tgtEl>
                                          <p:spTgt spid="89"/>
                                        </p:tgtEl>
                                        <p:attrNameLst>
                                          <p:attrName>style.visibility</p:attrName>
                                        </p:attrNameLst>
                                      </p:cBhvr>
                                      <p:to>
                                        <p:strVal val="hidden"/>
                                      </p:to>
                                    </p:set>
                                  </p:childTnLst>
                                </p:cTn>
                              </p:par>
                              <p:par>
                                <p:cTn id="151" presetID="10" presetClass="exit" presetSubtype="0" fill="hold" grpId="1" nodeType="withEffect">
                                  <p:stCondLst>
                                    <p:cond delay="0"/>
                                  </p:stCondLst>
                                  <p:childTnLst>
                                    <p:animEffect transition="out" filter="fade">
                                      <p:cBhvr>
                                        <p:cTn id="152" dur="500"/>
                                        <p:tgtEl>
                                          <p:spTgt spid="94"/>
                                        </p:tgtEl>
                                      </p:cBhvr>
                                    </p:animEffect>
                                    <p:set>
                                      <p:cBhvr>
                                        <p:cTn id="153" dur="1" fill="hold">
                                          <p:stCondLst>
                                            <p:cond delay="499"/>
                                          </p:stCondLst>
                                        </p:cTn>
                                        <p:tgtEl>
                                          <p:spTgt spid="94"/>
                                        </p:tgtEl>
                                        <p:attrNameLst>
                                          <p:attrName>style.visibility</p:attrName>
                                        </p:attrNameLst>
                                      </p:cBhvr>
                                      <p:to>
                                        <p:strVal val="hidden"/>
                                      </p:to>
                                    </p:set>
                                  </p:childTnLst>
                                </p:cTn>
                              </p:par>
                              <p:par>
                                <p:cTn id="154" presetID="10" presetClass="exit" presetSubtype="0" fill="hold" grpId="1" nodeType="withEffect">
                                  <p:stCondLst>
                                    <p:cond delay="0"/>
                                  </p:stCondLst>
                                  <p:childTnLst>
                                    <p:animEffect transition="out" filter="fade">
                                      <p:cBhvr>
                                        <p:cTn id="155" dur="500"/>
                                        <p:tgtEl>
                                          <p:spTgt spid="95"/>
                                        </p:tgtEl>
                                      </p:cBhvr>
                                    </p:animEffect>
                                    <p:set>
                                      <p:cBhvr>
                                        <p:cTn id="156" dur="1" fill="hold">
                                          <p:stCondLst>
                                            <p:cond delay="499"/>
                                          </p:stCondLst>
                                        </p:cTn>
                                        <p:tgtEl>
                                          <p:spTgt spid="95"/>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grpId="0" nodeType="clickEffect">
                                  <p:stCondLst>
                                    <p:cond delay="0"/>
                                  </p:stCondLst>
                                  <p:childTnLst>
                                    <p:set>
                                      <p:cBhvr>
                                        <p:cTn id="160" dur="1" fill="hold">
                                          <p:stCondLst>
                                            <p:cond delay="0"/>
                                          </p:stCondLst>
                                        </p:cTn>
                                        <p:tgtEl>
                                          <p:spTgt spid="96"/>
                                        </p:tgtEl>
                                        <p:attrNameLst>
                                          <p:attrName>style.visibility</p:attrName>
                                        </p:attrNameLst>
                                      </p:cBhvr>
                                      <p:to>
                                        <p:strVal val="visible"/>
                                      </p:to>
                                    </p:set>
                                    <p:animEffect transition="in" filter="fade">
                                      <p:cBhvr>
                                        <p:cTn id="161" dur="500"/>
                                        <p:tgtEl>
                                          <p:spTgt spid="96"/>
                                        </p:tgtEl>
                                      </p:cBhvr>
                                    </p:animEffect>
                                  </p:childTnLst>
                                </p:cTn>
                              </p:par>
                            </p:childTnLst>
                          </p:cTn>
                        </p:par>
                      </p:childTnLst>
                    </p:cTn>
                  </p:par>
                  <p:par>
                    <p:cTn id="162" fill="hold">
                      <p:stCondLst>
                        <p:cond delay="indefinite"/>
                      </p:stCondLst>
                      <p:childTnLst>
                        <p:par>
                          <p:cTn id="163" fill="hold">
                            <p:stCondLst>
                              <p:cond delay="0"/>
                            </p:stCondLst>
                            <p:childTnLst>
                              <p:par>
                                <p:cTn id="164" presetID="10" presetClass="entr" presetSubtype="0" fill="hold" grpId="0" nodeType="clickEffect">
                                  <p:stCondLst>
                                    <p:cond delay="0"/>
                                  </p:stCondLst>
                                  <p:childTnLst>
                                    <p:set>
                                      <p:cBhvr>
                                        <p:cTn id="165" dur="1" fill="hold">
                                          <p:stCondLst>
                                            <p:cond delay="0"/>
                                          </p:stCondLst>
                                        </p:cTn>
                                        <p:tgtEl>
                                          <p:spTgt spid="97"/>
                                        </p:tgtEl>
                                        <p:attrNameLst>
                                          <p:attrName>style.visibility</p:attrName>
                                        </p:attrNameLst>
                                      </p:cBhvr>
                                      <p:to>
                                        <p:strVal val="visible"/>
                                      </p:to>
                                    </p:set>
                                    <p:animEffect transition="in" filter="fade">
                                      <p:cBhvr>
                                        <p:cTn id="166" dur="500"/>
                                        <p:tgtEl>
                                          <p:spTgt spid="97"/>
                                        </p:tgtEl>
                                      </p:cBhvr>
                                    </p:animEffec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98"/>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99"/>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100"/>
                                        </p:tgtEl>
                                        <p:attrNameLst>
                                          <p:attrName>style.visibility</p:attrName>
                                        </p:attrNameLst>
                                      </p:cBhvr>
                                      <p:to>
                                        <p:strVal val="visible"/>
                                      </p:to>
                                    </p:set>
                                  </p:childTnLst>
                                </p:cTn>
                              </p:par>
                            </p:childTnLst>
                          </p:cTn>
                        </p:par>
                        <p:par>
                          <p:cTn id="179" fill="hold">
                            <p:stCondLst>
                              <p:cond delay="0"/>
                            </p:stCondLst>
                            <p:childTnLst>
                              <p:par>
                                <p:cTn id="180" presetID="1" presetClass="entr" presetSubtype="0" fill="hold" nodeType="afterEffect">
                                  <p:stCondLst>
                                    <p:cond delay="200"/>
                                  </p:stCondLst>
                                  <p:childTnLst>
                                    <p:set>
                                      <p:cBhvr>
                                        <p:cTn id="181" dur="1" fill="hold">
                                          <p:stCondLst>
                                            <p:cond delay="0"/>
                                          </p:stCondLst>
                                        </p:cTn>
                                        <p:tgtEl>
                                          <p:spTgt spid="101"/>
                                        </p:tgtEl>
                                        <p:attrNameLst>
                                          <p:attrName>style.visibility</p:attrName>
                                        </p:attrNameLst>
                                      </p:cBhvr>
                                      <p:to>
                                        <p:strVal val="visible"/>
                                      </p:to>
                                    </p:set>
                                  </p:childTnLst>
                                </p:cTn>
                              </p:par>
                            </p:childTnLst>
                          </p:cTn>
                        </p:par>
                        <p:par>
                          <p:cTn id="182" fill="hold">
                            <p:stCondLst>
                              <p:cond delay="200"/>
                            </p:stCondLst>
                            <p:childTnLst>
                              <p:par>
                                <p:cTn id="183" presetID="1" presetClass="entr" presetSubtype="0" fill="hold" nodeType="afterEffect">
                                  <p:stCondLst>
                                    <p:cond delay="200"/>
                                  </p:stCondLst>
                                  <p:childTnLst>
                                    <p:set>
                                      <p:cBhvr>
                                        <p:cTn id="184" dur="1" fill="hold">
                                          <p:stCondLst>
                                            <p:cond delay="0"/>
                                          </p:stCondLst>
                                        </p:cTn>
                                        <p:tgtEl>
                                          <p:spTgt spid="102"/>
                                        </p:tgtEl>
                                        <p:attrNameLst>
                                          <p:attrName>style.visibility</p:attrName>
                                        </p:attrNameLst>
                                      </p:cBhvr>
                                      <p:to>
                                        <p:strVal val="visible"/>
                                      </p:to>
                                    </p:set>
                                  </p:childTnLst>
                                </p:cTn>
                              </p:par>
                            </p:childTnLst>
                          </p:cTn>
                        </p:par>
                        <p:par>
                          <p:cTn id="185" fill="hold">
                            <p:stCondLst>
                              <p:cond delay="400"/>
                            </p:stCondLst>
                            <p:childTnLst>
                              <p:par>
                                <p:cTn id="186" presetID="1" presetClass="entr" presetSubtype="0" fill="hold" nodeType="afterEffect">
                                  <p:stCondLst>
                                    <p:cond delay="200"/>
                                  </p:stCondLst>
                                  <p:childTnLst>
                                    <p:set>
                                      <p:cBhvr>
                                        <p:cTn id="187" dur="1" fill="hold">
                                          <p:stCondLst>
                                            <p:cond delay="0"/>
                                          </p:stCondLst>
                                        </p:cTn>
                                        <p:tgtEl>
                                          <p:spTgt spid="103"/>
                                        </p:tgtEl>
                                        <p:attrNameLst>
                                          <p:attrName>style.visibility</p:attrName>
                                        </p:attrNameLst>
                                      </p:cBhvr>
                                      <p:to>
                                        <p:strVal val="visible"/>
                                      </p:to>
                                    </p:set>
                                  </p:childTnLst>
                                </p:cTn>
                              </p:par>
                              <p:par>
                                <p:cTn id="188" presetID="1" presetClass="entr" presetSubtype="0" fill="hold" nodeType="withEffect">
                                  <p:stCondLst>
                                    <p:cond delay="200"/>
                                  </p:stCondLst>
                                  <p:childTnLst>
                                    <p:set>
                                      <p:cBhvr>
                                        <p:cTn id="189" dur="1" fill="hold">
                                          <p:stCondLst>
                                            <p:cond delay="0"/>
                                          </p:stCondLst>
                                        </p:cTn>
                                        <p:tgtEl>
                                          <p:spTgt spid="127"/>
                                        </p:tgtEl>
                                        <p:attrNameLst>
                                          <p:attrName>style.visibility</p:attrName>
                                        </p:attrNameLst>
                                      </p:cBhvr>
                                      <p:to>
                                        <p:strVal val="visible"/>
                                      </p:to>
                                    </p:set>
                                  </p:childTnLst>
                                </p:cTn>
                              </p:par>
                              <p:par>
                                <p:cTn id="190" presetID="1" presetClass="entr" presetSubtype="0" fill="hold" nodeType="withEffect">
                                  <p:stCondLst>
                                    <p:cond delay="200"/>
                                  </p:stCondLst>
                                  <p:childTnLst>
                                    <p:set>
                                      <p:cBhvr>
                                        <p:cTn id="191" dur="1" fill="hold">
                                          <p:stCondLst>
                                            <p:cond delay="0"/>
                                          </p:stCondLst>
                                        </p:cTn>
                                        <p:tgtEl>
                                          <p:spTgt spid="128"/>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0" presetClass="exit" presetSubtype="0" fill="hold" grpId="1" nodeType="clickEffect">
                                  <p:stCondLst>
                                    <p:cond delay="0"/>
                                  </p:stCondLst>
                                  <p:childTnLst>
                                    <p:animEffect transition="out" filter="fade">
                                      <p:cBhvr>
                                        <p:cTn id="195" dur="500"/>
                                        <p:tgtEl>
                                          <p:spTgt spid="4"/>
                                        </p:tgtEl>
                                      </p:cBhvr>
                                    </p:animEffect>
                                    <p:set>
                                      <p:cBhvr>
                                        <p:cTn id="196" dur="1" fill="hold">
                                          <p:stCondLst>
                                            <p:cond delay="499"/>
                                          </p:stCondLst>
                                        </p:cTn>
                                        <p:tgtEl>
                                          <p:spTgt spid="4"/>
                                        </p:tgtEl>
                                        <p:attrNameLst>
                                          <p:attrName>style.visibility</p:attrName>
                                        </p:attrNameLst>
                                      </p:cBhvr>
                                      <p:to>
                                        <p:strVal val="hidden"/>
                                      </p:to>
                                    </p:set>
                                  </p:childTnLst>
                                </p:cTn>
                              </p:par>
                              <p:par>
                                <p:cTn id="197" presetID="10" presetClass="exit" presetSubtype="0" fill="hold" nodeType="withEffect">
                                  <p:stCondLst>
                                    <p:cond delay="0"/>
                                  </p:stCondLst>
                                  <p:childTnLst>
                                    <p:animEffect transition="out" filter="fade">
                                      <p:cBhvr>
                                        <p:cTn id="198" dur="500"/>
                                        <p:tgtEl>
                                          <p:spTgt spid="3"/>
                                        </p:tgtEl>
                                      </p:cBhvr>
                                    </p:animEffect>
                                    <p:set>
                                      <p:cBhvr>
                                        <p:cTn id="199" dur="1" fill="hold">
                                          <p:stCondLst>
                                            <p:cond delay="499"/>
                                          </p:stCondLst>
                                        </p:cTn>
                                        <p:tgtEl>
                                          <p:spTgt spid="3"/>
                                        </p:tgtEl>
                                        <p:attrNameLst>
                                          <p:attrName>style.visibility</p:attrName>
                                        </p:attrNameLst>
                                      </p:cBhvr>
                                      <p:to>
                                        <p:strVal val="hidden"/>
                                      </p:to>
                                    </p:set>
                                  </p:childTnLst>
                                </p:cTn>
                              </p:par>
                              <p:par>
                                <p:cTn id="200" presetID="10" presetClass="exit" presetSubtype="0" fill="hold" grpId="1" nodeType="withEffect">
                                  <p:stCondLst>
                                    <p:cond delay="0"/>
                                  </p:stCondLst>
                                  <p:childTnLst>
                                    <p:animEffect transition="out" filter="fade">
                                      <p:cBhvr>
                                        <p:cTn id="201" dur="500"/>
                                        <p:tgtEl>
                                          <p:spTgt spid="9"/>
                                        </p:tgtEl>
                                      </p:cBhvr>
                                    </p:animEffect>
                                    <p:set>
                                      <p:cBhvr>
                                        <p:cTn id="202" dur="1" fill="hold">
                                          <p:stCondLst>
                                            <p:cond delay="499"/>
                                          </p:stCondLst>
                                        </p:cTn>
                                        <p:tgtEl>
                                          <p:spTgt spid="9"/>
                                        </p:tgtEl>
                                        <p:attrNameLst>
                                          <p:attrName>style.visibility</p:attrName>
                                        </p:attrNameLst>
                                      </p:cBhvr>
                                      <p:to>
                                        <p:strVal val="hidden"/>
                                      </p:to>
                                    </p:set>
                                  </p:childTnLst>
                                </p:cTn>
                              </p:par>
                              <p:par>
                                <p:cTn id="203" presetID="10" presetClass="exit" presetSubtype="0" fill="hold" grpId="1" nodeType="withEffect">
                                  <p:stCondLst>
                                    <p:cond delay="0"/>
                                  </p:stCondLst>
                                  <p:childTnLst>
                                    <p:animEffect transition="out" filter="fade">
                                      <p:cBhvr>
                                        <p:cTn id="204" dur="500"/>
                                        <p:tgtEl>
                                          <p:spTgt spid="10"/>
                                        </p:tgtEl>
                                      </p:cBhvr>
                                    </p:animEffect>
                                    <p:set>
                                      <p:cBhvr>
                                        <p:cTn id="205" dur="1" fill="hold">
                                          <p:stCondLst>
                                            <p:cond delay="499"/>
                                          </p:stCondLst>
                                        </p:cTn>
                                        <p:tgtEl>
                                          <p:spTgt spid="10"/>
                                        </p:tgtEl>
                                        <p:attrNameLst>
                                          <p:attrName>style.visibility</p:attrName>
                                        </p:attrNameLst>
                                      </p:cBhvr>
                                      <p:to>
                                        <p:strVal val="hidden"/>
                                      </p:to>
                                    </p:set>
                                  </p:childTnLst>
                                </p:cTn>
                              </p:par>
                              <p:par>
                                <p:cTn id="206" presetID="10" presetClass="exit" presetSubtype="0" fill="hold" nodeType="withEffect">
                                  <p:stCondLst>
                                    <p:cond delay="0"/>
                                  </p:stCondLst>
                                  <p:childTnLst>
                                    <p:animEffect transition="out" filter="fade">
                                      <p:cBhvr>
                                        <p:cTn id="207" dur="500"/>
                                        <p:tgtEl>
                                          <p:spTgt spid="12"/>
                                        </p:tgtEl>
                                      </p:cBhvr>
                                    </p:animEffect>
                                    <p:set>
                                      <p:cBhvr>
                                        <p:cTn id="208" dur="1" fill="hold">
                                          <p:stCondLst>
                                            <p:cond delay="499"/>
                                          </p:stCondLst>
                                        </p:cTn>
                                        <p:tgtEl>
                                          <p:spTgt spid="12"/>
                                        </p:tgtEl>
                                        <p:attrNameLst>
                                          <p:attrName>style.visibility</p:attrName>
                                        </p:attrNameLst>
                                      </p:cBhvr>
                                      <p:to>
                                        <p:strVal val="hidden"/>
                                      </p:to>
                                    </p:set>
                                  </p:childTnLst>
                                </p:cTn>
                              </p:par>
                              <p:par>
                                <p:cTn id="209" presetID="10" presetClass="exit" presetSubtype="0" fill="hold" nodeType="withEffect">
                                  <p:stCondLst>
                                    <p:cond delay="0"/>
                                  </p:stCondLst>
                                  <p:childTnLst>
                                    <p:animEffect transition="out" filter="fade">
                                      <p:cBhvr>
                                        <p:cTn id="210" dur="500"/>
                                        <p:tgtEl>
                                          <p:spTgt spid="13"/>
                                        </p:tgtEl>
                                      </p:cBhvr>
                                    </p:animEffect>
                                    <p:set>
                                      <p:cBhvr>
                                        <p:cTn id="211" dur="1" fill="hold">
                                          <p:stCondLst>
                                            <p:cond delay="499"/>
                                          </p:stCondLst>
                                        </p:cTn>
                                        <p:tgtEl>
                                          <p:spTgt spid="13"/>
                                        </p:tgtEl>
                                        <p:attrNameLst>
                                          <p:attrName>style.visibility</p:attrName>
                                        </p:attrNameLst>
                                      </p:cBhvr>
                                      <p:to>
                                        <p:strVal val="hidden"/>
                                      </p:to>
                                    </p:set>
                                  </p:childTnLst>
                                </p:cTn>
                              </p:par>
                              <p:par>
                                <p:cTn id="212" presetID="10" presetClass="exit" presetSubtype="0" fill="hold" nodeType="withEffect">
                                  <p:stCondLst>
                                    <p:cond delay="0"/>
                                  </p:stCondLst>
                                  <p:childTnLst>
                                    <p:animEffect transition="out" filter="fade">
                                      <p:cBhvr>
                                        <p:cTn id="213" dur="500"/>
                                        <p:tgtEl>
                                          <p:spTgt spid="14"/>
                                        </p:tgtEl>
                                      </p:cBhvr>
                                    </p:animEffect>
                                    <p:set>
                                      <p:cBhvr>
                                        <p:cTn id="214" dur="1" fill="hold">
                                          <p:stCondLst>
                                            <p:cond delay="499"/>
                                          </p:stCondLst>
                                        </p:cTn>
                                        <p:tgtEl>
                                          <p:spTgt spid="14"/>
                                        </p:tgtEl>
                                        <p:attrNameLst>
                                          <p:attrName>style.visibility</p:attrName>
                                        </p:attrNameLst>
                                      </p:cBhvr>
                                      <p:to>
                                        <p:strVal val="hidden"/>
                                      </p:to>
                                    </p:set>
                                  </p:childTnLst>
                                </p:cTn>
                              </p:par>
                              <p:par>
                                <p:cTn id="215" presetID="10" presetClass="exit" presetSubtype="0" fill="hold" nodeType="withEffect">
                                  <p:stCondLst>
                                    <p:cond delay="0"/>
                                  </p:stCondLst>
                                  <p:childTnLst>
                                    <p:animEffect transition="out" filter="fade">
                                      <p:cBhvr>
                                        <p:cTn id="216" dur="500"/>
                                        <p:tgtEl>
                                          <p:spTgt spid="15"/>
                                        </p:tgtEl>
                                      </p:cBhvr>
                                    </p:animEffect>
                                    <p:set>
                                      <p:cBhvr>
                                        <p:cTn id="217" dur="1" fill="hold">
                                          <p:stCondLst>
                                            <p:cond delay="499"/>
                                          </p:stCondLst>
                                        </p:cTn>
                                        <p:tgtEl>
                                          <p:spTgt spid="15"/>
                                        </p:tgtEl>
                                        <p:attrNameLst>
                                          <p:attrName>style.visibility</p:attrName>
                                        </p:attrNameLst>
                                      </p:cBhvr>
                                      <p:to>
                                        <p:strVal val="hidden"/>
                                      </p:to>
                                    </p:set>
                                  </p:childTnLst>
                                </p:cTn>
                              </p:par>
                              <p:par>
                                <p:cTn id="218" presetID="10" presetClass="exit" presetSubtype="0" fill="hold" nodeType="withEffect">
                                  <p:stCondLst>
                                    <p:cond delay="0"/>
                                  </p:stCondLst>
                                  <p:childTnLst>
                                    <p:animEffect transition="out" filter="fade">
                                      <p:cBhvr>
                                        <p:cTn id="219" dur="500"/>
                                        <p:tgtEl>
                                          <p:spTgt spid="16"/>
                                        </p:tgtEl>
                                      </p:cBhvr>
                                    </p:animEffect>
                                    <p:set>
                                      <p:cBhvr>
                                        <p:cTn id="220" dur="1" fill="hold">
                                          <p:stCondLst>
                                            <p:cond delay="499"/>
                                          </p:stCondLst>
                                        </p:cTn>
                                        <p:tgtEl>
                                          <p:spTgt spid="16"/>
                                        </p:tgtEl>
                                        <p:attrNameLst>
                                          <p:attrName>style.visibility</p:attrName>
                                        </p:attrNameLst>
                                      </p:cBhvr>
                                      <p:to>
                                        <p:strVal val="hidden"/>
                                      </p:to>
                                    </p:set>
                                  </p:childTnLst>
                                </p:cTn>
                              </p:par>
                              <p:par>
                                <p:cTn id="221" presetID="10" presetClass="exit" presetSubtype="0" fill="hold" nodeType="withEffect">
                                  <p:stCondLst>
                                    <p:cond delay="0"/>
                                  </p:stCondLst>
                                  <p:childTnLst>
                                    <p:animEffect transition="out" filter="fade">
                                      <p:cBhvr>
                                        <p:cTn id="222" dur="500"/>
                                        <p:tgtEl>
                                          <p:spTgt spid="17"/>
                                        </p:tgtEl>
                                      </p:cBhvr>
                                    </p:animEffect>
                                    <p:set>
                                      <p:cBhvr>
                                        <p:cTn id="223" dur="1" fill="hold">
                                          <p:stCondLst>
                                            <p:cond delay="499"/>
                                          </p:stCondLst>
                                        </p:cTn>
                                        <p:tgtEl>
                                          <p:spTgt spid="17"/>
                                        </p:tgtEl>
                                        <p:attrNameLst>
                                          <p:attrName>style.visibility</p:attrName>
                                        </p:attrNameLst>
                                      </p:cBhvr>
                                      <p:to>
                                        <p:strVal val="hidden"/>
                                      </p:to>
                                    </p:set>
                                  </p:childTnLst>
                                </p:cTn>
                              </p:par>
                              <p:par>
                                <p:cTn id="224" presetID="10" presetClass="exit" presetSubtype="0" fill="hold" nodeType="withEffect">
                                  <p:stCondLst>
                                    <p:cond delay="0"/>
                                  </p:stCondLst>
                                  <p:childTnLst>
                                    <p:animEffect transition="out" filter="fade">
                                      <p:cBhvr>
                                        <p:cTn id="225" dur="500"/>
                                        <p:tgtEl>
                                          <p:spTgt spid="18"/>
                                        </p:tgtEl>
                                      </p:cBhvr>
                                    </p:animEffect>
                                    <p:set>
                                      <p:cBhvr>
                                        <p:cTn id="226" dur="1" fill="hold">
                                          <p:stCondLst>
                                            <p:cond delay="499"/>
                                          </p:stCondLst>
                                        </p:cTn>
                                        <p:tgtEl>
                                          <p:spTgt spid="18"/>
                                        </p:tgtEl>
                                        <p:attrNameLst>
                                          <p:attrName>style.visibility</p:attrName>
                                        </p:attrNameLst>
                                      </p:cBhvr>
                                      <p:to>
                                        <p:strVal val="hidden"/>
                                      </p:to>
                                    </p:set>
                                  </p:childTnLst>
                                </p:cTn>
                              </p:par>
                              <p:par>
                                <p:cTn id="227" presetID="10" presetClass="exit" presetSubtype="0" fill="hold" nodeType="withEffect">
                                  <p:stCondLst>
                                    <p:cond delay="0"/>
                                  </p:stCondLst>
                                  <p:childTnLst>
                                    <p:animEffect transition="out" filter="fade">
                                      <p:cBhvr>
                                        <p:cTn id="228" dur="500"/>
                                        <p:tgtEl>
                                          <p:spTgt spid="19"/>
                                        </p:tgtEl>
                                      </p:cBhvr>
                                    </p:animEffect>
                                    <p:set>
                                      <p:cBhvr>
                                        <p:cTn id="229" dur="1" fill="hold">
                                          <p:stCondLst>
                                            <p:cond delay="499"/>
                                          </p:stCondLst>
                                        </p:cTn>
                                        <p:tgtEl>
                                          <p:spTgt spid="19"/>
                                        </p:tgtEl>
                                        <p:attrNameLst>
                                          <p:attrName>style.visibility</p:attrName>
                                        </p:attrNameLst>
                                      </p:cBhvr>
                                      <p:to>
                                        <p:strVal val="hidden"/>
                                      </p:to>
                                    </p:set>
                                  </p:childTnLst>
                                </p:cTn>
                              </p:par>
                              <p:par>
                                <p:cTn id="230" presetID="10" presetClass="exit" presetSubtype="0" fill="hold" nodeType="withEffect">
                                  <p:stCondLst>
                                    <p:cond delay="0"/>
                                  </p:stCondLst>
                                  <p:childTnLst>
                                    <p:animEffect transition="out" filter="fade">
                                      <p:cBhvr>
                                        <p:cTn id="231" dur="500"/>
                                        <p:tgtEl>
                                          <p:spTgt spid="20"/>
                                        </p:tgtEl>
                                      </p:cBhvr>
                                    </p:animEffect>
                                    <p:set>
                                      <p:cBhvr>
                                        <p:cTn id="232" dur="1" fill="hold">
                                          <p:stCondLst>
                                            <p:cond delay="499"/>
                                          </p:stCondLst>
                                        </p:cTn>
                                        <p:tgtEl>
                                          <p:spTgt spid="20"/>
                                        </p:tgtEl>
                                        <p:attrNameLst>
                                          <p:attrName>style.visibility</p:attrName>
                                        </p:attrNameLst>
                                      </p:cBhvr>
                                      <p:to>
                                        <p:strVal val="hidden"/>
                                      </p:to>
                                    </p:set>
                                  </p:childTnLst>
                                </p:cTn>
                              </p:par>
                              <p:par>
                                <p:cTn id="233" presetID="10" presetClass="exit" presetSubtype="0" fill="hold" nodeType="withEffect">
                                  <p:stCondLst>
                                    <p:cond delay="0"/>
                                  </p:stCondLst>
                                  <p:childTnLst>
                                    <p:animEffect transition="out" filter="fade">
                                      <p:cBhvr>
                                        <p:cTn id="234" dur="500"/>
                                        <p:tgtEl>
                                          <p:spTgt spid="21"/>
                                        </p:tgtEl>
                                      </p:cBhvr>
                                    </p:animEffect>
                                    <p:set>
                                      <p:cBhvr>
                                        <p:cTn id="235" dur="1" fill="hold">
                                          <p:stCondLst>
                                            <p:cond delay="499"/>
                                          </p:stCondLst>
                                        </p:cTn>
                                        <p:tgtEl>
                                          <p:spTgt spid="21"/>
                                        </p:tgtEl>
                                        <p:attrNameLst>
                                          <p:attrName>style.visibility</p:attrName>
                                        </p:attrNameLst>
                                      </p:cBhvr>
                                      <p:to>
                                        <p:strVal val="hidden"/>
                                      </p:to>
                                    </p:set>
                                  </p:childTnLst>
                                </p:cTn>
                              </p:par>
                              <p:par>
                                <p:cTn id="236" presetID="10" presetClass="exit" presetSubtype="0" fill="hold" nodeType="withEffect">
                                  <p:stCondLst>
                                    <p:cond delay="0"/>
                                  </p:stCondLst>
                                  <p:childTnLst>
                                    <p:animEffect transition="out" filter="fade">
                                      <p:cBhvr>
                                        <p:cTn id="237" dur="500"/>
                                        <p:tgtEl>
                                          <p:spTgt spid="22"/>
                                        </p:tgtEl>
                                      </p:cBhvr>
                                    </p:animEffect>
                                    <p:set>
                                      <p:cBhvr>
                                        <p:cTn id="238" dur="1" fill="hold">
                                          <p:stCondLst>
                                            <p:cond delay="499"/>
                                          </p:stCondLst>
                                        </p:cTn>
                                        <p:tgtEl>
                                          <p:spTgt spid="22"/>
                                        </p:tgtEl>
                                        <p:attrNameLst>
                                          <p:attrName>style.visibility</p:attrName>
                                        </p:attrNameLst>
                                      </p:cBhvr>
                                      <p:to>
                                        <p:strVal val="hidden"/>
                                      </p:to>
                                    </p:set>
                                  </p:childTnLst>
                                </p:cTn>
                              </p:par>
                              <p:par>
                                <p:cTn id="239" presetID="10" presetClass="exit" presetSubtype="0" fill="hold" nodeType="withEffect">
                                  <p:stCondLst>
                                    <p:cond delay="0"/>
                                  </p:stCondLst>
                                  <p:childTnLst>
                                    <p:animEffect transition="out" filter="fade">
                                      <p:cBhvr>
                                        <p:cTn id="240" dur="500"/>
                                        <p:tgtEl>
                                          <p:spTgt spid="23"/>
                                        </p:tgtEl>
                                      </p:cBhvr>
                                    </p:animEffect>
                                    <p:set>
                                      <p:cBhvr>
                                        <p:cTn id="241" dur="1" fill="hold">
                                          <p:stCondLst>
                                            <p:cond delay="499"/>
                                          </p:stCondLst>
                                        </p:cTn>
                                        <p:tgtEl>
                                          <p:spTgt spid="23"/>
                                        </p:tgtEl>
                                        <p:attrNameLst>
                                          <p:attrName>style.visibility</p:attrName>
                                        </p:attrNameLst>
                                      </p:cBhvr>
                                      <p:to>
                                        <p:strVal val="hidden"/>
                                      </p:to>
                                    </p:set>
                                  </p:childTnLst>
                                </p:cTn>
                              </p:par>
                              <p:par>
                                <p:cTn id="242" presetID="10" presetClass="exit" presetSubtype="0" fill="hold" nodeType="withEffect">
                                  <p:stCondLst>
                                    <p:cond delay="0"/>
                                  </p:stCondLst>
                                  <p:childTnLst>
                                    <p:animEffect transition="out" filter="fade">
                                      <p:cBhvr>
                                        <p:cTn id="243" dur="500"/>
                                        <p:tgtEl>
                                          <p:spTgt spid="24"/>
                                        </p:tgtEl>
                                      </p:cBhvr>
                                    </p:animEffect>
                                    <p:set>
                                      <p:cBhvr>
                                        <p:cTn id="244" dur="1" fill="hold">
                                          <p:stCondLst>
                                            <p:cond delay="499"/>
                                          </p:stCondLst>
                                        </p:cTn>
                                        <p:tgtEl>
                                          <p:spTgt spid="24"/>
                                        </p:tgtEl>
                                        <p:attrNameLst>
                                          <p:attrName>style.visibility</p:attrName>
                                        </p:attrNameLst>
                                      </p:cBhvr>
                                      <p:to>
                                        <p:strVal val="hidden"/>
                                      </p:to>
                                    </p:set>
                                  </p:childTnLst>
                                </p:cTn>
                              </p:par>
                              <p:par>
                                <p:cTn id="245" presetID="10" presetClass="exit" presetSubtype="0" fill="hold" nodeType="withEffect">
                                  <p:stCondLst>
                                    <p:cond delay="0"/>
                                  </p:stCondLst>
                                  <p:childTnLst>
                                    <p:animEffect transition="out" filter="fade">
                                      <p:cBhvr>
                                        <p:cTn id="246" dur="500"/>
                                        <p:tgtEl>
                                          <p:spTgt spid="75"/>
                                        </p:tgtEl>
                                      </p:cBhvr>
                                    </p:animEffect>
                                    <p:set>
                                      <p:cBhvr>
                                        <p:cTn id="247" dur="1" fill="hold">
                                          <p:stCondLst>
                                            <p:cond delay="499"/>
                                          </p:stCondLst>
                                        </p:cTn>
                                        <p:tgtEl>
                                          <p:spTgt spid="75"/>
                                        </p:tgtEl>
                                        <p:attrNameLst>
                                          <p:attrName>style.visibility</p:attrName>
                                        </p:attrNameLst>
                                      </p:cBhvr>
                                      <p:to>
                                        <p:strVal val="hidden"/>
                                      </p:to>
                                    </p:set>
                                  </p:childTnLst>
                                </p:cTn>
                              </p:par>
                              <p:par>
                                <p:cTn id="248" presetID="10" presetClass="exit" presetSubtype="0" fill="hold" nodeType="withEffect">
                                  <p:stCondLst>
                                    <p:cond delay="0"/>
                                  </p:stCondLst>
                                  <p:childTnLst>
                                    <p:animEffect transition="out" filter="fade">
                                      <p:cBhvr>
                                        <p:cTn id="249" dur="500"/>
                                        <p:tgtEl>
                                          <p:spTgt spid="77"/>
                                        </p:tgtEl>
                                      </p:cBhvr>
                                    </p:animEffect>
                                    <p:set>
                                      <p:cBhvr>
                                        <p:cTn id="250" dur="1" fill="hold">
                                          <p:stCondLst>
                                            <p:cond delay="499"/>
                                          </p:stCondLst>
                                        </p:cTn>
                                        <p:tgtEl>
                                          <p:spTgt spid="77"/>
                                        </p:tgtEl>
                                        <p:attrNameLst>
                                          <p:attrName>style.visibility</p:attrName>
                                        </p:attrNameLst>
                                      </p:cBhvr>
                                      <p:to>
                                        <p:strVal val="hidden"/>
                                      </p:to>
                                    </p:set>
                                  </p:childTnLst>
                                </p:cTn>
                              </p:par>
                              <p:par>
                                <p:cTn id="251" presetID="10" presetClass="exit" presetSubtype="0" fill="hold" nodeType="withEffect">
                                  <p:stCondLst>
                                    <p:cond delay="0"/>
                                  </p:stCondLst>
                                  <p:childTnLst>
                                    <p:animEffect transition="out" filter="fade">
                                      <p:cBhvr>
                                        <p:cTn id="252" dur="500"/>
                                        <p:tgtEl>
                                          <p:spTgt spid="79"/>
                                        </p:tgtEl>
                                      </p:cBhvr>
                                    </p:animEffect>
                                    <p:set>
                                      <p:cBhvr>
                                        <p:cTn id="253" dur="1" fill="hold">
                                          <p:stCondLst>
                                            <p:cond delay="499"/>
                                          </p:stCondLst>
                                        </p:cTn>
                                        <p:tgtEl>
                                          <p:spTgt spid="79"/>
                                        </p:tgtEl>
                                        <p:attrNameLst>
                                          <p:attrName>style.visibility</p:attrName>
                                        </p:attrNameLst>
                                      </p:cBhvr>
                                      <p:to>
                                        <p:strVal val="hidden"/>
                                      </p:to>
                                    </p:set>
                                  </p:childTnLst>
                                </p:cTn>
                              </p:par>
                              <p:par>
                                <p:cTn id="254" presetID="10" presetClass="exit" presetSubtype="0" fill="hold" nodeType="withEffect">
                                  <p:stCondLst>
                                    <p:cond delay="0"/>
                                  </p:stCondLst>
                                  <p:childTnLst>
                                    <p:animEffect transition="out" filter="fade">
                                      <p:cBhvr>
                                        <p:cTn id="255" dur="500"/>
                                        <p:tgtEl>
                                          <p:spTgt spid="82"/>
                                        </p:tgtEl>
                                      </p:cBhvr>
                                    </p:animEffect>
                                    <p:set>
                                      <p:cBhvr>
                                        <p:cTn id="256" dur="1" fill="hold">
                                          <p:stCondLst>
                                            <p:cond delay="499"/>
                                          </p:stCondLst>
                                        </p:cTn>
                                        <p:tgtEl>
                                          <p:spTgt spid="82"/>
                                        </p:tgtEl>
                                        <p:attrNameLst>
                                          <p:attrName>style.visibility</p:attrName>
                                        </p:attrNameLst>
                                      </p:cBhvr>
                                      <p:to>
                                        <p:strVal val="hidden"/>
                                      </p:to>
                                    </p:set>
                                  </p:childTnLst>
                                </p:cTn>
                              </p:par>
                              <p:par>
                                <p:cTn id="257" presetID="10" presetClass="exit" presetSubtype="0" fill="hold" nodeType="withEffect">
                                  <p:stCondLst>
                                    <p:cond delay="0"/>
                                  </p:stCondLst>
                                  <p:childTnLst>
                                    <p:animEffect transition="out" filter="fade">
                                      <p:cBhvr>
                                        <p:cTn id="258" dur="500"/>
                                        <p:tgtEl>
                                          <p:spTgt spid="85"/>
                                        </p:tgtEl>
                                      </p:cBhvr>
                                    </p:animEffect>
                                    <p:set>
                                      <p:cBhvr>
                                        <p:cTn id="259" dur="1" fill="hold">
                                          <p:stCondLst>
                                            <p:cond delay="499"/>
                                          </p:stCondLst>
                                        </p:cTn>
                                        <p:tgtEl>
                                          <p:spTgt spid="85"/>
                                        </p:tgtEl>
                                        <p:attrNameLst>
                                          <p:attrName>style.visibility</p:attrName>
                                        </p:attrNameLst>
                                      </p:cBhvr>
                                      <p:to>
                                        <p:strVal val="hidden"/>
                                      </p:to>
                                    </p:set>
                                  </p:childTnLst>
                                </p:cTn>
                              </p:par>
                              <p:par>
                                <p:cTn id="260" presetID="10" presetClass="exit" presetSubtype="0" fill="hold" nodeType="withEffect">
                                  <p:stCondLst>
                                    <p:cond delay="0"/>
                                  </p:stCondLst>
                                  <p:childTnLst>
                                    <p:animEffect transition="out" filter="fade">
                                      <p:cBhvr>
                                        <p:cTn id="261" dur="500"/>
                                        <p:tgtEl>
                                          <p:spTgt spid="86"/>
                                        </p:tgtEl>
                                      </p:cBhvr>
                                    </p:animEffect>
                                    <p:set>
                                      <p:cBhvr>
                                        <p:cTn id="262" dur="1" fill="hold">
                                          <p:stCondLst>
                                            <p:cond delay="499"/>
                                          </p:stCondLst>
                                        </p:cTn>
                                        <p:tgtEl>
                                          <p:spTgt spid="86"/>
                                        </p:tgtEl>
                                        <p:attrNameLst>
                                          <p:attrName>style.visibility</p:attrName>
                                        </p:attrNameLst>
                                      </p:cBhvr>
                                      <p:to>
                                        <p:strVal val="hidden"/>
                                      </p:to>
                                    </p:set>
                                  </p:childTnLst>
                                </p:cTn>
                              </p:par>
                              <p:par>
                                <p:cTn id="263" presetID="10" presetClass="exit" presetSubtype="0" fill="hold" nodeType="withEffect">
                                  <p:stCondLst>
                                    <p:cond delay="0"/>
                                  </p:stCondLst>
                                  <p:childTnLst>
                                    <p:animEffect transition="out" filter="fade">
                                      <p:cBhvr>
                                        <p:cTn id="264" dur="500"/>
                                        <p:tgtEl>
                                          <p:spTgt spid="87"/>
                                        </p:tgtEl>
                                      </p:cBhvr>
                                    </p:animEffect>
                                    <p:set>
                                      <p:cBhvr>
                                        <p:cTn id="265" dur="1" fill="hold">
                                          <p:stCondLst>
                                            <p:cond delay="499"/>
                                          </p:stCondLst>
                                        </p:cTn>
                                        <p:tgtEl>
                                          <p:spTgt spid="87"/>
                                        </p:tgtEl>
                                        <p:attrNameLst>
                                          <p:attrName>style.visibility</p:attrName>
                                        </p:attrNameLst>
                                      </p:cBhvr>
                                      <p:to>
                                        <p:strVal val="hidden"/>
                                      </p:to>
                                    </p:set>
                                  </p:childTnLst>
                                </p:cTn>
                              </p:par>
                              <p:par>
                                <p:cTn id="266" presetID="10" presetClass="exit" presetSubtype="0" fill="hold" nodeType="withEffect">
                                  <p:stCondLst>
                                    <p:cond delay="0"/>
                                  </p:stCondLst>
                                  <p:childTnLst>
                                    <p:animEffect transition="out" filter="fade">
                                      <p:cBhvr>
                                        <p:cTn id="267" dur="500"/>
                                        <p:tgtEl>
                                          <p:spTgt spid="88"/>
                                        </p:tgtEl>
                                      </p:cBhvr>
                                    </p:animEffect>
                                    <p:set>
                                      <p:cBhvr>
                                        <p:cTn id="268" dur="1" fill="hold">
                                          <p:stCondLst>
                                            <p:cond delay="499"/>
                                          </p:stCondLst>
                                        </p:cTn>
                                        <p:tgtEl>
                                          <p:spTgt spid="88"/>
                                        </p:tgtEl>
                                        <p:attrNameLst>
                                          <p:attrName>style.visibility</p:attrName>
                                        </p:attrNameLst>
                                      </p:cBhvr>
                                      <p:to>
                                        <p:strVal val="hidden"/>
                                      </p:to>
                                    </p:set>
                                  </p:childTnLst>
                                </p:cTn>
                              </p:par>
                              <p:par>
                                <p:cTn id="269" presetID="10" presetClass="exit" presetSubtype="0" fill="hold" nodeType="withEffect">
                                  <p:stCondLst>
                                    <p:cond delay="0"/>
                                  </p:stCondLst>
                                  <p:childTnLst>
                                    <p:animEffect transition="out" filter="fade">
                                      <p:cBhvr>
                                        <p:cTn id="270" dur="500"/>
                                        <p:tgtEl>
                                          <p:spTgt spid="89"/>
                                        </p:tgtEl>
                                      </p:cBhvr>
                                    </p:animEffect>
                                    <p:set>
                                      <p:cBhvr>
                                        <p:cTn id="271" dur="1" fill="hold">
                                          <p:stCondLst>
                                            <p:cond delay="499"/>
                                          </p:stCondLst>
                                        </p:cTn>
                                        <p:tgtEl>
                                          <p:spTgt spid="89"/>
                                        </p:tgtEl>
                                        <p:attrNameLst>
                                          <p:attrName>style.visibility</p:attrName>
                                        </p:attrNameLst>
                                      </p:cBhvr>
                                      <p:to>
                                        <p:strVal val="hidden"/>
                                      </p:to>
                                    </p:set>
                                  </p:childTnLst>
                                </p:cTn>
                              </p:par>
                              <p:par>
                                <p:cTn id="272" presetID="10" presetClass="exit" presetSubtype="0" fill="hold" grpId="2" nodeType="withEffect">
                                  <p:stCondLst>
                                    <p:cond delay="0"/>
                                  </p:stCondLst>
                                  <p:childTnLst>
                                    <p:animEffect transition="out" filter="fade">
                                      <p:cBhvr>
                                        <p:cTn id="273" dur="500"/>
                                        <p:tgtEl>
                                          <p:spTgt spid="94"/>
                                        </p:tgtEl>
                                      </p:cBhvr>
                                    </p:animEffect>
                                    <p:set>
                                      <p:cBhvr>
                                        <p:cTn id="274" dur="1" fill="hold">
                                          <p:stCondLst>
                                            <p:cond delay="499"/>
                                          </p:stCondLst>
                                        </p:cTn>
                                        <p:tgtEl>
                                          <p:spTgt spid="94"/>
                                        </p:tgtEl>
                                        <p:attrNameLst>
                                          <p:attrName>style.visibility</p:attrName>
                                        </p:attrNameLst>
                                      </p:cBhvr>
                                      <p:to>
                                        <p:strVal val="hidden"/>
                                      </p:to>
                                    </p:set>
                                  </p:childTnLst>
                                </p:cTn>
                              </p:par>
                              <p:par>
                                <p:cTn id="275" presetID="10" presetClass="exit" presetSubtype="0" fill="hold" grpId="2" nodeType="withEffect">
                                  <p:stCondLst>
                                    <p:cond delay="0"/>
                                  </p:stCondLst>
                                  <p:childTnLst>
                                    <p:animEffect transition="out" filter="fade">
                                      <p:cBhvr>
                                        <p:cTn id="276" dur="500"/>
                                        <p:tgtEl>
                                          <p:spTgt spid="95"/>
                                        </p:tgtEl>
                                      </p:cBhvr>
                                    </p:animEffect>
                                    <p:set>
                                      <p:cBhvr>
                                        <p:cTn id="277" dur="1" fill="hold">
                                          <p:stCondLst>
                                            <p:cond delay="499"/>
                                          </p:stCondLst>
                                        </p:cTn>
                                        <p:tgtEl>
                                          <p:spTgt spid="95"/>
                                        </p:tgtEl>
                                        <p:attrNameLst>
                                          <p:attrName>style.visibility</p:attrName>
                                        </p:attrNameLst>
                                      </p:cBhvr>
                                      <p:to>
                                        <p:strVal val="hidden"/>
                                      </p:to>
                                    </p:set>
                                  </p:childTnLst>
                                </p:cTn>
                              </p:par>
                              <p:par>
                                <p:cTn id="278" presetID="10" presetClass="exit" presetSubtype="0" fill="hold" grpId="1" nodeType="withEffect">
                                  <p:stCondLst>
                                    <p:cond delay="0"/>
                                  </p:stCondLst>
                                  <p:childTnLst>
                                    <p:animEffect transition="out" filter="fade">
                                      <p:cBhvr>
                                        <p:cTn id="279" dur="500"/>
                                        <p:tgtEl>
                                          <p:spTgt spid="96"/>
                                        </p:tgtEl>
                                      </p:cBhvr>
                                    </p:animEffect>
                                    <p:set>
                                      <p:cBhvr>
                                        <p:cTn id="280" dur="1" fill="hold">
                                          <p:stCondLst>
                                            <p:cond delay="499"/>
                                          </p:stCondLst>
                                        </p:cTn>
                                        <p:tgtEl>
                                          <p:spTgt spid="96"/>
                                        </p:tgtEl>
                                        <p:attrNameLst>
                                          <p:attrName>style.visibility</p:attrName>
                                        </p:attrNameLst>
                                      </p:cBhvr>
                                      <p:to>
                                        <p:strVal val="hidden"/>
                                      </p:to>
                                    </p:set>
                                  </p:childTnLst>
                                </p:cTn>
                              </p:par>
                              <p:par>
                                <p:cTn id="281" presetID="10" presetClass="exit" presetSubtype="0" fill="hold" grpId="1" nodeType="withEffect">
                                  <p:stCondLst>
                                    <p:cond delay="0"/>
                                  </p:stCondLst>
                                  <p:childTnLst>
                                    <p:animEffect transition="out" filter="fade">
                                      <p:cBhvr>
                                        <p:cTn id="282" dur="500"/>
                                        <p:tgtEl>
                                          <p:spTgt spid="97"/>
                                        </p:tgtEl>
                                      </p:cBhvr>
                                    </p:animEffect>
                                    <p:set>
                                      <p:cBhvr>
                                        <p:cTn id="283" dur="1" fill="hold">
                                          <p:stCondLst>
                                            <p:cond delay="499"/>
                                          </p:stCondLst>
                                        </p:cTn>
                                        <p:tgtEl>
                                          <p:spTgt spid="97"/>
                                        </p:tgtEl>
                                        <p:attrNameLst>
                                          <p:attrName>style.visibility</p:attrName>
                                        </p:attrNameLst>
                                      </p:cBhvr>
                                      <p:to>
                                        <p:strVal val="hidden"/>
                                      </p:to>
                                    </p:set>
                                  </p:childTnLst>
                                </p:cTn>
                              </p:par>
                              <p:par>
                                <p:cTn id="284" presetID="10" presetClass="exit" presetSubtype="0" fill="hold" nodeType="withEffect">
                                  <p:stCondLst>
                                    <p:cond delay="0"/>
                                  </p:stCondLst>
                                  <p:childTnLst>
                                    <p:animEffect transition="out" filter="fade">
                                      <p:cBhvr>
                                        <p:cTn id="285" dur="500"/>
                                        <p:tgtEl>
                                          <p:spTgt spid="98"/>
                                        </p:tgtEl>
                                      </p:cBhvr>
                                    </p:animEffect>
                                    <p:set>
                                      <p:cBhvr>
                                        <p:cTn id="286" dur="1" fill="hold">
                                          <p:stCondLst>
                                            <p:cond delay="499"/>
                                          </p:stCondLst>
                                        </p:cTn>
                                        <p:tgtEl>
                                          <p:spTgt spid="98"/>
                                        </p:tgtEl>
                                        <p:attrNameLst>
                                          <p:attrName>style.visibility</p:attrName>
                                        </p:attrNameLst>
                                      </p:cBhvr>
                                      <p:to>
                                        <p:strVal val="hidden"/>
                                      </p:to>
                                    </p:set>
                                  </p:childTnLst>
                                </p:cTn>
                              </p:par>
                              <p:par>
                                <p:cTn id="287" presetID="10" presetClass="exit" presetSubtype="0" fill="hold" nodeType="withEffect">
                                  <p:stCondLst>
                                    <p:cond delay="0"/>
                                  </p:stCondLst>
                                  <p:childTnLst>
                                    <p:animEffect transition="out" filter="fade">
                                      <p:cBhvr>
                                        <p:cTn id="288" dur="500"/>
                                        <p:tgtEl>
                                          <p:spTgt spid="99"/>
                                        </p:tgtEl>
                                      </p:cBhvr>
                                    </p:animEffect>
                                    <p:set>
                                      <p:cBhvr>
                                        <p:cTn id="289" dur="1" fill="hold">
                                          <p:stCondLst>
                                            <p:cond delay="499"/>
                                          </p:stCondLst>
                                        </p:cTn>
                                        <p:tgtEl>
                                          <p:spTgt spid="99"/>
                                        </p:tgtEl>
                                        <p:attrNameLst>
                                          <p:attrName>style.visibility</p:attrName>
                                        </p:attrNameLst>
                                      </p:cBhvr>
                                      <p:to>
                                        <p:strVal val="hidden"/>
                                      </p:to>
                                    </p:set>
                                  </p:childTnLst>
                                </p:cTn>
                              </p:par>
                              <p:par>
                                <p:cTn id="290" presetID="10" presetClass="exit" presetSubtype="0" fill="hold" nodeType="withEffect">
                                  <p:stCondLst>
                                    <p:cond delay="0"/>
                                  </p:stCondLst>
                                  <p:childTnLst>
                                    <p:animEffect transition="out" filter="fade">
                                      <p:cBhvr>
                                        <p:cTn id="291" dur="500"/>
                                        <p:tgtEl>
                                          <p:spTgt spid="100"/>
                                        </p:tgtEl>
                                      </p:cBhvr>
                                    </p:animEffect>
                                    <p:set>
                                      <p:cBhvr>
                                        <p:cTn id="292" dur="1" fill="hold">
                                          <p:stCondLst>
                                            <p:cond delay="499"/>
                                          </p:stCondLst>
                                        </p:cTn>
                                        <p:tgtEl>
                                          <p:spTgt spid="100"/>
                                        </p:tgtEl>
                                        <p:attrNameLst>
                                          <p:attrName>style.visibility</p:attrName>
                                        </p:attrNameLst>
                                      </p:cBhvr>
                                      <p:to>
                                        <p:strVal val="hidden"/>
                                      </p:to>
                                    </p:set>
                                  </p:childTnLst>
                                </p:cTn>
                              </p:par>
                              <p:par>
                                <p:cTn id="293" presetID="10" presetClass="exit" presetSubtype="0" fill="hold" nodeType="withEffect">
                                  <p:stCondLst>
                                    <p:cond delay="0"/>
                                  </p:stCondLst>
                                  <p:childTnLst>
                                    <p:animEffect transition="out" filter="fade">
                                      <p:cBhvr>
                                        <p:cTn id="294" dur="500"/>
                                        <p:tgtEl>
                                          <p:spTgt spid="101"/>
                                        </p:tgtEl>
                                      </p:cBhvr>
                                    </p:animEffect>
                                    <p:set>
                                      <p:cBhvr>
                                        <p:cTn id="295" dur="1" fill="hold">
                                          <p:stCondLst>
                                            <p:cond delay="499"/>
                                          </p:stCondLst>
                                        </p:cTn>
                                        <p:tgtEl>
                                          <p:spTgt spid="101"/>
                                        </p:tgtEl>
                                        <p:attrNameLst>
                                          <p:attrName>style.visibility</p:attrName>
                                        </p:attrNameLst>
                                      </p:cBhvr>
                                      <p:to>
                                        <p:strVal val="hidden"/>
                                      </p:to>
                                    </p:set>
                                  </p:childTnLst>
                                </p:cTn>
                              </p:par>
                              <p:par>
                                <p:cTn id="296" presetID="10" presetClass="exit" presetSubtype="0" fill="hold" nodeType="withEffect">
                                  <p:stCondLst>
                                    <p:cond delay="0"/>
                                  </p:stCondLst>
                                  <p:childTnLst>
                                    <p:animEffect transition="out" filter="fade">
                                      <p:cBhvr>
                                        <p:cTn id="297" dur="500"/>
                                        <p:tgtEl>
                                          <p:spTgt spid="102"/>
                                        </p:tgtEl>
                                      </p:cBhvr>
                                    </p:animEffect>
                                    <p:set>
                                      <p:cBhvr>
                                        <p:cTn id="298" dur="1" fill="hold">
                                          <p:stCondLst>
                                            <p:cond delay="499"/>
                                          </p:stCondLst>
                                        </p:cTn>
                                        <p:tgtEl>
                                          <p:spTgt spid="102"/>
                                        </p:tgtEl>
                                        <p:attrNameLst>
                                          <p:attrName>style.visibility</p:attrName>
                                        </p:attrNameLst>
                                      </p:cBhvr>
                                      <p:to>
                                        <p:strVal val="hidden"/>
                                      </p:to>
                                    </p:set>
                                  </p:childTnLst>
                                </p:cTn>
                              </p:par>
                              <p:par>
                                <p:cTn id="299" presetID="10" presetClass="exit" presetSubtype="0" fill="hold" nodeType="withEffect">
                                  <p:stCondLst>
                                    <p:cond delay="0"/>
                                  </p:stCondLst>
                                  <p:childTnLst>
                                    <p:animEffect transition="out" filter="fade">
                                      <p:cBhvr>
                                        <p:cTn id="300" dur="500"/>
                                        <p:tgtEl>
                                          <p:spTgt spid="103"/>
                                        </p:tgtEl>
                                      </p:cBhvr>
                                    </p:animEffect>
                                    <p:set>
                                      <p:cBhvr>
                                        <p:cTn id="301" dur="1" fill="hold">
                                          <p:stCondLst>
                                            <p:cond delay="499"/>
                                          </p:stCondLst>
                                        </p:cTn>
                                        <p:tgtEl>
                                          <p:spTgt spid="103"/>
                                        </p:tgtEl>
                                        <p:attrNameLst>
                                          <p:attrName>style.visibility</p:attrName>
                                        </p:attrNameLst>
                                      </p:cBhvr>
                                      <p:to>
                                        <p:strVal val="hidden"/>
                                      </p:to>
                                    </p:set>
                                  </p:childTnLst>
                                </p:cTn>
                              </p:par>
                              <p:par>
                                <p:cTn id="302" presetID="10" presetClass="exit" presetSubtype="0" fill="hold" nodeType="withEffect">
                                  <p:stCondLst>
                                    <p:cond delay="0"/>
                                  </p:stCondLst>
                                  <p:childTnLst>
                                    <p:animEffect transition="out" filter="fade">
                                      <p:cBhvr>
                                        <p:cTn id="303" dur="500"/>
                                        <p:tgtEl>
                                          <p:spTgt spid="127"/>
                                        </p:tgtEl>
                                      </p:cBhvr>
                                    </p:animEffect>
                                    <p:set>
                                      <p:cBhvr>
                                        <p:cTn id="304" dur="1" fill="hold">
                                          <p:stCondLst>
                                            <p:cond delay="499"/>
                                          </p:stCondLst>
                                        </p:cTn>
                                        <p:tgtEl>
                                          <p:spTgt spid="127"/>
                                        </p:tgtEl>
                                        <p:attrNameLst>
                                          <p:attrName>style.visibility</p:attrName>
                                        </p:attrNameLst>
                                      </p:cBhvr>
                                      <p:to>
                                        <p:strVal val="hidden"/>
                                      </p:to>
                                    </p:set>
                                  </p:childTnLst>
                                </p:cTn>
                              </p:par>
                              <p:par>
                                <p:cTn id="305" presetID="10" presetClass="exit" presetSubtype="0" fill="hold" nodeType="withEffect">
                                  <p:stCondLst>
                                    <p:cond delay="0"/>
                                  </p:stCondLst>
                                  <p:childTnLst>
                                    <p:animEffect transition="out" filter="fade">
                                      <p:cBhvr>
                                        <p:cTn id="306" dur="500"/>
                                        <p:tgtEl>
                                          <p:spTgt spid="128"/>
                                        </p:tgtEl>
                                      </p:cBhvr>
                                    </p:animEffect>
                                    <p:set>
                                      <p:cBhvr>
                                        <p:cTn id="307" dur="1" fill="hold">
                                          <p:stCondLst>
                                            <p:cond delay="499"/>
                                          </p:stCondLst>
                                        </p:cTn>
                                        <p:tgtEl>
                                          <p:spTgt spid="1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9" grpId="0"/>
      <p:bldP spid="9" grpId="1"/>
      <p:bldP spid="10" grpId="0"/>
      <p:bldP spid="10" grpId="1"/>
      <p:bldP spid="94" grpId="0"/>
      <p:bldP spid="94" grpId="1"/>
      <p:bldP spid="94" grpId="2"/>
      <p:bldP spid="95" grpId="0"/>
      <p:bldP spid="95" grpId="1"/>
      <p:bldP spid="95" grpId="2"/>
      <p:bldP spid="96" grpId="0"/>
      <p:bldP spid="96" grpId="1"/>
      <p:bldP spid="97" grpId="0"/>
      <p:bldP spid="97" grpId="1"/>
      <p:bldP spid="131" grpId="0"/>
      <p:bldP spid="131" grpId="1"/>
      <p:bldP spid="132" grpId="0"/>
      <p:bldP spid="132"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77F7D-E008-5884-8219-CFDF6874A0C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22E3949-872E-D652-8A3E-2AF1DEA2AC7F}"/>
              </a:ext>
            </a:extLst>
          </p:cNvPr>
          <p:cNvSpPr>
            <a:spLocks noGrp="1"/>
          </p:cNvSpPr>
          <p:nvPr>
            <p:ph type="title"/>
          </p:nvPr>
        </p:nvSpPr>
        <p:spPr/>
        <p:txBody>
          <a:bodyPr/>
          <a:lstStyle/>
          <a:p>
            <a:r>
              <a:rPr lang="de-DE" u="sng"/>
              <a:t>Stocks Chosen</a:t>
            </a:r>
          </a:p>
        </p:txBody>
      </p:sp>
      <p:sp>
        <p:nvSpPr>
          <p:cNvPr id="6" name="Inhaltsplatzhalter 2">
            <a:extLst>
              <a:ext uri="{FF2B5EF4-FFF2-40B4-BE49-F238E27FC236}">
                <a16:creationId xmlns:a16="http://schemas.microsoft.com/office/drawing/2014/main" id="{B71536C7-24D8-C5E7-D5D3-7EEB57AEEE4A}"/>
              </a:ext>
            </a:extLst>
          </p:cNvPr>
          <p:cNvSpPr>
            <a:spLocks noGrp="1"/>
          </p:cNvSpPr>
          <p:nvPr>
            <p:ph idx="1"/>
          </p:nvPr>
        </p:nvSpPr>
        <p:spPr/>
        <p:txBody>
          <a:bodyPr>
            <a:normAutofit fontScale="92500"/>
          </a:bodyPr>
          <a:lstStyle/>
          <a:p>
            <a:r>
              <a:rPr lang="en-US" sz="2600"/>
              <a:t>Mastercard: Strong company numbers and great analyst </a:t>
            </a:r>
            <a:r>
              <a:rPr lang="en-US" sz="2600" err="1"/>
              <a:t>predicions</a:t>
            </a:r>
            <a:r>
              <a:rPr lang="en-US" sz="2600"/>
              <a:t>.</a:t>
            </a:r>
          </a:p>
          <a:p>
            <a:endParaRPr lang="en-US"/>
          </a:p>
          <a:p>
            <a:r>
              <a:rPr lang="en-US" sz="2400"/>
              <a:t>APA Corporation: Major Announcements for oil developments with Total Energies</a:t>
            </a:r>
          </a:p>
          <a:p>
            <a:endParaRPr lang="en-US"/>
          </a:p>
          <a:p>
            <a:r>
              <a:rPr lang="en-US" sz="2400"/>
              <a:t>Amazon: Following Analysis of the stock by Market Screener. Supported by upward momentum carrying sales numbers, strong predicted P/E ratio for 2025</a:t>
            </a:r>
          </a:p>
          <a:p>
            <a:pPr marL="0" indent="0">
              <a:buNone/>
            </a:pPr>
            <a:endParaRPr lang="en-US"/>
          </a:p>
          <a:p>
            <a:r>
              <a:rPr lang="en-US" sz="2600"/>
              <a:t>Boeing: Recent events depicted stock comeback as worker strikes were on the verge of resolution, and the stock was heading into a strategy change.</a:t>
            </a:r>
            <a:r>
              <a:rPr lang="en-US"/>
              <a:t> </a:t>
            </a:r>
          </a:p>
        </p:txBody>
      </p:sp>
      <p:sp>
        <p:nvSpPr>
          <p:cNvPr id="4" name="TextBox 3">
            <a:extLst>
              <a:ext uri="{FF2B5EF4-FFF2-40B4-BE49-F238E27FC236}">
                <a16:creationId xmlns:a16="http://schemas.microsoft.com/office/drawing/2014/main" id="{375BFA03-BCDE-BCEF-2EDE-E7C5C1D4E017}"/>
              </a:ext>
            </a:extLst>
          </p:cNvPr>
          <p:cNvSpPr txBox="1"/>
          <p:nvPr/>
        </p:nvSpPr>
        <p:spPr>
          <a:xfrm>
            <a:off x="11745246" y="6488668"/>
            <a:ext cx="446754" cy="369332"/>
          </a:xfrm>
          <a:prstGeom prst="rect">
            <a:avLst/>
          </a:prstGeom>
          <a:noFill/>
        </p:spPr>
        <p:txBody>
          <a:bodyPr wrap="square" rtlCol="0">
            <a:spAutoFit/>
          </a:bodyPr>
          <a:lstStyle/>
          <a:p>
            <a:pPr algn="ctr"/>
            <a:r>
              <a:rPr lang="en-US" dirty="0"/>
              <a:t>24</a:t>
            </a:r>
          </a:p>
        </p:txBody>
      </p:sp>
    </p:spTree>
    <p:extLst>
      <p:ext uri="{BB962C8B-B14F-4D97-AF65-F5344CB8AC3E}">
        <p14:creationId xmlns:p14="http://schemas.microsoft.com/office/powerpoint/2010/main" val="49464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fade">
                                      <p:cBhvr>
                                        <p:cTn id="18" dur="500"/>
                                        <p:tgtEl>
                                          <p:spTgt spid="6">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Effect transition="in" filter="fade">
                                      <p:cBhvr>
                                        <p:cTn id="21"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id="{954F8282-C297-98E5-B175-B1446B13077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61EADD8-73AE-11D3-02BA-606F423FBB98}"/>
              </a:ext>
            </a:extLst>
          </p:cNvPr>
          <p:cNvSpPr>
            <a:spLocks noGrp="1"/>
          </p:cNvSpPr>
          <p:nvPr>
            <p:ph type="title"/>
          </p:nvPr>
        </p:nvSpPr>
        <p:spPr>
          <a:xfrm>
            <a:off x="2043113" y="1122363"/>
            <a:ext cx="4527929" cy="4287836"/>
          </a:xfrm>
        </p:spPr>
        <p:txBody>
          <a:bodyPr vert="horz" lIns="91440" tIns="45720" rIns="91440" bIns="45720" rtlCol="0" anchor="ctr">
            <a:normAutofit/>
          </a:bodyPr>
          <a:lstStyle/>
          <a:p>
            <a:pPr algn="r"/>
            <a:r>
              <a:rPr lang="en-US" sz="6000"/>
              <a:t>LINEAR REGRESSION</a:t>
            </a:r>
          </a:p>
        </p:txBody>
      </p:sp>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86F3298F-BBBE-3ACD-DD8C-00F6F83F5043}"/>
                  </a:ext>
                </a:extLst>
              </p:cNvPr>
              <p:cNvSpPr txBox="1"/>
              <p:nvPr/>
            </p:nvSpPr>
            <p:spPr>
              <a:xfrm>
                <a:off x="7466827" y="2355534"/>
                <a:ext cx="4434347"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de-DE" sz="2800" b="1" i="1" smtClean="0">
                          <a:latin typeface="Cambria Math" panose="02040503050406030204" pitchFamily="18" charset="0"/>
                        </a:rPr>
                        <m:t>𝒀</m:t>
                      </m:r>
                      <m:r>
                        <a:rPr lang="de-DE" sz="2800" b="1" i="0">
                          <a:latin typeface="Cambria Math" panose="02040503050406030204" pitchFamily="18" charset="0"/>
                        </a:rPr>
                        <m:t>=</m:t>
                      </m:r>
                      <m:sSub>
                        <m:sSubPr>
                          <m:ctrlPr>
                            <a:rPr lang="de-DE" sz="2800" b="1" i="1">
                              <a:solidFill>
                                <a:srgbClr val="836967"/>
                              </a:solidFill>
                              <a:latin typeface="Cambria Math" panose="02040503050406030204" pitchFamily="18" charset="0"/>
                            </a:rPr>
                          </m:ctrlPr>
                        </m:sSubPr>
                        <m:e>
                          <m:r>
                            <a:rPr lang="de-DE" sz="2800" b="1" i="1">
                              <a:latin typeface="Cambria Math" panose="02040503050406030204" pitchFamily="18" charset="0"/>
                            </a:rPr>
                            <m:t>𝜷</m:t>
                          </m:r>
                        </m:e>
                        <m:sub>
                          <m:r>
                            <a:rPr lang="de-DE" sz="2800" b="1" i="0">
                              <a:latin typeface="Cambria Math" panose="02040503050406030204" pitchFamily="18" charset="0"/>
                            </a:rPr>
                            <m:t>𝟎</m:t>
                          </m:r>
                        </m:sub>
                      </m:sSub>
                      <m:r>
                        <a:rPr lang="de-DE" sz="2800" b="1" i="0">
                          <a:latin typeface="Cambria Math" panose="02040503050406030204" pitchFamily="18" charset="0"/>
                        </a:rPr>
                        <m:t>+</m:t>
                      </m:r>
                      <m:sSub>
                        <m:sSubPr>
                          <m:ctrlPr>
                            <a:rPr lang="de-DE" sz="2800" b="1" i="1">
                              <a:solidFill>
                                <a:srgbClr val="836967"/>
                              </a:solidFill>
                              <a:latin typeface="Cambria Math" panose="02040503050406030204" pitchFamily="18" charset="0"/>
                            </a:rPr>
                          </m:ctrlPr>
                        </m:sSubPr>
                        <m:e>
                          <m:r>
                            <a:rPr lang="de-DE" sz="2800" b="1" i="1">
                              <a:latin typeface="Cambria Math" panose="02040503050406030204" pitchFamily="18" charset="0"/>
                            </a:rPr>
                            <m:t>𝜷</m:t>
                          </m:r>
                        </m:e>
                        <m:sub>
                          <m:r>
                            <a:rPr lang="de-DE" sz="2800" b="1" i="0">
                              <a:latin typeface="Cambria Math" panose="02040503050406030204" pitchFamily="18" charset="0"/>
                            </a:rPr>
                            <m:t>𝟏</m:t>
                          </m:r>
                        </m:sub>
                      </m:sSub>
                      <m:sSub>
                        <m:sSubPr>
                          <m:ctrlPr>
                            <a:rPr lang="de-DE" sz="2800" b="1" i="1">
                              <a:solidFill>
                                <a:srgbClr val="836967"/>
                              </a:solidFill>
                              <a:latin typeface="Cambria Math" panose="02040503050406030204" pitchFamily="18" charset="0"/>
                            </a:rPr>
                          </m:ctrlPr>
                        </m:sSubPr>
                        <m:e>
                          <m:r>
                            <a:rPr lang="de-DE" sz="2800" b="1" i="1">
                              <a:latin typeface="Cambria Math" panose="02040503050406030204" pitchFamily="18" charset="0"/>
                            </a:rPr>
                            <m:t>𝑿</m:t>
                          </m:r>
                        </m:e>
                        <m:sub>
                          <m:r>
                            <a:rPr lang="de-DE" sz="2800" b="1" i="0">
                              <a:latin typeface="Cambria Math" panose="02040503050406030204" pitchFamily="18" charset="0"/>
                            </a:rPr>
                            <m:t>𝟏</m:t>
                          </m:r>
                        </m:sub>
                      </m:sSub>
                      <m:r>
                        <a:rPr lang="de-DE" sz="2800" b="1" i="0">
                          <a:latin typeface="Cambria Math" panose="02040503050406030204" pitchFamily="18" charset="0"/>
                        </a:rPr>
                        <m:t>+…⋅</m:t>
                      </m:r>
                      <m:r>
                        <a:rPr lang="de-DE" sz="2800" b="1" i="1" smtClean="0">
                          <a:latin typeface="Cambria Math" panose="02040503050406030204" pitchFamily="18" charset="0"/>
                        </a:rPr>
                        <m:t>+</m:t>
                      </m:r>
                      <m:r>
                        <a:rPr lang="de-DE" sz="2800" b="1" i="1">
                          <a:latin typeface="Cambria Math" panose="02040503050406030204" pitchFamily="18" charset="0"/>
                        </a:rPr>
                        <m:t>𝜺</m:t>
                      </m:r>
                    </m:oMath>
                  </m:oMathPara>
                </a14:m>
                <a:endParaRPr lang="de-DE" sz="2800" b="1"/>
              </a:p>
            </p:txBody>
          </p:sp>
        </mc:Choice>
        <mc:Fallback xmlns="">
          <p:sp>
            <p:nvSpPr>
              <p:cNvPr id="8" name="Textfeld 7">
                <a:extLst>
                  <a:ext uri="{FF2B5EF4-FFF2-40B4-BE49-F238E27FC236}">
                    <a16:creationId xmlns:a16="http://schemas.microsoft.com/office/drawing/2014/main" id="{86F3298F-BBBE-3ACD-DD8C-00F6F83F5043}"/>
                  </a:ext>
                </a:extLst>
              </p:cNvPr>
              <p:cNvSpPr txBox="1">
                <a:spLocks noRot="1" noChangeAspect="1" noMove="1" noResize="1" noEditPoints="1" noAdjustHandles="1" noChangeArrowheads="1" noChangeShapeType="1" noTextEdit="1"/>
              </p:cNvSpPr>
              <p:nvPr/>
            </p:nvSpPr>
            <p:spPr>
              <a:xfrm>
                <a:off x="7466827" y="2355534"/>
                <a:ext cx="4434347" cy="43088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feld 63">
                <a:extLst>
                  <a:ext uri="{FF2B5EF4-FFF2-40B4-BE49-F238E27FC236}">
                    <a16:creationId xmlns:a16="http://schemas.microsoft.com/office/drawing/2014/main" id="{3957508F-C413-D5DF-2C7C-3D097A927721}"/>
                  </a:ext>
                </a:extLst>
              </p:cNvPr>
              <p:cNvSpPr txBox="1"/>
              <p:nvPr/>
            </p:nvSpPr>
            <p:spPr>
              <a:xfrm>
                <a:off x="7787123" y="3438525"/>
                <a:ext cx="3829090" cy="100854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de-DE" sz="2400" b="1" i="1" dirty="0" smtClean="0">
                          <a:solidFill>
                            <a:schemeClr val="tx1"/>
                          </a:solidFill>
                          <a:latin typeface="Cambria Math" panose="02040503050406030204" pitchFamily="18" charset="0"/>
                        </a:rPr>
                        <m:t>𝑴𝑺𝑬</m:t>
                      </m:r>
                      <m:r>
                        <a:rPr lang="de-DE" sz="2400" b="1" i="0" dirty="0">
                          <a:solidFill>
                            <a:schemeClr val="tx1"/>
                          </a:solidFill>
                          <a:latin typeface="Cambria Math" panose="02040503050406030204" pitchFamily="18" charset="0"/>
                        </a:rPr>
                        <m:t>=</m:t>
                      </m:r>
                      <m:d>
                        <m:dPr>
                          <m:ctrlPr>
                            <a:rPr lang="de-DE" sz="2400" b="1" i="1" dirty="0">
                              <a:solidFill>
                                <a:schemeClr val="tx1"/>
                              </a:solidFill>
                              <a:latin typeface="Cambria Math" panose="02040503050406030204" pitchFamily="18" charset="0"/>
                            </a:rPr>
                          </m:ctrlPr>
                        </m:dPr>
                        <m:e>
                          <m:f>
                            <m:fPr>
                              <m:ctrlPr>
                                <a:rPr lang="de-DE" sz="2400" b="1" i="1" dirty="0">
                                  <a:solidFill>
                                    <a:schemeClr val="tx1"/>
                                  </a:solidFill>
                                  <a:latin typeface="Cambria Math" panose="02040503050406030204" pitchFamily="18" charset="0"/>
                                </a:rPr>
                              </m:ctrlPr>
                            </m:fPr>
                            <m:num>
                              <m:r>
                                <a:rPr lang="de-DE" sz="2400" b="1" i="0" dirty="0">
                                  <a:solidFill>
                                    <a:schemeClr val="tx1"/>
                                  </a:solidFill>
                                  <a:latin typeface="Cambria Math" panose="02040503050406030204" pitchFamily="18" charset="0"/>
                                </a:rPr>
                                <m:t>𝟏</m:t>
                              </m:r>
                            </m:num>
                            <m:den>
                              <m:r>
                                <a:rPr lang="de-DE" sz="2400" b="1" i="1" dirty="0">
                                  <a:solidFill>
                                    <a:schemeClr val="tx1"/>
                                  </a:solidFill>
                                  <a:latin typeface="Cambria Math" panose="02040503050406030204" pitchFamily="18" charset="0"/>
                                </a:rPr>
                                <m:t>𝒏</m:t>
                              </m:r>
                            </m:den>
                          </m:f>
                        </m:e>
                      </m:d>
                      <m:nary>
                        <m:naryPr>
                          <m:chr m:val="∑"/>
                          <m:limLoc m:val="undOvr"/>
                          <m:grow m:val="on"/>
                          <m:ctrlPr>
                            <a:rPr lang="de-DE" sz="2400" b="1" i="1" dirty="0">
                              <a:solidFill>
                                <a:schemeClr val="tx1"/>
                              </a:solidFill>
                              <a:latin typeface="Cambria Math" panose="02040503050406030204" pitchFamily="18" charset="0"/>
                            </a:rPr>
                          </m:ctrlPr>
                        </m:naryPr>
                        <m:sub>
                          <m:r>
                            <a:rPr lang="de-DE" sz="2400" b="1" i="1" dirty="0">
                              <a:solidFill>
                                <a:schemeClr val="tx1"/>
                              </a:solidFill>
                              <a:latin typeface="Cambria Math" panose="02040503050406030204" pitchFamily="18" charset="0"/>
                            </a:rPr>
                            <m:t>𝒊</m:t>
                          </m:r>
                          <m:r>
                            <a:rPr lang="de-DE" sz="2400" b="1" i="0" dirty="0">
                              <a:solidFill>
                                <a:schemeClr val="tx1"/>
                              </a:solidFill>
                              <a:latin typeface="Cambria Math" panose="02040503050406030204" pitchFamily="18" charset="0"/>
                            </a:rPr>
                            <m:t>=</m:t>
                          </m:r>
                          <m:r>
                            <a:rPr lang="de-DE" sz="2400" b="1" i="0" dirty="0">
                              <a:solidFill>
                                <a:schemeClr val="tx1"/>
                              </a:solidFill>
                              <a:latin typeface="Cambria Math" panose="02040503050406030204" pitchFamily="18" charset="0"/>
                            </a:rPr>
                            <m:t>𝟎</m:t>
                          </m:r>
                        </m:sub>
                        <m:sup>
                          <m:r>
                            <a:rPr lang="de-DE" sz="2400" b="1" i="1" dirty="0">
                              <a:solidFill>
                                <a:schemeClr val="tx1"/>
                              </a:solidFill>
                              <a:latin typeface="Cambria Math" panose="02040503050406030204" pitchFamily="18" charset="0"/>
                            </a:rPr>
                            <m:t>𝒏</m:t>
                          </m:r>
                        </m:sup>
                        <m:e>
                          <m:sSup>
                            <m:sSupPr>
                              <m:ctrlPr>
                                <a:rPr lang="de-DE" sz="2400" b="1" i="1" dirty="0">
                                  <a:solidFill>
                                    <a:schemeClr val="tx1"/>
                                  </a:solidFill>
                                  <a:latin typeface="Cambria Math" panose="02040503050406030204" pitchFamily="18" charset="0"/>
                                </a:rPr>
                              </m:ctrlPr>
                            </m:sSupPr>
                            <m:e>
                              <m:d>
                                <m:dPr>
                                  <m:ctrlPr>
                                    <a:rPr lang="de-DE" sz="2400" b="1" i="1" dirty="0">
                                      <a:solidFill>
                                        <a:schemeClr val="tx1"/>
                                      </a:solidFill>
                                      <a:latin typeface="Cambria Math" panose="02040503050406030204" pitchFamily="18" charset="0"/>
                                    </a:rPr>
                                  </m:ctrlPr>
                                </m:dPr>
                                <m:e>
                                  <m:sSub>
                                    <m:sSubPr>
                                      <m:ctrlPr>
                                        <a:rPr lang="de-DE" sz="2400" b="1" i="1" dirty="0">
                                          <a:solidFill>
                                            <a:schemeClr val="tx1"/>
                                          </a:solidFill>
                                          <a:latin typeface="Cambria Math" panose="02040503050406030204" pitchFamily="18" charset="0"/>
                                        </a:rPr>
                                      </m:ctrlPr>
                                    </m:sSubPr>
                                    <m:e>
                                      <m:r>
                                        <a:rPr lang="de-DE" sz="2400" b="1" i="1" dirty="0">
                                          <a:solidFill>
                                            <a:schemeClr val="tx1"/>
                                          </a:solidFill>
                                          <a:latin typeface="Cambria Math" panose="02040503050406030204" pitchFamily="18" charset="0"/>
                                        </a:rPr>
                                        <m:t>𝒚</m:t>
                                      </m:r>
                                    </m:e>
                                    <m:sub>
                                      <m:r>
                                        <a:rPr lang="de-DE" sz="2400" b="1" i="0" dirty="0">
                                          <a:solidFill>
                                            <a:schemeClr val="tx1"/>
                                          </a:solidFill>
                                          <a:latin typeface="Cambria Math" panose="02040503050406030204" pitchFamily="18" charset="0"/>
                                        </a:rPr>
                                        <m:t>𝟎</m:t>
                                      </m:r>
                                    </m:sub>
                                  </m:sSub>
                                  <m:r>
                                    <a:rPr lang="de-DE" sz="2400" b="1" i="0" dirty="0">
                                      <a:solidFill>
                                        <a:schemeClr val="tx1"/>
                                      </a:solidFill>
                                      <a:latin typeface="Cambria Math" panose="02040503050406030204" pitchFamily="18" charset="0"/>
                                    </a:rPr>
                                    <m:t>−</m:t>
                                  </m:r>
                                  <m:sSub>
                                    <m:sSubPr>
                                      <m:ctrlPr>
                                        <a:rPr lang="de-DE" sz="2400" b="1" i="1" dirty="0">
                                          <a:solidFill>
                                            <a:schemeClr val="tx1"/>
                                          </a:solidFill>
                                          <a:latin typeface="Cambria Math" panose="02040503050406030204" pitchFamily="18" charset="0"/>
                                        </a:rPr>
                                      </m:ctrlPr>
                                    </m:sSubPr>
                                    <m:e>
                                      <m:r>
                                        <a:rPr lang="de-DE" sz="2400" b="1" i="1" dirty="0">
                                          <a:solidFill>
                                            <a:schemeClr val="tx1"/>
                                          </a:solidFill>
                                          <a:latin typeface="Cambria Math" panose="02040503050406030204" pitchFamily="18" charset="0"/>
                                        </a:rPr>
                                        <m:t>𝒚</m:t>
                                      </m:r>
                                    </m:e>
                                    <m:sub>
                                      <m:sSub>
                                        <m:sSubPr>
                                          <m:ctrlPr>
                                            <a:rPr lang="de-DE" sz="2400" b="1" i="1" dirty="0">
                                              <a:solidFill>
                                                <a:schemeClr val="tx1"/>
                                              </a:solidFill>
                                              <a:latin typeface="Cambria Math" panose="02040503050406030204" pitchFamily="18" charset="0"/>
                                            </a:rPr>
                                          </m:ctrlPr>
                                        </m:sSubPr>
                                        <m:e>
                                          <m:r>
                                            <a:rPr lang="de-DE" sz="2400" b="1" i="1" dirty="0">
                                              <a:solidFill>
                                                <a:schemeClr val="tx1"/>
                                              </a:solidFill>
                                              <a:latin typeface="Cambria Math" panose="02040503050406030204" pitchFamily="18" charset="0"/>
                                            </a:rPr>
                                            <m:t>𝒑</m:t>
                                          </m:r>
                                        </m:e>
                                        <m:sub>
                                          <m:r>
                                            <a:rPr lang="de-DE" sz="2400" b="1" i="1" dirty="0">
                                              <a:solidFill>
                                                <a:schemeClr val="tx1"/>
                                              </a:solidFill>
                                              <a:latin typeface="Cambria Math" panose="02040503050406030204" pitchFamily="18" charset="0"/>
                                            </a:rPr>
                                            <m:t>𝒊</m:t>
                                          </m:r>
                                        </m:sub>
                                      </m:sSub>
                                    </m:sub>
                                  </m:sSub>
                                </m:e>
                              </m:d>
                            </m:e>
                            <m:sup>
                              <m:r>
                                <a:rPr lang="de-DE" sz="2400" b="1" i="0" dirty="0">
                                  <a:solidFill>
                                    <a:schemeClr val="tx1"/>
                                  </a:solidFill>
                                  <a:latin typeface="Cambria Math" panose="02040503050406030204" pitchFamily="18" charset="0"/>
                                </a:rPr>
                                <m:t>𝟐</m:t>
                              </m:r>
                            </m:sup>
                          </m:sSup>
                        </m:e>
                      </m:nary>
                    </m:oMath>
                  </m:oMathPara>
                </a14:m>
                <a:endParaRPr lang="de-DE" sz="2400" b="1">
                  <a:solidFill>
                    <a:schemeClr val="tx1"/>
                  </a:solidFill>
                </a:endParaRPr>
              </a:p>
            </p:txBody>
          </p:sp>
        </mc:Choice>
        <mc:Fallback xmlns="">
          <p:sp>
            <p:nvSpPr>
              <p:cNvPr id="64" name="Textfeld 63">
                <a:extLst>
                  <a:ext uri="{FF2B5EF4-FFF2-40B4-BE49-F238E27FC236}">
                    <a16:creationId xmlns:a16="http://schemas.microsoft.com/office/drawing/2014/main" id="{3957508F-C413-D5DF-2C7C-3D097A927721}"/>
                  </a:ext>
                </a:extLst>
              </p:cNvPr>
              <p:cNvSpPr txBox="1">
                <a:spLocks noRot="1" noChangeAspect="1" noMove="1" noResize="1" noEditPoints="1" noAdjustHandles="1" noChangeArrowheads="1" noChangeShapeType="1" noTextEdit="1"/>
              </p:cNvSpPr>
              <p:nvPr/>
            </p:nvSpPr>
            <p:spPr>
              <a:xfrm>
                <a:off x="7787123" y="3438525"/>
                <a:ext cx="3829090" cy="1008546"/>
              </a:xfrm>
              <a:prstGeom prst="rect">
                <a:avLst/>
              </a:prstGeom>
              <a:blipFill>
                <a:blip r:embed="rId4"/>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BA590674-1649-0FA1-D5D7-10B5E45B3330}"/>
              </a:ext>
            </a:extLst>
          </p:cNvPr>
          <p:cNvSpPr txBox="1"/>
          <p:nvPr/>
        </p:nvSpPr>
        <p:spPr>
          <a:xfrm>
            <a:off x="11745246" y="6488668"/>
            <a:ext cx="446754" cy="369332"/>
          </a:xfrm>
          <a:prstGeom prst="rect">
            <a:avLst/>
          </a:prstGeom>
          <a:noFill/>
        </p:spPr>
        <p:txBody>
          <a:bodyPr wrap="square" rtlCol="0">
            <a:spAutoFit/>
          </a:bodyPr>
          <a:lstStyle/>
          <a:p>
            <a:pPr algn="ctr"/>
            <a:r>
              <a:rPr lang="en-US" dirty="0"/>
              <a:t>25</a:t>
            </a:r>
          </a:p>
        </p:txBody>
      </p:sp>
    </p:spTree>
    <p:extLst>
      <p:ext uri="{BB962C8B-B14F-4D97-AF65-F5344CB8AC3E}">
        <p14:creationId xmlns:p14="http://schemas.microsoft.com/office/powerpoint/2010/main" val="2042529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6B017-739D-6AA7-1F80-889E3083468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CA0427E-9AAF-8F5F-DE00-45312F452AE5}"/>
              </a:ext>
            </a:extLst>
          </p:cNvPr>
          <p:cNvSpPr>
            <a:spLocks noGrp="1"/>
          </p:cNvSpPr>
          <p:nvPr>
            <p:ph type="title"/>
          </p:nvPr>
        </p:nvSpPr>
        <p:spPr/>
        <p:txBody>
          <a:bodyPr/>
          <a:lstStyle/>
          <a:p>
            <a:r>
              <a:rPr lang="de-DE" u="sng" err="1"/>
              <a:t>Firms</a:t>
            </a:r>
            <a:r>
              <a:rPr lang="de-DE" u="sng"/>
              <a:t> </a:t>
            </a:r>
            <a:r>
              <a:rPr lang="de-DE" u="sng" err="1"/>
              <a:t>Considered</a:t>
            </a:r>
          </a:p>
        </p:txBody>
      </p:sp>
      <p:sp>
        <p:nvSpPr>
          <p:cNvPr id="3" name="Inhaltsplatzhalter 2">
            <a:extLst>
              <a:ext uri="{FF2B5EF4-FFF2-40B4-BE49-F238E27FC236}">
                <a16:creationId xmlns:a16="http://schemas.microsoft.com/office/drawing/2014/main" id="{755D4BF4-E240-18F2-A2AA-44E9BAA05D75}"/>
              </a:ext>
            </a:extLst>
          </p:cNvPr>
          <p:cNvSpPr>
            <a:spLocks noGrp="1"/>
          </p:cNvSpPr>
          <p:nvPr>
            <p:ph idx="1"/>
          </p:nvPr>
        </p:nvSpPr>
        <p:spPr>
          <a:xfrm>
            <a:off x="1141412" y="2249486"/>
            <a:ext cx="4106863" cy="3694113"/>
          </a:xfrm>
        </p:spPr>
        <p:txBody>
          <a:bodyPr>
            <a:normAutofit lnSpcReduction="10000"/>
          </a:bodyPr>
          <a:lstStyle/>
          <a:p>
            <a:r>
              <a:rPr lang="de-DE"/>
              <a:t>Lin Media</a:t>
            </a:r>
          </a:p>
          <a:p>
            <a:r>
              <a:rPr lang="de-DE"/>
              <a:t>SP Global</a:t>
            </a:r>
          </a:p>
          <a:p>
            <a:r>
              <a:rPr lang="de-DE"/>
              <a:t>Dow </a:t>
            </a:r>
            <a:r>
              <a:rPr lang="de-DE" err="1"/>
              <a:t>Inc</a:t>
            </a:r>
            <a:endParaRPr lang="de-DE"/>
          </a:p>
          <a:p>
            <a:r>
              <a:rPr lang="de-DE" err="1"/>
              <a:t>Corteva</a:t>
            </a:r>
            <a:r>
              <a:rPr lang="de-DE"/>
              <a:t> </a:t>
            </a:r>
            <a:r>
              <a:rPr lang="de-DE" err="1"/>
              <a:t>Inc</a:t>
            </a:r>
            <a:endParaRPr lang="de-DE"/>
          </a:p>
          <a:p>
            <a:r>
              <a:rPr lang="de-DE"/>
              <a:t>Newmont </a:t>
            </a:r>
            <a:r>
              <a:rPr lang="de-DE" err="1"/>
              <a:t>Goldcorp</a:t>
            </a:r>
            <a:endParaRPr lang="de-DE"/>
          </a:p>
          <a:p>
            <a:r>
              <a:rPr lang="de-DE"/>
              <a:t>Air Products Chemicals </a:t>
            </a:r>
            <a:r>
              <a:rPr lang="de-DE" err="1"/>
              <a:t>Inc</a:t>
            </a:r>
            <a:endParaRPr lang="de-DE"/>
          </a:p>
          <a:p>
            <a:r>
              <a:rPr lang="de-DE" err="1"/>
              <a:t>Nucor</a:t>
            </a:r>
            <a:r>
              <a:rPr lang="de-DE"/>
              <a:t> </a:t>
            </a:r>
            <a:r>
              <a:rPr lang="de-DE" err="1"/>
              <a:t>Corp</a:t>
            </a:r>
            <a:endParaRPr lang="de-DE"/>
          </a:p>
          <a:p>
            <a:pPr marL="0" indent="0">
              <a:buNone/>
            </a:pPr>
            <a:endParaRPr lang="de-DE"/>
          </a:p>
          <a:p>
            <a:endParaRPr lang="de-DE"/>
          </a:p>
          <a:p>
            <a:endParaRPr lang="de-DE"/>
          </a:p>
          <a:p>
            <a:endParaRPr lang="de-DE" sz="4000"/>
          </a:p>
          <a:p>
            <a:endParaRPr lang="de-DE" sz="4000"/>
          </a:p>
        </p:txBody>
      </p:sp>
      <p:sp>
        <p:nvSpPr>
          <p:cNvPr id="7" name="Textfeld 6">
            <a:extLst>
              <a:ext uri="{FF2B5EF4-FFF2-40B4-BE49-F238E27FC236}">
                <a16:creationId xmlns:a16="http://schemas.microsoft.com/office/drawing/2014/main" id="{67098892-F368-033E-04BF-3B8EB2A33E36}"/>
              </a:ext>
            </a:extLst>
          </p:cNvPr>
          <p:cNvSpPr txBox="1"/>
          <p:nvPr/>
        </p:nvSpPr>
        <p:spPr>
          <a:xfrm>
            <a:off x="7012553" y="1774670"/>
            <a:ext cx="3876675" cy="446481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de-DE" sz="2400"/>
              <a:t>Sherwin Williams</a:t>
            </a:r>
          </a:p>
          <a:p>
            <a:pPr marL="285750" indent="-285750">
              <a:lnSpc>
                <a:spcPct val="150000"/>
              </a:lnSpc>
              <a:buFont typeface="Arial" panose="020B0604020202020204" pitchFamily="34" charset="0"/>
              <a:buChar char="•"/>
            </a:pPr>
            <a:r>
              <a:rPr lang="de-DE" sz="2400"/>
              <a:t>JP Morgan Chase CO</a:t>
            </a:r>
          </a:p>
          <a:p>
            <a:pPr marL="285750" indent="-285750">
              <a:lnSpc>
                <a:spcPct val="150000"/>
              </a:lnSpc>
              <a:buFont typeface="Arial" panose="020B0604020202020204" pitchFamily="34" charset="0"/>
              <a:buChar char="•"/>
            </a:pPr>
            <a:r>
              <a:rPr lang="de-DE" sz="2400"/>
              <a:t>American Express CO</a:t>
            </a:r>
          </a:p>
          <a:p>
            <a:pPr marL="285750" indent="-285750">
              <a:lnSpc>
                <a:spcPct val="150000"/>
              </a:lnSpc>
              <a:buFont typeface="Arial" panose="020B0604020202020204" pitchFamily="34" charset="0"/>
              <a:buChar char="•"/>
            </a:pPr>
            <a:r>
              <a:rPr lang="de-DE" sz="2400"/>
              <a:t>Progressive </a:t>
            </a:r>
            <a:r>
              <a:rPr lang="de-DE" sz="2400" err="1"/>
              <a:t>Corp</a:t>
            </a:r>
            <a:endParaRPr lang="de-DE" sz="2400"/>
          </a:p>
          <a:p>
            <a:pPr marL="285750" indent="-285750">
              <a:lnSpc>
                <a:spcPct val="150000"/>
              </a:lnSpc>
              <a:buFont typeface="Arial" panose="020B0604020202020204" pitchFamily="34" charset="0"/>
              <a:buChar char="•"/>
            </a:pPr>
            <a:r>
              <a:rPr lang="de-DE" sz="2400"/>
              <a:t>Freeport </a:t>
            </a:r>
            <a:r>
              <a:rPr lang="de-DE" sz="2400" err="1"/>
              <a:t>Memoran</a:t>
            </a:r>
            <a:r>
              <a:rPr lang="de-DE" sz="2400"/>
              <a:t> </a:t>
            </a:r>
            <a:r>
              <a:rPr lang="de-DE" sz="2400" err="1"/>
              <a:t>Inc</a:t>
            </a:r>
            <a:endParaRPr lang="de-DE" sz="2400"/>
          </a:p>
          <a:p>
            <a:pPr marL="285750" indent="-285750">
              <a:lnSpc>
                <a:spcPct val="150000"/>
              </a:lnSpc>
              <a:buFont typeface="Arial" panose="020B0604020202020204" pitchFamily="34" charset="0"/>
              <a:buChar char="•"/>
            </a:pPr>
            <a:r>
              <a:rPr lang="de-DE" sz="2400"/>
              <a:t>Berkshire Hathaway </a:t>
            </a:r>
            <a:r>
              <a:rPr lang="de-DE" sz="2400" err="1"/>
              <a:t>Inc</a:t>
            </a:r>
            <a:r>
              <a:rPr lang="de-DE" sz="2400"/>
              <a:t> Del</a:t>
            </a:r>
          </a:p>
          <a:p>
            <a:pPr marL="285750" indent="-285750">
              <a:lnSpc>
                <a:spcPct val="150000"/>
              </a:lnSpc>
              <a:buFont typeface="Arial" panose="020B0604020202020204" pitchFamily="34" charset="0"/>
              <a:buChar char="•"/>
            </a:pPr>
            <a:r>
              <a:rPr lang="de-DE" sz="2400"/>
              <a:t>Mastercard </a:t>
            </a:r>
            <a:r>
              <a:rPr lang="de-DE" sz="2400" err="1"/>
              <a:t>Inc</a:t>
            </a:r>
            <a:endParaRPr lang="de-DE" sz="2400"/>
          </a:p>
          <a:p>
            <a:pPr marL="285750" indent="-285750">
              <a:lnSpc>
                <a:spcPct val="150000"/>
              </a:lnSpc>
              <a:buFont typeface="Arial" panose="020B0604020202020204" pitchFamily="34" charset="0"/>
              <a:buChar char="•"/>
            </a:pPr>
            <a:r>
              <a:rPr lang="de-DE" sz="2400"/>
              <a:t>Visa </a:t>
            </a:r>
            <a:r>
              <a:rPr lang="de-DE" sz="2400" err="1"/>
              <a:t>Inc</a:t>
            </a:r>
            <a:endParaRPr lang="de-DE" sz="2400"/>
          </a:p>
        </p:txBody>
      </p:sp>
      <p:sp>
        <p:nvSpPr>
          <p:cNvPr id="5" name="TextBox 4">
            <a:extLst>
              <a:ext uri="{FF2B5EF4-FFF2-40B4-BE49-F238E27FC236}">
                <a16:creationId xmlns:a16="http://schemas.microsoft.com/office/drawing/2014/main" id="{6A3624DF-72D6-70D2-DE24-7C9A61E3A75C}"/>
              </a:ext>
            </a:extLst>
          </p:cNvPr>
          <p:cNvSpPr txBox="1"/>
          <p:nvPr/>
        </p:nvSpPr>
        <p:spPr>
          <a:xfrm>
            <a:off x="11745246" y="6488668"/>
            <a:ext cx="446754" cy="369332"/>
          </a:xfrm>
          <a:prstGeom prst="rect">
            <a:avLst/>
          </a:prstGeom>
          <a:noFill/>
        </p:spPr>
        <p:txBody>
          <a:bodyPr wrap="square" rtlCol="0">
            <a:spAutoFit/>
          </a:bodyPr>
          <a:lstStyle/>
          <a:p>
            <a:pPr algn="ctr"/>
            <a:r>
              <a:rPr lang="en-US" dirty="0"/>
              <a:t>26</a:t>
            </a:r>
          </a:p>
        </p:txBody>
      </p:sp>
    </p:spTree>
    <p:extLst>
      <p:ext uri="{BB962C8B-B14F-4D97-AF65-F5344CB8AC3E}">
        <p14:creationId xmlns:p14="http://schemas.microsoft.com/office/powerpoint/2010/main" val="985446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500"/>
                                        <p:tgtEl>
                                          <p:spTgt spid="7">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7">
                                            <p:txEl>
                                              <p:pRg st="1" end="1"/>
                                            </p:txEl>
                                          </p:spTgt>
                                        </p:tgtEl>
                                        <p:attrNameLst>
                                          <p:attrName>style.visibility</p:attrName>
                                        </p:attrNameLst>
                                      </p:cBhvr>
                                      <p:to>
                                        <p:strVal val="visible"/>
                                      </p:to>
                                    </p:set>
                                    <p:animEffect transition="in" filter="fade">
                                      <p:cBhvr>
                                        <p:cTn id="38" dur="500"/>
                                        <p:tgtEl>
                                          <p:spTgt spid="7">
                                            <p:txEl>
                                              <p:pRg st="1" end="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7">
                                            <p:txEl>
                                              <p:pRg st="2" end="2"/>
                                            </p:txEl>
                                          </p:spTgt>
                                        </p:tgtEl>
                                        <p:attrNameLst>
                                          <p:attrName>style.visibility</p:attrName>
                                        </p:attrNameLst>
                                      </p:cBhvr>
                                      <p:to>
                                        <p:strVal val="visible"/>
                                      </p:to>
                                    </p:set>
                                    <p:animEffect transition="in" filter="fade">
                                      <p:cBhvr>
                                        <p:cTn id="41" dur="500"/>
                                        <p:tgtEl>
                                          <p:spTgt spid="7">
                                            <p:txEl>
                                              <p:pRg st="2" end="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7">
                                            <p:txEl>
                                              <p:pRg st="3" end="3"/>
                                            </p:txEl>
                                          </p:spTgt>
                                        </p:tgtEl>
                                        <p:attrNameLst>
                                          <p:attrName>style.visibility</p:attrName>
                                        </p:attrNameLst>
                                      </p:cBhvr>
                                      <p:to>
                                        <p:strVal val="visible"/>
                                      </p:to>
                                    </p:set>
                                    <p:animEffect transition="in" filter="fade">
                                      <p:cBhvr>
                                        <p:cTn id="44" dur="500"/>
                                        <p:tgtEl>
                                          <p:spTgt spid="7">
                                            <p:txEl>
                                              <p:pRg st="3" end="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7">
                                            <p:txEl>
                                              <p:pRg st="4" end="4"/>
                                            </p:txEl>
                                          </p:spTgt>
                                        </p:tgtEl>
                                        <p:attrNameLst>
                                          <p:attrName>style.visibility</p:attrName>
                                        </p:attrNameLst>
                                      </p:cBhvr>
                                      <p:to>
                                        <p:strVal val="visible"/>
                                      </p:to>
                                    </p:set>
                                    <p:animEffect transition="in" filter="fade">
                                      <p:cBhvr>
                                        <p:cTn id="47" dur="500"/>
                                        <p:tgtEl>
                                          <p:spTgt spid="7">
                                            <p:txEl>
                                              <p:pRg st="4" end="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7">
                                            <p:txEl>
                                              <p:pRg st="5" end="5"/>
                                            </p:txEl>
                                          </p:spTgt>
                                        </p:tgtEl>
                                        <p:attrNameLst>
                                          <p:attrName>style.visibility</p:attrName>
                                        </p:attrNameLst>
                                      </p:cBhvr>
                                      <p:to>
                                        <p:strVal val="visible"/>
                                      </p:to>
                                    </p:set>
                                    <p:animEffect transition="in" filter="fade">
                                      <p:cBhvr>
                                        <p:cTn id="50" dur="500"/>
                                        <p:tgtEl>
                                          <p:spTgt spid="7">
                                            <p:txEl>
                                              <p:pRg st="5" end="5"/>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7">
                                            <p:txEl>
                                              <p:pRg st="6" end="6"/>
                                            </p:txEl>
                                          </p:spTgt>
                                        </p:tgtEl>
                                        <p:attrNameLst>
                                          <p:attrName>style.visibility</p:attrName>
                                        </p:attrNameLst>
                                      </p:cBhvr>
                                      <p:to>
                                        <p:strVal val="visible"/>
                                      </p:to>
                                    </p:set>
                                    <p:animEffect transition="in" filter="fade">
                                      <p:cBhvr>
                                        <p:cTn id="53" dur="500"/>
                                        <p:tgtEl>
                                          <p:spTgt spid="7">
                                            <p:txEl>
                                              <p:pRg st="6" end="6"/>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7">
                                            <p:txEl>
                                              <p:pRg st="7" end="7"/>
                                            </p:txEl>
                                          </p:spTgt>
                                        </p:tgtEl>
                                        <p:attrNameLst>
                                          <p:attrName>style.visibility</p:attrName>
                                        </p:attrNameLst>
                                      </p:cBhvr>
                                      <p:to>
                                        <p:strVal val="visible"/>
                                      </p:to>
                                    </p:set>
                                    <p:animEffect transition="in" filter="fade">
                                      <p:cBhvr>
                                        <p:cTn id="56" dur="500"/>
                                        <p:tgtEl>
                                          <p:spTgt spid="7">
                                            <p:txEl>
                                              <p:pRg st="7" end="7"/>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grpId="1" nodeType="clickEffect">
                                  <p:stCondLst>
                                    <p:cond delay="0"/>
                                  </p:stCondLst>
                                  <p:childTnLst>
                                    <p:animEffect transition="out" filter="fade">
                                      <p:cBhvr>
                                        <p:cTn id="60" dur="500"/>
                                        <p:tgtEl>
                                          <p:spTgt spid="2"/>
                                        </p:tgtEl>
                                      </p:cBhvr>
                                    </p:animEffect>
                                    <p:set>
                                      <p:cBhvr>
                                        <p:cTn id="61" dur="1" fill="hold">
                                          <p:stCondLst>
                                            <p:cond delay="499"/>
                                          </p:stCondLst>
                                        </p:cTn>
                                        <p:tgtEl>
                                          <p:spTgt spid="2"/>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3">
                                            <p:txEl>
                                              <p:pRg st="0" end="0"/>
                                            </p:txEl>
                                          </p:spTgt>
                                        </p:tgtEl>
                                      </p:cBhvr>
                                    </p:animEffect>
                                    <p:set>
                                      <p:cBhvr>
                                        <p:cTn id="64" dur="1" fill="hold">
                                          <p:stCondLst>
                                            <p:cond delay="499"/>
                                          </p:stCondLst>
                                        </p:cTn>
                                        <p:tgtEl>
                                          <p:spTgt spid="3">
                                            <p:txEl>
                                              <p:pRg st="0" end="0"/>
                                            </p:txEl>
                                          </p:spTgt>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3">
                                            <p:txEl>
                                              <p:pRg st="1" end="1"/>
                                            </p:txEl>
                                          </p:spTgt>
                                        </p:tgtEl>
                                      </p:cBhvr>
                                    </p:animEffect>
                                    <p:set>
                                      <p:cBhvr>
                                        <p:cTn id="67" dur="1" fill="hold">
                                          <p:stCondLst>
                                            <p:cond delay="499"/>
                                          </p:stCondLst>
                                        </p:cTn>
                                        <p:tgtEl>
                                          <p:spTgt spid="3">
                                            <p:txEl>
                                              <p:pRg st="1" end="1"/>
                                            </p:txEl>
                                          </p:spTgt>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3">
                                            <p:txEl>
                                              <p:pRg st="2" end="2"/>
                                            </p:txEl>
                                          </p:spTgt>
                                        </p:tgtEl>
                                      </p:cBhvr>
                                    </p:animEffect>
                                    <p:set>
                                      <p:cBhvr>
                                        <p:cTn id="70" dur="1" fill="hold">
                                          <p:stCondLst>
                                            <p:cond delay="499"/>
                                          </p:stCondLst>
                                        </p:cTn>
                                        <p:tgtEl>
                                          <p:spTgt spid="3">
                                            <p:txEl>
                                              <p:pRg st="2" end="2"/>
                                            </p:txEl>
                                          </p:spTgt>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3">
                                            <p:txEl>
                                              <p:pRg st="3" end="3"/>
                                            </p:txEl>
                                          </p:spTgt>
                                        </p:tgtEl>
                                      </p:cBhvr>
                                    </p:animEffect>
                                    <p:set>
                                      <p:cBhvr>
                                        <p:cTn id="73" dur="1" fill="hold">
                                          <p:stCondLst>
                                            <p:cond delay="499"/>
                                          </p:stCondLst>
                                        </p:cTn>
                                        <p:tgtEl>
                                          <p:spTgt spid="3">
                                            <p:txEl>
                                              <p:pRg st="3" end="3"/>
                                            </p:txEl>
                                          </p:spTgt>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3">
                                            <p:txEl>
                                              <p:pRg st="4" end="4"/>
                                            </p:txEl>
                                          </p:spTgt>
                                        </p:tgtEl>
                                      </p:cBhvr>
                                    </p:animEffect>
                                    <p:set>
                                      <p:cBhvr>
                                        <p:cTn id="76" dur="1" fill="hold">
                                          <p:stCondLst>
                                            <p:cond delay="499"/>
                                          </p:stCondLst>
                                        </p:cTn>
                                        <p:tgtEl>
                                          <p:spTgt spid="3">
                                            <p:txEl>
                                              <p:pRg st="4" end="4"/>
                                            </p:txEl>
                                          </p:spTgt>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3">
                                            <p:txEl>
                                              <p:pRg st="5" end="5"/>
                                            </p:txEl>
                                          </p:spTgt>
                                        </p:tgtEl>
                                      </p:cBhvr>
                                    </p:animEffect>
                                    <p:set>
                                      <p:cBhvr>
                                        <p:cTn id="79" dur="1" fill="hold">
                                          <p:stCondLst>
                                            <p:cond delay="499"/>
                                          </p:stCondLst>
                                        </p:cTn>
                                        <p:tgtEl>
                                          <p:spTgt spid="3">
                                            <p:txEl>
                                              <p:pRg st="5" end="5"/>
                                            </p:txEl>
                                          </p:spTgt>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500"/>
                                        <p:tgtEl>
                                          <p:spTgt spid="3">
                                            <p:txEl>
                                              <p:pRg st="6" end="6"/>
                                            </p:txEl>
                                          </p:spTgt>
                                        </p:tgtEl>
                                      </p:cBhvr>
                                    </p:animEffect>
                                    <p:set>
                                      <p:cBhvr>
                                        <p:cTn id="82" dur="1" fill="hold">
                                          <p:stCondLst>
                                            <p:cond delay="499"/>
                                          </p:stCondLst>
                                        </p:cTn>
                                        <p:tgtEl>
                                          <p:spTgt spid="3">
                                            <p:txEl>
                                              <p:pRg st="6" end="6"/>
                                            </p:txEl>
                                          </p:spTgt>
                                        </p:tgtEl>
                                        <p:attrNameLst>
                                          <p:attrName>style.visibility</p:attrName>
                                        </p:attrNameLst>
                                      </p:cBhvr>
                                      <p:to>
                                        <p:strVal val="hidden"/>
                                      </p:to>
                                    </p:set>
                                  </p:childTnLst>
                                </p:cTn>
                              </p:par>
                              <p:par>
                                <p:cTn id="83" presetID="10" presetClass="exit" presetSubtype="0" fill="hold" grpId="0" nodeType="withEffect">
                                  <p:stCondLst>
                                    <p:cond delay="0"/>
                                  </p:stCondLst>
                                  <p:childTnLst>
                                    <p:animEffect transition="out" filter="fade">
                                      <p:cBhvr>
                                        <p:cTn id="84" dur="500"/>
                                        <p:tgtEl>
                                          <p:spTgt spid="7">
                                            <p:txEl>
                                              <p:pRg st="0" end="0"/>
                                            </p:txEl>
                                          </p:spTgt>
                                        </p:tgtEl>
                                      </p:cBhvr>
                                    </p:animEffect>
                                    <p:set>
                                      <p:cBhvr>
                                        <p:cTn id="85" dur="1" fill="hold">
                                          <p:stCondLst>
                                            <p:cond delay="499"/>
                                          </p:stCondLst>
                                        </p:cTn>
                                        <p:tgtEl>
                                          <p:spTgt spid="7">
                                            <p:txEl>
                                              <p:pRg st="0" end="0"/>
                                            </p:txEl>
                                          </p:spTgt>
                                        </p:tgtEl>
                                        <p:attrNameLst>
                                          <p:attrName>style.visibility</p:attrName>
                                        </p:attrNameLst>
                                      </p:cBhvr>
                                      <p:to>
                                        <p:strVal val="hidden"/>
                                      </p:to>
                                    </p:set>
                                  </p:childTnLst>
                                </p:cTn>
                              </p:par>
                              <p:par>
                                <p:cTn id="86" presetID="10" presetClass="exit" presetSubtype="0" fill="hold" grpId="0" nodeType="withEffect">
                                  <p:stCondLst>
                                    <p:cond delay="0"/>
                                  </p:stCondLst>
                                  <p:childTnLst>
                                    <p:animEffect transition="out" filter="fade">
                                      <p:cBhvr>
                                        <p:cTn id="87" dur="500"/>
                                        <p:tgtEl>
                                          <p:spTgt spid="7">
                                            <p:txEl>
                                              <p:pRg st="1" end="1"/>
                                            </p:txEl>
                                          </p:spTgt>
                                        </p:tgtEl>
                                      </p:cBhvr>
                                    </p:animEffect>
                                    <p:set>
                                      <p:cBhvr>
                                        <p:cTn id="88" dur="1" fill="hold">
                                          <p:stCondLst>
                                            <p:cond delay="499"/>
                                          </p:stCondLst>
                                        </p:cTn>
                                        <p:tgtEl>
                                          <p:spTgt spid="7">
                                            <p:txEl>
                                              <p:pRg st="1" end="1"/>
                                            </p:txEl>
                                          </p:spTgt>
                                        </p:tgtEl>
                                        <p:attrNameLst>
                                          <p:attrName>style.visibility</p:attrName>
                                        </p:attrNameLst>
                                      </p:cBhvr>
                                      <p:to>
                                        <p:strVal val="hidden"/>
                                      </p:to>
                                    </p:set>
                                  </p:childTnLst>
                                </p:cTn>
                              </p:par>
                              <p:par>
                                <p:cTn id="89" presetID="10" presetClass="exit" presetSubtype="0" fill="hold" grpId="0" nodeType="withEffect">
                                  <p:stCondLst>
                                    <p:cond delay="0"/>
                                  </p:stCondLst>
                                  <p:childTnLst>
                                    <p:animEffect transition="out" filter="fade">
                                      <p:cBhvr>
                                        <p:cTn id="90" dur="500"/>
                                        <p:tgtEl>
                                          <p:spTgt spid="7">
                                            <p:txEl>
                                              <p:pRg st="2" end="2"/>
                                            </p:txEl>
                                          </p:spTgt>
                                        </p:tgtEl>
                                      </p:cBhvr>
                                    </p:animEffect>
                                    <p:set>
                                      <p:cBhvr>
                                        <p:cTn id="91" dur="1" fill="hold">
                                          <p:stCondLst>
                                            <p:cond delay="499"/>
                                          </p:stCondLst>
                                        </p:cTn>
                                        <p:tgtEl>
                                          <p:spTgt spid="7">
                                            <p:txEl>
                                              <p:pRg st="2" end="2"/>
                                            </p:txEl>
                                          </p:spTgt>
                                        </p:tgtEl>
                                        <p:attrNameLst>
                                          <p:attrName>style.visibility</p:attrName>
                                        </p:attrNameLst>
                                      </p:cBhvr>
                                      <p:to>
                                        <p:strVal val="hidden"/>
                                      </p:to>
                                    </p:set>
                                  </p:childTnLst>
                                </p:cTn>
                              </p:par>
                              <p:par>
                                <p:cTn id="92" presetID="10" presetClass="exit" presetSubtype="0" fill="hold" grpId="0" nodeType="withEffect">
                                  <p:stCondLst>
                                    <p:cond delay="0"/>
                                  </p:stCondLst>
                                  <p:childTnLst>
                                    <p:animEffect transition="out" filter="fade">
                                      <p:cBhvr>
                                        <p:cTn id="93" dur="500"/>
                                        <p:tgtEl>
                                          <p:spTgt spid="7">
                                            <p:txEl>
                                              <p:pRg st="3" end="3"/>
                                            </p:txEl>
                                          </p:spTgt>
                                        </p:tgtEl>
                                      </p:cBhvr>
                                    </p:animEffect>
                                    <p:set>
                                      <p:cBhvr>
                                        <p:cTn id="94" dur="1" fill="hold">
                                          <p:stCondLst>
                                            <p:cond delay="499"/>
                                          </p:stCondLst>
                                        </p:cTn>
                                        <p:tgtEl>
                                          <p:spTgt spid="7">
                                            <p:txEl>
                                              <p:pRg st="3" end="3"/>
                                            </p:txEl>
                                          </p:spTgt>
                                        </p:tgtEl>
                                        <p:attrNameLst>
                                          <p:attrName>style.visibility</p:attrName>
                                        </p:attrNameLst>
                                      </p:cBhvr>
                                      <p:to>
                                        <p:strVal val="hidden"/>
                                      </p:to>
                                    </p:set>
                                  </p:childTnLst>
                                </p:cTn>
                              </p:par>
                              <p:par>
                                <p:cTn id="95" presetID="10" presetClass="exit" presetSubtype="0" fill="hold" grpId="0" nodeType="withEffect">
                                  <p:stCondLst>
                                    <p:cond delay="0"/>
                                  </p:stCondLst>
                                  <p:childTnLst>
                                    <p:animEffect transition="out" filter="fade">
                                      <p:cBhvr>
                                        <p:cTn id="96" dur="500"/>
                                        <p:tgtEl>
                                          <p:spTgt spid="7">
                                            <p:txEl>
                                              <p:pRg st="4" end="4"/>
                                            </p:txEl>
                                          </p:spTgt>
                                        </p:tgtEl>
                                      </p:cBhvr>
                                    </p:animEffect>
                                    <p:set>
                                      <p:cBhvr>
                                        <p:cTn id="97" dur="1" fill="hold">
                                          <p:stCondLst>
                                            <p:cond delay="499"/>
                                          </p:stCondLst>
                                        </p:cTn>
                                        <p:tgtEl>
                                          <p:spTgt spid="7">
                                            <p:txEl>
                                              <p:pRg st="4" end="4"/>
                                            </p:txEl>
                                          </p:spTgt>
                                        </p:tgtEl>
                                        <p:attrNameLst>
                                          <p:attrName>style.visibility</p:attrName>
                                        </p:attrNameLst>
                                      </p:cBhvr>
                                      <p:to>
                                        <p:strVal val="hidden"/>
                                      </p:to>
                                    </p:set>
                                  </p:childTnLst>
                                </p:cTn>
                              </p:par>
                              <p:par>
                                <p:cTn id="98" presetID="10" presetClass="exit" presetSubtype="0" fill="hold" grpId="0" nodeType="withEffect">
                                  <p:stCondLst>
                                    <p:cond delay="0"/>
                                  </p:stCondLst>
                                  <p:childTnLst>
                                    <p:animEffect transition="out" filter="fade">
                                      <p:cBhvr>
                                        <p:cTn id="99" dur="500"/>
                                        <p:tgtEl>
                                          <p:spTgt spid="7">
                                            <p:txEl>
                                              <p:pRg st="5" end="5"/>
                                            </p:txEl>
                                          </p:spTgt>
                                        </p:tgtEl>
                                      </p:cBhvr>
                                    </p:animEffect>
                                    <p:set>
                                      <p:cBhvr>
                                        <p:cTn id="100" dur="1" fill="hold">
                                          <p:stCondLst>
                                            <p:cond delay="499"/>
                                          </p:stCondLst>
                                        </p:cTn>
                                        <p:tgtEl>
                                          <p:spTgt spid="7">
                                            <p:txEl>
                                              <p:pRg st="5" end="5"/>
                                            </p:txEl>
                                          </p:spTgt>
                                        </p:tgtEl>
                                        <p:attrNameLst>
                                          <p:attrName>style.visibility</p:attrName>
                                        </p:attrNameLst>
                                      </p:cBhvr>
                                      <p:to>
                                        <p:strVal val="hidden"/>
                                      </p:to>
                                    </p:set>
                                  </p:childTnLst>
                                </p:cTn>
                              </p:par>
                              <p:par>
                                <p:cTn id="101" presetID="10" presetClass="exit" presetSubtype="0" fill="hold" grpId="0" nodeType="withEffect">
                                  <p:stCondLst>
                                    <p:cond delay="0"/>
                                  </p:stCondLst>
                                  <p:childTnLst>
                                    <p:animEffect transition="out" filter="fade">
                                      <p:cBhvr>
                                        <p:cTn id="102" dur="500"/>
                                        <p:tgtEl>
                                          <p:spTgt spid="7">
                                            <p:txEl>
                                              <p:pRg st="6" end="6"/>
                                            </p:txEl>
                                          </p:spTgt>
                                        </p:tgtEl>
                                      </p:cBhvr>
                                    </p:animEffect>
                                    <p:set>
                                      <p:cBhvr>
                                        <p:cTn id="103" dur="1" fill="hold">
                                          <p:stCondLst>
                                            <p:cond delay="499"/>
                                          </p:stCondLst>
                                        </p:cTn>
                                        <p:tgtEl>
                                          <p:spTgt spid="7">
                                            <p:txEl>
                                              <p:pRg st="6" end="6"/>
                                            </p:txEl>
                                          </p:spTgt>
                                        </p:tgtEl>
                                        <p:attrNameLst>
                                          <p:attrName>style.visibility</p:attrName>
                                        </p:attrNameLst>
                                      </p:cBhvr>
                                      <p:to>
                                        <p:strVal val="hidden"/>
                                      </p:to>
                                    </p:set>
                                  </p:childTnLst>
                                </p:cTn>
                              </p:par>
                              <p:par>
                                <p:cTn id="104" presetID="10" presetClass="exit" presetSubtype="0" fill="hold" grpId="0" nodeType="withEffect">
                                  <p:stCondLst>
                                    <p:cond delay="0"/>
                                  </p:stCondLst>
                                  <p:childTnLst>
                                    <p:animEffect transition="out" filter="fade">
                                      <p:cBhvr>
                                        <p:cTn id="105" dur="500"/>
                                        <p:tgtEl>
                                          <p:spTgt spid="7">
                                            <p:txEl>
                                              <p:pRg st="7" end="7"/>
                                            </p:txEl>
                                          </p:spTgt>
                                        </p:tgtEl>
                                      </p:cBhvr>
                                    </p:animEffect>
                                    <p:set>
                                      <p:cBhvr>
                                        <p:cTn id="106" dur="1" fill="hold">
                                          <p:stCondLst>
                                            <p:cond delay="499"/>
                                          </p:stCondLst>
                                        </p:cTn>
                                        <p:tgtEl>
                                          <p:spTgt spid="7">
                                            <p:txEl>
                                              <p:pRg st="7" end="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build="p"/>
      <p:bldP spid="3" grpId="1" uiExpand="1" build="p"/>
      <p:bldP spid="7" grpId="0" uiExpand="1" build="allAtOnce"/>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7253CC-CDD4-1C0B-5794-ACFBD9984B9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97FAAD4-1183-D02E-3354-D5CC5895E977}"/>
              </a:ext>
            </a:extLst>
          </p:cNvPr>
          <p:cNvSpPr>
            <a:spLocks noGrp="1"/>
          </p:cNvSpPr>
          <p:nvPr>
            <p:ph type="title"/>
          </p:nvPr>
        </p:nvSpPr>
        <p:spPr/>
        <p:txBody>
          <a:bodyPr/>
          <a:lstStyle/>
          <a:p>
            <a:r>
              <a:rPr lang="de-DE" u="sng" err="1"/>
              <a:t>Steps</a:t>
            </a:r>
            <a:r>
              <a:rPr lang="de-DE" u="sng"/>
              <a:t> Taken</a:t>
            </a:r>
          </a:p>
        </p:txBody>
      </p:sp>
      <p:sp>
        <p:nvSpPr>
          <p:cNvPr id="3" name="Inhaltsplatzhalter 2">
            <a:extLst>
              <a:ext uri="{FF2B5EF4-FFF2-40B4-BE49-F238E27FC236}">
                <a16:creationId xmlns:a16="http://schemas.microsoft.com/office/drawing/2014/main" id="{0FEEFA38-86E1-3347-A64D-FAF8A941F7BC}"/>
              </a:ext>
            </a:extLst>
          </p:cNvPr>
          <p:cNvSpPr>
            <a:spLocks noGrp="1"/>
          </p:cNvSpPr>
          <p:nvPr>
            <p:ph idx="1"/>
          </p:nvPr>
        </p:nvSpPr>
        <p:spPr>
          <a:xfrm>
            <a:off x="1141412" y="2249486"/>
            <a:ext cx="9905999" cy="3694113"/>
          </a:xfrm>
        </p:spPr>
        <p:txBody>
          <a:bodyPr>
            <a:normAutofit/>
          </a:bodyPr>
          <a:lstStyle/>
          <a:p>
            <a:pPr marL="0" indent="0">
              <a:buNone/>
            </a:pPr>
            <a:r>
              <a:rPr lang="de-DE" err="1"/>
              <a:t>Merging</a:t>
            </a:r>
            <a:r>
              <a:rPr lang="de-DE"/>
              <a:t> Data</a:t>
            </a:r>
          </a:p>
          <a:p>
            <a:r>
              <a:rPr lang="de-DE" err="1"/>
              <a:t>Merging</a:t>
            </a:r>
            <a:r>
              <a:rPr lang="de-DE"/>
              <a:t> </a:t>
            </a:r>
            <a:r>
              <a:rPr lang="de-DE" err="1"/>
              <a:t>financial</a:t>
            </a:r>
            <a:r>
              <a:rPr lang="de-DE"/>
              <a:t> </a:t>
            </a:r>
            <a:r>
              <a:rPr lang="de-DE" err="1"/>
              <a:t>ratios</a:t>
            </a:r>
            <a:r>
              <a:rPr lang="de-DE"/>
              <a:t> and </a:t>
            </a:r>
            <a:r>
              <a:rPr lang="de-DE" err="1"/>
              <a:t>stocks</a:t>
            </a:r>
            <a:r>
              <a:rPr lang="de-DE"/>
              <a:t> </a:t>
            </a:r>
            <a:r>
              <a:rPr lang="de-DE" err="1"/>
              <a:t>related</a:t>
            </a:r>
            <a:r>
              <a:rPr lang="de-DE"/>
              <a:t> </a:t>
            </a:r>
            <a:r>
              <a:rPr lang="de-DE" err="1"/>
              <a:t>information</a:t>
            </a:r>
            <a:endParaRPr lang="de-DE"/>
          </a:p>
          <a:p>
            <a:endParaRPr lang="de-DE"/>
          </a:p>
          <a:p>
            <a:pPr marL="0" indent="0">
              <a:buNone/>
            </a:pPr>
            <a:r>
              <a:rPr lang="de-DE" err="1"/>
              <a:t>Preparing</a:t>
            </a:r>
            <a:r>
              <a:rPr lang="de-DE"/>
              <a:t> Data</a:t>
            </a:r>
          </a:p>
          <a:p>
            <a:r>
              <a:rPr lang="de-DE" err="1"/>
              <a:t>Filing</a:t>
            </a:r>
            <a:r>
              <a:rPr lang="de-DE"/>
              <a:t> </a:t>
            </a:r>
            <a:r>
              <a:rPr lang="de-DE" err="1"/>
              <a:t>up</a:t>
            </a:r>
            <a:r>
              <a:rPr lang="de-DE"/>
              <a:t> </a:t>
            </a:r>
            <a:r>
              <a:rPr lang="de-DE" err="1"/>
              <a:t>empty</a:t>
            </a:r>
            <a:r>
              <a:rPr lang="de-DE"/>
              <a:t> </a:t>
            </a:r>
            <a:r>
              <a:rPr lang="de-DE" err="1"/>
              <a:t>spaces</a:t>
            </a:r>
            <a:r>
              <a:rPr lang="de-DE"/>
              <a:t> </a:t>
            </a:r>
            <a:r>
              <a:rPr lang="de-DE" err="1"/>
              <a:t>with</a:t>
            </a:r>
            <a:r>
              <a:rPr lang="de-DE"/>
              <a:t> </a:t>
            </a:r>
            <a:r>
              <a:rPr lang="de-DE" err="1"/>
              <a:t>previous</a:t>
            </a:r>
            <a:r>
              <a:rPr lang="de-DE"/>
              <a:t> </a:t>
            </a:r>
            <a:r>
              <a:rPr lang="de-DE" err="1"/>
              <a:t>values</a:t>
            </a:r>
            <a:endParaRPr lang="de-DE"/>
          </a:p>
          <a:p>
            <a:r>
              <a:rPr lang="de-DE" err="1"/>
              <a:t>Dropping</a:t>
            </a:r>
            <a:r>
              <a:rPr lang="de-DE"/>
              <a:t> </a:t>
            </a:r>
            <a:r>
              <a:rPr lang="de-DE" err="1"/>
              <a:t>NaN</a:t>
            </a:r>
            <a:endParaRPr lang="de-DE"/>
          </a:p>
          <a:p>
            <a:r>
              <a:rPr lang="de-DE" err="1"/>
              <a:t>Picked</a:t>
            </a:r>
            <a:r>
              <a:rPr lang="de-DE"/>
              <a:t> out </a:t>
            </a:r>
            <a:r>
              <a:rPr lang="de-DE" err="1"/>
              <a:t>independent</a:t>
            </a:r>
            <a:r>
              <a:rPr lang="de-DE"/>
              <a:t> variables </a:t>
            </a:r>
            <a:r>
              <a:rPr lang="de-DE" err="1"/>
              <a:t>to</a:t>
            </a:r>
            <a:r>
              <a:rPr lang="de-DE"/>
              <a:t> </a:t>
            </a:r>
            <a:r>
              <a:rPr lang="de-DE" err="1"/>
              <a:t>use</a:t>
            </a:r>
            <a:endParaRPr lang="de-DE"/>
          </a:p>
          <a:p>
            <a:endParaRPr lang="de-DE" sz="2000"/>
          </a:p>
          <a:p>
            <a:pPr marL="0" indent="0">
              <a:buNone/>
            </a:pPr>
            <a:endParaRPr lang="de-DE" sz="2000"/>
          </a:p>
          <a:p>
            <a:endParaRPr lang="de-DE" sz="2000"/>
          </a:p>
          <a:p>
            <a:endParaRPr lang="de-DE" sz="2000"/>
          </a:p>
          <a:p>
            <a:endParaRPr lang="de-DE" sz="3600"/>
          </a:p>
          <a:p>
            <a:endParaRPr lang="de-DE" sz="3600"/>
          </a:p>
        </p:txBody>
      </p:sp>
      <p:sp>
        <p:nvSpPr>
          <p:cNvPr id="5" name="Ellipse 4">
            <a:extLst>
              <a:ext uri="{FF2B5EF4-FFF2-40B4-BE49-F238E27FC236}">
                <a16:creationId xmlns:a16="http://schemas.microsoft.com/office/drawing/2014/main" id="{DBB12A66-495F-FEB5-8D36-21CD3756A9D9}"/>
              </a:ext>
            </a:extLst>
          </p:cNvPr>
          <p:cNvSpPr/>
          <p:nvPr/>
        </p:nvSpPr>
        <p:spPr>
          <a:xfrm>
            <a:off x="800100" y="2324100"/>
            <a:ext cx="341312" cy="323850"/>
          </a:xfrm>
          <a:prstGeom prst="ellipse">
            <a:avLst/>
          </a:prstGeom>
          <a:solidFill>
            <a:schemeClr val="tx2">
              <a:lumMod val="60000"/>
              <a:lumOff val="40000"/>
            </a:schemeClr>
          </a:solidFill>
          <a:ln>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a:solidFill>
                  <a:schemeClr val="bg1"/>
                </a:solidFill>
              </a:rPr>
              <a:t>1</a:t>
            </a:r>
          </a:p>
        </p:txBody>
      </p:sp>
      <p:sp>
        <p:nvSpPr>
          <p:cNvPr id="6" name="Ellipse 5">
            <a:extLst>
              <a:ext uri="{FF2B5EF4-FFF2-40B4-BE49-F238E27FC236}">
                <a16:creationId xmlns:a16="http://schemas.microsoft.com/office/drawing/2014/main" id="{482C3198-CE3D-1C69-07E4-3C663B892544}"/>
              </a:ext>
            </a:extLst>
          </p:cNvPr>
          <p:cNvSpPr/>
          <p:nvPr/>
        </p:nvSpPr>
        <p:spPr>
          <a:xfrm>
            <a:off x="800100" y="3886201"/>
            <a:ext cx="341312" cy="323850"/>
          </a:xfrm>
          <a:prstGeom prst="ellipse">
            <a:avLst/>
          </a:prstGeom>
          <a:solidFill>
            <a:schemeClr val="tx2">
              <a:lumMod val="60000"/>
              <a:lumOff val="40000"/>
            </a:schemeClr>
          </a:solidFill>
          <a:ln>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a:solidFill>
                  <a:schemeClr val="bg1"/>
                </a:solidFill>
              </a:rPr>
              <a:t>2</a:t>
            </a:r>
          </a:p>
        </p:txBody>
      </p:sp>
      <p:sp>
        <p:nvSpPr>
          <p:cNvPr id="7" name="TextBox 6">
            <a:extLst>
              <a:ext uri="{FF2B5EF4-FFF2-40B4-BE49-F238E27FC236}">
                <a16:creationId xmlns:a16="http://schemas.microsoft.com/office/drawing/2014/main" id="{3DE1E99D-F637-2BC8-9746-ACC27207C67D}"/>
              </a:ext>
            </a:extLst>
          </p:cNvPr>
          <p:cNvSpPr txBox="1"/>
          <p:nvPr/>
        </p:nvSpPr>
        <p:spPr>
          <a:xfrm>
            <a:off x="11745246" y="6488668"/>
            <a:ext cx="446754" cy="369332"/>
          </a:xfrm>
          <a:prstGeom prst="rect">
            <a:avLst/>
          </a:prstGeom>
          <a:noFill/>
        </p:spPr>
        <p:txBody>
          <a:bodyPr wrap="square" rtlCol="0">
            <a:spAutoFit/>
          </a:bodyPr>
          <a:lstStyle/>
          <a:p>
            <a:pPr algn="ctr"/>
            <a:r>
              <a:rPr lang="en-US" dirty="0"/>
              <a:t>27</a:t>
            </a:r>
          </a:p>
        </p:txBody>
      </p:sp>
    </p:spTree>
    <p:extLst>
      <p:ext uri="{BB962C8B-B14F-4D97-AF65-F5344CB8AC3E}">
        <p14:creationId xmlns:p14="http://schemas.microsoft.com/office/powerpoint/2010/main" val="399344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79671E-BA7B-37B1-6A44-C4B1188C438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B16B593-A8D6-DBBC-6BB8-0047287190D5}"/>
              </a:ext>
            </a:extLst>
          </p:cNvPr>
          <p:cNvSpPr>
            <a:spLocks noGrp="1"/>
          </p:cNvSpPr>
          <p:nvPr>
            <p:ph type="title"/>
          </p:nvPr>
        </p:nvSpPr>
        <p:spPr/>
        <p:txBody>
          <a:bodyPr/>
          <a:lstStyle/>
          <a:p>
            <a:r>
              <a:rPr lang="de-DE" u="sng" err="1"/>
              <a:t>Steps</a:t>
            </a:r>
            <a:r>
              <a:rPr lang="de-DE" u="sng"/>
              <a:t> Taken</a:t>
            </a:r>
          </a:p>
        </p:txBody>
      </p:sp>
      <p:sp>
        <p:nvSpPr>
          <p:cNvPr id="3" name="Inhaltsplatzhalter 2">
            <a:extLst>
              <a:ext uri="{FF2B5EF4-FFF2-40B4-BE49-F238E27FC236}">
                <a16:creationId xmlns:a16="http://schemas.microsoft.com/office/drawing/2014/main" id="{5DA63CE3-D7CB-6A58-76BC-771EB676B70D}"/>
              </a:ext>
            </a:extLst>
          </p:cNvPr>
          <p:cNvSpPr>
            <a:spLocks noGrp="1"/>
          </p:cNvSpPr>
          <p:nvPr>
            <p:ph idx="1"/>
          </p:nvPr>
        </p:nvSpPr>
        <p:spPr>
          <a:xfrm>
            <a:off x="1141412" y="1914525"/>
            <a:ext cx="4794815" cy="3050765"/>
          </a:xfrm>
        </p:spPr>
        <p:txBody>
          <a:bodyPr>
            <a:normAutofit/>
          </a:bodyPr>
          <a:lstStyle/>
          <a:p>
            <a:pPr marL="0" indent="0">
              <a:buNone/>
            </a:pPr>
            <a:r>
              <a:rPr lang="de-DE" sz="2000"/>
              <a:t>Processing Data</a:t>
            </a:r>
          </a:p>
          <a:p>
            <a:r>
              <a:rPr lang="de-DE" sz="2000" err="1"/>
              <a:t>Calculating</a:t>
            </a:r>
            <a:r>
              <a:rPr lang="de-DE" sz="2000"/>
              <a:t> 128 (2^7) </a:t>
            </a:r>
            <a:r>
              <a:rPr lang="de-DE" sz="2000" err="1"/>
              <a:t>combinations</a:t>
            </a:r>
            <a:r>
              <a:rPr lang="de-DE" sz="2000"/>
              <a:t> </a:t>
            </a:r>
            <a:r>
              <a:rPr lang="de-DE" sz="2000" err="1"/>
              <a:t>of</a:t>
            </a:r>
            <a:r>
              <a:rPr lang="de-DE" sz="2000"/>
              <a:t> Regression </a:t>
            </a:r>
            <a:r>
              <a:rPr lang="de-DE" sz="2000" err="1"/>
              <a:t>scenarios</a:t>
            </a:r>
            <a:endParaRPr lang="de-DE" sz="2000"/>
          </a:p>
          <a:p>
            <a:r>
              <a:rPr lang="de-DE" sz="2000" err="1"/>
              <a:t>Sorting</a:t>
            </a:r>
            <a:r>
              <a:rPr lang="de-DE" sz="2000"/>
              <a:t> </a:t>
            </a:r>
            <a:r>
              <a:rPr lang="de-DE" sz="2000" err="1"/>
              <a:t>them</a:t>
            </a:r>
            <a:r>
              <a:rPr lang="de-DE" sz="2000"/>
              <a:t> </a:t>
            </a:r>
            <a:r>
              <a:rPr lang="de-DE" sz="2000" err="1"/>
              <a:t>based</a:t>
            </a:r>
            <a:r>
              <a:rPr lang="de-DE" sz="2000"/>
              <a:t> on </a:t>
            </a:r>
            <a:r>
              <a:rPr lang="de-DE" sz="2000" err="1"/>
              <a:t>highest</a:t>
            </a:r>
            <a:r>
              <a:rPr lang="de-DE" sz="2000"/>
              <a:t> </a:t>
            </a:r>
            <a:r>
              <a:rPr lang="de-DE" sz="2000" err="1"/>
              <a:t>adjusted</a:t>
            </a:r>
            <a:r>
              <a:rPr lang="de-DE" sz="2000"/>
              <a:t> R^2 </a:t>
            </a:r>
            <a:r>
              <a:rPr lang="de-DE" sz="2000" err="1"/>
              <a:t>values</a:t>
            </a:r>
            <a:r>
              <a:rPr lang="de-DE" sz="2000"/>
              <a:t> </a:t>
            </a:r>
          </a:p>
          <a:p>
            <a:endParaRPr lang="de-DE" sz="2000"/>
          </a:p>
          <a:p>
            <a:endParaRPr lang="de-DE" sz="1800"/>
          </a:p>
          <a:p>
            <a:pPr marL="0" indent="0">
              <a:buNone/>
            </a:pPr>
            <a:endParaRPr lang="de-DE" sz="1800"/>
          </a:p>
          <a:p>
            <a:endParaRPr lang="de-DE" sz="1800"/>
          </a:p>
          <a:p>
            <a:endParaRPr lang="de-DE" sz="1800"/>
          </a:p>
          <a:p>
            <a:endParaRPr lang="de-DE" sz="3200"/>
          </a:p>
          <a:p>
            <a:endParaRPr lang="de-DE" sz="3200"/>
          </a:p>
        </p:txBody>
      </p:sp>
      <p:sp>
        <p:nvSpPr>
          <p:cNvPr id="4" name="Ellipse 3">
            <a:extLst>
              <a:ext uri="{FF2B5EF4-FFF2-40B4-BE49-F238E27FC236}">
                <a16:creationId xmlns:a16="http://schemas.microsoft.com/office/drawing/2014/main" id="{DE11D985-CEAB-8C79-2CA5-7DF19424BA5F}"/>
              </a:ext>
            </a:extLst>
          </p:cNvPr>
          <p:cNvSpPr/>
          <p:nvPr/>
        </p:nvSpPr>
        <p:spPr>
          <a:xfrm>
            <a:off x="800099" y="1914525"/>
            <a:ext cx="341312" cy="323850"/>
          </a:xfrm>
          <a:prstGeom prst="ellipse">
            <a:avLst/>
          </a:prstGeom>
          <a:solidFill>
            <a:schemeClr val="tx2">
              <a:lumMod val="60000"/>
              <a:lumOff val="40000"/>
            </a:schemeClr>
          </a:solidFill>
          <a:ln>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a:solidFill>
                  <a:schemeClr val="bg1"/>
                </a:solidFill>
              </a:rPr>
              <a:t>3</a:t>
            </a:r>
          </a:p>
        </p:txBody>
      </p:sp>
      <p:sp>
        <p:nvSpPr>
          <p:cNvPr id="5" name="Ellipse 4">
            <a:extLst>
              <a:ext uri="{FF2B5EF4-FFF2-40B4-BE49-F238E27FC236}">
                <a16:creationId xmlns:a16="http://schemas.microsoft.com/office/drawing/2014/main" id="{2F65905C-0EED-8F27-C491-D453939CCA32}"/>
              </a:ext>
            </a:extLst>
          </p:cNvPr>
          <p:cNvSpPr/>
          <p:nvPr/>
        </p:nvSpPr>
        <p:spPr>
          <a:xfrm>
            <a:off x="5914461" y="1843882"/>
            <a:ext cx="341312" cy="323850"/>
          </a:xfrm>
          <a:prstGeom prst="ellipse">
            <a:avLst/>
          </a:prstGeom>
          <a:solidFill>
            <a:schemeClr val="tx2">
              <a:lumMod val="60000"/>
              <a:lumOff val="40000"/>
            </a:schemeClr>
          </a:solidFill>
          <a:ln>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a:solidFill>
                  <a:schemeClr val="bg1"/>
                </a:solidFill>
              </a:rPr>
              <a:t>4</a:t>
            </a:r>
          </a:p>
        </p:txBody>
      </p:sp>
      <p:sp>
        <p:nvSpPr>
          <p:cNvPr id="7" name="Textfeld 6">
            <a:extLst>
              <a:ext uri="{FF2B5EF4-FFF2-40B4-BE49-F238E27FC236}">
                <a16:creationId xmlns:a16="http://schemas.microsoft.com/office/drawing/2014/main" id="{17F8B007-18F2-326A-83F1-0A0F3AC806EB}"/>
              </a:ext>
            </a:extLst>
          </p:cNvPr>
          <p:cNvSpPr txBox="1"/>
          <p:nvPr/>
        </p:nvSpPr>
        <p:spPr>
          <a:xfrm>
            <a:off x="6255773" y="1736918"/>
            <a:ext cx="5483943" cy="4659417"/>
          </a:xfrm>
          <a:prstGeom prst="rect">
            <a:avLst/>
          </a:prstGeom>
          <a:noFill/>
        </p:spPr>
        <p:txBody>
          <a:bodyPr wrap="square">
            <a:spAutoFit/>
          </a:bodyPr>
          <a:lstStyle/>
          <a:p>
            <a:pPr>
              <a:lnSpc>
                <a:spcPct val="150000"/>
              </a:lnSpc>
            </a:pPr>
            <a:r>
              <a:rPr lang="de-DE" sz="2000" err="1"/>
              <a:t>Analysing</a:t>
            </a:r>
            <a:r>
              <a:rPr lang="de-DE" sz="2000"/>
              <a:t> Data</a:t>
            </a:r>
          </a:p>
          <a:p>
            <a:pPr marL="285750" indent="-285750">
              <a:lnSpc>
                <a:spcPct val="150000"/>
              </a:lnSpc>
              <a:buFont typeface="Arial" panose="020B0604020202020204" pitchFamily="34" charset="0"/>
              <a:buChar char="•"/>
            </a:pPr>
            <a:r>
              <a:rPr lang="de-DE" sz="2000"/>
              <a:t>Splitting </a:t>
            </a:r>
            <a:r>
              <a:rPr lang="de-DE" sz="2000" err="1"/>
              <a:t>data</a:t>
            </a:r>
            <a:r>
              <a:rPr lang="de-DE" sz="2000"/>
              <a:t> </a:t>
            </a:r>
            <a:r>
              <a:rPr lang="de-DE" sz="2000" err="1"/>
              <a:t>intro</a:t>
            </a:r>
            <a:r>
              <a:rPr lang="de-DE" sz="2000"/>
              <a:t> </a:t>
            </a:r>
            <a:r>
              <a:rPr lang="de-DE" sz="2000" err="1"/>
              <a:t>train</a:t>
            </a:r>
            <a:r>
              <a:rPr lang="de-DE" sz="2000"/>
              <a:t> and </a:t>
            </a:r>
            <a:r>
              <a:rPr lang="de-DE" sz="2000" err="1"/>
              <a:t>test</a:t>
            </a:r>
            <a:r>
              <a:rPr lang="de-DE" sz="2000"/>
              <a:t> </a:t>
            </a:r>
            <a:r>
              <a:rPr lang="de-DE" sz="2000" err="1"/>
              <a:t>sets</a:t>
            </a:r>
            <a:r>
              <a:rPr lang="de-DE" sz="2000"/>
              <a:t> (0.25)</a:t>
            </a:r>
          </a:p>
          <a:p>
            <a:pPr marL="285750" indent="-285750">
              <a:lnSpc>
                <a:spcPct val="150000"/>
              </a:lnSpc>
              <a:buFont typeface="Arial" panose="020B0604020202020204" pitchFamily="34" charset="0"/>
              <a:buChar char="•"/>
            </a:pPr>
            <a:r>
              <a:rPr lang="de-DE" sz="2000" err="1"/>
              <a:t>Standardising</a:t>
            </a:r>
            <a:r>
              <a:rPr lang="de-DE" sz="2000"/>
              <a:t> </a:t>
            </a:r>
            <a:r>
              <a:rPr lang="de-DE" sz="2000" err="1"/>
              <a:t>train</a:t>
            </a:r>
            <a:r>
              <a:rPr lang="de-DE" sz="2000"/>
              <a:t> and </a:t>
            </a:r>
            <a:r>
              <a:rPr lang="de-DE" sz="2000" err="1"/>
              <a:t>test</a:t>
            </a:r>
            <a:r>
              <a:rPr lang="de-DE" sz="2000"/>
              <a:t> </a:t>
            </a:r>
            <a:r>
              <a:rPr lang="de-DE" sz="2000" err="1"/>
              <a:t>values</a:t>
            </a:r>
            <a:r>
              <a:rPr lang="de-DE" sz="2000"/>
              <a:t> </a:t>
            </a:r>
            <a:r>
              <a:rPr lang="de-DE" sz="2000" err="1"/>
              <a:t>of</a:t>
            </a:r>
            <a:r>
              <a:rPr lang="de-DE" sz="2000"/>
              <a:t> x</a:t>
            </a:r>
          </a:p>
          <a:p>
            <a:pPr marL="285750" indent="-285750">
              <a:lnSpc>
                <a:spcPct val="150000"/>
              </a:lnSpc>
              <a:buFont typeface="Arial" panose="020B0604020202020204" pitchFamily="34" charset="0"/>
              <a:buChar char="•"/>
            </a:pPr>
            <a:r>
              <a:rPr lang="de-DE" sz="2000"/>
              <a:t>Fitting Linear Regression </a:t>
            </a:r>
            <a:r>
              <a:rPr lang="de-DE" sz="2000" err="1"/>
              <a:t>model</a:t>
            </a:r>
            <a:r>
              <a:rPr lang="de-DE" sz="2000"/>
              <a:t> (x-train </a:t>
            </a:r>
            <a:r>
              <a:rPr lang="de-DE" sz="2000" err="1"/>
              <a:t>scaled</a:t>
            </a:r>
            <a:r>
              <a:rPr lang="de-DE" sz="2000"/>
              <a:t> and y-train)</a:t>
            </a:r>
          </a:p>
          <a:p>
            <a:pPr marL="285750" indent="-285750">
              <a:lnSpc>
                <a:spcPct val="150000"/>
              </a:lnSpc>
              <a:buFont typeface="Arial" panose="020B0604020202020204" pitchFamily="34" charset="0"/>
              <a:buChar char="•"/>
            </a:pPr>
            <a:r>
              <a:rPr lang="de-DE" sz="2000" err="1"/>
              <a:t>Applying</a:t>
            </a:r>
            <a:r>
              <a:rPr lang="de-DE" sz="2000"/>
              <a:t> LR on x-test </a:t>
            </a:r>
            <a:r>
              <a:rPr lang="de-DE" sz="2000" err="1"/>
              <a:t>scaled</a:t>
            </a:r>
            <a:r>
              <a:rPr lang="de-DE" sz="2000"/>
              <a:t> </a:t>
            </a:r>
            <a:r>
              <a:rPr lang="de-DE" sz="2000" err="1"/>
              <a:t>values</a:t>
            </a:r>
            <a:endParaRPr lang="de-DE" sz="2000"/>
          </a:p>
          <a:p>
            <a:pPr marL="285750" indent="-285750">
              <a:lnSpc>
                <a:spcPct val="150000"/>
              </a:lnSpc>
              <a:buFont typeface="Arial" panose="020B0604020202020204" pitchFamily="34" charset="0"/>
              <a:buChar char="•"/>
            </a:pPr>
            <a:r>
              <a:rPr lang="de-DE" sz="2000" err="1"/>
              <a:t>Getting</a:t>
            </a:r>
            <a:r>
              <a:rPr lang="de-DE" sz="2000"/>
              <a:t> </a:t>
            </a:r>
            <a:r>
              <a:rPr lang="de-DE" sz="2000" err="1"/>
              <a:t>predicted</a:t>
            </a:r>
            <a:r>
              <a:rPr lang="de-DE" sz="2000"/>
              <a:t> y-train </a:t>
            </a:r>
            <a:r>
              <a:rPr lang="de-DE" sz="2000" err="1"/>
              <a:t>values</a:t>
            </a:r>
            <a:r>
              <a:rPr lang="de-DE" sz="2000"/>
              <a:t> </a:t>
            </a:r>
            <a:r>
              <a:rPr lang="de-DE" sz="2000" err="1"/>
              <a:t>as</a:t>
            </a:r>
            <a:r>
              <a:rPr lang="de-DE" sz="2000"/>
              <a:t> </a:t>
            </a:r>
            <a:r>
              <a:rPr lang="de-DE" sz="2000" err="1"/>
              <a:t>output</a:t>
            </a:r>
            <a:endParaRPr lang="de-DE" sz="2000"/>
          </a:p>
          <a:p>
            <a:pPr marL="285750" indent="-285750">
              <a:lnSpc>
                <a:spcPct val="150000"/>
              </a:lnSpc>
              <a:buFont typeface="Arial" panose="020B0604020202020204" pitchFamily="34" charset="0"/>
              <a:buChar char="•"/>
            </a:pPr>
            <a:r>
              <a:rPr lang="de-DE" sz="2000" err="1"/>
              <a:t>Comparing</a:t>
            </a:r>
            <a:r>
              <a:rPr lang="de-DE" sz="2000"/>
              <a:t> </a:t>
            </a:r>
            <a:r>
              <a:rPr lang="de-DE" sz="2000" err="1"/>
              <a:t>actual</a:t>
            </a:r>
            <a:r>
              <a:rPr lang="de-DE" sz="2000"/>
              <a:t> (y-train) </a:t>
            </a:r>
            <a:r>
              <a:rPr lang="de-DE" sz="2000" err="1"/>
              <a:t>with</a:t>
            </a:r>
            <a:r>
              <a:rPr lang="de-DE" sz="2000"/>
              <a:t> </a:t>
            </a:r>
            <a:r>
              <a:rPr lang="de-DE" sz="2000" err="1"/>
              <a:t>the</a:t>
            </a:r>
            <a:r>
              <a:rPr lang="de-DE" sz="2000"/>
              <a:t> </a:t>
            </a:r>
            <a:r>
              <a:rPr lang="de-DE" sz="2000" err="1"/>
              <a:t>predicted</a:t>
            </a:r>
            <a:r>
              <a:rPr lang="de-DE" sz="2000"/>
              <a:t> </a:t>
            </a:r>
            <a:r>
              <a:rPr lang="de-DE" sz="2000" err="1"/>
              <a:t>values</a:t>
            </a:r>
            <a:endParaRPr lang="de-DE" sz="2000"/>
          </a:p>
          <a:p>
            <a:pPr marL="285750" indent="-285750">
              <a:lnSpc>
                <a:spcPct val="150000"/>
              </a:lnSpc>
              <a:buFont typeface="Arial" panose="020B0604020202020204" pitchFamily="34" charset="0"/>
              <a:buChar char="•"/>
            </a:pPr>
            <a:r>
              <a:rPr lang="de-DE" sz="2000" err="1"/>
              <a:t>Calculating</a:t>
            </a:r>
            <a:r>
              <a:rPr lang="de-DE" sz="2000"/>
              <a:t> MSE </a:t>
            </a:r>
            <a:r>
              <a:rPr lang="de-DE" sz="2000" err="1"/>
              <a:t>to</a:t>
            </a:r>
            <a:r>
              <a:rPr lang="de-DE" sz="2000"/>
              <a:t> </a:t>
            </a:r>
            <a:r>
              <a:rPr lang="de-DE" sz="2000" err="1"/>
              <a:t>measure</a:t>
            </a:r>
            <a:r>
              <a:rPr lang="de-DE" sz="2000"/>
              <a:t> </a:t>
            </a:r>
            <a:r>
              <a:rPr lang="de-DE" sz="2000" err="1"/>
              <a:t>performance</a:t>
            </a:r>
            <a:endParaRPr lang="de-DE" sz="2000"/>
          </a:p>
        </p:txBody>
      </p:sp>
      <p:sp>
        <p:nvSpPr>
          <p:cNvPr id="8" name="TextBox 7">
            <a:extLst>
              <a:ext uri="{FF2B5EF4-FFF2-40B4-BE49-F238E27FC236}">
                <a16:creationId xmlns:a16="http://schemas.microsoft.com/office/drawing/2014/main" id="{1F182437-C649-9037-9BAF-F0B770F14A3F}"/>
              </a:ext>
            </a:extLst>
          </p:cNvPr>
          <p:cNvSpPr txBox="1"/>
          <p:nvPr/>
        </p:nvSpPr>
        <p:spPr>
          <a:xfrm>
            <a:off x="11745246" y="6488668"/>
            <a:ext cx="446754" cy="369332"/>
          </a:xfrm>
          <a:prstGeom prst="rect">
            <a:avLst/>
          </a:prstGeom>
          <a:noFill/>
        </p:spPr>
        <p:txBody>
          <a:bodyPr wrap="square" rtlCol="0">
            <a:spAutoFit/>
          </a:bodyPr>
          <a:lstStyle/>
          <a:p>
            <a:pPr algn="ctr"/>
            <a:r>
              <a:rPr lang="en-US" dirty="0"/>
              <a:t>28</a:t>
            </a:r>
          </a:p>
        </p:txBody>
      </p:sp>
    </p:spTree>
    <p:extLst>
      <p:ext uri="{BB962C8B-B14F-4D97-AF65-F5344CB8AC3E}">
        <p14:creationId xmlns:p14="http://schemas.microsoft.com/office/powerpoint/2010/main" val="705060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fade">
                                      <p:cBhvr>
                                        <p:cTn id="21" dur="500"/>
                                        <p:tgtEl>
                                          <p:spTgt spid="7">
                                            <p:txEl>
                                              <p:pRg st="0" end="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fade">
                                      <p:cBhvr>
                                        <p:cTn id="24" dur="500"/>
                                        <p:tgtEl>
                                          <p:spTgt spid="7">
                                            <p:txEl>
                                              <p:pRg st="1" end="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fade">
                                      <p:cBhvr>
                                        <p:cTn id="27" dur="500"/>
                                        <p:tgtEl>
                                          <p:spTgt spid="7">
                                            <p:txEl>
                                              <p:pRg st="2" end="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Effect transition="in" filter="fade">
                                      <p:cBhvr>
                                        <p:cTn id="30" dur="500"/>
                                        <p:tgtEl>
                                          <p:spTgt spid="7">
                                            <p:txEl>
                                              <p:pRg st="3" end="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Effect transition="in" filter="fade">
                                      <p:cBhvr>
                                        <p:cTn id="33" dur="500"/>
                                        <p:tgtEl>
                                          <p:spTgt spid="7">
                                            <p:txEl>
                                              <p:pRg st="4" end="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7">
                                            <p:txEl>
                                              <p:pRg st="5" end="5"/>
                                            </p:txEl>
                                          </p:spTgt>
                                        </p:tgtEl>
                                        <p:attrNameLst>
                                          <p:attrName>style.visibility</p:attrName>
                                        </p:attrNameLst>
                                      </p:cBhvr>
                                      <p:to>
                                        <p:strVal val="visible"/>
                                      </p:to>
                                    </p:set>
                                    <p:animEffect transition="in" filter="fade">
                                      <p:cBhvr>
                                        <p:cTn id="36" dur="500"/>
                                        <p:tgtEl>
                                          <p:spTgt spid="7">
                                            <p:txEl>
                                              <p:pRg st="5" end="5"/>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animEffect transition="in" filter="fade">
                                      <p:cBhvr>
                                        <p:cTn id="39" dur="500"/>
                                        <p:tgtEl>
                                          <p:spTgt spid="7">
                                            <p:txEl>
                                              <p:pRg st="6" end="6"/>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fade">
                                      <p:cBhvr>
                                        <p:cTn id="42"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DEC40-BC84-EFA3-6ECC-6D10A0E0979A}"/>
              </a:ext>
            </a:extLst>
          </p:cNvPr>
          <p:cNvSpPr>
            <a:spLocks noGrp="1"/>
          </p:cNvSpPr>
          <p:nvPr>
            <p:ph type="title"/>
          </p:nvPr>
        </p:nvSpPr>
        <p:spPr/>
        <p:txBody>
          <a:bodyPr/>
          <a:lstStyle/>
          <a:p>
            <a:r>
              <a:rPr lang="en-US" u="sng"/>
              <a:t>Structure of the Challenge</a:t>
            </a:r>
          </a:p>
        </p:txBody>
      </p:sp>
      <p:sp>
        <p:nvSpPr>
          <p:cNvPr id="3" name="Content Placeholder 2">
            <a:extLst>
              <a:ext uri="{FF2B5EF4-FFF2-40B4-BE49-F238E27FC236}">
                <a16:creationId xmlns:a16="http://schemas.microsoft.com/office/drawing/2014/main" id="{F14D8804-06D8-5D15-5B1E-6C26A56D13F6}"/>
              </a:ext>
            </a:extLst>
          </p:cNvPr>
          <p:cNvSpPr>
            <a:spLocks noGrp="1"/>
          </p:cNvSpPr>
          <p:nvPr>
            <p:ph idx="1"/>
          </p:nvPr>
        </p:nvSpPr>
        <p:spPr/>
        <p:txBody>
          <a:bodyPr vert="horz" lIns="91440" tIns="45720" rIns="91440" bIns="45720" rtlCol="0" anchor="t">
            <a:normAutofit/>
          </a:bodyPr>
          <a:lstStyle/>
          <a:p>
            <a:pPr>
              <a:lnSpc>
                <a:spcPct val="90000"/>
              </a:lnSpc>
            </a:pPr>
            <a:r>
              <a:rPr lang="en-US" sz="2000">
                <a:latin typeface="Calibri"/>
                <a:ea typeface="Calibri"/>
                <a:cs typeface="Calibri"/>
              </a:rPr>
              <a:t>Teams of </a:t>
            </a:r>
            <a:r>
              <a:rPr lang="en-US" sz="2000">
                <a:solidFill>
                  <a:srgbClr val="FF0000"/>
                </a:solidFill>
                <a:latin typeface="Calibri"/>
                <a:ea typeface="Calibri"/>
                <a:cs typeface="Calibri"/>
              </a:rPr>
              <a:t>3-5 students</a:t>
            </a:r>
            <a:r>
              <a:rPr lang="en-US" sz="2000">
                <a:latin typeface="Calibri"/>
                <a:ea typeface="Calibri"/>
                <a:cs typeface="Calibri"/>
              </a:rPr>
              <a:t>, led by a </a:t>
            </a:r>
            <a:r>
              <a:rPr lang="en-US" sz="2000">
                <a:solidFill>
                  <a:srgbClr val="FF0000"/>
                </a:solidFill>
                <a:latin typeface="Calibri"/>
                <a:ea typeface="Calibri"/>
                <a:cs typeface="Calibri"/>
              </a:rPr>
              <a:t>faculty advisor</a:t>
            </a:r>
            <a:r>
              <a:rPr lang="en-US" sz="2000">
                <a:latin typeface="Calibri"/>
                <a:ea typeface="Calibri"/>
                <a:cs typeface="Calibri"/>
              </a:rPr>
              <a:t> from University having a dedicated Bloomberg terminal for educational purposes.</a:t>
            </a:r>
          </a:p>
          <a:p>
            <a:pPr>
              <a:lnSpc>
                <a:spcPct val="90000"/>
              </a:lnSpc>
            </a:pPr>
            <a:r>
              <a:rPr lang="en-US" sz="2000">
                <a:latin typeface="Calibri"/>
                <a:ea typeface="Calibri"/>
                <a:cs typeface="Calibri"/>
              </a:rPr>
              <a:t>Registration period opens several weeks before the competition begins.</a:t>
            </a:r>
          </a:p>
          <a:p>
            <a:pPr>
              <a:lnSpc>
                <a:spcPct val="90000"/>
              </a:lnSpc>
            </a:pPr>
            <a:r>
              <a:rPr lang="en-US" sz="2000">
                <a:latin typeface="Calibri"/>
                <a:ea typeface="Calibri"/>
                <a:cs typeface="Calibri"/>
              </a:rPr>
              <a:t>The Challenge begins on </a:t>
            </a:r>
            <a:r>
              <a:rPr lang="en-US" sz="2000">
                <a:solidFill>
                  <a:srgbClr val="FF0000"/>
                </a:solidFill>
                <a:latin typeface="Calibri"/>
                <a:ea typeface="Calibri"/>
                <a:cs typeface="Calibri"/>
              </a:rPr>
              <a:t>7th October 9AM</a:t>
            </a:r>
            <a:r>
              <a:rPr lang="en-US" sz="2000">
                <a:latin typeface="Calibri"/>
                <a:ea typeface="Calibri"/>
                <a:cs typeface="Calibri"/>
              </a:rPr>
              <a:t> (UTC-5)</a:t>
            </a:r>
          </a:p>
          <a:p>
            <a:pPr>
              <a:lnSpc>
                <a:spcPct val="90000"/>
              </a:lnSpc>
            </a:pPr>
            <a:r>
              <a:rPr lang="en-US" sz="2000">
                <a:latin typeface="Calibri"/>
                <a:ea typeface="Calibri"/>
                <a:cs typeface="Calibri"/>
              </a:rPr>
              <a:t>Teams enter their starting positions by </a:t>
            </a:r>
            <a:r>
              <a:rPr lang="en-US" sz="2000">
                <a:solidFill>
                  <a:srgbClr val="FF0000"/>
                </a:solidFill>
                <a:latin typeface="Calibri"/>
                <a:ea typeface="Calibri"/>
                <a:cs typeface="Calibri"/>
              </a:rPr>
              <a:t>11 October,2024</a:t>
            </a:r>
            <a:r>
              <a:rPr lang="en-US" sz="2000">
                <a:latin typeface="Calibri"/>
                <a:ea typeface="Calibri"/>
                <a:cs typeface="Calibri"/>
              </a:rPr>
              <a:t> with virtual funds of </a:t>
            </a:r>
            <a:r>
              <a:rPr lang="en-US" sz="2000">
                <a:solidFill>
                  <a:srgbClr val="FF0000"/>
                </a:solidFill>
                <a:latin typeface="Calibri"/>
                <a:ea typeface="Calibri"/>
                <a:cs typeface="Calibri"/>
              </a:rPr>
              <a:t>1 Million USD</a:t>
            </a:r>
            <a:r>
              <a:rPr lang="en-US" sz="2000">
                <a:latin typeface="Calibri"/>
                <a:ea typeface="Calibri"/>
                <a:cs typeface="Calibri"/>
              </a:rPr>
              <a:t>.</a:t>
            </a:r>
          </a:p>
          <a:p>
            <a:pPr>
              <a:lnSpc>
                <a:spcPct val="90000"/>
              </a:lnSpc>
            </a:pPr>
            <a:r>
              <a:rPr lang="en-US" sz="2000">
                <a:latin typeface="Calibri"/>
                <a:ea typeface="Calibri"/>
                <a:cs typeface="Calibri"/>
              </a:rPr>
              <a:t>All trading activities are done exclusively through the Bloomberg Terminal.</a:t>
            </a:r>
          </a:p>
          <a:p>
            <a:pPr>
              <a:lnSpc>
                <a:spcPct val="90000"/>
              </a:lnSpc>
            </a:pPr>
            <a:r>
              <a:rPr lang="en-US" sz="2000">
                <a:latin typeface="Calibri"/>
                <a:ea typeface="Calibri"/>
                <a:cs typeface="Calibri"/>
              </a:rPr>
              <a:t>Performance evaluated based on </a:t>
            </a:r>
            <a:r>
              <a:rPr lang="en-US" sz="2000">
                <a:solidFill>
                  <a:srgbClr val="FF0000"/>
                </a:solidFill>
                <a:latin typeface="Calibri"/>
                <a:ea typeface="Calibri"/>
                <a:cs typeface="Calibri"/>
              </a:rPr>
              <a:t>Relative P/L</a:t>
            </a:r>
            <a:r>
              <a:rPr lang="en-US" sz="2000">
                <a:latin typeface="Calibri"/>
                <a:ea typeface="Calibri"/>
                <a:cs typeface="Calibri"/>
              </a:rPr>
              <a:t> in comparison to Bloomberg's World Large, Mid &amp; Small Cap Price Return Index (</a:t>
            </a:r>
            <a:r>
              <a:rPr lang="en-US" sz="2000">
                <a:solidFill>
                  <a:srgbClr val="FF0000"/>
                </a:solidFill>
                <a:latin typeface="Calibri"/>
                <a:ea typeface="Calibri"/>
                <a:cs typeface="Calibri"/>
              </a:rPr>
              <a:t>WLS</a:t>
            </a:r>
            <a:r>
              <a:rPr lang="en-US" sz="2000">
                <a:latin typeface="Calibri"/>
                <a:ea typeface="Calibri"/>
                <a:cs typeface="Calibri"/>
              </a:rPr>
              <a:t>).</a:t>
            </a:r>
          </a:p>
          <a:p>
            <a:pPr>
              <a:lnSpc>
                <a:spcPct val="90000"/>
              </a:lnSpc>
            </a:pPr>
            <a:r>
              <a:rPr lang="en-US" sz="2000">
                <a:latin typeface="Calibri"/>
                <a:ea typeface="Calibri"/>
                <a:cs typeface="Calibri"/>
              </a:rPr>
              <a:t>Challenge ended on </a:t>
            </a:r>
            <a:r>
              <a:rPr lang="en-US" sz="2000">
                <a:solidFill>
                  <a:srgbClr val="FF0000"/>
                </a:solidFill>
                <a:latin typeface="Calibri"/>
                <a:ea typeface="Calibri"/>
                <a:cs typeface="Calibri"/>
              </a:rPr>
              <a:t>15th Nov,2024</a:t>
            </a:r>
            <a:r>
              <a:rPr lang="en-US" sz="2000">
                <a:latin typeface="Calibri"/>
                <a:ea typeface="Calibri"/>
                <a:cs typeface="Calibri"/>
              </a:rPr>
              <a:t>.</a:t>
            </a:r>
          </a:p>
          <a:p>
            <a:pPr>
              <a:lnSpc>
                <a:spcPct val="90000"/>
              </a:lnSpc>
            </a:pPr>
            <a:r>
              <a:rPr lang="en-US" sz="2000">
                <a:latin typeface="Calibri"/>
                <a:ea typeface="Calibri"/>
                <a:cs typeface="Calibri"/>
              </a:rPr>
              <a:t>Team with highest time-weighted relative return wins.</a:t>
            </a:r>
            <a:endParaRPr lang="en-US"/>
          </a:p>
        </p:txBody>
      </p:sp>
      <p:sp>
        <p:nvSpPr>
          <p:cNvPr id="5" name="TextBox 4">
            <a:extLst>
              <a:ext uri="{FF2B5EF4-FFF2-40B4-BE49-F238E27FC236}">
                <a16:creationId xmlns:a16="http://schemas.microsoft.com/office/drawing/2014/main" id="{1F222121-24FC-2126-4896-F14B5778A576}"/>
              </a:ext>
            </a:extLst>
          </p:cNvPr>
          <p:cNvSpPr txBox="1"/>
          <p:nvPr/>
        </p:nvSpPr>
        <p:spPr>
          <a:xfrm>
            <a:off x="11841380" y="6488668"/>
            <a:ext cx="350620" cy="369332"/>
          </a:xfrm>
          <a:prstGeom prst="rect">
            <a:avLst/>
          </a:prstGeom>
          <a:noFill/>
        </p:spPr>
        <p:txBody>
          <a:bodyPr wrap="square" rtlCol="0">
            <a:spAutoFit/>
          </a:bodyPr>
          <a:lstStyle/>
          <a:p>
            <a:pPr algn="ctr"/>
            <a:r>
              <a:rPr lang="en-US" dirty="0"/>
              <a:t>2</a:t>
            </a:r>
          </a:p>
        </p:txBody>
      </p:sp>
    </p:spTree>
    <p:extLst>
      <p:ext uri="{BB962C8B-B14F-4D97-AF65-F5344CB8AC3E}">
        <p14:creationId xmlns:p14="http://schemas.microsoft.com/office/powerpoint/2010/main" val="21494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E94828-22C2-F85D-D6F5-6D0FDF3D168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D311722-87A0-29F4-F7ED-F2CA4F376371}"/>
              </a:ext>
            </a:extLst>
          </p:cNvPr>
          <p:cNvSpPr>
            <a:spLocks noGrp="1"/>
          </p:cNvSpPr>
          <p:nvPr>
            <p:ph type="title"/>
          </p:nvPr>
        </p:nvSpPr>
        <p:spPr/>
        <p:txBody>
          <a:bodyPr/>
          <a:lstStyle/>
          <a:p>
            <a:r>
              <a:rPr lang="de-DE" u="sng"/>
              <a:t>Basic </a:t>
            </a:r>
            <a:r>
              <a:rPr lang="de-DE" u="sng" err="1"/>
              <a:t>setting</a:t>
            </a:r>
            <a:endParaRPr lang="de-DE" u="sng"/>
          </a:p>
        </p:txBody>
      </p:sp>
      <p:sp>
        <p:nvSpPr>
          <p:cNvPr id="3" name="Inhaltsplatzhalter 2">
            <a:extLst>
              <a:ext uri="{FF2B5EF4-FFF2-40B4-BE49-F238E27FC236}">
                <a16:creationId xmlns:a16="http://schemas.microsoft.com/office/drawing/2014/main" id="{AD5923B3-3873-0CC1-B769-4EF74818C4AA}"/>
              </a:ext>
            </a:extLst>
          </p:cNvPr>
          <p:cNvSpPr>
            <a:spLocks noGrp="1"/>
          </p:cNvSpPr>
          <p:nvPr>
            <p:ph idx="1"/>
          </p:nvPr>
        </p:nvSpPr>
        <p:spPr>
          <a:xfrm>
            <a:off x="1141412" y="1914525"/>
            <a:ext cx="3078163" cy="4581525"/>
          </a:xfrm>
        </p:spPr>
        <p:txBody>
          <a:bodyPr>
            <a:normAutofit/>
          </a:bodyPr>
          <a:lstStyle/>
          <a:p>
            <a:pPr marL="0" indent="0">
              <a:buNone/>
            </a:pPr>
            <a:r>
              <a:rPr lang="de-DE" sz="2000"/>
              <a:t>Independent Variables</a:t>
            </a:r>
          </a:p>
          <a:p>
            <a:r>
              <a:rPr lang="de-DE" sz="2000"/>
              <a:t>P/E</a:t>
            </a:r>
          </a:p>
          <a:p>
            <a:r>
              <a:rPr lang="de-DE" sz="2000"/>
              <a:t>Book/Market</a:t>
            </a:r>
          </a:p>
          <a:p>
            <a:r>
              <a:rPr lang="de-DE" sz="2000"/>
              <a:t>Price/Cashflow</a:t>
            </a:r>
          </a:p>
          <a:p>
            <a:r>
              <a:rPr lang="de-DE" sz="2000"/>
              <a:t>Return on Assets </a:t>
            </a:r>
          </a:p>
          <a:p>
            <a:r>
              <a:rPr lang="de-DE" sz="2000"/>
              <a:t>Return on Equity</a:t>
            </a:r>
          </a:p>
          <a:p>
            <a:r>
              <a:rPr lang="de-DE" sz="2000"/>
              <a:t>Total </a:t>
            </a:r>
            <a:r>
              <a:rPr lang="de-DE" sz="2000" err="1"/>
              <a:t>Debt</a:t>
            </a:r>
            <a:r>
              <a:rPr lang="de-DE" sz="2000"/>
              <a:t>/Equity</a:t>
            </a:r>
          </a:p>
          <a:p>
            <a:r>
              <a:rPr lang="de-DE" sz="2000"/>
              <a:t>Price/Sales </a:t>
            </a:r>
          </a:p>
          <a:p>
            <a:endParaRPr lang="de-DE" sz="2000"/>
          </a:p>
          <a:p>
            <a:endParaRPr lang="de-DE" sz="1800"/>
          </a:p>
          <a:p>
            <a:pPr marL="0" indent="0">
              <a:buNone/>
            </a:pPr>
            <a:endParaRPr lang="de-DE" sz="1800"/>
          </a:p>
          <a:p>
            <a:endParaRPr lang="de-DE" sz="1800"/>
          </a:p>
          <a:p>
            <a:endParaRPr lang="de-DE" sz="1800"/>
          </a:p>
          <a:p>
            <a:endParaRPr lang="de-DE" sz="3200"/>
          </a:p>
          <a:p>
            <a:endParaRPr lang="de-DE" sz="3200"/>
          </a:p>
        </p:txBody>
      </p:sp>
      <p:sp>
        <p:nvSpPr>
          <p:cNvPr id="4" name="Ellipse 3">
            <a:extLst>
              <a:ext uri="{FF2B5EF4-FFF2-40B4-BE49-F238E27FC236}">
                <a16:creationId xmlns:a16="http://schemas.microsoft.com/office/drawing/2014/main" id="{B9463E13-EDE9-EFCA-3BFD-DCDE64DE8624}"/>
              </a:ext>
            </a:extLst>
          </p:cNvPr>
          <p:cNvSpPr/>
          <p:nvPr/>
        </p:nvSpPr>
        <p:spPr>
          <a:xfrm>
            <a:off x="800099" y="1914525"/>
            <a:ext cx="341312" cy="323850"/>
          </a:xfrm>
          <a:prstGeom prst="ellipse">
            <a:avLst/>
          </a:prstGeom>
          <a:solidFill>
            <a:schemeClr val="tx2">
              <a:lumMod val="60000"/>
              <a:lumOff val="40000"/>
            </a:schemeClr>
          </a:solidFill>
          <a:ln>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a:solidFill>
                  <a:schemeClr val="bg1"/>
                </a:solidFill>
              </a:rPr>
              <a:t>1</a:t>
            </a:r>
          </a:p>
        </p:txBody>
      </p:sp>
      <p:sp>
        <p:nvSpPr>
          <p:cNvPr id="7" name="Inhaltsplatzhalter 2">
            <a:extLst>
              <a:ext uri="{FF2B5EF4-FFF2-40B4-BE49-F238E27FC236}">
                <a16:creationId xmlns:a16="http://schemas.microsoft.com/office/drawing/2014/main" id="{9CA5A035-DE38-CF31-B5F3-11BBE53B3284}"/>
              </a:ext>
            </a:extLst>
          </p:cNvPr>
          <p:cNvSpPr txBox="1">
            <a:spLocks/>
          </p:cNvSpPr>
          <p:nvPr/>
        </p:nvSpPr>
        <p:spPr>
          <a:xfrm>
            <a:off x="7293767" y="1914525"/>
            <a:ext cx="3078163" cy="92392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de-DE" sz="2000" err="1"/>
              <a:t>Dependent</a:t>
            </a:r>
            <a:r>
              <a:rPr lang="de-DE" sz="2000"/>
              <a:t> Variable</a:t>
            </a:r>
          </a:p>
          <a:p>
            <a:r>
              <a:rPr lang="de-DE" sz="2000"/>
              <a:t>Future </a:t>
            </a:r>
            <a:r>
              <a:rPr lang="de-DE" sz="2000" err="1"/>
              <a:t>return</a:t>
            </a:r>
            <a:endParaRPr lang="de-DE" sz="2000"/>
          </a:p>
          <a:p>
            <a:endParaRPr lang="de-DE" sz="2000"/>
          </a:p>
          <a:p>
            <a:endParaRPr lang="de-DE" sz="1800"/>
          </a:p>
          <a:p>
            <a:pPr marL="0" indent="0">
              <a:buFont typeface="Arial" panose="020B0604020202020204" pitchFamily="34" charset="0"/>
              <a:buNone/>
            </a:pPr>
            <a:endParaRPr lang="de-DE" sz="1800"/>
          </a:p>
          <a:p>
            <a:endParaRPr lang="de-DE" sz="1800"/>
          </a:p>
          <a:p>
            <a:endParaRPr lang="de-DE" sz="1800"/>
          </a:p>
          <a:p>
            <a:endParaRPr lang="de-DE" sz="3200"/>
          </a:p>
          <a:p>
            <a:endParaRPr lang="de-DE" sz="3200"/>
          </a:p>
        </p:txBody>
      </p:sp>
      <p:sp>
        <p:nvSpPr>
          <p:cNvPr id="8" name="Ellipse 7">
            <a:extLst>
              <a:ext uri="{FF2B5EF4-FFF2-40B4-BE49-F238E27FC236}">
                <a16:creationId xmlns:a16="http://schemas.microsoft.com/office/drawing/2014/main" id="{4F5C1183-2AB0-9814-4080-A72435CB80C4}"/>
              </a:ext>
            </a:extLst>
          </p:cNvPr>
          <p:cNvSpPr/>
          <p:nvPr/>
        </p:nvSpPr>
        <p:spPr>
          <a:xfrm>
            <a:off x="6873080" y="1914525"/>
            <a:ext cx="341312" cy="323850"/>
          </a:xfrm>
          <a:prstGeom prst="ellipse">
            <a:avLst/>
          </a:prstGeom>
          <a:solidFill>
            <a:schemeClr val="tx2">
              <a:lumMod val="60000"/>
              <a:lumOff val="40000"/>
            </a:schemeClr>
          </a:solidFill>
          <a:ln>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a:solidFill>
                  <a:schemeClr val="bg1"/>
                </a:solidFill>
              </a:rPr>
              <a:t>2</a:t>
            </a:r>
          </a:p>
        </p:txBody>
      </p:sp>
      <p:sp>
        <p:nvSpPr>
          <p:cNvPr id="9" name="Inhaltsplatzhalter 2">
            <a:extLst>
              <a:ext uri="{FF2B5EF4-FFF2-40B4-BE49-F238E27FC236}">
                <a16:creationId xmlns:a16="http://schemas.microsoft.com/office/drawing/2014/main" id="{DECBB318-966C-5119-8A70-E8AF73AA17C6}"/>
              </a:ext>
            </a:extLst>
          </p:cNvPr>
          <p:cNvSpPr txBox="1">
            <a:spLocks/>
          </p:cNvSpPr>
          <p:nvPr/>
        </p:nvSpPr>
        <p:spPr>
          <a:xfrm>
            <a:off x="7303294" y="3534382"/>
            <a:ext cx="4190616" cy="224698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de-DE" sz="2000"/>
              <a:t>Time </a:t>
            </a:r>
            <a:r>
              <a:rPr lang="de-DE" sz="2000" err="1"/>
              <a:t>Period</a:t>
            </a:r>
            <a:endParaRPr lang="de-DE" sz="2000"/>
          </a:p>
          <a:p>
            <a:r>
              <a:rPr lang="de-DE" sz="2000"/>
              <a:t>2007 – 2019</a:t>
            </a:r>
          </a:p>
          <a:p>
            <a:r>
              <a:rPr lang="de-DE" sz="2000" err="1"/>
              <a:t>Between</a:t>
            </a:r>
            <a:r>
              <a:rPr lang="de-DE" sz="2000"/>
              <a:t> 2 global </a:t>
            </a:r>
            <a:r>
              <a:rPr lang="de-DE" sz="2000" err="1"/>
              <a:t>crisis</a:t>
            </a:r>
            <a:endParaRPr lang="de-DE" sz="2000"/>
          </a:p>
          <a:p>
            <a:endParaRPr lang="de-DE" sz="2000"/>
          </a:p>
          <a:p>
            <a:endParaRPr lang="de-DE" sz="2000"/>
          </a:p>
          <a:p>
            <a:pPr marL="0" indent="0">
              <a:buFont typeface="Arial" panose="020B0604020202020204" pitchFamily="34" charset="0"/>
              <a:buNone/>
            </a:pPr>
            <a:endParaRPr lang="de-DE" sz="2000"/>
          </a:p>
          <a:p>
            <a:endParaRPr lang="de-DE" sz="2000"/>
          </a:p>
          <a:p>
            <a:endParaRPr lang="de-DE" sz="2000"/>
          </a:p>
          <a:p>
            <a:endParaRPr lang="de-DE" sz="2000"/>
          </a:p>
          <a:p>
            <a:endParaRPr lang="de-DE" sz="2000"/>
          </a:p>
        </p:txBody>
      </p:sp>
      <p:sp>
        <p:nvSpPr>
          <p:cNvPr id="10" name="Ellipse 9">
            <a:extLst>
              <a:ext uri="{FF2B5EF4-FFF2-40B4-BE49-F238E27FC236}">
                <a16:creationId xmlns:a16="http://schemas.microsoft.com/office/drawing/2014/main" id="{F4160AD1-1B2E-DE5B-37C5-F6ABF4925295}"/>
              </a:ext>
            </a:extLst>
          </p:cNvPr>
          <p:cNvSpPr/>
          <p:nvPr/>
        </p:nvSpPr>
        <p:spPr>
          <a:xfrm>
            <a:off x="6952455" y="3603208"/>
            <a:ext cx="341312" cy="323850"/>
          </a:xfrm>
          <a:prstGeom prst="ellipse">
            <a:avLst/>
          </a:prstGeom>
          <a:solidFill>
            <a:schemeClr val="tx2">
              <a:lumMod val="60000"/>
              <a:lumOff val="40000"/>
            </a:schemeClr>
          </a:solidFill>
          <a:ln>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a:solidFill>
                  <a:schemeClr val="bg1"/>
                </a:solidFill>
              </a:rPr>
              <a:t>3</a:t>
            </a:r>
          </a:p>
        </p:txBody>
      </p:sp>
      <p:sp>
        <p:nvSpPr>
          <p:cNvPr id="6" name="TextBox 5">
            <a:extLst>
              <a:ext uri="{FF2B5EF4-FFF2-40B4-BE49-F238E27FC236}">
                <a16:creationId xmlns:a16="http://schemas.microsoft.com/office/drawing/2014/main" id="{5DEE5036-A494-0EEE-85BE-06476090B30F}"/>
              </a:ext>
            </a:extLst>
          </p:cNvPr>
          <p:cNvSpPr txBox="1"/>
          <p:nvPr/>
        </p:nvSpPr>
        <p:spPr>
          <a:xfrm>
            <a:off x="11745246" y="6488668"/>
            <a:ext cx="446754" cy="369332"/>
          </a:xfrm>
          <a:prstGeom prst="rect">
            <a:avLst/>
          </a:prstGeom>
          <a:noFill/>
        </p:spPr>
        <p:txBody>
          <a:bodyPr wrap="square" rtlCol="0">
            <a:spAutoFit/>
          </a:bodyPr>
          <a:lstStyle/>
          <a:p>
            <a:pPr algn="ctr"/>
            <a:r>
              <a:rPr lang="en-US" dirty="0"/>
              <a:t>29</a:t>
            </a:r>
          </a:p>
        </p:txBody>
      </p:sp>
    </p:spTree>
    <p:extLst>
      <p:ext uri="{BB962C8B-B14F-4D97-AF65-F5344CB8AC3E}">
        <p14:creationId xmlns:p14="http://schemas.microsoft.com/office/powerpoint/2010/main" val="880333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7">
                                            <p:txEl>
                                              <p:pRg st="0" end="0"/>
                                            </p:txEl>
                                          </p:spTgt>
                                        </p:tgtEl>
                                        <p:attrNameLst>
                                          <p:attrName>style.visibility</p:attrName>
                                        </p:attrNameLst>
                                      </p:cBhvr>
                                      <p:to>
                                        <p:strVal val="visible"/>
                                      </p:to>
                                    </p:set>
                                    <p:animEffect transition="in" filter="fade">
                                      <p:cBhvr>
                                        <p:cTn id="36" dur="500"/>
                                        <p:tgtEl>
                                          <p:spTgt spid="7">
                                            <p:txEl>
                                              <p:pRg st="0" end="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7">
                                            <p:txEl>
                                              <p:pRg st="1" end="1"/>
                                            </p:txEl>
                                          </p:spTgt>
                                        </p:tgtEl>
                                        <p:attrNameLst>
                                          <p:attrName>style.visibility</p:attrName>
                                        </p:attrNameLst>
                                      </p:cBhvr>
                                      <p:to>
                                        <p:strVal val="visible"/>
                                      </p:to>
                                    </p:set>
                                    <p:animEffect transition="in" filter="fade">
                                      <p:cBhvr>
                                        <p:cTn id="39" dur="500"/>
                                        <p:tgtEl>
                                          <p:spTgt spid="7">
                                            <p:txEl>
                                              <p:pRg st="1" end="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9">
                                            <p:txEl>
                                              <p:pRg st="0" end="0"/>
                                            </p:txEl>
                                          </p:spTgt>
                                        </p:tgtEl>
                                        <p:attrNameLst>
                                          <p:attrName>style.visibility</p:attrName>
                                        </p:attrNameLst>
                                      </p:cBhvr>
                                      <p:to>
                                        <p:strVal val="visible"/>
                                      </p:to>
                                    </p:set>
                                    <p:animEffect transition="in" filter="fade">
                                      <p:cBhvr>
                                        <p:cTn id="42" dur="500"/>
                                        <p:tgtEl>
                                          <p:spTgt spid="9">
                                            <p:txEl>
                                              <p:pRg st="0" end="0"/>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9">
                                            <p:txEl>
                                              <p:pRg st="1" end="1"/>
                                            </p:txEl>
                                          </p:spTgt>
                                        </p:tgtEl>
                                        <p:attrNameLst>
                                          <p:attrName>style.visibility</p:attrName>
                                        </p:attrNameLst>
                                      </p:cBhvr>
                                      <p:to>
                                        <p:strVal val="visible"/>
                                      </p:to>
                                    </p:set>
                                    <p:animEffect transition="in" filter="fade">
                                      <p:cBhvr>
                                        <p:cTn id="45" dur="500"/>
                                        <p:tgtEl>
                                          <p:spTgt spid="9">
                                            <p:txEl>
                                              <p:pRg st="1" end="1"/>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9">
                                            <p:txEl>
                                              <p:pRg st="2" end="2"/>
                                            </p:txEl>
                                          </p:spTgt>
                                        </p:tgtEl>
                                        <p:attrNameLst>
                                          <p:attrName>style.visibility</p:attrName>
                                        </p:attrNameLst>
                                      </p:cBhvr>
                                      <p:to>
                                        <p:strVal val="visible"/>
                                      </p:to>
                                    </p:set>
                                    <p:animEffect transition="in" filter="fade">
                                      <p:cBhvr>
                                        <p:cTn id="48"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4FB6EB-A25D-7A9C-3AB5-4B20B2B9BAD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A8AF94F-5FDE-7AFE-0EBE-B8F0402478A0}"/>
              </a:ext>
            </a:extLst>
          </p:cNvPr>
          <p:cNvSpPr>
            <a:spLocks noGrp="1"/>
          </p:cNvSpPr>
          <p:nvPr>
            <p:ph type="title"/>
          </p:nvPr>
        </p:nvSpPr>
        <p:spPr/>
        <p:txBody>
          <a:bodyPr/>
          <a:lstStyle/>
          <a:p>
            <a:r>
              <a:rPr lang="de-DE" u="sng" err="1"/>
              <a:t>Justification</a:t>
            </a:r>
            <a:r>
              <a:rPr lang="de-DE" u="sng"/>
              <a:t> </a:t>
            </a:r>
            <a:r>
              <a:rPr lang="de-DE" u="sng" err="1"/>
              <a:t>for</a:t>
            </a:r>
            <a:r>
              <a:rPr lang="de-DE" u="sng"/>
              <a:t> IV</a:t>
            </a:r>
          </a:p>
        </p:txBody>
      </p:sp>
      <p:sp>
        <p:nvSpPr>
          <p:cNvPr id="3" name="Inhaltsplatzhalter 2">
            <a:extLst>
              <a:ext uri="{FF2B5EF4-FFF2-40B4-BE49-F238E27FC236}">
                <a16:creationId xmlns:a16="http://schemas.microsoft.com/office/drawing/2014/main" id="{35895A4F-B145-AE82-47CF-1092734D6982}"/>
              </a:ext>
            </a:extLst>
          </p:cNvPr>
          <p:cNvSpPr>
            <a:spLocks noGrp="1"/>
          </p:cNvSpPr>
          <p:nvPr>
            <p:ph idx="1"/>
          </p:nvPr>
        </p:nvSpPr>
        <p:spPr>
          <a:xfrm>
            <a:off x="1141413" y="1747376"/>
            <a:ext cx="9498013" cy="4581525"/>
          </a:xfrm>
        </p:spPr>
        <p:txBody>
          <a:bodyPr>
            <a:noAutofit/>
          </a:bodyPr>
          <a:lstStyle/>
          <a:p>
            <a:pPr marL="0" indent="0">
              <a:buNone/>
            </a:pPr>
            <a:r>
              <a:rPr lang="de-DE" sz="1800"/>
              <a:t>P/E</a:t>
            </a:r>
          </a:p>
          <a:p>
            <a:r>
              <a:rPr lang="en-US" sz="1800"/>
              <a:t>P/E ratio calculates a company's stock price relative to its earnings per share, indicating whether the stock is overvalued or undervalued</a:t>
            </a:r>
          </a:p>
          <a:p>
            <a:pPr marL="0" indent="0">
              <a:buNone/>
            </a:pPr>
            <a:r>
              <a:rPr lang="de-DE" sz="1800"/>
              <a:t>Price/Book</a:t>
            </a:r>
          </a:p>
          <a:p>
            <a:r>
              <a:rPr lang="en-US" sz="1800" b="0" i="0">
                <a:effectLst/>
              </a:rPr>
              <a:t>P/B ratio measures market vs. book value: lower P/B suggests undervaluation and higher returns; higher P/B indicates overvaluation and lower returns</a:t>
            </a:r>
          </a:p>
          <a:p>
            <a:pPr marL="0" indent="0">
              <a:buNone/>
            </a:pPr>
            <a:r>
              <a:rPr lang="de-DE" sz="1800" err="1"/>
              <a:t>RoA</a:t>
            </a:r>
            <a:endParaRPr lang="de-DE" sz="1800"/>
          </a:p>
          <a:p>
            <a:r>
              <a:rPr lang="en-US" sz="1800" b="0" i="0" err="1">
                <a:effectLst/>
              </a:rPr>
              <a:t>RoA</a:t>
            </a:r>
            <a:r>
              <a:rPr lang="en-US" sz="1800" b="0" i="0">
                <a:effectLst/>
              </a:rPr>
              <a:t> measures a company's ability to generate profit from its assets, which can positively influence stock returns</a:t>
            </a:r>
          </a:p>
          <a:p>
            <a:pPr marL="0" indent="0">
              <a:buNone/>
            </a:pPr>
            <a:endParaRPr lang="en-US" sz="1800" b="0" i="0">
              <a:effectLst/>
            </a:endParaRPr>
          </a:p>
          <a:p>
            <a:endParaRPr lang="de-DE" sz="1800"/>
          </a:p>
          <a:p>
            <a:pPr marL="0" indent="0">
              <a:buNone/>
            </a:pPr>
            <a:endParaRPr lang="de-DE" sz="1800"/>
          </a:p>
          <a:p>
            <a:pPr marL="0" indent="0">
              <a:buNone/>
            </a:pPr>
            <a:endParaRPr lang="de-DE" sz="1800"/>
          </a:p>
          <a:p>
            <a:endParaRPr lang="de-DE" sz="1800"/>
          </a:p>
          <a:p>
            <a:pPr marL="0" indent="0">
              <a:buNone/>
            </a:pPr>
            <a:endParaRPr lang="de-DE" sz="1800"/>
          </a:p>
          <a:p>
            <a:endParaRPr lang="de-DE" sz="1800"/>
          </a:p>
          <a:p>
            <a:endParaRPr lang="de-DE" sz="1800"/>
          </a:p>
          <a:p>
            <a:endParaRPr lang="de-DE" sz="1800"/>
          </a:p>
          <a:p>
            <a:endParaRPr lang="de-DE" sz="1800"/>
          </a:p>
        </p:txBody>
      </p:sp>
      <p:sp>
        <p:nvSpPr>
          <p:cNvPr id="5" name="TextBox 4">
            <a:extLst>
              <a:ext uri="{FF2B5EF4-FFF2-40B4-BE49-F238E27FC236}">
                <a16:creationId xmlns:a16="http://schemas.microsoft.com/office/drawing/2014/main" id="{933A94C0-831B-B96D-C9DE-9845CDFE6C67}"/>
              </a:ext>
            </a:extLst>
          </p:cNvPr>
          <p:cNvSpPr txBox="1"/>
          <p:nvPr/>
        </p:nvSpPr>
        <p:spPr>
          <a:xfrm>
            <a:off x="11745246" y="6488668"/>
            <a:ext cx="446754" cy="369332"/>
          </a:xfrm>
          <a:prstGeom prst="rect">
            <a:avLst/>
          </a:prstGeom>
          <a:noFill/>
        </p:spPr>
        <p:txBody>
          <a:bodyPr wrap="square" rtlCol="0">
            <a:spAutoFit/>
          </a:bodyPr>
          <a:lstStyle/>
          <a:p>
            <a:pPr algn="ctr"/>
            <a:r>
              <a:rPr lang="en-US" dirty="0"/>
              <a:t>30</a:t>
            </a:r>
          </a:p>
        </p:txBody>
      </p:sp>
    </p:spTree>
    <p:extLst>
      <p:ext uri="{BB962C8B-B14F-4D97-AF65-F5344CB8AC3E}">
        <p14:creationId xmlns:p14="http://schemas.microsoft.com/office/powerpoint/2010/main" val="3140276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3D4169-9DF1-AD84-165F-38CD85D7DD5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638ABB6-38C1-5B6A-33B8-C6B2A39ACCD1}"/>
              </a:ext>
            </a:extLst>
          </p:cNvPr>
          <p:cNvSpPr>
            <a:spLocks noGrp="1"/>
          </p:cNvSpPr>
          <p:nvPr>
            <p:ph type="title"/>
          </p:nvPr>
        </p:nvSpPr>
        <p:spPr/>
        <p:txBody>
          <a:bodyPr/>
          <a:lstStyle/>
          <a:p>
            <a:r>
              <a:rPr lang="de-DE" u="sng" err="1"/>
              <a:t>Justification</a:t>
            </a:r>
            <a:r>
              <a:rPr lang="de-DE" u="sng"/>
              <a:t> </a:t>
            </a:r>
            <a:r>
              <a:rPr lang="de-DE" u="sng" err="1"/>
              <a:t>for</a:t>
            </a:r>
            <a:r>
              <a:rPr lang="de-DE" u="sng"/>
              <a:t> IV</a:t>
            </a:r>
          </a:p>
        </p:txBody>
      </p:sp>
      <p:sp>
        <p:nvSpPr>
          <p:cNvPr id="3" name="Inhaltsplatzhalter 2">
            <a:extLst>
              <a:ext uri="{FF2B5EF4-FFF2-40B4-BE49-F238E27FC236}">
                <a16:creationId xmlns:a16="http://schemas.microsoft.com/office/drawing/2014/main" id="{8A43C6FF-1A5F-4874-BF03-16BFE2DD07E0}"/>
              </a:ext>
            </a:extLst>
          </p:cNvPr>
          <p:cNvSpPr>
            <a:spLocks noGrp="1"/>
          </p:cNvSpPr>
          <p:nvPr>
            <p:ph idx="1"/>
          </p:nvPr>
        </p:nvSpPr>
        <p:spPr>
          <a:xfrm>
            <a:off x="1141413" y="1747376"/>
            <a:ext cx="9498013" cy="4581525"/>
          </a:xfrm>
        </p:spPr>
        <p:txBody>
          <a:bodyPr>
            <a:noAutofit/>
          </a:bodyPr>
          <a:lstStyle/>
          <a:p>
            <a:pPr marL="0" indent="0">
              <a:buNone/>
            </a:pPr>
            <a:r>
              <a:rPr lang="de-DE" sz="1800" err="1"/>
              <a:t>RoE</a:t>
            </a:r>
            <a:endParaRPr lang="de-DE" sz="1800"/>
          </a:p>
          <a:p>
            <a:r>
              <a:rPr lang="en-US" sz="1800" err="1"/>
              <a:t>RoE</a:t>
            </a:r>
            <a:r>
              <a:rPr lang="en-US" sz="1800"/>
              <a:t> measures how much profit a company gains relative to its shareholders' equity</a:t>
            </a:r>
            <a:endParaRPr lang="en-US" sz="1800" b="0" i="0">
              <a:effectLst/>
            </a:endParaRPr>
          </a:p>
          <a:p>
            <a:pPr marL="0" indent="0">
              <a:buNone/>
            </a:pPr>
            <a:r>
              <a:rPr lang="de-DE" sz="1800" b="0" i="0">
                <a:effectLst/>
              </a:rPr>
              <a:t>Total </a:t>
            </a:r>
            <a:r>
              <a:rPr lang="de-DE" sz="1800" b="0" i="0" err="1">
                <a:effectLst/>
              </a:rPr>
              <a:t>Debt</a:t>
            </a:r>
            <a:r>
              <a:rPr lang="de-DE" sz="1800" b="0" i="0">
                <a:effectLst/>
              </a:rPr>
              <a:t> / Equity</a:t>
            </a:r>
            <a:endParaRPr lang="de-DE" sz="1800"/>
          </a:p>
          <a:p>
            <a:r>
              <a:rPr lang="en-US" sz="1800" b="0" i="0">
                <a:effectLst/>
              </a:rPr>
              <a:t>D/E ratio captures the impact of a company's financial leverage on its risk profile and return potential</a:t>
            </a:r>
          </a:p>
          <a:p>
            <a:pPr marL="0" indent="0">
              <a:buNone/>
            </a:pPr>
            <a:r>
              <a:rPr lang="de-DE" sz="1800"/>
              <a:t>Price/Cashflow</a:t>
            </a:r>
          </a:p>
          <a:p>
            <a:r>
              <a:rPr lang="en-US" sz="1800"/>
              <a:t>This ratio measures how much investors are willing to pay for one unit of a company’s cash flow, showing its financial health and efficiency</a:t>
            </a:r>
            <a:endParaRPr lang="en-US" sz="1800" b="0" i="0">
              <a:effectLst/>
            </a:endParaRPr>
          </a:p>
          <a:p>
            <a:pPr marL="0" indent="0">
              <a:buNone/>
            </a:pPr>
            <a:r>
              <a:rPr lang="de-DE" sz="1800"/>
              <a:t>Price/Sales</a:t>
            </a:r>
          </a:p>
          <a:p>
            <a:r>
              <a:rPr lang="en-US" sz="1800" b="0" i="0">
                <a:effectLst/>
              </a:rPr>
              <a:t>This ratio </a:t>
            </a:r>
            <a:r>
              <a:rPr lang="en-US" sz="1800"/>
              <a:t>shows how much investors are willing to pay for each currency unit of a company’s sales, reflecting market expectations of future growth</a:t>
            </a:r>
            <a:endParaRPr lang="en-US" sz="1800" b="0" i="0">
              <a:effectLst/>
            </a:endParaRPr>
          </a:p>
          <a:p>
            <a:pPr marL="0" indent="0">
              <a:buNone/>
            </a:pPr>
            <a:endParaRPr lang="en-US" sz="1800" b="0" i="0">
              <a:effectLst/>
            </a:endParaRPr>
          </a:p>
          <a:p>
            <a:endParaRPr lang="de-DE" sz="1800"/>
          </a:p>
          <a:p>
            <a:pPr marL="0" indent="0">
              <a:buNone/>
            </a:pPr>
            <a:endParaRPr lang="de-DE" sz="1800"/>
          </a:p>
          <a:p>
            <a:pPr marL="0" indent="0">
              <a:buNone/>
            </a:pPr>
            <a:endParaRPr lang="de-DE" sz="1800"/>
          </a:p>
          <a:p>
            <a:endParaRPr lang="de-DE" sz="1800"/>
          </a:p>
          <a:p>
            <a:pPr marL="0" indent="0">
              <a:buNone/>
            </a:pPr>
            <a:endParaRPr lang="de-DE" sz="1800"/>
          </a:p>
          <a:p>
            <a:endParaRPr lang="de-DE" sz="1800"/>
          </a:p>
          <a:p>
            <a:endParaRPr lang="de-DE" sz="1800"/>
          </a:p>
          <a:p>
            <a:endParaRPr lang="de-DE" sz="1800"/>
          </a:p>
          <a:p>
            <a:endParaRPr lang="de-DE" sz="1800"/>
          </a:p>
        </p:txBody>
      </p:sp>
      <p:sp>
        <p:nvSpPr>
          <p:cNvPr id="5" name="TextBox 4">
            <a:extLst>
              <a:ext uri="{FF2B5EF4-FFF2-40B4-BE49-F238E27FC236}">
                <a16:creationId xmlns:a16="http://schemas.microsoft.com/office/drawing/2014/main" id="{DB982174-1477-93F1-6853-F9B307C5BAE3}"/>
              </a:ext>
            </a:extLst>
          </p:cNvPr>
          <p:cNvSpPr txBox="1"/>
          <p:nvPr/>
        </p:nvSpPr>
        <p:spPr>
          <a:xfrm>
            <a:off x="11745246" y="6488668"/>
            <a:ext cx="446754" cy="369332"/>
          </a:xfrm>
          <a:prstGeom prst="rect">
            <a:avLst/>
          </a:prstGeom>
          <a:noFill/>
        </p:spPr>
        <p:txBody>
          <a:bodyPr wrap="square" rtlCol="0">
            <a:spAutoFit/>
          </a:bodyPr>
          <a:lstStyle/>
          <a:p>
            <a:pPr algn="ctr"/>
            <a:r>
              <a:rPr lang="en-US" dirty="0"/>
              <a:t>31</a:t>
            </a:r>
          </a:p>
        </p:txBody>
      </p:sp>
    </p:spTree>
    <p:extLst>
      <p:ext uri="{BB962C8B-B14F-4D97-AF65-F5344CB8AC3E}">
        <p14:creationId xmlns:p14="http://schemas.microsoft.com/office/powerpoint/2010/main" val="384428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81E20-DC62-97E8-3053-35ED05CA4AC3}"/>
            </a:ext>
          </a:extLst>
        </p:cNvPr>
        <p:cNvGrpSpPr/>
        <p:nvPr/>
      </p:nvGrpSpPr>
      <p:grpSpPr>
        <a:xfrm>
          <a:off x="0" y="0"/>
          <a:ext cx="0" cy="0"/>
          <a:chOff x="0" y="0"/>
          <a:chExt cx="0" cy="0"/>
        </a:xfrm>
      </p:grpSpPr>
      <p:pic>
        <p:nvPicPr>
          <p:cNvPr id="9" name="Grafik 8">
            <a:extLst>
              <a:ext uri="{FF2B5EF4-FFF2-40B4-BE49-F238E27FC236}">
                <a16:creationId xmlns:a16="http://schemas.microsoft.com/office/drawing/2014/main" id="{4A132B85-6AFA-F323-76A0-36D71F2350F9}"/>
              </a:ext>
            </a:extLst>
          </p:cNvPr>
          <p:cNvPicPr>
            <a:picLocks noChangeAspect="1"/>
          </p:cNvPicPr>
          <p:nvPr/>
        </p:nvPicPr>
        <p:blipFill>
          <a:blip r:embed="rId3">
            <a:alphaModFix amt="83000"/>
          </a:blip>
          <a:stretch>
            <a:fillRect/>
          </a:stretch>
        </p:blipFill>
        <p:spPr>
          <a:xfrm>
            <a:off x="-31684" y="0"/>
            <a:ext cx="12223684" cy="6858000"/>
          </a:xfrm>
          <a:prstGeom prst="rect">
            <a:avLst/>
          </a:prstGeom>
          <a:noFill/>
        </p:spPr>
      </p:pic>
      <p:pic>
        <p:nvPicPr>
          <p:cNvPr id="11" name="Grafik 10">
            <a:extLst>
              <a:ext uri="{FF2B5EF4-FFF2-40B4-BE49-F238E27FC236}">
                <a16:creationId xmlns:a16="http://schemas.microsoft.com/office/drawing/2014/main" id="{52BAEDAC-2874-D50B-4421-C5AA1A27853F}"/>
              </a:ext>
            </a:extLst>
          </p:cNvPr>
          <p:cNvPicPr>
            <a:picLocks noChangeAspect="1"/>
          </p:cNvPicPr>
          <p:nvPr/>
        </p:nvPicPr>
        <p:blipFill>
          <a:blip r:embed="rId4"/>
          <a:stretch>
            <a:fillRect/>
          </a:stretch>
        </p:blipFill>
        <p:spPr>
          <a:xfrm>
            <a:off x="9707826" y="5478752"/>
            <a:ext cx="2223533" cy="1139218"/>
          </a:xfrm>
          <a:prstGeom prst="rect">
            <a:avLst/>
          </a:prstGeom>
        </p:spPr>
      </p:pic>
      <p:sp>
        <p:nvSpPr>
          <p:cNvPr id="3" name="TextBox 2">
            <a:extLst>
              <a:ext uri="{FF2B5EF4-FFF2-40B4-BE49-F238E27FC236}">
                <a16:creationId xmlns:a16="http://schemas.microsoft.com/office/drawing/2014/main" id="{010EC2B0-9E18-3224-B316-52F5467547D7}"/>
              </a:ext>
            </a:extLst>
          </p:cNvPr>
          <p:cNvSpPr txBox="1"/>
          <p:nvPr/>
        </p:nvSpPr>
        <p:spPr>
          <a:xfrm>
            <a:off x="11745246" y="6488668"/>
            <a:ext cx="446754" cy="369332"/>
          </a:xfrm>
          <a:prstGeom prst="rect">
            <a:avLst/>
          </a:prstGeom>
          <a:noFill/>
        </p:spPr>
        <p:txBody>
          <a:bodyPr wrap="square" rtlCol="0">
            <a:spAutoFit/>
          </a:bodyPr>
          <a:lstStyle/>
          <a:p>
            <a:pPr algn="ctr"/>
            <a:r>
              <a:rPr lang="en-US" dirty="0"/>
              <a:t>32</a:t>
            </a:r>
          </a:p>
        </p:txBody>
      </p:sp>
    </p:spTree>
    <p:extLst>
      <p:ext uri="{BB962C8B-B14F-4D97-AF65-F5344CB8AC3E}">
        <p14:creationId xmlns:p14="http://schemas.microsoft.com/office/powerpoint/2010/main" val="15396093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CACFA9-3E10-14D3-5668-892C1733F5D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EFDE0B5-A92F-F00E-92CE-B743B577A036}"/>
              </a:ext>
            </a:extLst>
          </p:cNvPr>
          <p:cNvSpPr>
            <a:spLocks noGrp="1"/>
          </p:cNvSpPr>
          <p:nvPr>
            <p:ph type="title"/>
          </p:nvPr>
        </p:nvSpPr>
        <p:spPr/>
        <p:txBody>
          <a:bodyPr/>
          <a:lstStyle/>
          <a:p>
            <a:r>
              <a:rPr lang="de-DE" u="sng" err="1"/>
              <a:t>Setbacks</a:t>
            </a:r>
            <a:r>
              <a:rPr lang="de-DE" u="sng"/>
              <a:t> </a:t>
            </a:r>
            <a:r>
              <a:rPr lang="de-DE" u="sng" err="1"/>
              <a:t>of</a:t>
            </a:r>
            <a:r>
              <a:rPr lang="de-DE" u="sng"/>
              <a:t> </a:t>
            </a:r>
            <a:r>
              <a:rPr lang="de-DE" u="sng" err="1"/>
              <a:t>this</a:t>
            </a:r>
            <a:r>
              <a:rPr lang="de-DE" u="sng"/>
              <a:t> </a:t>
            </a:r>
            <a:r>
              <a:rPr lang="de-DE" u="sng" err="1"/>
              <a:t>strategy</a:t>
            </a:r>
            <a:endParaRPr lang="de-DE" u="sng"/>
          </a:p>
        </p:txBody>
      </p:sp>
      <p:sp>
        <p:nvSpPr>
          <p:cNvPr id="6" name="Inhaltsplatzhalter 2">
            <a:extLst>
              <a:ext uri="{FF2B5EF4-FFF2-40B4-BE49-F238E27FC236}">
                <a16:creationId xmlns:a16="http://schemas.microsoft.com/office/drawing/2014/main" id="{45264B37-18F3-3A4E-0A8B-E82A5759F867}"/>
              </a:ext>
            </a:extLst>
          </p:cNvPr>
          <p:cNvSpPr>
            <a:spLocks noGrp="1"/>
          </p:cNvSpPr>
          <p:nvPr>
            <p:ph idx="1"/>
          </p:nvPr>
        </p:nvSpPr>
        <p:spPr/>
        <p:txBody>
          <a:bodyPr>
            <a:normAutofit/>
          </a:bodyPr>
          <a:lstStyle/>
          <a:p>
            <a:r>
              <a:rPr lang="en-US"/>
              <a:t>Shortage of time</a:t>
            </a:r>
          </a:p>
          <a:p>
            <a:endParaRPr lang="en-US"/>
          </a:p>
          <a:p>
            <a:r>
              <a:rPr lang="en-US"/>
              <a:t>Market sentiment not considered</a:t>
            </a:r>
          </a:p>
          <a:p>
            <a:endParaRPr lang="en-US"/>
          </a:p>
          <a:p>
            <a:r>
              <a:rPr lang="en-US"/>
              <a:t>Exploration of other models</a:t>
            </a:r>
          </a:p>
          <a:p>
            <a:endParaRPr lang="en-US"/>
          </a:p>
          <a:p>
            <a:r>
              <a:rPr lang="en-US"/>
              <a:t>Method not always reliable</a:t>
            </a:r>
          </a:p>
        </p:txBody>
      </p:sp>
      <p:sp>
        <p:nvSpPr>
          <p:cNvPr id="4" name="TextBox 3">
            <a:extLst>
              <a:ext uri="{FF2B5EF4-FFF2-40B4-BE49-F238E27FC236}">
                <a16:creationId xmlns:a16="http://schemas.microsoft.com/office/drawing/2014/main" id="{B948C5BC-0364-3960-7281-3AD9A46C1F9D}"/>
              </a:ext>
            </a:extLst>
          </p:cNvPr>
          <p:cNvSpPr txBox="1"/>
          <p:nvPr/>
        </p:nvSpPr>
        <p:spPr>
          <a:xfrm>
            <a:off x="11745246" y="6488668"/>
            <a:ext cx="446754" cy="369332"/>
          </a:xfrm>
          <a:prstGeom prst="rect">
            <a:avLst/>
          </a:prstGeom>
          <a:noFill/>
        </p:spPr>
        <p:txBody>
          <a:bodyPr wrap="square" rtlCol="0">
            <a:spAutoFit/>
          </a:bodyPr>
          <a:lstStyle/>
          <a:p>
            <a:pPr algn="ctr"/>
            <a:r>
              <a:rPr lang="en-US" dirty="0"/>
              <a:t>33</a:t>
            </a:r>
          </a:p>
        </p:txBody>
      </p:sp>
    </p:spTree>
    <p:extLst>
      <p:ext uri="{BB962C8B-B14F-4D97-AF65-F5344CB8AC3E}">
        <p14:creationId xmlns:p14="http://schemas.microsoft.com/office/powerpoint/2010/main" val="3579479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fade">
                                      <p:cBhvr>
                                        <p:cTn id="18" dur="500"/>
                                        <p:tgtEl>
                                          <p:spTgt spid="6">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Effect transition="in" filter="fade">
                                      <p:cBhvr>
                                        <p:cTn id="21"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id="{37F11F83-657A-3640-79BA-3E4422789E0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B0617F7-3C40-C187-7435-A779D4C865F8}"/>
              </a:ext>
            </a:extLst>
          </p:cNvPr>
          <p:cNvSpPr>
            <a:spLocks noGrp="1"/>
          </p:cNvSpPr>
          <p:nvPr>
            <p:ph type="title"/>
          </p:nvPr>
        </p:nvSpPr>
        <p:spPr>
          <a:xfrm>
            <a:off x="847725" y="1122363"/>
            <a:ext cx="5723317" cy="4287836"/>
          </a:xfrm>
        </p:spPr>
        <p:txBody>
          <a:bodyPr vert="horz" lIns="91440" tIns="45720" rIns="91440" bIns="45720" rtlCol="0" anchor="ctr">
            <a:normAutofit/>
          </a:bodyPr>
          <a:lstStyle/>
          <a:p>
            <a:pPr algn="r"/>
            <a:r>
              <a:rPr lang="en-US" sz="6000"/>
              <a:t>US PRESIDENTIAL ELECTIONS</a:t>
            </a:r>
          </a:p>
        </p:txBody>
      </p:sp>
      <p:sp>
        <p:nvSpPr>
          <p:cNvPr id="4" name="TextBox 3">
            <a:extLst>
              <a:ext uri="{FF2B5EF4-FFF2-40B4-BE49-F238E27FC236}">
                <a16:creationId xmlns:a16="http://schemas.microsoft.com/office/drawing/2014/main" id="{50B81C52-0BD6-A3F7-A10F-06AD812C6DF8}"/>
              </a:ext>
            </a:extLst>
          </p:cNvPr>
          <p:cNvSpPr txBox="1"/>
          <p:nvPr/>
        </p:nvSpPr>
        <p:spPr>
          <a:xfrm>
            <a:off x="11745246" y="6488668"/>
            <a:ext cx="446754" cy="369332"/>
          </a:xfrm>
          <a:prstGeom prst="rect">
            <a:avLst/>
          </a:prstGeom>
          <a:noFill/>
        </p:spPr>
        <p:txBody>
          <a:bodyPr wrap="square" rtlCol="0">
            <a:spAutoFit/>
          </a:bodyPr>
          <a:lstStyle/>
          <a:p>
            <a:pPr algn="ctr"/>
            <a:r>
              <a:rPr lang="en-US" dirty="0"/>
              <a:t>34</a:t>
            </a:r>
          </a:p>
        </p:txBody>
      </p:sp>
    </p:spTree>
    <p:extLst>
      <p:ext uri="{BB962C8B-B14F-4D97-AF65-F5344CB8AC3E}">
        <p14:creationId xmlns:p14="http://schemas.microsoft.com/office/powerpoint/2010/main" val="3839562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64E0F-2F86-2278-4668-7F51D0A3AA48}"/>
              </a:ext>
            </a:extLst>
          </p:cNvPr>
          <p:cNvSpPr>
            <a:spLocks noGrp="1"/>
          </p:cNvSpPr>
          <p:nvPr>
            <p:ph type="title"/>
          </p:nvPr>
        </p:nvSpPr>
        <p:spPr>
          <a:xfrm>
            <a:off x="1000760" y="669925"/>
            <a:ext cx="10515600" cy="1325563"/>
          </a:xfrm>
        </p:spPr>
        <p:txBody>
          <a:bodyPr/>
          <a:lstStyle/>
          <a:p>
            <a:r>
              <a:rPr lang="en-US" sz="4000" u="sng">
                <a:latin typeface="TW Cen MT"/>
              </a:rPr>
              <a:t>US Presidential Elections based Investment Strategy</a:t>
            </a:r>
          </a:p>
          <a:p>
            <a:endParaRPr lang="en-US">
              <a:latin typeface="TW Cen MT"/>
            </a:endParaRPr>
          </a:p>
        </p:txBody>
      </p:sp>
      <p:sp>
        <p:nvSpPr>
          <p:cNvPr id="3" name="Content Placeholder 2">
            <a:extLst>
              <a:ext uri="{FF2B5EF4-FFF2-40B4-BE49-F238E27FC236}">
                <a16:creationId xmlns:a16="http://schemas.microsoft.com/office/drawing/2014/main" id="{FE8DB9D6-7A29-C4BB-CD65-6F6B886EAFEA}"/>
              </a:ext>
            </a:extLst>
          </p:cNvPr>
          <p:cNvSpPr>
            <a:spLocks noGrp="1"/>
          </p:cNvSpPr>
          <p:nvPr>
            <p:ph idx="1"/>
          </p:nvPr>
        </p:nvSpPr>
        <p:spPr>
          <a:xfrm>
            <a:off x="1141412" y="1991579"/>
            <a:ext cx="9905999" cy="4110674"/>
          </a:xfrm>
        </p:spPr>
        <p:txBody>
          <a:bodyPr vert="horz" lIns="91440" tIns="45720" rIns="91440" bIns="45720" rtlCol="0" anchor="t">
            <a:normAutofit fontScale="85000" lnSpcReduction="10000"/>
          </a:bodyPr>
          <a:lstStyle/>
          <a:p>
            <a:pPr marL="0" indent="0">
              <a:buNone/>
            </a:pPr>
            <a:r>
              <a:rPr lang="en-US" sz="2000" b="1">
                <a:latin typeface="TW Cen MT"/>
                <a:ea typeface="Calibri"/>
                <a:cs typeface="Calibri"/>
              </a:rPr>
              <a:t>       </a:t>
            </a:r>
            <a:r>
              <a:rPr lang="en-US" sz="2000" b="1" u="sng">
                <a:latin typeface="TW Cen MT"/>
                <a:ea typeface="Calibri"/>
                <a:cs typeface="Calibri"/>
              </a:rPr>
              <a:t>Historical Data and Market Trends:</a:t>
            </a:r>
            <a:endParaRPr lang="en-US" sz="2000" u="sng">
              <a:latin typeface="TW Cen MT"/>
              <a:ea typeface="Calibri"/>
              <a:cs typeface="Calibri"/>
            </a:endParaRPr>
          </a:p>
          <a:p>
            <a:pPr lvl="1">
              <a:lnSpc>
                <a:spcPct val="90000"/>
              </a:lnSpc>
            </a:pPr>
            <a:r>
              <a:rPr lang="en-US">
                <a:latin typeface="TW Cen MT"/>
                <a:ea typeface="Calibri"/>
                <a:cs typeface="Calibri"/>
              </a:rPr>
              <a:t>Leveraged historical data and market trends associated with U.S. presidential elections.</a:t>
            </a:r>
          </a:p>
          <a:p>
            <a:pPr lvl="1">
              <a:lnSpc>
                <a:spcPct val="90000"/>
              </a:lnSpc>
            </a:pPr>
            <a:r>
              <a:rPr lang="en-US">
                <a:latin typeface="TW Cen MT"/>
                <a:ea typeface="Calibri"/>
                <a:cs typeface="Calibri"/>
              </a:rPr>
              <a:t>Stock market shows distinct patterns around </a:t>
            </a:r>
            <a:r>
              <a:rPr lang="en-US">
                <a:solidFill>
                  <a:srgbClr val="FF0000"/>
                </a:solidFill>
                <a:latin typeface="TW Cen MT"/>
                <a:ea typeface="Calibri"/>
                <a:cs typeface="Calibri"/>
              </a:rPr>
              <a:t>election cycles</a:t>
            </a:r>
            <a:r>
              <a:rPr lang="en-US">
                <a:latin typeface="TW Cen MT"/>
                <a:ea typeface="Calibri"/>
                <a:cs typeface="Calibri"/>
              </a:rPr>
              <a:t>.</a:t>
            </a:r>
          </a:p>
          <a:p>
            <a:pPr lvl="1">
              <a:lnSpc>
                <a:spcPct val="90000"/>
              </a:lnSpc>
            </a:pPr>
            <a:r>
              <a:rPr lang="en-US">
                <a:latin typeface="TW Cen MT"/>
                <a:ea typeface="Calibri"/>
                <a:cs typeface="Calibri"/>
              </a:rPr>
              <a:t>Pre-election and </a:t>
            </a:r>
            <a:r>
              <a:rPr lang="en-US">
                <a:solidFill>
                  <a:srgbClr val="FF0000"/>
                </a:solidFill>
                <a:latin typeface="TW Cen MT"/>
                <a:ea typeface="Calibri"/>
                <a:cs typeface="Calibri"/>
              </a:rPr>
              <a:t>election years yield higher returns</a:t>
            </a:r>
            <a:r>
              <a:rPr lang="en-US">
                <a:latin typeface="TW Cen MT"/>
                <a:ea typeface="Calibri"/>
                <a:cs typeface="Calibri"/>
              </a:rPr>
              <a:t> compared to post-election and midterm years.</a:t>
            </a:r>
          </a:p>
          <a:p>
            <a:pPr lvl="1"/>
            <a:r>
              <a:rPr lang="en-US">
                <a:latin typeface="TW Cen MT"/>
                <a:ea typeface="Calibri"/>
                <a:cs typeface="Calibri"/>
              </a:rPr>
              <a:t>Increased </a:t>
            </a:r>
            <a:r>
              <a:rPr lang="en-US">
                <a:solidFill>
                  <a:srgbClr val="FF0000"/>
                </a:solidFill>
                <a:latin typeface="TW Cen MT"/>
                <a:ea typeface="Calibri"/>
                <a:cs typeface="Calibri"/>
              </a:rPr>
              <a:t>market volatility</a:t>
            </a:r>
            <a:r>
              <a:rPr lang="en-US">
                <a:latin typeface="TW Cen MT"/>
                <a:ea typeface="Calibri"/>
                <a:cs typeface="Calibri"/>
              </a:rPr>
              <a:t> and changes in </a:t>
            </a:r>
            <a:r>
              <a:rPr lang="en-US">
                <a:solidFill>
                  <a:srgbClr val="FF0000"/>
                </a:solidFill>
                <a:latin typeface="TW Cen MT"/>
                <a:ea typeface="Calibri"/>
                <a:cs typeface="Calibri"/>
              </a:rPr>
              <a:t>investor sentiment</a:t>
            </a:r>
            <a:r>
              <a:rPr lang="en-US">
                <a:latin typeface="TW Cen MT"/>
                <a:ea typeface="Calibri"/>
                <a:cs typeface="Calibri"/>
              </a:rPr>
              <a:t> during election periods.</a:t>
            </a:r>
            <a:endParaRPr lang="en-US" sz="2000">
              <a:latin typeface="TW Cen MT"/>
              <a:ea typeface="Calibri"/>
              <a:cs typeface="Calibri"/>
            </a:endParaRPr>
          </a:p>
          <a:p>
            <a:pPr marL="457200" lvl="1" indent="0">
              <a:buNone/>
            </a:pPr>
            <a:endParaRPr lang="en-US">
              <a:latin typeface="TW Cen MT"/>
              <a:ea typeface="Calibri"/>
              <a:cs typeface="Calibri"/>
            </a:endParaRPr>
          </a:p>
          <a:p>
            <a:pPr marL="457200" lvl="1" indent="0">
              <a:lnSpc>
                <a:spcPct val="90000"/>
              </a:lnSpc>
              <a:buNone/>
            </a:pPr>
            <a:r>
              <a:rPr lang="en-US" sz="2000" b="1" u="sng">
                <a:latin typeface="TW Cen MT"/>
                <a:ea typeface="Calibri"/>
                <a:cs typeface="Calibri"/>
              </a:rPr>
              <a:t>Sector Analysis:</a:t>
            </a:r>
            <a:endParaRPr lang="en-US" sz="2000" u="sng">
              <a:latin typeface="TW Cen MT"/>
              <a:ea typeface="Calibri"/>
              <a:cs typeface="Calibri"/>
            </a:endParaRPr>
          </a:p>
          <a:p>
            <a:pPr lvl="1">
              <a:lnSpc>
                <a:spcPct val="90000"/>
              </a:lnSpc>
            </a:pPr>
            <a:r>
              <a:rPr lang="en-US">
                <a:latin typeface="TW Cen MT"/>
                <a:ea typeface="Calibri"/>
                <a:cs typeface="Calibri"/>
              </a:rPr>
              <a:t>Identified stocks and </a:t>
            </a:r>
            <a:r>
              <a:rPr lang="en-US">
                <a:solidFill>
                  <a:srgbClr val="FF0000"/>
                </a:solidFill>
                <a:latin typeface="TW Cen MT"/>
                <a:ea typeface="Calibri"/>
                <a:cs typeface="Calibri"/>
              </a:rPr>
              <a:t>sectors</a:t>
            </a:r>
            <a:r>
              <a:rPr lang="en-US">
                <a:latin typeface="TW Cen MT"/>
                <a:ea typeface="Calibri"/>
                <a:cs typeface="Calibri"/>
              </a:rPr>
              <a:t> that </a:t>
            </a:r>
            <a:r>
              <a:rPr lang="en-US">
                <a:solidFill>
                  <a:srgbClr val="FF0000"/>
                </a:solidFill>
                <a:latin typeface="TW Cen MT"/>
                <a:ea typeface="Calibri"/>
                <a:cs typeface="Calibri"/>
              </a:rPr>
              <a:t>historically perform</a:t>
            </a:r>
            <a:r>
              <a:rPr lang="en-US">
                <a:latin typeface="TW Cen MT"/>
                <a:ea typeface="Calibri"/>
                <a:cs typeface="Calibri"/>
              </a:rPr>
              <a:t> well during election years.</a:t>
            </a:r>
            <a:endParaRPr lang="en-US"/>
          </a:p>
          <a:p>
            <a:pPr lvl="1">
              <a:lnSpc>
                <a:spcPct val="90000"/>
              </a:lnSpc>
            </a:pPr>
            <a:r>
              <a:rPr lang="en-US">
                <a:latin typeface="TW Cen MT"/>
                <a:ea typeface="Calibri"/>
                <a:cs typeface="Calibri"/>
              </a:rPr>
              <a:t>Analyzed past election cycles to </a:t>
            </a:r>
            <a:r>
              <a:rPr lang="en-US">
                <a:solidFill>
                  <a:srgbClr val="FF0000"/>
                </a:solidFill>
                <a:latin typeface="TW Cen MT"/>
                <a:ea typeface="Calibri"/>
                <a:cs typeface="Calibri"/>
              </a:rPr>
              <a:t>identify industries</a:t>
            </a:r>
            <a:r>
              <a:rPr lang="en-US">
                <a:latin typeface="TW Cen MT"/>
                <a:ea typeface="Calibri"/>
                <a:cs typeface="Calibri"/>
              </a:rPr>
              <a:t> benefiting from policy changes and government spending.</a:t>
            </a:r>
          </a:p>
          <a:p>
            <a:pPr lvl="1">
              <a:lnSpc>
                <a:spcPct val="90000"/>
              </a:lnSpc>
            </a:pPr>
            <a:r>
              <a:rPr lang="en-US">
                <a:latin typeface="TW Cen MT"/>
                <a:ea typeface="Calibri"/>
                <a:cs typeface="Calibri"/>
              </a:rPr>
              <a:t>Focused on </a:t>
            </a:r>
            <a:r>
              <a:rPr lang="en-US">
                <a:solidFill>
                  <a:srgbClr val="FF0000"/>
                </a:solidFill>
                <a:latin typeface="TW Cen MT"/>
                <a:ea typeface="Calibri"/>
                <a:cs typeface="Calibri"/>
              </a:rPr>
              <a:t>sectors favored by presidential candidates</a:t>
            </a:r>
            <a:r>
              <a:rPr lang="en-US">
                <a:latin typeface="TW Cen MT"/>
                <a:ea typeface="Calibri"/>
                <a:cs typeface="Calibri"/>
              </a:rPr>
              <a:t> in debates and public statements.</a:t>
            </a:r>
          </a:p>
          <a:p>
            <a:pPr lvl="1">
              <a:lnSpc>
                <a:spcPct val="90000"/>
              </a:lnSpc>
            </a:pPr>
            <a:endParaRPr lang="en-US">
              <a:latin typeface="TW Cen MT"/>
              <a:ea typeface="Calibri"/>
              <a:cs typeface="Calibri"/>
            </a:endParaRPr>
          </a:p>
          <a:p>
            <a:endParaRPr lang="en-US" sz="2000">
              <a:latin typeface="TW Cen MT"/>
            </a:endParaRPr>
          </a:p>
        </p:txBody>
      </p:sp>
      <p:sp>
        <p:nvSpPr>
          <p:cNvPr id="5" name="TextBox 4">
            <a:extLst>
              <a:ext uri="{FF2B5EF4-FFF2-40B4-BE49-F238E27FC236}">
                <a16:creationId xmlns:a16="http://schemas.microsoft.com/office/drawing/2014/main" id="{B0BA3DAD-AF13-4076-3EB5-B34BB1162702}"/>
              </a:ext>
            </a:extLst>
          </p:cNvPr>
          <p:cNvSpPr txBox="1"/>
          <p:nvPr/>
        </p:nvSpPr>
        <p:spPr>
          <a:xfrm>
            <a:off x="11745246" y="6488668"/>
            <a:ext cx="446754" cy="369332"/>
          </a:xfrm>
          <a:prstGeom prst="rect">
            <a:avLst/>
          </a:prstGeom>
          <a:noFill/>
        </p:spPr>
        <p:txBody>
          <a:bodyPr wrap="square" rtlCol="0">
            <a:spAutoFit/>
          </a:bodyPr>
          <a:lstStyle/>
          <a:p>
            <a:pPr algn="ctr"/>
            <a:r>
              <a:rPr lang="en-US" dirty="0"/>
              <a:t>35</a:t>
            </a:r>
          </a:p>
        </p:txBody>
      </p:sp>
    </p:spTree>
    <p:extLst>
      <p:ext uri="{BB962C8B-B14F-4D97-AF65-F5344CB8AC3E}">
        <p14:creationId xmlns:p14="http://schemas.microsoft.com/office/powerpoint/2010/main" val="8731863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CC5D3-4BA3-E058-D309-4D33112F6028}"/>
              </a:ext>
            </a:extLst>
          </p:cNvPr>
          <p:cNvSpPr>
            <a:spLocks noGrp="1"/>
          </p:cNvSpPr>
          <p:nvPr>
            <p:ph type="title"/>
          </p:nvPr>
        </p:nvSpPr>
        <p:spPr>
          <a:xfrm>
            <a:off x="1411044" y="231656"/>
            <a:ext cx="9905998" cy="1478570"/>
          </a:xfrm>
        </p:spPr>
        <p:txBody>
          <a:bodyPr/>
          <a:lstStyle/>
          <a:p>
            <a:r>
              <a:rPr lang="en-US" u="sng">
                <a:latin typeface="TW Cen MT"/>
              </a:rPr>
              <a:t>Key sectors</a:t>
            </a:r>
          </a:p>
        </p:txBody>
      </p:sp>
      <p:sp>
        <p:nvSpPr>
          <p:cNvPr id="3" name="Content Placeholder 2">
            <a:extLst>
              <a:ext uri="{FF2B5EF4-FFF2-40B4-BE49-F238E27FC236}">
                <a16:creationId xmlns:a16="http://schemas.microsoft.com/office/drawing/2014/main" id="{C9FC46CC-7384-DCC5-FD7F-D85EEA56E655}"/>
              </a:ext>
            </a:extLst>
          </p:cNvPr>
          <p:cNvSpPr>
            <a:spLocks noGrp="1"/>
          </p:cNvSpPr>
          <p:nvPr>
            <p:ph idx="1"/>
          </p:nvPr>
        </p:nvSpPr>
        <p:spPr>
          <a:xfrm>
            <a:off x="883504" y="1546102"/>
            <a:ext cx="9905999" cy="3541714"/>
          </a:xfrm>
        </p:spPr>
        <p:txBody>
          <a:bodyPr vert="horz" lIns="91440" tIns="45720" rIns="91440" bIns="45720" rtlCol="0" anchor="t">
            <a:noAutofit/>
          </a:bodyPr>
          <a:lstStyle/>
          <a:p>
            <a:pPr lvl="1">
              <a:lnSpc>
                <a:spcPct val="90000"/>
              </a:lnSpc>
            </a:pPr>
            <a:r>
              <a:rPr lang="en-US" b="1">
                <a:latin typeface="TW Cen MT"/>
                <a:ea typeface="Calibri"/>
                <a:cs typeface="Calibri"/>
              </a:rPr>
              <a:t>Healthcare:</a:t>
            </a:r>
            <a:endParaRPr lang="en-US">
              <a:latin typeface="TW Cen MT"/>
              <a:ea typeface="Calibri"/>
              <a:cs typeface="Calibri"/>
            </a:endParaRPr>
          </a:p>
          <a:p>
            <a:pPr lvl="2">
              <a:lnSpc>
                <a:spcPct val="90000"/>
              </a:lnSpc>
            </a:pPr>
            <a:r>
              <a:rPr lang="en-US" sz="2000">
                <a:latin typeface="TW Cen MT"/>
                <a:ea typeface="Calibri"/>
                <a:cs typeface="Calibri"/>
              </a:rPr>
              <a:t>Significant volatility due to potential </a:t>
            </a:r>
            <a:r>
              <a:rPr lang="en-US" sz="2000">
                <a:solidFill>
                  <a:srgbClr val="FF0000"/>
                </a:solidFill>
                <a:latin typeface="TW Cen MT"/>
                <a:ea typeface="Calibri"/>
                <a:cs typeface="Calibri"/>
              </a:rPr>
              <a:t>changes in healthcare policies</a:t>
            </a:r>
            <a:r>
              <a:rPr lang="en-US" sz="2000">
                <a:latin typeface="TW Cen MT"/>
                <a:ea typeface="Calibri"/>
                <a:cs typeface="Calibri"/>
              </a:rPr>
              <a:t> and regulations.</a:t>
            </a:r>
          </a:p>
          <a:p>
            <a:pPr lvl="2">
              <a:lnSpc>
                <a:spcPct val="90000"/>
              </a:lnSpc>
            </a:pPr>
            <a:r>
              <a:rPr lang="en-US" sz="2000">
                <a:solidFill>
                  <a:srgbClr val="FF0000"/>
                </a:solidFill>
                <a:latin typeface="TW Cen MT"/>
                <a:ea typeface="Calibri"/>
                <a:cs typeface="Calibri"/>
              </a:rPr>
              <a:t>Candidates’ stances</a:t>
            </a:r>
            <a:r>
              <a:rPr lang="en-US" sz="2000">
                <a:latin typeface="TW Cen MT"/>
                <a:ea typeface="Calibri"/>
                <a:cs typeface="Calibri"/>
              </a:rPr>
              <a:t> on healthcare reform, </a:t>
            </a:r>
            <a:r>
              <a:rPr lang="en-US" sz="2000">
                <a:solidFill>
                  <a:srgbClr val="FF0000"/>
                </a:solidFill>
                <a:latin typeface="TW Cen MT"/>
                <a:ea typeface="Calibri"/>
                <a:cs typeface="Calibri"/>
              </a:rPr>
              <a:t>pharmaceutical pricing</a:t>
            </a:r>
            <a:r>
              <a:rPr lang="en-US" sz="2000">
                <a:latin typeface="TW Cen MT"/>
                <a:ea typeface="Calibri"/>
                <a:cs typeface="Calibri"/>
              </a:rPr>
              <a:t>, and </a:t>
            </a:r>
            <a:r>
              <a:rPr lang="en-US" sz="2000">
                <a:solidFill>
                  <a:srgbClr val="FF0000"/>
                </a:solidFill>
                <a:latin typeface="TW Cen MT"/>
                <a:ea typeface="Calibri"/>
                <a:cs typeface="Calibri"/>
              </a:rPr>
              <a:t>insurance coverage</a:t>
            </a:r>
            <a:r>
              <a:rPr lang="en-US" sz="2000">
                <a:latin typeface="TW Cen MT"/>
                <a:ea typeface="Calibri"/>
                <a:cs typeface="Calibri"/>
              </a:rPr>
              <a:t> impact market movements.</a:t>
            </a:r>
          </a:p>
          <a:p>
            <a:pPr lvl="1">
              <a:lnSpc>
                <a:spcPct val="90000"/>
              </a:lnSpc>
            </a:pPr>
            <a:r>
              <a:rPr lang="en-US" b="1">
                <a:latin typeface="TW Cen MT"/>
                <a:ea typeface="Calibri"/>
                <a:cs typeface="Calibri"/>
              </a:rPr>
              <a:t>Technology:</a:t>
            </a:r>
            <a:endParaRPr lang="en-US">
              <a:latin typeface="TW Cen MT"/>
              <a:ea typeface="Calibri"/>
              <a:cs typeface="Calibri"/>
            </a:endParaRPr>
          </a:p>
          <a:p>
            <a:pPr lvl="2">
              <a:lnSpc>
                <a:spcPct val="90000"/>
              </a:lnSpc>
            </a:pPr>
            <a:r>
              <a:rPr lang="en-US" sz="2000">
                <a:latin typeface="TW Cen MT"/>
                <a:ea typeface="Calibri"/>
                <a:cs typeface="Calibri"/>
              </a:rPr>
              <a:t>Resilient and </a:t>
            </a:r>
            <a:r>
              <a:rPr lang="en-US" sz="2000">
                <a:solidFill>
                  <a:srgbClr val="FF0000"/>
                </a:solidFill>
                <a:latin typeface="TW Cen MT"/>
                <a:ea typeface="Calibri"/>
                <a:cs typeface="Calibri"/>
              </a:rPr>
              <a:t>adaptive to changes</a:t>
            </a:r>
            <a:r>
              <a:rPr lang="en-US" sz="2000">
                <a:latin typeface="TW Cen MT"/>
                <a:ea typeface="Calibri"/>
                <a:cs typeface="Calibri"/>
              </a:rPr>
              <a:t> in political leadership.</a:t>
            </a:r>
          </a:p>
          <a:p>
            <a:pPr lvl="2">
              <a:lnSpc>
                <a:spcPct val="90000"/>
              </a:lnSpc>
            </a:pPr>
            <a:r>
              <a:rPr lang="en-US" sz="2000">
                <a:latin typeface="TW Cen MT"/>
                <a:ea typeface="Calibri"/>
                <a:cs typeface="Calibri"/>
              </a:rPr>
              <a:t>Technological </a:t>
            </a:r>
            <a:r>
              <a:rPr lang="en-US" sz="2000">
                <a:solidFill>
                  <a:srgbClr val="FF0000"/>
                </a:solidFill>
                <a:latin typeface="TW Cen MT"/>
                <a:ea typeface="Calibri"/>
                <a:cs typeface="Calibri"/>
              </a:rPr>
              <a:t>innovation continues</a:t>
            </a:r>
            <a:r>
              <a:rPr lang="en-US" sz="2000">
                <a:latin typeface="TW Cen MT"/>
                <a:ea typeface="Calibri"/>
                <a:cs typeface="Calibri"/>
              </a:rPr>
              <a:t> regardless of election outcome.</a:t>
            </a:r>
          </a:p>
          <a:p>
            <a:pPr lvl="2"/>
            <a:r>
              <a:rPr lang="en-US" sz="2000">
                <a:solidFill>
                  <a:srgbClr val="FF0000"/>
                </a:solidFill>
                <a:latin typeface="TW Cen MT"/>
                <a:ea typeface="Calibri"/>
                <a:cs typeface="Calibri"/>
              </a:rPr>
              <a:t>Policy proposals</a:t>
            </a:r>
            <a:r>
              <a:rPr lang="en-US" sz="2000">
                <a:latin typeface="TW Cen MT"/>
                <a:ea typeface="Calibri"/>
                <a:cs typeface="Calibri"/>
              </a:rPr>
              <a:t> related to </a:t>
            </a:r>
            <a:r>
              <a:rPr lang="en-US">
                <a:solidFill>
                  <a:srgbClr val="FF0000"/>
                </a:solidFill>
                <a:latin typeface="TW Cen MT"/>
                <a:ea typeface="Calibri"/>
                <a:cs typeface="Calibri"/>
              </a:rPr>
              <a:t>cryptocurrency</a:t>
            </a:r>
            <a:r>
              <a:rPr lang="en-US">
                <a:latin typeface="TW Cen MT"/>
                <a:ea typeface="Calibri"/>
                <a:cs typeface="Calibri"/>
              </a:rPr>
              <a:t>, data</a:t>
            </a:r>
            <a:r>
              <a:rPr lang="en-US" sz="2000">
                <a:latin typeface="TW Cen MT"/>
                <a:ea typeface="Calibri"/>
                <a:cs typeface="Calibri"/>
              </a:rPr>
              <a:t> privacy, cybersecurity, and technology infrastructure create </a:t>
            </a:r>
            <a:r>
              <a:rPr lang="en-US" sz="2000">
                <a:solidFill>
                  <a:srgbClr val="FF0000"/>
                </a:solidFill>
                <a:latin typeface="TW Cen MT"/>
                <a:ea typeface="Calibri"/>
                <a:cs typeface="Calibri"/>
              </a:rPr>
              <a:t>short-term volatility</a:t>
            </a:r>
            <a:r>
              <a:rPr lang="en-US" sz="2000">
                <a:latin typeface="TW Cen MT"/>
                <a:ea typeface="Calibri"/>
                <a:cs typeface="Calibri"/>
              </a:rPr>
              <a:t>.</a:t>
            </a:r>
          </a:p>
          <a:p>
            <a:pPr lvl="1">
              <a:lnSpc>
                <a:spcPct val="90000"/>
              </a:lnSpc>
            </a:pPr>
            <a:r>
              <a:rPr lang="en-US" b="1">
                <a:latin typeface="TW Cen MT"/>
                <a:ea typeface="Calibri"/>
                <a:cs typeface="Calibri"/>
              </a:rPr>
              <a:t>Defense:</a:t>
            </a:r>
            <a:endParaRPr lang="en-US">
              <a:latin typeface="TW Cen MT"/>
              <a:ea typeface="Calibri"/>
              <a:cs typeface="Calibri"/>
            </a:endParaRPr>
          </a:p>
          <a:p>
            <a:pPr lvl="2">
              <a:lnSpc>
                <a:spcPct val="90000"/>
              </a:lnSpc>
            </a:pPr>
            <a:r>
              <a:rPr lang="en-US" sz="2000">
                <a:latin typeface="TW Cen MT"/>
                <a:ea typeface="Calibri"/>
                <a:cs typeface="Calibri"/>
              </a:rPr>
              <a:t>Tied to government spending and national security policies.</a:t>
            </a:r>
          </a:p>
          <a:p>
            <a:pPr lvl="2">
              <a:lnSpc>
                <a:spcPct val="90000"/>
              </a:lnSpc>
            </a:pPr>
            <a:r>
              <a:rPr lang="en-US" sz="2000">
                <a:solidFill>
                  <a:srgbClr val="FF0000"/>
                </a:solidFill>
                <a:latin typeface="TW Cen MT"/>
                <a:ea typeface="Calibri"/>
                <a:cs typeface="Calibri"/>
              </a:rPr>
              <a:t>Positive performance</a:t>
            </a:r>
            <a:r>
              <a:rPr lang="en-US" sz="2000">
                <a:latin typeface="TW Cen MT"/>
                <a:ea typeface="Calibri"/>
                <a:cs typeface="Calibri"/>
              </a:rPr>
              <a:t> with </a:t>
            </a:r>
            <a:r>
              <a:rPr lang="en-US" sz="2000">
                <a:solidFill>
                  <a:srgbClr val="FF0000"/>
                </a:solidFill>
                <a:latin typeface="TW Cen MT"/>
                <a:ea typeface="Calibri"/>
                <a:cs typeface="Calibri"/>
              </a:rPr>
              <a:t>increased defense spending</a:t>
            </a:r>
            <a:r>
              <a:rPr lang="en-US" sz="2000">
                <a:latin typeface="TW Cen MT"/>
                <a:ea typeface="Calibri"/>
                <a:cs typeface="Calibri"/>
              </a:rPr>
              <a:t>; negative impact with reduced military budgets.</a:t>
            </a:r>
          </a:p>
          <a:p>
            <a:pPr>
              <a:lnSpc>
                <a:spcPct val="90000"/>
              </a:lnSpc>
            </a:pPr>
            <a:endParaRPr lang="en-US" sz="2000">
              <a:latin typeface="TW Cen MT"/>
              <a:ea typeface="Calibri"/>
              <a:cs typeface="Calibri"/>
            </a:endParaRPr>
          </a:p>
          <a:p>
            <a:endParaRPr lang="en-US" sz="2000">
              <a:latin typeface="TW Cen MT"/>
            </a:endParaRPr>
          </a:p>
        </p:txBody>
      </p:sp>
      <p:sp>
        <p:nvSpPr>
          <p:cNvPr id="5" name="TextBox 4">
            <a:extLst>
              <a:ext uri="{FF2B5EF4-FFF2-40B4-BE49-F238E27FC236}">
                <a16:creationId xmlns:a16="http://schemas.microsoft.com/office/drawing/2014/main" id="{DA490AFC-16BA-E013-9274-A1A863A60E08}"/>
              </a:ext>
            </a:extLst>
          </p:cNvPr>
          <p:cNvSpPr txBox="1"/>
          <p:nvPr/>
        </p:nvSpPr>
        <p:spPr>
          <a:xfrm>
            <a:off x="11745246" y="6488668"/>
            <a:ext cx="446754" cy="369332"/>
          </a:xfrm>
          <a:prstGeom prst="rect">
            <a:avLst/>
          </a:prstGeom>
          <a:noFill/>
        </p:spPr>
        <p:txBody>
          <a:bodyPr wrap="square" rtlCol="0">
            <a:spAutoFit/>
          </a:bodyPr>
          <a:lstStyle/>
          <a:p>
            <a:pPr algn="ctr"/>
            <a:r>
              <a:rPr lang="en-US" dirty="0"/>
              <a:t>36</a:t>
            </a:r>
          </a:p>
        </p:txBody>
      </p:sp>
    </p:spTree>
    <p:extLst>
      <p:ext uri="{BB962C8B-B14F-4D97-AF65-F5344CB8AC3E}">
        <p14:creationId xmlns:p14="http://schemas.microsoft.com/office/powerpoint/2010/main" val="30809699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713EC-32C0-756A-E01E-87E7F3C38BFB}"/>
              </a:ext>
            </a:extLst>
          </p:cNvPr>
          <p:cNvSpPr>
            <a:spLocks noGrp="1"/>
          </p:cNvSpPr>
          <p:nvPr>
            <p:ph type="title"/>
          </p:nvPr>
        </p:nvSpPr>
        <p:spPr/>
        <p:txBody>
          <a:bodyPr/>
          <a:lstStyle/>
          <a:p>
            <a:r>
              <a:rPr lang="en-US" u="sng">
                <a:latin typeface="TW Cen MT"/>
              </a:rPr>
              <a:t>Real Time analysis based on election News</a:t>
            </a:r>
          </a:p>
        </p:txBody>
      </p:sp>
      <p:sp>
        <p:nvSpPr>
          <p:cNvPr id="3" name="Content Placeholder 2">
            <a:extLst>
              <a:ext uri="{FF2B5EF4-FFF2-40B4-BE49-F238E27FC236}">
                <a16:creationId xmlns:a16="http://schemas.microsoft.com/office/drawing/2014/main" id="{825A0B8B-4B26-3605-95AC-6D2F5EFB7CCD}"/>
              </a:ext>
            </a:extLst>
          </p:cNvPr>
          <p:cNvSpPr>
            <a:spLocks noGrp="1"/>
          </p:cNvSpPr>
          <p:nvPr>
            <p:ph idx="1"/>
          </p:nvPr>
        </p:nvSpPr>
        <p:spPr>
          <a:xfrm>
            <a:off x="736600" y="2140585"/>
            <a:ext cx="10515600" cy="4351338"/>
          </a:xfrm>
        </p:spPr>
        <p:txBody>
          <a:bodyPr vert="horz" lIns="91440" tIns="45720" rIns="91440" bIns="45720" rtlCol="0" anchor="t">
            <a:normAutofit/>
          </a:bodyPr>
          <a:lstStyle/>
          <a:p>
            <a:pPr lvl="1">
              <a:lnSpc>
                <a:spcPct val="90000"/>
              </a:lnSpc>
            </a:pPr>
            <a:r>
              <a:rPr lang="en-US" sz="2000">
                <a:solidFill>
                  <a:srgbClr val="FF0000"/>
                </a:solidFill>
                <a:latin typeface="TW Cen MT"/>
                <a:ea typeface="Calibri"/>
                <a:cs typeface="Calibri"/>
              </a:rPr>
              <a:t>Monitored</a:t>
            </a:r>
            <a:r>
              <a:rPr lang="en-US" sz="2000">
                <a:latin typeface="TW Cen MT"/>
                <a:ea typeface="Calibri"/>
                <a:cs typeface="Calibri"/>
              </a:rPr>
              <a:t> key </a:t>
            </a:r>
            <a:r>
              <a:rPr lang="en-US" sz="2000">
                <a:solidFill>
                  <a:srgbClr val="FF0000"/>
                </a:solidFill>
                <a:latin typeface="TW Cen MT"/>
                <a:ea typeface="Calibri"/>
                <a:cs typeface="Calibri"/>
              </a:rPr>
              <a:t>political events, debates </a:t>
            </a:r>
            <a:r>
              <a:rPr lang="en-US" sz="2000">
                <a:latin typeface="TW Cen MT"/>
                <a:ea typeface="Calibri"/>
                <a:cs typeface="Calibri"/>
              </a:rPr>
              <a:t>between Harris and Trump, and </a:t>
            </a:r>
            <a:r>
              <a:rPr lang="en-US" sz="2000">
                <a:solidFill>
                  <a:srgbClr val="FF0000"/>
                </a:solidFill>
                <a:latin typeface="TW Cen MT"/>
                <a:ea typeface="Calibri"/>
                <a:cs typeface="Calibri"/>
              </a:rPr>
              <a:t>exit polls</a:t>
            </a:r>
            <a:r>
              <a:rPr lang="en-US" sz="2000">
                <a:latin typeface="TW Cen MT"/>
                <a:ea typeface="Calibri"/>
                <a:cs typeface="Calibri"/>
              </a:rPr>
              <a:t> to gauge market sentiment</a:t>
            </a:r>
          </a:p>
          <a:p>
            <a:pPr lvl="1">
              <a:lnSpc>
                <a:spcPct val="90000"/>
              </a:lnSpc>
            </a:pPr>
            <a:r>
              <a:rPr lang="en-US" sz="2000">
                <a:latin typeface="TW Cen MT"/>
                <a:ea typeface="Calibri"/>
                <a:cs typeface="Calibri"/>
              </a:rPr>
              <a:t>Adjusted portfolio based on </a:t>
            </a:r>
            <a:r>
              <a:rPr lang="en-US" sz="2000">
                <a:solidFill>
                  <a:srgbClr val="FF0000"/>
                </a:solidFill>
                <a:latin typeface="TW Cen MT"/>
                <a:ea typeface="Calibri"/>
                <a:cs typeface="Calibri"/>
              </a:rPr>
              <a:t>real-time analysis</a:t>
            </a:r>
            <a:r>
              <a:rPr lang="en-US" sz="2000">
                <a:latin typeface="TW Cen MT"/>
                <a:ea typeface="Calibri"/>
                <a:cs typeface="Calibri"/>
              </a:rPr>
              <a:t> of market dynamics</a:t>
            </a:r>
          </a:p>
          <a:p>
            <a:pPr lvl="1">
              <a:lnSpc>
                <a:spcPct val="90000"/>
              </a:lnSpc>
            </a:pPr>
            <a:r>
              <a:rPr lang="en-US" sz="2000">
                <a:solidFill>
                  <a:srgbClr val="FF0000"/>
                </a:solidFill>
                <a:latin typeface="TW Cen MT"/>
                <a:ea typeface="Calibri"/>
                <a:cs typeface="Calibri"/>
              </a:rPr>
              <a:t>Leveraged</a:t>
            </a:r>
            <a:r>
              <a:rPr lang="en-US" sz="2000">
                <a:latin typeface="TW Cen MT"/>
                <a:ea typeface="Calibri"/>
                <a:cs typeface="Calibri"/>
              </a:rPr>
              <a:t> heightened market </a:t>
            </a:r>
            <a:r>
              <a:rPr lang="en-US" sz="2000">
                <a:solidFill>
                  <a:srgbClr val="FF0000"/>
                </a:solidFill>
                <a:latin typeface="TW Cen MT"/>
                <a:ea typeface="Calibri"/>
                <a:cs typeface="Calibri"/>
              </a:rPr>
              <a:t>volatility</a:t>
            </a:r>
            <a:r>
              <a:rPr lang="en-US" sz="2000">
                <a:latin typeface="TW Cen MT"/>
                <a:ea typeface="Calibri"/>
                <a:cs typeface="Calibri"/>
              </a:rPr>
              <a:t> for strategic trades</a:t>
            </a:r>
          </a:p>
          <a:p>
            <a:pPr lvl="1">
              <a:lnSpc>
                <a:spcPct val="90000"/>
              </a:lnSpc>
            </a:pPr>
            <a:r>
              <a:rPr lang="en-US" sz="2000">
                <a:latin typeface="TW Cen MT"/>
                <a:ea typeface="Calibri"/>
                <a:cs typeface="Calibri"/>
              </a:rPr>
              <a:t>Took calculated risks and timed trades to </a:t>
            </a:r>
            <a:r>
              <a:rPr lang="en-US" sz="2000">
                <a:solidFill>
                  <a:srgbClr val="FF0000"/>
                </a:solidFill>
                <a:latin typeface="TW Cen MT"/>
                <a:ea typeface="Calibri"/>
                <a:cs typeface="Calibri"/>
              </a:rPr>
              <a:t>capitalize on market fluctuations</a:t>
            </a:r>
          </a:p>
          <a:p>
            <a:endParaRPr lang="en-US" sz="2000">
              <a:latin typeface="TW Cen MT"/>
              <a:ea typeface="Calibri"/>
              <a:cs typeface="Calibri"/>
            </a:endParaRPr>
          </a:p>
        </p:txBody>
      </p:sp>
      <p:sp>
        <p:nvSpPr>
          <p:cNvPr id="5" name="TextBox 4">
            <a:extLst>
              <a:ext uri="{FF2B5EF4-FFF2-40B4-BE49-F238E27FC236}">
                <a16:creationId xmlns:a16="http://schemas.microsoft.com/office/drawing/2014/main" id="{3F3435BE-97B9-81DD-E397-51EE42CE1849}"/>
              </a:ext>
            </a:extLst>
          </p:cNvPr>
          <p:cNvSpPr txBox="1"/>
          <p:nvPr/>
        </p:nvSpPr>
        <p:spPr>
          <a:xfrm>
            <a:off x="11745246" y="6488668"/>
            <a:ext cx="446754" cy="369332"/>
          </a:xfrm>
          <a:prstGeom prst="rect">
            <a:avLst/>
          </a:prstGeom>
          <a:noFill/>
        </p:spPr>
        <p:txBody>
          <a:bodyPr wrap="square" rtlCol="0">
            <a:spAutoFit/>
          </a:bodyPr>
          <a:lstStyle/>
          <a:p>
            <a:pPr algn="ctr"/>
            <a:r>
              <a:rPr lang="en-US" dirty="0"/>
              <a:t>37</a:t>
            </a:r>
          </a:p>
        </p:txBody>
      </p:sp>
    </p:spTree>
    <p:extLst>
      <p:ext uri="{BB962C8B-B14F-4D97-AF65-F5344CB8AC3E}">
        <p14:creationId xmlns:p14="http://schemas.microsoft.com/office/powerpoint/2010/main" val="35007918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DD9E3-69B0-21BD-777B-ECB89AA8C72D}"/>
              </a:ext>
            </a:extLst>
          </p:cNvPr>
          <p:cNvSpPr>
            <a:spLocks noGrp="1"/>
          </p:cNvSpPr>
          <p:nvPr>
            <p:ph type="title"/>
          </p:nvPr>
        </p:nvSpPr>
        <p:spPr>
          <a:xfrm>
            <a:off x="1029653" y="242598"/>
            <a:ext cx="9905998" cy="1478570"/>
          </a:xfrm>
        </p:spPr>
        <p:txBody>
          <a:bodyPr/>
          <a:lstStyle/>
          <a:p>
            <a:r>
              <a:rPr lang="en-US" u="sng"/>
              <a:t>Selected stocks and Reason for selection</a:t>
            </a:r>
          </a:p>
        </p:txBody>
      </p:sp>
      <p:sp>
        <p:nvSpPr>
          <p:cNvPr id="3" name="Content Placeholder 2">
            <a:extLst>
              <a:ext uri="{FF2B5EF4-FFF2-40B4-BE49-F238E27FC236}">
                <a16:creationId xmlns:a16="http://schemas.microsoft.com/office/drawing/2014/main" id="{7339CE74-F0A2-6822-8BC7-A0A90C16858A}"/>
              </a:ext>
            </a:extLst>
          </p:cNvPr>
          <p:cNvSpPr>
            <a:spLocks noGrp="1"/>
          </p:cNvSpPr>
          <p:nvPr>
            <p:ph idx="1"/>
          </p:nvPr>
        </p:nvSpPr>
        <p:spPr>
          <a:xfrm>
            <a:off x="1029652" y="1883727"/>
            <a:ext cx="9905999" cy="4669474"/>
          </a:xfrm>
        </p:spPr>
        <p:txBody>
          <a:bodyPr vert="horz" lIns="91440" tIns="45720" rIns="91440" bIns="45720" rtlCol="0" anchor="t">
            <a:noAutofit/>
          </a:bodyPr>
          <a:lstStyle/>
          <a:p>
            <a:pPr>
              <a:lnSpc>
                <a:spcPct val="90000"/>
              </a:lnSpc>
            </a:pPr>
            <a:r>
              <a:rPr lang="en-US" sz="2000" b="1">
                <a:latin typeface="TW Cen MT"/>
                <a:cs typeface="Segoe UI"/>
              </a:rPr>
              <a:t>Palantir Technologies:</a:t>
            </a:r>
            <a:endParaRPr lang="en-US" sz="2000">
              <a:latin typeface="TW Cen MT"/>
              <a:cs typeface="Segoe UI"/>
            </a:endParaRPr>
          </a:p>
          <a:p>
            <a:pPr lvl="1">
              <a:lnSpc>
                <a:spcPct val="90000"/>
              </a:lnSpc>
            </a:pPr>
            <a:r>
              <a:rPr lang="en-US" sz="2000">
                <a:latin typeface="TW Cen MT"/>
                <a:cs typeface="Segoe UI"/>
              </a:rPr>
              <a:t>Strong connections with government contracts, especially in defense and intelligence.</a:t>
            </a:r>
          </a:p>
          <a:p>
            <a:pPr lvl="1">
              <a:lnSpc>
                <a:spcPct val="90000"/>
              </a:lnSpc>
            </a:pPr>
            <a:r>
              <a:rPr lang="en-US" sz="2000">
                <a:latin typeface="TW Cen MT"/>
                <a:cs typeface="Segoe UI"/>
              </a:rPr>
              <a:t>Focus on national security and increased defense spending aligns with Palantir’s business model.</a:t>
            </a:r>
          </a:p>
          <a:p>
            <a:pPr>
              <a:lnSpc>
                <a:spcPct val="90000"/>
              </a:lnSpc>
            </a:pPr>
            <a:r>
              <a:rPr lang="en-US" sz="2000" b="1">
                <a:latin typeface="TW Cen MT"/>
                <a:cs typeface="Segoe UI"/>
              </a:rPr>
              <a:t>Coinbase:</a:t>
            </a:r>
            <a:endParaRPr lang="en-US" sz="2000">
              <a:latin typeface="TW Cen MT"/>
              <a:cs typeface="Segoe UI"/>
            </a:endParaRPr>
          </a:p>
          <a:p>
            <a:pPr lvl="1">
              <a:lnSpc>
                <a:spcPct val="90000"/>
              </a:lnSpc>
            </a:pPr>
            <a:r>
              <a:rPr lang="en-US" sz="2000">
                <a:latin typeface="TW Cen MT"/>
                <a:cs typeface="Segoe UI"/>
              </a:rPr>
              <a:t>Benefits from Trump’s pro-cryptocurrency stance and approval of crypto ETFs.</a:t>
            </a:r>
          </a:p>
          <a:p>
            <a:pPr lvl="1">
              <a:lnSpc>
                <a:spcPct val="90000"/>
              </a:lnSpc>
            </a:pPr>
            <a:r>
              <a:rPr lang="en-US" sz="2000">
                <a:latin typeface="TW Cen MT"/>
                <a:cs typeface="Segoe UI"/>
              </a:rPr>
              <a:t>Leading crypto exchange with significant revenue growth driven by transaction and subscription fees.</a:t>
            </a:r>
          </a:p>
          <a:p>
            <a:pPr>
              <a:lnSpc>
                <a:spcPct val="90000"/>
              </a:lnSpc>
            </a:pPr>
            <a:r>
              <a:rPr lang="en-US" sz="2000" b="1">
                <a:latin typeface="TW Cen MT"/>
                <a:cs typeface="Segoe UI"/>
              </a:rPr>
              <a:t>Tesla:</a:t>
            </a:r>
            <a:endParaRPr lang="en-US" sz="2000">
              <a:latin typeface="TW Cen MT"/>
              <a:cs typeface="Segoe UI"/>
            </a:endParaRPr>
          </a:p>
          <a:p>
            <a:pPr lvl="1">
              <a:lnSpc>
                <a:spcPct val="90000"/>
              </a:lnSpc>
            </a:pPr>
            <a:r>
              <a:rPr lang="en-US" sz="2000">
                <a:latin typeface="TW Cen MT"/>
                <a:cs typeface="Segoe UI"/>
              </a:rPr>
              <a:t>Innovation and technological advancements make it a resilient choice.</a:t>
            </a:r>
          </a:p>
          <a:p>
            <a:pPr lvl="1">
              <a:lnSpc>
                <a:spcPct val="90000"/>
              </a:lnSpc>
            </a:pPr>
            <a:r>
              <a:rPr lang="en-US" sz="2000">
                <a:latin typeface="TW Cen MT"/>
                <a:cs typeface="Segoe UI"/>
              </a:rPr>
              <a:t>Support for manufacturing and job creation in the U.S. indirectly benefits Tesla’s American operations.</a:t>
            </a:r>
          </a:p>
          <a:p>
            <a:pPr lvl="1">
              <a:lnSpc>
                <a:spcPct val="90000"/>
              </a:lnSpc>
            </a:pPr>
            <a:r>
              <a:rPr lang="en-US" sz="2000">
                <a:latin typeface="TW Cen MT"/>
                <a:cs typeface="Segoe UI"/>
              </a:rPr>
              <a:t>Elon Musk’s financial aid and open support for Trump influenced the decision.</a:t>
            </a:r>
          </a:p>
        </p:txBody>
      </p:sp>
      <p:sp>
        <p:nvSpPr>
          <p:cNvPr id="5" name="TextBox 4">
            <a:extLst>
              <a:ext uri="{FF2B5EF4-FFF2-40B4-BE49-F238E27FC236}">
                <a16:creationId xmlns:a16="http://schemas.microsoft.com/office/drawing/2014/main" id="{22908708-AF03-AFA1-3485-794E2D318B2B}"/>
              </a:ext>
            </a:extLst>
          </p:cNvPr>
          <p:cNvSpPr txBox="1"/>
          <p:nvPr/>
        </p:nvSpPr>
        <p:spPr>
          <a:xfrm>
            <a:off x="11745246" y="6488668"/>
            <a:ext cx="446754" cy="369332"/>
          </a:xfrm>
          <a:prstGeom prst="rect">
            <a:avLst/>
          </a:prstGeom>
          <a:noFill/>
        </p:spPr>
        <p:txBody>
          <a:bodyPr wrap="square" rtlCol="0">
            <a:spAutoFit/>
          </a:bodyPr>
          <a:lstStyle/>
          <a:p>
            <a:pPr algn="ctr"/>
            <a:r>
              <a:rPr lang="en-US" dirty="0"/>
              <a:t>38</a:t>
            </a:r>
          </a:p>
        </p:txBody>
      </p:sp>
    </p:spTree>
    <p:extLst>
      <p:ext uri="{BB962C8B-B14F-4D97-AF65-F5344CB8AC3E}">
        <p14:creationId xmlns:p14="http://schemas.microsoft.com/office/powerpoint/2010/main" val="591256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B32F6B-A72F-7C25-DCAD-36A5881D3B1E}"/>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119736E-F01F-A4D0-0CFC-F081E389E49F}"/>
              </a:ext>
            </a:extLst>
          </p:cNvPr>
          <p:cNvSpPr>
            <a:spLocks noGrp="1"/>
          </p:cNvSpPr>
          <p:nvPr>
            <p:ph type="title"/>
          </p:nvPr>
        </p:nvSpPr>
        <p:spPr/>
        <p:txBody>
          <a:bodyPr/>
          <a:lstStyle/>
          <a:p>
            <a:r>
              <a:rPr lang="de-DE" u="sng"/>
              <a:t>The Rules </a:t>
            </a:r>
            <a:r>
              <a:rPr lang="de-DE" u="sng" err="1"/>
              <a:t>of</a:t>
            </a:r>
            <a:r>
              <a:rPr lang="de-DE" u="sng"/>
              <a:t> </a:t>
            </a:r>
            <a:r>
              <a:rPr lang="de-DE" u="sng" err="1"/>
              <a:t>the</a:t>
            </a:r>
            <a:r>
              <a:rPr lang="de-DE" u="sng"/>
              <a:t> Challenge</a:t>
            </a:r>
          </a:p>
        </p:txBody>
      </p:sp>
      <p:sp>
        <p:nvSpPr>
          <p:cNvPr id="3" name="Inhaltsplatzhalter 2">
            <a:extLst>
              <a:ext uri="{FF2B5EF4-FFF2-40B4-BE49-F238E27FC236}">
                <a16:creationId xmlns:a16="http://schemas.microsoft.com/office/drawing/2014/main" id="{418AB1E0-7852-69EF-0421-78484426E980}"/>
              </a:ext>
            </a:extLst>
          </p:cNvPr>
          <p:cNvSpPr>
            <a:spLocks noGrp="1"/>
          </p:cNvSpPr>
          <p:nvPr>
            <p:ph idx="1"/>
          </p:nvPr>
        </p:nvSpPr>
        <p:spPr/>
        <p:txBody>
          <a:bodyPr vert="horz" lIns="91440" tIns="45720" rIns="91440" bIns="45720" rtlCol="0" anchor="t">
            <a:normAutofit/>
          </a:bodyPr>
          <a:lstStyle/>
          <a:p>
            <a:pPr>
              <a:lnSpc>
                <a:spcPct val="90000"/>
              </a:lnSpc>
            </a:pPr>
            <a:r>
              <a:rPr lang="en-US" sz="2000">
                <a:latin typeface="Calibri"/>
                <a:ea typeface="Calibri"/>
                <a:cs typeface="Calibri"/>
              </a:rPr>
              <a:t>All trading done exclusively via Bloomberg Terminal</a:t>
            </a:r>
          </a:p>
          <a:p>
            <a:pPr>
              <a:lnSpc>
                <a:spcPct val="90000"/>
              </a:lnSpc>
            </a:pPr>
            <a:r>
              <a:rPr lang="en-US" sz="2000">
                <a:latin typeface="Calibri"/>
                <a:ea typeface="Calibri"/>
                <a:cs typeface="Calibri"/>
              </a:rPr>
              <a:t>Trades to be put only using the </a:t>
            </a:r>
            <a:r>
              <a:rPr lang="en-US" sz="2000">
                <a:solidFill>
                  <a:srgbClr val="FF0000"/>
                </a:solidFill>
                <a:latin typeface="Calibri"/>
                <a:ea typeface="Calibri"/>
                <a:cs typeface="Calibri"/>
              </a:rPr>
              <a:t>Captain's credentials</a:t>
            </a:r>
          </a:p>
          <a:p>
            <a:pPr>
              <a:lnSpc>
                <a:spcPct val="90000"/>
              </a:lnSpc>
            </a:pPr>
            <a:r>
              <a:rPr lang="en-US" sz="2000">
                <a:latin typeface="Calibri"/>
                <a:ea typeface="Calibri"/>
                <a:cs typeface="Calibri"/>
              </a:rPr>
              <a:t>Trades through </a:t>
            </a:r>
            <a:r>
              <a:rPr lang="en-US" sz="2000">
                <a:solidFill>
                  <a:srgbClr val="FF0000"/>
                </a:solidFill>
                <a:latin typeface="Calibri"/>
                <a:ea typeface="Calibri"/>
                <a:cs typeface="Calibri"/>
              </a:rPr>
              <a:t>TMSG portal</a:t>
            </a:r>
            <a:r>
              <a:rPr lang="en-US" sz="2000">
                <a:latin typeface="Calibri"/>
                <a:ea typeface="Calibri"/>
                <a:cs typeface="Calibri"/>
              </a:rPr>
              <a:t> only</a:t>
            </a:r>
          </a:p>
          <a:p>
            <a:pPr>
              <a:lnSpc>
                <a:spcPct val="90000"/>
              </a:lnSpc>
            </a:pPr>
            <a:r>
              <a:rPr lang="en-US" sz="2000">
                <a:latin typeface="Calibri"/>
                <a:ea typeface="Calibri"/>
                <a:cs typeface="Calibri"/>
              </a:rPr>
              <a:t>Official communication via </a:t>
            </a:r>
            <a:r>
              <a:rPr lang="en-US" sz="2000">
                <a:solidFill>
                  <a:srgbClr val="FF0000"/>
                </a:solidFill>
                <a:latin typeface="Calibri"/>
                <a:ea typeface="Calibri"/>
                <a:cs typeface="Calibri"/>
              </a:rPr>
              <a:t>MSG</a:t>
            </a:r>
            <a:r>
              <a:rPr lang="en-US" sz="2000">
                <a:latin typeface="Calibri"/>
                <a:ea typeface="Calibri"/>
                <a:cs typeface="Calibri"/>
              </a:rPr>
              <a:t> functionality of Bloomberg Terminal</a:t>
            </a:r>
          </a:p>
          <a:p>
            <a:pPr>
              <a:lnSpc>
                <a:spcPct val="90000"/>
              </a:lnSpc>
            </a:pPr>
            <a:r>
              <a:rPr lang="en-US" sz="2000">
                <a:latin typeface="Calibri"/>
                <a:ea typeface="Calibri"/>
                <a:cs typeface="Calibri"/>
              </a:rPr>
              <a:t>Only </a:t>
            </a:r>
            <a:r>
              <a:rPr lang="en-US" sz="2000">
                <a:solidFill>
                  <a:srgbClr val="FF0000"/>
                </a:solidFill>
                <a:latin typeface="Calibri"/>
                <a:ea typeface="Calibri"/>
                <a:cs typeface="Calibri"/>
              </a:rPr>
              <a:t>equities listed in WLS</a:t>
            </a:r>
            <a:r>
              <a:rPr lang="en-US" sz="2000">
                <a:latin typeface="Calibri"/>
                <a:ea typeface="Calibri"/>
                <a:cs typeface="Calibri"/>
              </a:rPr>
              <a:t> index could be chosen</a:t>
            </a:r>
          </a:p>
          <a:p>
            <a:pPr>
              <a:lnSpc>
                <a:spcPct val="90000"/>
              </a:lnSpc>
            </a:pPr>
            <a:r>
              <a:rPr lang="en-US" sz="2000">
                <a:latin typeface="Calibri"/>
                <a:ea typeface="Calibri"/>
                <a:cs typeface="Calibri"/>
              </a:rPr>
              <a:t>Only long trades allowed; </a:t>
            </a:r>
            <a:r>
              <a:rPr lang="en-US" sz="2000">
                <a:solidFill>
                  <a:srgbClr val="FF0000"/>
                </a:solidFill>
                <a:latin typeface="Calibri"/>
                <a:ea typeface="Calibri"/>
                <a:cs typeface="Calibri"/>
              </a:rPr>
              <a:t>no short selling</a:t>
            </a:r>
            <a:r>
              <a:rPr lang="en-US" sz="2000">
                <a:latin typeface="Calibri"/>
                <a:ea typeface="Calibri"/>
                <a:cs typeface="Calibri"/>
              </a:rPr>
              <a:t> was allowed</a:t>
            </a:r>
          </a:p>
          <a:p>
            <a:pPr>
              <a:lnSpc>
                <a:spcPct val="90000"/>
              </a:lnSpc>
            </a:pPr>
            <a:r>
              <a:rPr lang="en-US" sz="2000">
                <a:solidFill>
                  <a:srgbClr val="FF0000"/>
                </a:solidFill>
                <a:latin typeface="Calibri"/>
                <a:ea typeface="Calibri"/>
                <a:cs typeface="Calibri"/>
              </a:rPr>
              <a:t>No leverage</a:t>
            </a:r>
            <a:r>
              <a:rPr lang="en-US" sz="2000">
                <a:latin typeface="Calibri"/>
                <a:ea typeface="Calibri"/>
                <a:cs typeface="Calibri"/>
              </a:rPr>
              <a:t> was given; </a:t>
            </a:r>
            <a:r>
              <a:rPr lang="en-US" sz="2000">
                <a:solidFill>
                  <a:srgbClr val="FF0000"/>
                </a:solidFill>
                <a:latin typeface="Calibri"/>
                <a:ea typeface="Calibri"/>
                <a:cs typeface="Calibri"/>
              </a:rPr>
              <a:t>ETFs</a:t>
            </a:r>
            <a:r>
              <a:rPr lang="en-US" sz="2000">
                <a:latin typeface="Calibri"/>
                <a:ea typeface="Calibri"/>
                <a:cs typeface="Calibri"/>
              </a:rPr>
              <a:t> not allowed</a:t>
            </a:r>
          </a:p>
          <a:p>
            <a:pPr>
              <a:lnSpc>
                <a:spcPct val="90000"/>
              </a:lnSpc>
            </a:pPr>
            <a:r>
              <a:rPr lang="en-US" sz="2000">
                <a:latin typeface="Calibri"/>
                <a:ea typeface="Calibri"/>
                <a:cs typeface="Calibri"/>
              </a:rPr>
              <a:t>No single position should be greater than </a:t>
            </a:r>
            <a:r>
              <a:rPr lang="en-US" sz="2000">
                <a:solidFill>
                  <a:srgbClr val="FF0000"/>
                </a:solidFill>
                <a:latin typeface="Calibri"/>
                <a:ea typeface="Calibri"/>
                <a:cs typeface="Calibri"/>
              </a:rPr>
              <a:t>20%</a:t>
            </a:r>
            <a:r>
              <a:rPr lang="en-US" sz="2000">
                <a:solidFill>
                  <a:srgbClr val="000000"/>
                </a:solidFill>
                <a:latin typeface="Calibri"/>
                <a:ea typeface="Calibri"/>
                <a:cs typeface="Calibri"/>
              </a:rPr>
              <a:t> of notional amount</a:t>
            </a:r>
          </a:p>
          <a:p>
            <a:endParaRPr lang="de-DE"/>
          </a:p>
        </p:txBody>
      </p:sp>
      <p:sp>
        <p:nvSpPr>
          <p:cNvPr id="5" name="TextBox 4">
            <a:extLst>
              <a:ext uri="{FF2B5EF4-FFF2-40B4-BE49-F238E27FC236}">
                <a16:creationId xmlns:a16="http://schemas.microsoft.com/office/drawing/2014/main" id="{B2BC174A-C994-CB0D-74CD-00A596FD3BAB}"/>
              </a:ext>
            </a:extLst>
          </p:cNvPr>
          <p:cNvSpPr txBox="1"/>
          <p:nvPr/>
        </p:nvSpPr>
        <p:spPr>
          <a:xfrm>
            <a:off x="11841380" y="6488668"/>
            <a:ext cx="350620" cy="369332"/>
          </a:xfrm>
          <a:prstGeom prst="rect">
            <a:avLst/>
          </a:prstGeom>
          <a:noFill/>
        </p:spPr>
        <p:txBody>
          <a:bodyPr wrap="square" rtlCol="0">
            <a:spAutoFit/>
          </a:bodyPr>
          <a:lstStyle/>
          <a:p>
            <a:pPr algn="ctr"/>
            <a:r>
              <a:rPr lang="en-US" dirty="0"/>
              <a:t>3</a:t>
            </a:r>
          </a:p>
        </p:txBody>
      </p:sp>
    </p:spTree>
    <p:extLst>
      <p:ext uri="{BB962C8B-B14F-4D97-AF65-F5344CB8AC3E}">
        <p14:creationId xmlns:p14="http://schemas.microsoft.com/office/powerpoint/2010/main" val="418249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F5D787-AC7C-3AB9-0FD5-B9F271509935}"/>
              </a:ext>
            </a:extLst>
          </p:cNvPr>
          <p:cNvSpPr>
            <a:spLocks noGrp="1"/>
          </p:cNvSpPr>
          <p:nvPr>
            <p:ph idx="1"/>
          </p:nvPr>
        </p:nvSpPr>
        <p:spPr>
          <a:xfrm>
            <a:off x="1029652" y="1385887"/>
            <a:ext cx="9905999" cy="4344354"/>
          </a:xfrm>
        </p:spPr>
        <p:txBody>
          <a:bodyPr vert="horz" lIns="91440" tIns="45720" rIns="91440" bIns="45720" rtlCol="0" anchor="t">
            <a:noAutofit/>
          </a:bodyPr>
          <a:lstStyle/>
          <a:p>
            <a:r>
              <a:rPr lang="en-US" sz="2400" b="1">
                <a:solidFill>
                  <a:srgbClr val="000000"/>
                </a:solidFill>
                <a:latin typeface="TW Cen MT"/>
                <a:cs typeface="Segoe UI"/>
              </a:rPr>
              <a:t>Chevron:</a:t>
            </a:r>
            <a:endParaRPr lang="en-US" sz="2400">
              <a:solidFill>
                <a:srgbClr val="000000"/>
              </a:solidFill>
              <a:latin typeface="TW Cen MT"/>
            </a:endParaRPr>
          </a:p>
          <a:p>
            <a:pPr lvl="1"/>
            <a:r>
              <a:rPr lang="en-US">
                <a:solidFill>
                  <a:srgbClr val="000000"/>
                </a:solidFill>
                <a:latin typeface="TW Cen MT"/>
                <a:cs typeface="Segoe UI"/>
              </a:rPr>
              <a:t>Strong supporter of the energy sector, especially oil and gas.</a:t>
            </a:r>
            <a:endParaRPr lang="en-US">
              <a:solidFill>
                <a:srgbClr val="000000"/>
              </a:solidFill>
              <a:latin typeface="TW Cen MT"/>
            </a:endParaRPr>
          </a:p>
          <a:p>
            <a:pPr lvl="1"/>
            <a:r>
              <a:rPr lang="en-US">
                <a:solidFill>
                  <a:srgbClr val="000000"/>
                </a:solidFill>
                <a:latin typeface="TW Cen MT"/>
                <a:cs typeface="Segoe UI"/>
              </a:rPr>
              <a:t>Deregulation and backing fossil fuel production benefit companies like Chevron.</a:t>
            </a:r>
            <a:endParaRPr lang="en-US">
              <a:solidFill>
                <a:srgbClr val="000000"/>
              </a:solidFill>
              <a:latin typeface="TW Cen MT"/>
            </a:endParaRPr>
          </a:p>
          <a:p>
            <a:pPr>
              <a:lnSpc>
                <a:spcPct val="90000"/>
              </a:lnSpc>
            </a:pPr>
            <a:r>
              <a:rPr lang="en-US" sz="2400" b="1">
                <a:solidFill>
                  <a:srgbClr val="000000"/>
                </a:solidFill>
                <a:latin typeface="TW Cen MT"/>
                <a:cs typeface="Segoe UI"/>
              </a:rPr>
              <a:t>Ford Motors:</a:t>
            </a:r>
            <a:endParaRPr lang="en-US" sz="2400">
              <a:solidFill>
                <a:srgbClr val="000000"/>
              </a:solidFill>
              <a:latin typeface="TW Cen MT"/>
              <a:cs typeface="Segoe UI"/>
            </a:endParaRPr>
          </a:p>
          <a:p>
            <a:pPr lvl="1">
              <a:lnSpc>
                <a:spcPct val="90000"/>
              </a:lnSpc>
            </a:pPr>
            <a:r>
              <a:rPr lang="en-US">
                <a:solidFill>
                  <a:srgbClr val="000000"/>
                </a:solidFill>
                <a:latin typeface="TW Cen MT"/>
                <a:cs typeface="Segoe UI"/>
              </a:rPr>
              <a:t>Supported American manufacturing and job creation in the U.S.</a:t>
            </a:r>
          </a:p>
          <a:p>
            <a:pPr lvl="1">
              <a:lnSpc>
                <a:spcPct val="90000"/>
              </a:lnSpc>
            </a:pPr>
            <a:r>
              <a:rPr lang="en-US">
                <a:solidFill>
                  <a:srgbClr val="000000"/>
                </a:solidFill>
                <a:latin typeface="TW Cen MT"/>
                <a:cs typeface="Segoe UI"/>
              </a:rPr>
              <a:t>Policies focused on boosting domestic industries and reducing corporate taxes.</a:t>
            </a:r>
          </a:p>
          <a:p>
            <a:r>
              <a:rPr lang="en-US" sz="2400" b="1">
                <a:solidFill>
                  <a:srgbClr val="000000"/>
                </a:solidFill>
                <a:latin typeface="TW Cen MT"/>
                <a:cs typeface="Segoe UI"/>
              </a:rPr>
              <a:t>Trump Media:</a:t>
            </a:r>
            <a:endParaRPr lang="en-US" sz="2400">
              <a:solidFill>
                <a:srgbClr val="000000"/>
              </a:solidFill>
              <a:latin typeface="TW Cen MT"/>
              <a:cs typeface="Segoe UI"/>
            </a:endParaRPr>
          </a:p>
          <a:p>
            <a:pPr lvl="1"/>
            <a:r>
              <a:rPr lang="en-US">
                <a:solidFill>
                  <a:srgbClr val="000000"/>
                </a:solidFill>
                <a:latin typeface="TW Cen MT"/>
                <a:cs typeface="Segoe UI"/>
              </a:rPr>
              <a:t>Directly associated with Trump, ability to sway public opinion.</a:t>
            </a:r>
            <a:endParaRPr lang="en-US">
              <a:solidFill>
                <a:srgbClr val="000000"/>
              </a:solidFill>
              <a:latin typeface="TW Cen MT"/>
            </a:endParaRPr>
          </a:p>
          <a:p>
            <a:pPr lvl="1"/>
            <a:r>
              <a:rPr lang="en-US">
                <a:solidFill>
                  <a:srgbClr val="000000"/>
                </a:solidFill>
                <a:latin typeface="TW Cen MT"/>
                <a:cs typeface="Segoe UI"/>
              </a:rPr>
              <a:t>Anticipated short-term upside in investor sentiment if Trump won the presidency.</a:t>
            </a:r>
            <a:endParaRPr lang="en-US">
              <a:solidFill>
                <a:srgbClr val="000000"/>
              </a:solidFill>
              <a:latin typeface="TW Cen MT"/>
            </a:endParaRPr>
          </a:p>
          <a:p>
            <a:pPr lvl="1">
              <a:lnSpc>
                <a:spcPct val="90000"/>
              </a:lnSpc>
            </a:pPr>
            <a:endParaRPr lang="en-US">
              <a:solidFill>
                <a:srgbClr val="000000"/>
              </a:solidFill>
              <a:latin typeface="TW Cen MT"/>
              <a:cs typeface="Segoe UI"/>
            </a:endParaRPr>
          </a:p>
          <a:p>
            <a:pPr>
              <a:lnSpc>
                <a:spcPct val="90000"/>
              </a:lnSpc>
            </a:pPr>
            <a:endParaRPr lang="en-US" sz="2400">
              <a:solidFill>
                <a:srgbClr val="000000"/>
              </a:solidFill>
              <a:latin typeface="TW Cen MT"/>
              <a:cs typeface="Segoe UI"/>
            </a:endParaRPr>
          </a:p>
          <a:p>
            <a:pPr lvl="1"/>
            <a:endParaRPr lang="en-US">
              <a:solidFill>
                <a:srgbClr val="000000"/>
              </a:solidFill>
              <a:latin typeface="TW Cen MT"/>
              <a:cs typeface="Segoe UI"/>
            </a:endParaRPr>
          </a:p>
          <a:p>
            <a:endParaRPr lang="en-US" sz="2400">
              <a:solidFill>
                <a:srgbClr val="000000"/>
              </a:solidFill>
              <a:latin typeface="TW Cen MT"/>
            </a:endParaRPr>
          </a:p>
        </p:txBody>
      </p:sp>
      <p:sp>
        <p:nvSpPr>
          <p:cNvPr id="4" name="TextBox 3">
            <a:extLst>
              <a:ext uri="{FF2B5EF4-FFF2-40B4-BE49-F238E27FC236}">
                <a16:creationId xmlns:a16="http://schemas.microsoft.com/office/drawing/2014/main" id="{C46B10BC-9DC2-B89D-E7E4-4819DFDCC2C3}"/>
              </a:ext>
            </a:extLst>
          </p:cNvPr>
          <p:cNvSpPr txBox="1"/>
          <p:nvPr/>
        </p:nvSpPr>
        <p:spPr>
          <a:xfrm>
            <a:off x="11745246" y="6488668"/>
            <a:ext cx="446754" cy="369332"/>
          </a:xfrm>
          <a:prstGeom prst="rect">
            <a:avLst/>
          </a:prstGeom>
          <a:noFill/>
        </p:spPr>
        <p:txBody>
          <a:bodyPr wrap="square" rtlCol="0">
            <a:spAutoFit/>
          </a:bodyPr>
          <a:lstStyle/>
          <a:p>
            <a:pPr algn="ctr"/>
            <a:r>
              <a:rPr lang="en-US" dirty="0"/>
              <a:t>39</a:t>
            </a:r>
          </a:p>
        </p:txBody>
      </p:sp>
    </p:spTree>
    <p:extLst>
      <p:ext uri="{BB962C8B-B14F-4D97-AF65-F5344CB8AC3E}">
        <p14:creationId xmlns:p14="http://schemas.microsoft.com/office/powerpoint/2010/main" val="42054570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66C9B-4D24-E0EA-CA85-F7F6F8BB7A4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9A43454-DF02-C775-A23E-26A034ECBBAC}"/>
              </a:ext>
            </a:extLst>
          </p:cNvPr>
          <p:cNvSpPr>
            <a:spLocks noGrp="1"/>
          </p:cNvSpPr>
          <p:nvPr>
            <p:ph type="title"/>
          </p:nvPr>
        </p:nvSpPr>
        <p:spPr>
          <a:xfrm>
            <a:off x="-405003" y="1085787"/>
            <a:ext cx="7290435" cy="4287836"/>
          </a:xfrm>
        </p:spPr>
        <p:txBody>
          <a:bodyPr vert="horz" lIns="91440" tIns="45720" rIns="91440" bIns="45720" rtlCol="0" anchor="ctr">
            <a:normAutofit/>
          </a:bodyPr>
          <a:lstStyle/>
          <a:p>
            <a:pPr algn="r"/>
            <a:r>
              <a:rPr lang="en-US" sz="6000"/>
              <a:t>Active</a:t>
            </a:r>
            <a:br>
              <a:rPr lang="en-US" sz="6000"/>
            </a:br>
            <a:r>
              <a:rPr lang="en-US" sz="6000"/>
              <a:t>Trading</a:t>
            </a:r>
            <a:br>
              <a:rPr lang="en-US" sz="6000"/>
            </a:br>
            <a:r>
              <a:rPr lang="en-US" sz="6000"/>
              <a:t>(Predictive Indicators</a:t>
            </a:r>
          </a:p>
        </p:txBody>
      </p:sp>
      <p:sp>
        <p:nvSpPr>
          <p:cNvPr id="4" name="TextBox 3">
            <a:extLst>
              <a:ext uri="{FF2B5EF4-FFF2-40B4-BE49-F238E27FC236}">
                <a16:creationId xmlns:a16="http://schemas.microsoft.com/office/drawing/2014/main" id="{5A6985A7-28C6-120F-615A-B3086C2561F5}"/>
              </a:ext>
            </a:extLst>
          </p:cNvPr>
          <p:cNvSpPr txBox="1"/>
          <p:nvPr/>
        </p:nvSpPr>
        <p:spPr>
          <a:xfrm>
            <a:off x="11745246" y="6488668"/>
            <a:ext cx="446754" cy="369332"/>
          </a:xfrm>
          <a:prstGeom prst="rect">
            <a:avLst/>
          </a:prstGeom>
          <a:noFill/>
        </p:spPr>
        <p:txBody>
          <a:bodyPr wrap="square" rtlCol="0">
            <a:spAutoFit/>
          </a:bodyPr>
          <a:lstStyle/>
          <a:p>
            <a:pPr algn="ctr"/>
            <a:r>
              <a:rPr lang="en-US" dirty="0"/>
              <a:t>40</a:t>
            </a:r>
          </a:p>
        </p:txBody>
      </p:sp>
    </p:spTree>
    <p:extLst>
      <p:ext uri="{BB962C8B-B14F-4D97-AF65-F5344CB8AC3E}">
        <p14:creationId xmlns:p14="http://schemas.microsoft.com/office/powerpoint/2010/main" val="197362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a:extLst>
            <a:ext uri="{FF2B5EF4-FFF2-40B4-BE49-F238E27FC236}">
              <a16:creationId xmlns:a16="http://schemas.microsoft.com/office/drawing/2014/main" id="{240CAF71-4D88-C96D-1A22-981297ED4B3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F558F54-51CC-43AE-203E-1B89A092067D}"/>
              </a:ext>
            </a:extLst>
          </p:cNvPr>
          <p:cNvSpPr txBox="1"/>
          <p:nvPr/>
        </p:nvSpPr>
        <p:spPr>
          <a:xfrm>
            <a:off x="1340738" y="559941"/>
            <a:ext cx="9294470" cy="707886"/>
          </a:xfrm>
          <a:prstGeom prst="rect">
            <a:avLst/>
          </a:prstGeom>
          <a:noFill/>
        </p:spPr>
        <p:txBody>
          <a:bodyPr wrap="square" rtlCol="0">
            <a:spAutoFit/>
          </a:bodyPr>
          <a:lstStyle/>
          <a:p>
            <a:pPr algn="ctr"/>
            <a:r>
              <a:rPr lang="en-US" sz="4000">
                <a:solidFill>
                  <a:schemeClr val="bg1"/>
                </a:solidFill>
              </a:rPr>
              <a:t>Active Trading</a:t>
            </a:r>
          </a:p>
        </p:txBody>
      </p:sp>
      <p:sp>
        <p:nvSpPr>
          <p:cNvPr id="2" name="TextBox 1">
            <a:extLst>
              <a:ext uri="{FF2B5EF4-FFF2-40B4-BE49-F238E27FC236}">
                <a16:creationId xmlns:a16="http://schemas.microsoft.com/office/drawing/2014/main" id="{A20FCEAD-6D51-B228-711D-00A7606D8D61}"/>
              </a:ext>
            </a:extLst>
          </p:cNvPr>
          <p:cNvSpPr txBox="1"/>
          <p:nvPr/>
        </p:nvSpPr>
        <p:spPr>
          <a:xfrm>
            <a:off x="1340738" y="5851783"/>
            <a:ext cx="9294470" cy="523220"/>
          </a:xfrm>
          <a:prstGeom prst="rect">
            <a:avLst/>
          </a:prstGeom>
          <a:noFill/>
        </p:spPr>
        <p:txBody>
          <a:bodyPr wrap="square" rtlCol="0">
            <a:spAutoFit/>
          </a:bodyPr>
          <a:lstStyle/>
          <a:p>
            <a:pPr algn="ctr"/>
            <a:r>
              <a:rPr lang="en-US" sz="2800">
                <a:solidFill>
                  <a:schemeClr val="bg1"/>
                </a:solidFill>
              </a:rPr>
              <a:t>MACD</a:t>
            </a:r>
          </a:p>
        </p:txBody>
      </p:sp>
      <p:sp>
        <p:nvSpPr>
          <p:cNvPr id="5" name="TextBox 4">
            <a:extLst>
              <a:ext uri="{FF2B5EF4-FFF2-40B4-BE49-F238E27FC236}">
                <a16:creationId xmlns:a16="http://schemas.microsoft.com/office/drawing/2014/main" id="{46DF84C3-8D82-7E7E-410D-A6B6DF1C11B3}"/>
              </a:ext>
            </a:extLst>
          </p:cNvPr>
          <p:cNvSpPr txBox="1"/>
          <p:nvPr/>
        </p:nvSpPr>
        <p:spPr>
          <a:xfrm>
            <a:off x="1448765" y="1372171"/>
            <a:ext cx="9294470" cy="523220"/>
          </a:xfrm>
          <a:prstGeom prst="rect">
            <a:avLst/>
          </a:prstGeom>
          <a:noFill/>
        </p:spPr>
        <p:txBody>
          <a:bodyPr wrap="square" rtlCol="0">
            <a:spAutoFit/>
          </a:bodyPr>
          <a:lstStyle/>
          <a:p>
            <a:pPr algn="ctr"/>
            <a:r>
              <a:rPr lang="en-US" sz="2800">
                <a:solidFill>
                  <a:schemeClr val="bg1"/>
                </a:solidFill>
              </a:rPr>
              <a:t>Predictive Indicators</a:t>
            </a:r>
          </a:p>
        </p:txBody>
      </p:sp>
      <p:sp>
        <p:nvSpPr>
          <p:cNvPr id="3" name="TextBox 2">
            <a:extLst>
              <a:ext uri="{FF2B5EF4-FFF2-40B4-BE49-F238E27FC236}">
                <a16:creationId xmlns:a16="http://schemas.microsoft.com/office/drawing/2014/main" id="{759E7ACB-2206-C2D0-0F04-0464DA55BBE5}"/>
              </a:ext>
            </a:extLst>
          </p:cNvPr>
          <p:cNvSpPr txBox="1"/>
          <p:nvPr/>
        </p:nvSpPr>
        <p:spPr>
          <a:xfrm>
            <a:off x="1340738" y="6217737"/>
            <a:ext cx="9294470" cy="523220"/>
          </a:xfrm>
          <a:prstGeom prst="rect">
            <a:avLst/>
          </a:prstGeom>
          <a:noFill/>
        </p:spPr>
        <p:txBody>
          <a:bodyPr wrap="square" rtlCol="0">
            <a:spAutoFit/>
          </a:bodyPr>
          <a:lstStyle/>
          <a:p>
            <a:pPr algn="ctr"/>
            <a:r>
              <a:rPr lang="en-US" sz="2800">
                <a:solidFill>
                  <a:schemeClr val="bg1"/>
                </a:solidFill>
              </a:rPr>
              <a:t>Used for Trend Prediction</a:t>
            </a:r>
          </a:p>
        </p:txBody>
      </p:sp>
      <p:cxnSp>
        <p:nvCxnSpPr>
          <p:cNvPr id="8" name="Straight Connector 7">
            <a:extLst>
              <a:ext uri="{FF2B5EF4-FFF2-40B4-BE49-F238E27FC236}">
                <a16:creationId xmlns:a16="http://schemas.microsoft.com/office/drawing/2014/main" id="{2262A4B6-7067-335B-B451-63C35794CB6F}"/>
              </a:ext>
            </a:extLst>
          </p:cNvPr>
          <p:cNvCxnSpPr/>
          <p:nvPr/>
        </p:nvCxnSpPr>
        <p:spPr>
          <a:xfrm>
            <a:off x="1340738" y="2980267"/>
            <a:ext cx="219832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9" name="Straight Connector 8">
            <a:extLst>
              <a:ext uri="{FF2B5EF4-FFF2-40B4-BE49-F238E27FC236}">
                <a16:creationId xmlns:a16="http://schemas.microsoft.com/office/drawing/2014/main" id="{F46403F5-C509-D89E-0B0A-C7A35F6777A1}"/>
              </a:ext>
            </a:extLst>
          </p:cNvPr>
          <p:cNvCxnSpPr/>
          <p:nvPr/>
        </p:nvCxnSpPr>
        <p:spPr>
          <a:xfrm>
            <a:off x="1340738" y="4690534"/>
            <a:ext cx="2198329"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8ADD1A48-E82E-9D0B-6310-6F182A9E57D2}"/>
              </a:ext>
            </a:extLst>
          </p:cNvPr>
          <p:cNvSpPr txBox="1"/>
          <p:nvPr/>
        </p:nvSpPr>
        <p:spPr>
          <a:xfrm>
            <a:off x="648192" y="2403788"/>
            <a:ext cx="3583421" cy="523220"/>
          </a:xfrm>
          <a:prstGeom prst="rect">
            <a:avLst/>
          </a:prstGeom>
          <a:noFill/>
        </p:spPr>
        <p:txBody>
          <a:bodyPr wrap="square" rtlCol="0">
            <a:spAutoFit/>
          </a:bodyPr>
          <a:lstStyle/>
          <a:p>
            <a:pPr algn="ctr"/>
            <a:r>
              <a:rPr lang="en-US" sz="2800">
                <a:solidFill>
                  <a:schemeClr val="bg1"/>
                </a:solidFill>
              </a:rPr>
              <a:t>MACD Line</a:t>
            </a:r>
          </a:p>
        </p:txBody>
      </p:sp>
      <p:sp>
        <p:nvSpPr>
          <p:cNvPr id="11" name="TextBox 10">
            <a:extLst>
              <a:ext uri="{FF2B5EF4-FFF2-40B4-BE49-F238E27FC236}">
                <a16:creationId xmlns:a16="http://schemas.microsoft.com/office/drawing/2014/main" id="{75412BB1-CC36-F80F-DF3D-38C4E9BE52E4}"/>
              </a:ext>
            </a:extLst>
          </p:cNvPr>
          <p:cNvSpPr txBox="1"/>
          <p:nvPr/>
        </p:nvSpPr>
        <p:spPr>
          <a:xfrm>
            <a:off x="648191" y="4088682"/>
            <a:ext cx="3583421" cy="523220"/>
          </a:xfrm>
          <a:prstGeom prst="rect">
            <a:avLst/>
          </a:prstGeom>
          <a:noFill/>
        </p:spPr>
        <p:txBody>
          <a:bodyPr wrap="square" rtlCol="0">
            <a:spAutoFit/>
          </a:bodyPr>
          <a:lstStyle/>
          <a:p>
            <a:pPr algn="ctr"/>
            <a:r>
              <a:rPr lang="en-US" sz="2800">
                <a:solidFill>
                  <a:schemeClr val="bg1"/>
                </a:solidFill>
              </a:rPr>
              <a:t>Signal Line</a:t>
            </a:r>
          </a:p>
        </p:txBody>
      </p:sp>
      <p:sp>
        <p:nvSpPr>
          <p:cNvPr id="17" name="Freeform 16">
            <a:extLst>
              <a:ext uri="{FF2B5EF4-FFF2-40B4-BE49-F238E27FC236}">
                <a16:creationId xmlns:a16="http://schemas.microsoft.com/office/drawing/2014/main" id="{07F222B4-D114-4685-E429-D5D1E0DF78CA}"/>
              </a:ext>
            </a:extLst>
          </p:cNvPr>
          <p:cNvSpPr/>
          <p:nvPr/>
        </p:nvSpPr>
        <p:spPr>
          <a:xfrm>
            <a:off x="3539067" y="2980267"/>
            <a:ext cx="8026400" cy="1305379"/>
          </a:xfrm>
          <a:custGeom>
            <a:avLst/>
            <a:gdLst>
              <a:gd name="connsiteX0" fmla="*/ 0 w 8026400"/>
              <a:gd name="connsiteY0" fmla="*/ 0 h 1305379"/>
              <a:gd name="connsiteX1" fmla="*/ 2506133 w 8026400"/>
              <a:gd name="connsiteY1" fmla="*/ 1303866 h 1305379"/>
              <a:gd name="connsiteX2" fmla="*/ 5130800 w 8026400"/>
              <a:gd name="connsiteY2" fmla="*/ 270933 h 1305379"/>
              <a:gd name="connsiteX3" fmla="*/ 8026400 w 8026400"/>
              <a:gd name="connsiteY3" fmla="*/ 711200 h 1305379"/>
            </a:gdLst>
            <a:ahLst/>
            <a:cxnLst>
              <a:cxn ang="0">
                <a:pos x="connsiteX0" y="connsiteY0"/>
              </a:cxn>
              <a:cxn ang="0">
                <a:pos x="connsiteX1" y="connsiteY1"/>
              </a:cxn>
              <a:cxn ang="0">
                <a:pos x="connsiteX2" y="connsiteY2"/>
              </a:cxn>
              <a:cxn ang="0">
                <a:pos x="connsiteX3" y="connsiteY3"/>
              </a:cxn>
            </a:cxnLst>
            <a:rect l="l" t="t" r="r" b="b"/>
            <a:pathLst>
              <a:path w="8026400" h="1305379">
                <a:moveTo>
                  <a:pt x="0" y="0"/>
                </a:moveTo>
                <a:cubicBezTo>
                  <a:pt x="825500" y="629355"/>
                  <a:pt x="1651000" y="1258711"/>
                  <a:pt x="2506133" y="1303866"/>
                </a:cubicBezTo>
                <a:cubicBezTo>
                  <a:pt x="3361266" y="1349021"/>
                  <a:pt x="4210756" y="369711"/>
                  <a:pt x="5130800" y="270933"/>
                </a:cubicBezTo>
                <a:cubicBezTo>
                  <a:pt x="6050844" y="172155"/>
                  <a:pt x="7693378" y="750711"/>
                  <a:pt x="8026400" y="711200"/>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8" name="Freeform 17">
            <a:extLst>
              <a:ext uri="{FF2B5EF4-FFF2-40B4-BE49-F238E27FC236}">
                <a16:creationId xmlns:a16="http://schemas.microsoft.com/office/drawing/2014/main" id="{7C6A8949-5950-DA83-741C-0ED250C02C1F}"/>
              </a:ext>
            </a:extLst>
          </p:cNvPr>
          <p:cNvSpPr/>
          <p:nvPr/>
        </p:nvSpPr>
        <p:spPr>
          <a:xfrm>
            <a:off x="3522133" y="3661047"/>
            <a:ext cx="8060267" cy="1029486"/>
          </a:xfrm>
          <a:custGeom>
            <a:avLst/>
            <a:gdLst>
              <a:gd name="connsiteX0" fmla="*/ 0 w 8060267"/>
              <a:gd name="connsiteY0" fmla="*/ 1029486 h 1029486"/>
              <a:gd name="connsiteX1" fmla="*/ 2658534 w 8060267"/>
              <a:gd name="connsiteY1" fmla="*/ 81220 h 1029486"/>
              <a:gd name="connsiteX2" fmla="*/ 4842934 w 8060267"/>
              <a:gd name="connsiteY2" fmla="*/ 165886 h 1029486"/>
              <a:gd name="connsiteX3" fmla="*/ 6011334 w 8060267"/>
              <a:gd name="connsiteY3" fmla="*/ 13486 h 1029486"/>
              <a:gd name="connsiteX4" fmla="*/ 7670800 w 8060267"/>
              <a:gd name="connsiteY4" fmla="*/ 572286 h 1029486"/>
              <a:gd name="connsiteX5" fmla="*/ 8060267 w 8060267"/>
              <a:gd name="connsiteY5" fmla="*/ 572286 h 102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60267" h="1029486">
                <a:moveTo>
                  <a:pt x="0" y="1029486"/>
                </a:moveTo>
                <a:cubicBezTo>
                  <a:pt x="925689" y="627319"/>
                  <a:pt x="1851378" y="225153"/>
                  <a:pt x="2658534" y="81220"/>
                </a:cubicBezTo>
                <a:cubicBezTo>
                  <a:pt x="3465690" y="-62713"/>
                  <a:pt x="4284134" y="177175"/>
                  <a:pt x="4842934" y="165886"/>
                </a:cubicBezTo>
                <a:cubicBezTo>
                  <a:pt x="5401734" y="154597"/>
                  <a:pt x="5540023" y="-54247"/>
                  <a:pt x="6011334" y="13486"/>
                </a:cubicBezTo>
                <a:cubicBezTo>
                  <a:pt x="6482645" y="81219"/>
                  <a:pt x="7329311" y="479153"/>
                  <a:pt x="7670800" y="572286"/>
                </a:cubicBezTo>
                <a:cubicBezTo>
                  <a:pt x="8012289" y="665419"/>
                  <a:pt x="7879645" y="617441"/>
                  <a:pt x="8060267" y="572286"/>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1C3BB428-B6CE-E33F-6B3D-93A6E55489B5}"/>
              </a:ext>
            </a:extLst>
          </p:cNvPr>
          <p:cNvSpPr txBox="1"/>
          <p:nvPr/>
        </p:nvSpPr>
        <p:spPr>
          <a:xfrm>
            <a:off x="1340738" y="5851783"/>
            <a:ext cx="9294470" cy="523220"/>
          </a:xfrm>
          <a:prstGeom prst="rect">
            <a:avLst/>
          </a:prstGeom>
          <a:noFill/>
        </p:spPr>
        <p:txBody>
          <a:bodyPr wrap="square" rtlCol="0">
            <a:spAutoFit/>
          </a:bodyPr>
          <a:lstStyle/>
          <a:p>
            <a:pPr algn="ctr"/>
            <a:r>
              <a:rPr lang="en-US" sz="2800">
                <a:solidFill>
                  <a:schemeClr val="bg1"/>
                </a:solidFill>
              </a:rPr>
              <a:t>RSI (Relative Strength Index)</a:t>
            </a:r>
          </a:p>
        </p:txBody>
      </p:sp>
      <p:sp>
        <p:nvSpPr>
          <p:cNvPr id="20" name="TextBox 19">
            <a:extLst>
              <a:ext uri="{FF2B5EF4-FFF2-40B4-BE49-F238E27FC236}">
                <a16:creationId xmlns:a16="http://schemas.microsoft.com/office/drawing/2014/main" id="{4349E619-6D39-DE3C-2FB5-639324D70B3E}"/>
              </a:ext>
            </a:extLst>
          </p:cNvPr>
          <p:cNvSpPr txBox="1"/>
          <p:nvPr/>
        </p:nvSpPr>
        <p:spPr>
          <a:xfrm>
            <a:off x="1070342" y="6334780"/>
            <a:ext cx="9835262" cy="523220"/>
          </a:xfrm>
          <a:prstGeom prst="rect">
            <a:avLst/>
          </a:prstGeom>
          <a:noFill/>
        </p:spPr>
        <p:txBody>
          <a:bodyPr wrap="square" rtlCol="0">
            <a:spAutoFit/>
          </a:bodyPr>
          <a:lstStyle/>
          <a:p>
            <a:pPr algn="ctr"/>
            <a:r>
              <a:rPr lang="en-US" sz="2800">
                <a:solidFill>
                  <a:schemeClr val="bg1"/>
                </a:solidFill>
              </a:rPr>
              <a:t>Used for Prediction of Sale Condition: Underbought/Overbought</a:t>
            </a:r>
          </a:p>
        </p:txBody>
      </p:sp>
      <p:sp>
        <p:nvSpPr>
          <p:cNvPr id="21" name="TextBox 20">
            <a:extLst>
              <a:ext uri="{FF2B5EF4-FFF2-40B4-BE49-F238E27FC236}">
                <a16:creationId xmlns:a16="http://schemas.microsoft.com/office/drawing/2014/main" id="{B39CAAFB-6D28-E965-EFB6-0D2E86DED4B2}"/>
              </a:ext>
            </a:extLst>
          </p:cNvPr>
          <p:cNvSpPr txBox="1"/>
          <p:nvPr/>
        </p:nvSpPr>
        <p:spPr>
          <a:xfrm>
            <a:off x="4231612" y="2156980"/>
            <a:ext cx="1381565" cy="523220"/>
          </a:xfrm>
          <a:prstGeom prst="rect">
            <a:avLst/>
          </a:prstGeom>
          <a:noFill/>
        </p:spPr>
        <p:txBody>
          <a:bodyPr wrap="square" rtlCol="0">
            <a:spAutoFit/>
          </a:bodyPr>
          <a:lstStyle/>
          <a:p>
            <a:pPr algn="ctr"/>
            <a:r>
              <a:rPr lang="en-US" sz="2800">
                <a:solidFill>
                  <a:schemeClr val="bg1"/>
                </a:solidFill>
              </a:rPr>
              <a:t>RSI</a:t>
            </a:r>
          </a:p>
        </p:txBody>
      </p:sp>
      <p:sp>
        <p:nvSpPr>
          <p:cNvPr id="22" name="TextBox 21">
            <a:extLst>
              <a:ext uri="{FF2B5EF4-FFF2-40B4-BE49-F238E27FC236}">
                <a16:creationId xmlns:a16="http://schemas.microsoft.com/office/drawing/2014/main" id="{CE9BA90B-533E-134D-5970-B430ED681505}"/>
              </a:ext>
            </a:extLst>
          </p:cNvPr>
          <p:cNvSpPr txBox="1"/>
          <p:nvPr/>
        </p:nvSpPr>
        <p:spPr>
          <a:xfrm>
            <a:off x="4514011" y="2170736"/>
            <a:ext cx="3583421" cy="523220"/>
          </a:xfrm>
          <a:prstGeom prst="rect">
            <a:avLst/>
          </a:prstGeom>
          <a:noFill/>
        </p:spPr>
        <p:txBody>
          <a:bodyPr wrap="square" rtlCol="0">
            <a:spAutoFit/>
          </a:bodyPr>
          <a:lstStyle/>
          <a:p>
            <a:pPr algn="ctr"/>
            <a:r>
              <a:rPr lang="en-US" sz="2800">
                <a:solidFill>
                  <a:schemeClr val="bg1"/>
                </a:solidFill>
              </a:rPr>
              <a:t>= 100 -  100</a:t>
            </a:r>
          </a:p>
        </p:txBody>
      </p:sp>
      <p:sp>
        <p:nvSpPr>
          <p:cNvPr id="23" name="Freeform 22">
            <a:extLst>
              <a:ext uri="{FF2B5EF4-FFF2-40B4-BE49-F238E27FC236}">
                <a16:creationId xmlns:a16="http://schemas.microsoft.com/office/drawing/2014/main" id="{A40E21EC-1ED6-A99E-1247-541E63B3BD9F}"/>
              </a:ext>
            </a:extLst>
          </p:cNvPr>
          <p:cNvSpPr/>
          <p:nvPr/>
        </p:nvSpPr>
        <p:spPr>
          <a:xfrm>
            <a:off x="1340737" y="3585136"/>
            <a:ext cx="9767521" cy="1305379"/>
          </a:xfrm>
          <a:custGeom>
            <a:avLst/>
            <a:gdLst>
              <a:gd name="connsiteX0" fmla="*/ 0 w 8026400"/>
              <a:gd name="connsiteY0" fmla="*/ 0 h 1305379"/>
              <a:gd name="connsiteX1" fmla="*/ 2506133 w 8026400"/>
              <a:gd name="connsiteY1" fmla="*/ 1303866 h 1305379"/>
              <a:gd name="connsiteX2" fmla="*/ 5130800 w 8026400"/>
              <a:gd name="connsiteY2" fmla="*/ 270933 h 1305379"/>
              <a:gd name="connsiteX3" fmla="*/ 8026400 w 8026400"/>
              <a:gd name="connsiteY3" fmla="*/ 711200 h 1305379"/>
            </a:gdLst>
            <a:ahLst/>
            <a:cxnLst>
              <a:cxn ang="0">
                <a:pos x="connsiteX0" y="connsiteY0"/>
              </a:cxn>
              <a:cxn ang="0">
                <a:pos x="connsiteX1" y="connsiteY1"/>
              </a:cxn>
              <a:cxn ang="0">
                <a:pos x="connsiteX2" y="connsiteY2"/>
              </a:cxn>
              <a:cxn ang="0">
                <a:pos x="connsiteX3" y="connsiteY3"/>
              </a:cxn>
            </a:cxnLst>
            <a:rect l="l" t="t" r="r" b="b"/>
            <a:pathLst>
              <a:path w="8026400" h="1305379">
                <a:moveTo>
                  <a:pt x="0" y="0"/>
                </a:moveTo>
                <a:cubicBezTo>
                  <a:pt x="825500" y="629355"/>
                  <a:pt x="1651000" y="1258711"/>
                  <a:pt x="2506133" y="1303866"/>
                </a:cubicBezTo>
                <a:cubicBezTo>
                  <a:pt x="3361266" y="1349021"/>
                  <a:pt x="4210756" y="369711"/>
                  <a:pt x="5130800" y="270933"/>
                </a:cubicBezTo>
                <a:cubicBezTo>
                  <a:pt x="6050844" y="172155"/>
                  <a:pt x="7693378" y="750711"/>
                  <a:pt x="8026400" y="711200"/>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FEF7FC43-2127-836A-600A-57C1DF6CB4A0}"/>
              </a:ext>
            </a:extLst>
          </p:cNvPr>
          <p:cNvCxnSpPr>
            <a:cxnSpLocks/>
          </p:cNvCxnSpPr>
          <p:nvPr/>
        </p:nvCxnSpPr>
        <p:spPr>
          <a:xfrm>
            <a:off x="6567897" y="2667999"/>
            <a:ext cx="984369" cy="0"/>
          </a:xfrm>
          <a:prstGeom prst="line">
            <a:avLst/>
          </a:prstGeom>
        </p:spPr>
        <p:style>
          <a:lnRef idx="3">
            <a:schemeClr val="accent2"/>
          </a:lnRef>
          <a:fillRef idx="0">
            <a:schemeClr val="accent2"/>
          </a:fillRef>
          <a:effectRef idx="2">
            <a:schemeClr val="accent2"/>
          </a:effectRef>
          <a:fontRef idx="minor">
            <a:schemeClr val="tx1"/>
          </a:fontRef>
        </p:style>
      </p:cxnSp>
      <p:sp>
        <p:nvSpPr>
          <p:cNvPr id="25" name="TextBox 24">
            <a:extLst>
              <a:ext uri="{FF2B5EF4-FFF2-40B4-BE49-F238E27FC236}">
                <a16:creationId xmlns:a16="http://schemas.microsoft.com/office/drawing/2014/main" id="{A707A0A4-C35C-AA4E-05C6-280E1F9F13A4}"/>
              </a:ext>
            </a:extLst>
          </p:cNvPr>
          <p:cNvSpPr txBox="1"/>
          <p:nvPr/>
        </p:nvSpPr>
        <p:spPr>
          <a:xfrm>
            <a:off x="5268370" y="2678876"/>
            <a:ext cx="3583421" cy="523220"/>
          </a:xfrm>
          <a:prstGeom prst="rect">
            <a:avLst/>
          </a:prstGeom>
          <a:noFill/>
        </p:spPr>
        <p:txBody>
          <a:bodyPr wrap="square" rtlCol="0">
            <a:spAutoFit/>
          </a:bodyPr>
          <a:lstStyle/>
          <a:p>
            <a:pPr algn="ctr"/>
            <a:r>
              <a:rPr lang="en-US" sz="2800">
                <a:solidFill>
                  <a:schemeClr val="bg1"/>
                </a:solidFill>
              </a:rPr>
              <a:t>1 +RS</a:t>
            </a:r>
          </a:p>
        </p:txBody>
      </p:sp>
      <p:grpSp>
        <p:nvGrpSpPr>
          <p:cNvPr id="26" name="Group 25">
            <a:extLst>
              <a:ext uri="{FF2B5EF4-FFF2-40B4-BE49-F238E27FC236}">
                <a16:creationId xmlns:a16="http://schemas.microsoft.com/office/drawing/2014/main" id="{1C0DD0EB-F01B-AF82-601B-105CE2555477}"/>
              </a:ext>
            </a:extLst>
          </p:cNvPr>
          <p:cNvGrpSpPr/>
          <p:nvPr/>
        </p:nvGrpSpPr>
        <p:grpSpPr>
          <a:xfrm>
            <a:off x="1053408" y="3358867"/>
            <a:ext cx="10054859" cy="1820333"/>
            <a:chOff x="1053408" y="3358867"/>
            <a:chExt cx="10054859" cy="1820333"/>
          </a:xfrm>
        </p:grpSpPr>
        <p:cxnSp>
          <p:nvCxnSpPr>
            <p:cNvPr id="27" name="Straight Connector 26">
              <a:extLst>
                <a:ext uri="{FF2B5EF4-FFF2-40B4-BE49-F238E27FC236}">
                  <a16:creationId xmlns:a16="http://schemas.microsoft.com/office/drawing/2014/main" id="{0EFDCC8B-59CE-CC6D-71CF-2AF31D003280}"/>
                </a:ext>
              </a:extLst>
            </p:cNvPr>
            <p:cNvCxnSpPr/>
            <p:nvPr/>
          </p:nvCxnSpPr>
          <p:spPr>
            <a:xfrm>
              <a:off x="1070342" y="4269034"/>
              <a:ext cx="10037925"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Straight Connector 27">
              <a:extLst>
                <a:ext uri="{FF2B5EF4-FFF2-40B4-BE49-F238E27FC236}">
                  <a16:creationId xmlns:a16="http://schemas.microsoft.com/office/drawing/2014/main" id="{F34FFD21-7163-7163-92E5-780FCAF5CDF4}"/>
                </a:ext>
              </a:extLst>
            </p:cNvPr>
            <p:cNvCxnSpPr/>
            <p:nvPr/>
          </p:nvCxnSpPr>
          <p:spPr>
            <a:xfrm>
              <a:off x="1053408" y="3358867"/>
              <a:ext cx="0" cy="1820333"/>
            </a:xfrm>
            <a:prstGeom prst="line">
              <a:avLst/>
            </a:prstGeom>
          </p:spPr>
          <p:style>
            <a:lnRef idx="3">
              <a:schemeClr val="dk1"/>
            </a:lnRef>
            <a:fillRef idx="0">
              <a:schemeClr val="dk1"/>
            </a:fillRef>
            <a:effectRef idx="2">
              <a:schemeClr val="dk1"/>
            </a:effectRef>
            <a:fontRef idx="minor">
              <a:schemeClr val="tx1"/>
            </a:fontRef>
          </p:style>
        </p:cxnSp>
      </p:grpSp>
      <p:sp>
        <p:nvSpPr>
          <p:cNvPr id="29" name="TextBox 28">
            <a:extLst>
              <a:ext uri="{FF2B5EF4-FFF2-40B4-BE49-F238E27FC236}">
                <a16:creationId xmlns:a16="http://schemas.microsoft.com/office/drawing/2014/main" id="{866050EF-AA51-45BE-CCD2-7ED3225F5B9E}"/>
              </a:ext>
            </a:extLst>
          </p:cNvPr>
          <p:cNvSpPr txBox="1"/>
          <p:nvPr/>
        </p:nvSpPr>
        <p:spPr>
          <a:xfrm>
            <a:off x="82096" y="5051217"/>
            <a:ext cx="1255968" cy="523220"/>
          </a:xfrm>
          <a:prstGeom prst="rect">
            <a:avLst/>
          </a:prstGeom>
          <a:noFill/>
        </p:spPr>
        <p:txBody>
          <a:bodyPr wrap="square" rtlCol="0">
            <a:spAutoFit/>
          </a:bodyPr>
          <a:lstStyle/>
          <a:p>
            <a:pPr algn="ctr"/>
            <a:r>
              <a:rPr lang="en-US" sz="2800">
                <a:solidFill>
                  <a:schemeClr val="bg1"/>
                </a:solidFill>
              </a:rPr>
              <a:t>0</a:t>
            </a:r>
          </a:p>
        </p:txBody>
      </p:sp>
      <p:sp>
        <p:nvSpPr>
          <p:cNvPr id="30" name="TextBox 29">
            <a:extLst>
              <a:ext uri="{FF2B5EF4-FFF2-40B4-BE49-F238E27FC236}">
                <a16:creationId xmlns:a16="http://schemas.microsoft.com/office/drawing/2014/main" id="{65F1BF8E-8F8F-0864-A1FC-5536FB37FB01}"/>
              </a:ext>
            </a:extLst>
          </p:cNvPr>
          <p:cNvSpPr txBox="1"/>
          <p:nvPr/>
        </p:nvSpPr>
        <p:spPr>
          <a:xfrm>
            <a:off x="82099" y="2934553"/>
            <a:ext cx="1255968" cy="523220"/>
          </a:xfrm>
          <a:prstGeom prst="rect">
            <a:avLst/>
          </a:prstGeom>
          <a:noFill/>
        </p:spPr>
        <p:txBody>
          <a:bodyPr wrap="square" rtlCol="0">
            <a:spAutoFit/>
          </a:bodyPr>
          <a:lstStyle/>
          <a:p>
            <a:pPr algn="ctr"/>
            <a:r>
              <a:rPr lang="en-US" sz="2800">
                <a:solidFill>
                  <a:schemeClr val="bg1"/>
                </a:solidFill>
              </a:rPr>
              <a:t>100</a:t>
            </a:r>
          </a:p>
        </p:txBody>
      </p:sp>
      <p:sp>
        <p:nvSpPr>
          <p:cNvPr id="31" name="TextBox 30">
            <a:extLst>
              <a:ext uri="{FF2B5EF4-FFF2-40B4-BE49-F238E27FC236}">
                <a16:creationId xmlns:a16="http://schemas.microsoft.com/office/drawing/2014/main" id="{8985F27B-FF86-2EE1-8B38-53FADDD83F90}"/>
              </a:ext>
            </a:extLst>
          </p:cNvPr>
          <p:cNvSpPr txBox="1"/>
          <p:nvPr/>
        </p:nvSpPr>
        <p:spPr>
          <a:xfrm>
            <a:off x="1340738" y="5851783"/>
            <a:ext cx="9294470" cy="523220"/>
          </a:xfrm>
          <a:prstGeom prst="rect">
            <a:avLst/>
          </a:prstGeom>
          <a:noFill/>
        </p:spPr>
        <p:txBody>
          <a:bodyPr wrap="square" rtlCol="0">
            <a:spAutoFit/>
          </a:bodyPr>
          <a:lstStyle/>
          <a:p>
            <a:pPr algn="ctr"/>
            <a:r>
              <a:rPr lang="en-US" sz="2800">
                <a:solidFill>
                  <a:schemeClr val="bg1"/>
                </a:solidFill>
              </a:rPr>
              <a:t>Bollinger Bands</a:t>
            </a:r>
          </a:p>
        </p:txBody>
      </p:sp>
      <p:sp>
        <p:nvSpPr>
          <p:cNvPr id="32" name="TextBox 31">
            <a:extLst>
              <a:ext uri="{FF2B5EF4-FFF2-40B4-BE49-F238E27FC236}">
                <a16:creationId xmlns:a16="http://schemas.microsoft.com/office/drawing/2014/main" id="{B81653F6-741F-17FF-E186-408FB90B3DFB}"/>
              </a:ext>
            </a:extLst>
          </p:cNvPr>
          <p:cNvSpPr txBox="1"/>
          <p:nvPr/>
        </p:nvSpPr>
        <p:spPr>
          <a:xfrm>
            <a:off x="1070342" y="6334780"/>
            <a:ext cx="9835262" cy="523220"/>
          </a:xfrm>
          <a:prstGeom prst="rect">
            <a:avLst/>
          </a:prstGeom>
          <a:noFill/>
        </p:spPr>
        <p:txBody>
          <a:bodyPr wrap="square" rtlCol="0">
            <a:spAutoFit/>
          </a:bodyPr>
          <a:lstStyle/>
          <a:p>
            <a:pPr algn="ctr"/>
            <a:r>
              <a:rPr lang="en-US" sz="2800">
                <a:solidFill>
                  <a:schemeClr val="bg1"/>
                </a:solidFill>
              </a:rPr>
              <a:t>Used for Prediction of Sale Condition: Underbought/Overbought</a:t>
            </a:r>
          </a:p>
        </p:txBody>
      </p:sp>
      <p:cxnSp>
        <p:nvCxnSpPr>
          <p:cNvPr id="33" name="Straight Connector 32">
            <a:extLst>
              <a:ext uri="{FF2B5EF4-FFF2-40B4-BE49-F238E27FC236}">
                <a16:creationId xmlns:a16="http://schemas.microsoft.com/office/drawing/2014/main" id="{D4819F43-DC3A-9D8D-589C-C36197D33DE5}"/>
              </a:ext>
            </a:extLst>
          </p:cNvPr>
          <p:cNvCxnSpPr/>
          <p:nvPr/>
        </p:nvCxnSpPr>
        <p:spPr>
          <a:xfrm>
            <a:off x="1579300" y="3110619"/>
            <a:ext cx="219832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34" name="Straight Connector 33">
            <a:extLst>
              <a:ext uri="{FF2B5EF4-FFF2-40B4-BE49-F238E27FC236}">
                <a16:creationId xmlns:a16="http://schemas.microsoft.com/office/drawing/2014/main" id="{38F8591B-D987-B3B9-9687-450BD405380A}"/>
              </a:ext>
            </a:extLst>
          </p:cNvPr>
          <p:cNvCxnSpPr/>
          <p:nvPr/>
        </p:nvCxnSpPr>
        <p:spPr>
          <a:xfrm>
            <a:off x="1579300" y="4820886"/>
            <a:ext cx="2198329" cy="0"/>
          </a:xfrm>
          <a:prstGeom prst="line">
            <a:avLst/>
          </a:prstGeom>
        </p:spPr>
        <p:style>
          <a:lnRef idx="3">
            <a:schemeClr val="accent1"/>
          </a:lnRef>
          <a:fillRef idx="0">
            <a:schemeClr val="accent1"/>
          </a:fillRef>
          <a:effectRef idx="2">
            <a:schemeClr val="accent1"/>
          </a:effectRef>
          <a:fontRef idx="minor">
            <a:schemeClr val="tx1"/>
          </a:fontRef>
        </p:style>
      </p:cxnSp>
      <p:sp>
        <p:nvSpPr>
          <p:cNvPr id="35" name="TextBox 34">
            <a:extLst>
              <a:ext uri="{FF2B5EF4-FFF2-40B4-BE49-F238E27FC236}">
                <a16:creationId xmlns:a16="http://schemas.microsoft.com/office/drawing/2014/main" id="{8E9875D3-7D95-3565-5B38-11C35C7546E8}"/>
              </a:ext>
            </a:extLst>
          </p:cNvPr>
          <p:cNvSpPr txBox="1"/>
          <p:nvPr/>
        </p:nvSpPr>
        <p:spPr>
          <a:xfrm>
            <a:off x="886754" y="2534140"/>
            <a:ext cx="3583421" cy="523220"/>
          </a:xfrm>
          <a:prstGeom prst="rect">
            <a:avLst/>
          </a:prstGeom>
          <a:noFill/>
        </p:spPr>
        <p:txBody>
          <a:bodyPr wrap="square" rtlCol="0">
            <a:spAutoFit/>
          </a:bodyPr>
          <a:lstStyle/>
          <a:p>
            <a:pPr algn="ctr"/>
            <a:r>
              <a:rPr lang="en-US" sz="2800">
                <a:solidFill>
                  <a:schemeClr val="bg1"/>
                </a:solidFill>
              </a:rPr>
              <a:t>Upper Band</a:t>
            </a:r>
          </a:p>
        </p:txBody>
      </p:sp>
      <p:sp>
        <p:nvSpPr>
          <p:cNvPr id="36" name="TextBox 35">
            <a:extLst>
              <a:ext uri="{FF2B5EF4-FFF2-40B4-BE49-F238E27FC236}">
                <a16:creationId xmlns:a16="http://schemas.microsoft.com/office/drawing/2014/main" id="{0196D91A-E62B-1C12-861D-7E4BF2B22DF5}"/>
              </a:ext>
            </a:extLst>
          </p:cNvPr>
          <p:cNvSpPr txBox="1"/>
          <p:nvPr/>
        </p:nvSpPr>
        <p:spPr>
          <a:xfrm>
            <a:off x="886753" y="4219034"/>
            <a:ext cx="3583421" cy="523220"/>
          </a:xfrm>
          <a:prstGeom prst="rect">
            <a:avLst/>
          </a:prstGeom>
          <a:noFill/>
        </p:spPr>
        <p:txBody>
          <a:bodyPr wrap="square" rtlCol="0">
            <a:spAutoFit/>
          </a:bodyPr>
          <a:lstStyle/>
          <a:p>
            <a:pPr algn="ctr"/>
            <a:r>
              <a:rPr lang="en-US" sz="2800">
                <a:solidFill>
                  <a:schemeClr val="bg1"/>
                </a:solidFill>
              </a:rPr>
              <a:t>Lower Band</a:t>
            </a:r>
          </a:p>
        </p:txBody>
      </p:sp>
      <p:cxnSp>
        <p:nvCxnSpPr>
          <p:cNvPr id="37" name="Straight Connector 36">
            <a:extLst>
              <a:ext uri="{FF2B5EF4-FFF2-40B4-BE49-F238E27FC236}">
                <a16:creationId xmlns:a16="http://schemas.microsoft.com/office/drawing/2014/main" id="{9534E509-6395-078C-483F-32692CB16ED2}"/>
              </a:ext>
            </a:extLst>
          </p:cNvPr>
          <p:cNvCxnSpPr/>
          <p:nvPr/>
        </p:nvCxnSpPr>
        <p:spPr>
          <a:xfrm>
            <a:off x="1579300" y="3933525"/>
            <a:ext cx="2198329" cy="0"/>
          </a:xfrm>
          <a:prstGeom prst="line">
            <a:avLst/>
          </a:prstGeom>
        </p:spPr>
        <p:style>
          <a:lnRef idx="3">
            <a:schemeClr val="accent4"/>
          </a:lnRef>
          <a:fillRef idx="0">
            <a:schemeClr val="accent4"/>
          </a:fillRef>
          <a:effectRef idx="2">
            <a:schemeClr val="accent4"/>
          </a:effectRef>
          <a:fontRef idx="minor">
            <a:schemeClr val="tx1"/>
          </a:fontRef>
        </p:style>
      </p:cxnSp>
      <p:sp>
        <p:nvSpPr>
          <p:cNvPr id="38" name="TextBox 37">
            <a:extLst>
              <a:ext uri="{FF2B5EF4-FFF2-40B4-BE49-F238E27FC236}">
                <a16:creationId xmlns:a16="http://schemas.microsoft.com/office/drawing/2014/main" id="{4057171D-24F3-FA73-D0AF-A36B27A4F582}"/>
              </a:ext>
            </a:extLst>
          </p:cNvPr>
          <p:cNvSpPr txBox="1"/>
          <p:nvPr/>
        </p:nvSpPr>
        <p:spPr>
          <a:xfrm>
            <a:off x="886753" y="3348606"/>
            <a:ext cx="3583421" cy="523220"/>
          </a:xfrm>
          <a:prstGeom prst="rect">
            <a:avLst/>
          </a:prstGeom>
          <a:noFill/>
        </p:spPr>
        <p:txBody>
          <a:bodyPr wrap="square" rtlCol="0">
            <a:spAutoFit/>
          </a:bodyPr>
          <a:lstStyle/>
          <a:p>
            <a:pPr algn="ctr"/>
            <a:r>
              <a:rPr lang="en-US" sz="2800">
                <a:solidFill>
                  <a:schemeClr val="bg1"/>
                </a:solidFill>
              </a:rPr>
              <a:t>Middle Band</a:t>
            </a:r>
          </a:p>
        </p:txBody>
      </p:sp>
      <p:sp>
        <p:nvSpPr>
          <p:cNvPr id="39" name="Freeform 38">
            <a:extLst>
              <a:ext uri="{FF2B5EF4-FFF2-40B4-BE49-F238E27FC236}">
                <a16:creationId xmlns:a16="http://schemas.microsoft.com/office/drawing/2014/main" id="{DC796CEF-85C9-F56C-507A-1337291F34AB}"/>
              </a:ext>
            </a:extLst>
          </p:cNvPr>
          <p:cNvSpPr/>
          <p:nvPr/>
        </p:nvSpPr>
        <p:spPr>
          <a:xfrm>
            <a:off x="3777629" y="2945175"/>
            <a:ext cx="8026400" cy="869766"/>
          </a:xfrm>
          <a:custGeom>
            <a:avLst/>
            <a:gdLst>
              <a:gd name="connsiteX0" fmla="*/ 0 w 8026400"/>
              <a:gd name="connsiteY0" fmla="*/ 0 h 1305379"/>
              <a:gd name="connsiteX1" fmla="*/ 2506133 w 8026400"/>
              <a:gd name="connsiteY1" fmla="*/ 1303866 h 1305379"/>
              <a:gd name="connsiteX2" fmla="*/ 5130800 w 8026400"/>
              <a:gd name="connsiteY2" fmla="*/ 270933 h 1305379"/>
              <a:gd name="connsiteX3" fmla="*/ 8026400 w 8026400"/>
              <a:gd name="connsiteY3" fmla="*/ 711200 h 1305379"/>
              <a:gd name="connsiteX0" fmla="*/ 0 w 8026400"/>
              <a:gd name="connsiteY0" fmla="*/ 0 h 713138"/>
              <a:gd name="connsiteX1" fmla="*/ 2150533 w 8026400"/>
              <a:gd name="connsiteY1" fmla="*/ 16933 h 713138"/>
              <a:gd name="connsiteX2" fmla="*/ 5130800 w 8026400"/>
              <a:gd name="connsiteY2" fmla="*/ 270933 h 713138"/>
              <a:gd name="connsiteX3" fmla="*/ 8026400 w 8026400"/>
              <a:gd name="connsiteY3" fmla="*/ 711200 h 713138"/>
              <a:gd name="connsiteX0" fmla="*/ 0 w 8026400"/>
              <a:gd name="connsiteY0" fmla="*/ 0 h 716716"/>
              <a:gd name="connsiteX1" fmla="*/ 2150533 w 8026400"/>
              <a:gd name="connsiteY1" fmla="*/ 16933 h 716716"/>
              <a:gd name="connsiteX2" fmla="*/ 4148667 w 8026400"/>
              <a:gd name="connsiteY2" fmla="*/ 660399 h 716716"/>
              <a:gd name="connsiteX3" fmla="*/ 8026400 w 8026400"/>
              <a:gd name="connsiteY3" fmla="*/ 711200 h 716716"/>
              <a:gd name="connsiteX0" fmla="*/ 0 w 8026400"/>
              <a:gd name="connsiteY0" fmla="*/ 0 h 720638"/>
              <a:gd name="connsiteX1" fmla="*/ 2150533 w 8026400"/>
              <a:gd name="connsiteY1" fmla="*/ 16933 h 720638"/>
              <a:gd name="connsiteX2" fmla="*/ 4148667 w 8026400"/>
              <a:gd name="connsiteY2" fmla="*/ 660399 h 720638"/>
              <a:gd name="connsiteX3" fmla="*/ 6805698 w 8026400"/>
              <a:gd name="connsiteY3" fmla="*/ 698858 h 720638"/>
              <a:gd name="connsiteX4" fmla="*/ 8026400 w 8026400"/>
              <a:gd name="connsiteY4" fmla="*/ 711200 h 720638"/>
              <a:gd name="connsiteX0" fmla="*/ 0 w 8026400"/>
              <a:gd name="connsiteY0" fmla="*/ 166531 h 877731"/>
              <a:gd name="connsiteX1" fmla="*/ 2150533 w 8026400"/>
              <a:gd name="connsiteY1" fmla="*/ 183464 h 877731"/>
              <a:gd name="connsiteX2" fmla="*/ 4148667 w 8026400"/>
              <a:gd name="connsiteY2" fmla="*/ 826930 h 877731"/>
              <a:gd name="connsiteX3" fmla="*/ 6958098 w 8026400"/>
              <a:gd name="connsiteY3" fmla="*/ 56 h 877731"/>
              <a:gd name="connsiteX4" fmla="*/ 8026400 w 8026400"/>
              <a:gd name="connsiteY4" fmla="*/ 877731 h 877731"/>
              <a:gd name="connsiteX0" fmla="*/ 0 w 8026400"/>
              <a:gd name="connsiteY0" fmla="*/ 167713 h 878913"/>
              <a:gd name="connsiteX1" fmla="*/ 2150533 w 8026400"/>
              <a:gd name="connsiteY1" fmla="*/ 184646 h 878913"/>
              <a:gd name="connsiteX2" fmla="*/ 4148667 w 8026400"/>
              <a:gd name="connsiteY2" fmla="*/ 828112 h 878913"/>
              <a:gd name="connsiteX3" fmla="*/ 6958098 w 8026400"/>
              <a:gd name="connsiteY3" fmla="*/ 1238 h 878913"/>
              <a:gd name="connsiteX4" fmla="*/ 8026400 w 8026400"/>
              <a:gd name="connsiteY4" fmla="*/ 878913 h 878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6400" h="878913">
                <a:moveTo>
                  <a:pt x="0" y="167713"/>
                </a:moveTo>
                <a:cubicBezTo>
                  <a:pt x="825500" y="797068"/>
                  <a:pt x="1459089" y="74579"/>
                  <a:pt x="2150533" y="184646"/>
                </a:cubicBezTo>
                <a:cubicBezTo>
                  <a:pt x="2841978" y="294713"/>
                  <a:pt x="3372806" y="714458"/>
                  <a:pt x="4148667" y="828112"/>
                </a:cubicBezTo>
                <a:cubicBezTo>
                  <a:pt x="4924528" y="941766"/>
                  <a:pt x="6311809" y="-7229"/>
                  <a:pt x="6958098" y="1238"/>
                </a:cubicBezTo>
                <a:cubicBezTo>
                  <a:pt x="7602065" y="-31320"/>
                  <a:pt x="7670299" y="586355"/>
                  <a:pt x="8026400" y="878913"/>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40" name="Freeform 39">
            <a:extLst>
              <a:ext uri="{FF2B5EF4-FFF2-40B4-BE49-F238E27FC236}">
                <a16:creationId xmlns:a16="http://schemas.microsoft.com/office/drawing/2014/main" id="{EA5531C7-B22D-4C94-7AC5-48AFC4FB3795}"/>
              </a:ext>
            </a:extLst>
          </p:cNvPr>
          <p:cNvSpPr/>
          <p:nvPr/>
        </p:nvSpPr>
        <p:spPr>
          <a:xfrm>
            <a:off x="3777629" y="4304324"/>
            <a:ext cx="8060267" cy="586485"/>
          </a:xfrm>
          <a:custGeom>
            <a:avLst/>
            <a:gdLst>
              <a:gd name="connsiteX0" fmla="*/ 0 w 8060267"/>
              <a:gd name="connsiteY0" fmla="*/ 1029486 h 1029486"/>
              <a:gd name="connsiteX1" fmla="*/ 2658534 w 8060267"/>
              <a:gd name="connsiteY1" fmla="*/ 81220 h 1029486"/>
              <a:gd name="connsiteX2" fmla="*/ 4842934 w 8060267"/>
              <a:gd name="connsiteY2" fmla="*/ 165886 h 1029486"/>
              <a:gd name="connsiteX3" fmla="*/ 6011334 w 8060267"/>
              <a:gd name="connsiteY3" fmla="*/ 13486 h 1029486"/>
              <a:gd name="connsiteX4" fmla="*/ 7670800 w 8060267"/>
              <a:gd name="connsiteY4" fmla="*/ 572286 h 1029486"/>
              <a:gd name="connsiteX5" fmla="*/ 8060267 w 8060267"/>
              <a:gd name="connsiteY5" fmla="*/ 572286 h 1029486"/>
              <a:gd name="connsiteX0" fmla="*/ 0 w 8060267"/>
              <a:gd name="connsiteY0" fmla="*/ 1041411 h 1041411"/>
              <a:gd name="connsiteX1" fmla="*/ 2167467 w 8060267"/>
              <a:gd name="connsiteY1" fmla="*/ 905945 h 1041411"/>
              <a:gd name="connsiteX2" fmla="*/ 4842934 w 8060267"/>
              <a:gd name="connsiteY2" fmla="*/ 177811 h 1041411"/>
              <a:gd name="connsiteX3" fmla="*/ 6011334 w 8060267"/>
              <a:gd name="connsiteY3" fmla="*/ 25411 h 1041411"/>
              <a:gd name="connsiteX4" fmla="*/ 7670800 w 8060267"/>
              <a:gd name="connsiteY4" fmla="*/ 584211 h 1041411"/>
              <a:gd name="connsiteX5" fmla="*/ 8060267 w 8060267"/>
              <a:gd name="connsiteY5" fmla="*/ 584211 h 1041411"/>
              <a:gd name="connsiteX0" fmla="*/ 0 w 8060267"/>
              <a:gd name="connsiteY0" fmla="*/ 1025347 h 1129891"/>
              <a:gd name="connsiteX1" fmla="*/ 2167467 w 8060267"/>
              <a:gd name="connsiteY1" fmla="*/ 889881 h 1129891"/>
              <a:gd name="connsiteX2" fmla="*/ 4165600 w 8060267"/>
              <a:gd name="connsiteY2" fmla="*/ 1093080 h 1129891"/>
              <a:gd name="connsiteX3" fmla="*/ 6011334 w 8060267"/>
              <a:gd name="connsiteY3" fmla="*/ 9347 h 1129891"/>
              <a:gd name="connsiteX4" fmla="*/ 7670800 w 8060267"/>
              <a:gd name="connsiteY4" fmla="*/ 568147 h 1129891"/>
              <a:gd name="connsiteX5" fmla="*/ 8060267 w 8060267"/>
              <a:gd name="connsiteY5" fmla="*/ 568147 h 1129891"/>
              <a:gd name="connsiteX0" fmla="*/ 0 w 8060267"/>
              <a:gd name="connsiteY0" fmla="*/ 554931 h 632424"/>
              <a:gd name="connsiteX1" fmla="*/ 2167467 w 8060267"/>
              <a:gd name="connsiteY1" fmla="*/ 419465 h 632424"/>
              <a:gd name="connsiteX2" fmla="*/ 4165600 w 8060267"/>
              <a:gd name="connsiteY2" fmla="*/ 622664 h 632424"/>
              <a:gd name="connsiteX3" fmla="*/ 6011334 w 8060267"/>
              <a:gd name="connsiteY3" fmla="*/ 46931 h 632424"/>
              <a:gd name="connsiteX4" fmla="*/ 7670800 w 8060267"/>
              <a:gd name="connsiteY4" fmla="*/ 97731 h 632424"/>
              <a:gd name="connsiteX5" fmla="*/ 8060267 w 8060267"/>
              <a:gd name="connsiteY5" fmla="*/ 97731 h 632424"/>
              <a:gd name="connsiteX0" fmla="*/ 0 w 8060267"/>
              <a:gd name="connsiteY0" fmla="*/ 508992 h 586485"/>
              <a:gd name="connsiteX1" fmla="*/ 2167467 w 8060267"/>
              <a:gd name="connsiteY1" fmla="*/ 373526 h 586485"/>
              <a:gd name="connsiteX2" fmla="*/ 4165600 w 8060267"/>
              <a:gd name="connsiteY2" fmla="*/ 576725 h 586485"/>
              <a:gd name="connsiteX3" fmla="*/ 6011334 w 8060267"/>
              <a:gd name="connsiteY3" fmla="*/ 992 h 586485"/>
              <a:gd name="connsiteX4" fmla="*/ 7044267 w 8060267"/>
              <a:gd name="connsiteY4" fmla="*/ 441258 h 586485"/>
              <a:gd name="connsiteX5" fmla="*/ 8060267 w 8060267"/>
              <a:gd name="connsiteY5" fmla="*/ 51792 h 58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60267" h="586485">
                <a:moveTo>
                  <a:pt x="0" y="508992"/>
                </a:moveTo>
                <a:cubicBezTo>
                  <a:pt x="925689" y="106825"/>
                  <a:pt x="1473200" y="362237"/>
                  <a:pt x="2167467" y="373526"/>
                </a:cubicBezTo>
                <a:cubicBezTo>
                  <a:pt x="2861734" y="384815"/>
                  <a:pt x="3524956" y="638814"/>
                  <a:pt x="4165600" y="576725"/>
                </a:cubicBezTo>
                <a:cubicBezTo>
                  <a:pt x="4806245" y="514636"/>
                  <a:pt x="5531556" y="23570"/>
                  <a:pt x="6011334" y="992"/>
                </a:cubicBezTo>
                <a:cubicBezTo>
                  <a:pt x="6491112" y="-21586"/>
                  <a:pt x="6702778" y="348125"/>
                  <a:pt x="7044267" y="441258"/>
                </a:cubicBezTo>
                <a:cubicBezTo>
                  <a:pt x="7385756" y="534391"/>
                  <a:pt x="7879645" y="96947"/>
                  <a:pt x="8060267" y="51792"/>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41" name="Freeform 40">
            <a:extLst>
              <a:ext uri="{FF2B5EF4-FFF2-40B4-BE49-F238E27FC236}">
                <a16:creationId xmlns:a16="http://schemas.microsoft.com/office/drawing/2014/main" id="{065BE645-53A1-E9A4-95AA-7E31D3E78FC1}"/>
              </a:ext>
            </a:extLst>
          </p:cNvPr>
          <p:cNvSpPr/>
          <p:nvPr/>
        </p:nvSpPr>
        <p:spPr>
          <a:xfrm>
            <a:off x="3794562" y="3774784"/>
            <a:ext cx="8026400" cy="878548"/>
          </a:xfrm>
          <a:custGeom>
            <a:avLst/>
            <a:gdLst>
              <a:gd name="connsiteX0" fmla="*/ 0 w 8026400"/>
              <a:gd name="connsiteY0" fmla="*/ 0 h 1305379"/>
              <a:gd name="connsiteX1" fmla="*/ 2506133 w 8026400"/>
              <a:gd name="connsiteY1" fmla="*/ 1303866 h 1305379"/>
              <a:gd name="connsiteX2" fmla="*/ 5130800 w 8026400"/>
              <a:gd name="connsiteY2" fmla="*/ 270933 h 1305379"/>
              <a:gd name="connsiteX3" fmla="*/ 8026400 w 8026400"/>
              <a:gd name="connsiteY3" fmla="*/ 711200 h 1305379"/>
              <a:gd name="connsiteX0" fmla="*/ 0 w 8026400"/>
              <a:gd name="connsiteY0" fmla="*/ 0 h 713138"/>
              <a:gd name="connsiteX1" fmla="*/ 2150533 w 8026400"/>
              <a:gd name="connsiteY1" fmla="*/ 16933 h 713138"/>
              <a:gd name="connsiteX2" fmla="*/ 5130800 w 8026400"/>
              <a:gd name="connsiteY2" fmla="*/ 270933 h 713138"/>
              <a:gd name="connsiteX3" fmla="*/ 8026400 w 8026400"/>
              <a:gd name="connsiteY3" fmla="*/ 711200 h 713138"/>
              <a:gd name="connsiteX0" fmla="*/ 0 w 8026400"/>
              <a:gd name="connsiteY0" fmla="*/ 0 h 716716"/>
              <a:gd name="connsiteX1" fmla="*/ 2150533 w 8026400"/>
              <a:gd name="connsiteY1" fmla="*/ 16933 h 716716"/>
              <a:gd name="connsiteX2" fmla="*/ 4148667 w 8026400"/>
              <a:gd name="connsiteY2" fmla="*/ 660399 h 716716"/>
              <a:gd name="connsiteX3" fmla="*/ 8026400 w 8026400"/>
              <a:gd name="connsiteY3" fmla="*/ 711200 h 716716"/>
              <a:gd name="connsiteX0" fmla="*/ 0 w 8026400"/>
              <a:gd name="connsiteY0" fmla="*/ 0 h 720638"/>
              <a:gd name="connsiteX1" fmla="*/ 2150533 w 8026400"/>
              <a:gd name="connsiteY1" fmla="*/ 16933 h 720638"/>
              <a:gd name="connsiteX2" fmla="*/ 4148667 w 8026400"/>
              <a:gd name="connsiteY2" fmla="*/ 660399 h 720638"/>
              <a:gd name="connsiteX3" fmla="*/ 6805698 w 8026400"/>
              <a:gd name="connsiteY3" fmla="*/ 698858 h 720638"/>
              <a:gd name="connsiteX4" fmla="*/ 8026400 w 8026400"/>
              <a:gd name="connsiteY4" fmla="*/ 711200 h 720638"/>
              <a:gd name="connsiteX0" fmla="*/ 0 w 8026400"/>
              <a:gd name="connsiteY0" fmla="*/ 166531 h 877731"/>
              <a:gd name="connsiteX1" fmla="*/ 2150533 w 8026400"/>
              <a:gd name="connsiteY1" fmla="*/ 183464 h 877731"/>
              <a:gd name="connsiteX2" fmla="*/ 4148667 w 8026400"/>
              <a:gd name="connsiteY2" fmla="*/ 826930 h 877731"/>
              <a:gd name="connsiteX3" fmla="*/ 6958098 w 8026400"/>
              <a:gd name="connsiteY3" fmla="*/ 56 h 877731"/>
              <a:gd name="connsiteX4" fmla="*/ 8026400 w 8026400"/>
              <a:gd name="connsiteY4" fmla="*/ 877731 h 877731"/>
              <a:gd name="connsiteX0" fmla="*/ 0 w 8026400"/>
              <a:gd name="connsiteY0" fmla="*/ 166475 h 877675"/>
              <a:gd name="connsiteX1" fmla="*/ 2150533 w 8026400"/>
              <a:gd name="connsiteY1" fmla="*/ 183408 h 877675"/>
              <a:gd name="connsiteX2" fmla="*/ 4148667 w 8026400"/>
              <a:gd name="connsiteY2" fmla="*/ 826874 h 877675"/>
              <a:gd name="connsiteX3" fmla="*/ 6958098 w 8026400"/>
              <a:gd name="connsiteY3" fmla="*/ 0 h 877675"/>
              <a:gd name="connsiteX4" fmla="*/ 7669298 w 8026400"/>
              <a:gd name="connsiteY4" fmla="*/ 230812 h 877675"/>
              <a:gd name="connsiteX5" fmla="*/ 8026400 w 8026400"/>
              <a:gd name="connsiteY5" fmla="*/ 877675 h 877675"/>
              <a:gd name="connsiteX0" fmla="*/ 0 w 8026400"/>
              <a:gd name="connsiteY0" fmla="*/ 166475 h 837130"/>
              <a:gd name="connsiteX1" fmla="*/ 2150533 w 8026400"/>
              <a:gd name="connsiteY1" fmla="*/ 183408 h 837130"/>
              <a:gd name="connsiteX2" fmla="*/ 4148667 w 8026400"/>
              <a:gd name="connsiteY2" fmla="*/ 826874 h 837130"/>
              <a:gd name="connsiteX3" fmla="*/ 6958098 w 8026400"/>
              <a:gd name="connsiteY3" fmla="*/ 0 h 837130"/>
              <a:gd name="connsiteX4" fmla="*/ 7669298 w 8026400"/>
              <a:gd name="connsiteY4" fmla="*/ 230812 h 837130"/>
              <a:gd name="connsiteX5" fmla="*/ 8026400 w 8026400"/>
              <a:gd name="connsiteY5" fmla="*/ 381444 h 837130"/>
              <a:gd name="connsiteX0" fmla="*/ 0 w 8026400"/>
              <a:gd name="connsiteY0" fmla="*/ 193382 h 864037"/>
              <a:gd name="connsiteX1" fmla="*/ 2150533 w 8026400"/>
              <a:gd name="connsiteY1" fmla="*/ 210315 h 864037"/>
              <a:gd name="connsiteX2" fmla="*/ 4148667 w 8026400"/>
              <a:gd name="connsiteY2" fmla="*/ 853781 h 864037"/>
              <a:gd name="connsiteX3" fmla="*/ 6958098 w 8026400"/>
              <a:gd name="connsiteY3" fmla="*/ 26907 h 864037"/>
              <a:gd name="connsiteX4" fmla="*/ 7669298 w 8026400"/>
              <a:gd name="connsiteY4" fmla="*/ 257719 h 864037"/>
              <a:gd name="connsiteX5" fmla="*/ 8026400 w 8026400"/>
              <a:gd name="connsiteY5" fmla="*/ 408351 h 864037"/>
              <a:gd name="connsiteX0" fmla="*/ 0 w 8026400"/>
              <a:gd name="connsiteY0" fmla="*/ 176120 h 846775"/>
              <a:gd name="connsiteX1" fmla="*/ 2150533 w 8026400"/>
              <a:gd name="connsiteY1" fmla="*/ 193053 h 846775"/>
              <a:gd name="connsiteX2" fmla="*/ 4148667 w 8026400"/>
              <a:gd name="connsiteY2" fmla="*/ 836519 h 846775"/>
              <a:gd name="connsiteX3" fmla="*/ 6958098 w 8026400"/>
              <a:gd name="connsiteY3" fmla="*/ 9645 h 846775"/>
              <a:gd name="connsiteX4" fmla="*/ 8026400 w 8026400"/>
              <a:gd name="connsiteY4" fmla="*/ 391089 h 846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6400" h="846775">
                <a:moveTo>
                  <a:pt x="0" y="176120"/>
                </a:moveTo>
                <a:cubicBezTo>
                  <a:pt x="825500" y="805475"/>
                  <a:pt x="1459089" y="82986"/>
                  <a:pt x="2150533" y="193053"/>
                </a:cubicBezTo>
                <a:cubicBezTo>
                  <a:pt x="2841978" y="303120"/>
                  <a:pt x="3372806" y="722865"/>
                  <a:pt x="4148667" y="836519"/>
                </a:cubicBezTo>
                <a:cubicBezTo>
                  <a:pt x="4924528" y="950173"/>
                  <a:pt x="6408015" y="83322"/>
                  <a:pt x="6958098" y="9645"/>
                </a:cubicBezTo>
                <a:cubicBezTo>
                  <a:pt x="7604387" y="-64593"/>
                  <a:pt x="7803837" y="311622"/>
                  <a:pt x="8026400" y="391089"/>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A789038C-C24D-181C-2358-CA7F4B4D1D4E}"/>
              </a:ext>
            </a:extLst>
          </p:cNvPr>
          <p:cNvCxnSpPr>
            <a:cxnSpLocks/>
          </p:cNvCxnSpPr>
          <p:nvPr/>
        </p:nvCxnSpPr>
        <p:spPr>
          <a:xfrm flipV="1">
            <a:off x="0" y="3907924"/>
            <a:ext cx="3794562" cy="25602"/>
          </a:xfrm>
          <a:prstGeom prst="line">
            <a:avLst/>
          </a:prstGeom>
          <a:ln>
            <a:solidFill>
              <a:srgbClr val="002060"/>
            </a:solidFill>
          </a:ln>
        </p:spPr>
        <p:style>
          <a:lnRef idx="3">
            <a:schemeClr val="accent2"/>
          </a:lnRef>
          <a:fillRef idx="0">
            <a:schemeClr val="accent2"/>
          </a:fillRef>
          <a:effectRef idx="2">
            <a:schemeClr val="accent2"/>
          </a:effectRef>
          <a:fontRef idx="minor">
            <a:schemeClr val="tx1"/>
          </a:fontRef>
        </p:style>
      </p:cxnSp>
      <p:sp>
        <p:nvSpPr>
          <p:cNvPr id="43" name="TextBox 42">
            <a:extLst>
              <a:ext uri="{FF2B5EF4-FFF2-40B4-BE49-F238E27FC236}">
                <a16:creationId xmlns:a16="http://schemas.microsoft.com/office/drawing/2014/main" id="{A5819B9B-00AA-9149-9495-241439E3818D}"/>
              </a:ext>
            </a:extLst>
          </p:cNvPr>
          <p:cNvSpPr txBox="1"/>
          <p:nvPr/>
        </p:nvSpPr>
        <p:spPr>
          <a:xfrm>
            <a:off x="187947" y="3411709"/>
            <a:ext cx="943627" cy="523220"/>
          </a:xfrm>
          <a:prstGeom prst="rect">
            <a:avLst/>
          </a:prstGeom>
          <a:noFill/>
        </p:spPr>
        <p:txBody>
          <a:bodyPr wrap="square" rtlCol="0">
            <a:spAutoFit/>
          </a:bodyPr>
          <a:lstStyle/>
          <a:p>
            <a:pPr algn="ctr"/>
            <a:r>
              <a:rPr lang="en-US" sz="2800">
                <a:solidFill>
                  <a:schemeClr val="bg1"/>
                </a:solidFill>
              </a:rPr>
              <a:t>Price</a:t>
            </a:r>
          </a:p>
        </p:txBody>
      </p:sp>
      <p:sp>
        <p:nvSpPr>
          <p:cNvPr id="44" name="Freeform 43">
            <a:extLst>
              <a:ext uri="{FF2B5EF4-FFF2-40B4-BE49-F238E27FC236}">
                <a16:creationId xmlns:a16="http://schemas.microsoft.com/office/drawing/2014/main" id="{EA3EE4C7-5939-3E32-0FAB-CB4598A5086D}"/>
              </a:ext>
            </a:extLst>
          </p:cNvPr>
          <p:cNvSpPr/>
          <p:nvPr/>
        </p:nvSpPr>
        <p:spPr>
          <a:xfrm>
            <a:off x="3794562" y="3802902"/>
            <a:ext cx="7924800" cy="538375"/>
          </a:xfrm>
          <a:custGeom>
            <a:avLst/>
            <a:gdLst>
              <a:gd name="connsiteX0" fmla="*/ 0 w 8026400"/>
              <a:gd name="connsiteY0" fmla="*/ 0 h 1305379"/>
              <a:gd name="connsiteX1" fmla="*/ 2506133 w 8026400"/>
              <a:gd name="connsiteY1" fmla="*/ 1303866 h 1305379"/>
              <a:gd name="connsiteX2" fmla="*/ 5130800 w 8026400"/>
              <a:gd name="connsiteY2" fmla="*/ 270933 h 1305379"/>
              <a:gd name="connsiteX3" fmla="*/ 8026400 w 8026400"/>
              <a:gd name="connsiteY3" fmla="*/ 711200 h 1305379"/>
              <a:gd name="connsiteX0" fmla="*/ 0 w 8026400"/>
              <a:gd name="connsiteY0" fmla="*/ 0 h 713138"/>
              <a:gd name="connsiteX1" fmla="*/ 2150533 w 8026400"/>
              <a:gd name="connsiteY1" fmla="*/ 16933 h 713138"/>
              <a:gd name="connsiteX2" fmla="*/ 5130800 w 8026400"/>
              <a:gd name="connsiteY2" fmla="*/ 270933 h 713138"/>
              <a:gd name="connsiteX3" fmla="*/ 8026400 w 8026400"/>
              <a:gd name="connsiteY3" fmla="*/ 711200 h 713138"/>
              <a:gd name="connsiteX0" fmla="*/ 0 w 8026400"/>
              <a:gd name="connsiteY0" fmla="*/ 0 h 716716"/>
              <a:gd name="connsiteX1" fmla="*/ 2150533 w 8026400"/>
              <a:gd name="connsiteY1" fmla="*/ 16933 h 716716"/>
              <a:gd name="connsiteX2" fmla="*/ 4148667 w 8026400"/>
              <a:gd name="connsiteY2" fmla="*/ 660399 h 716716"/>
              <a:gd name="connsiteX3" fmla="*/ 8026400 w 8026400"/>
              <a:gd name="connsiteY3" fmla="*/ 711200 h 716716"/>
              <a:gd name="connsiteX0" fmla="*/ 0 w 8026400"/>
              <a:gd name="connsiteY0" fmla="*/ 0 h 720638"/>
              <a:gd name="connsiteX1" fmla="*/ 2150533 w 8026400"/>
              <a:gd name="connsiteY1" fmla="*/ 16933 h 720638"/>
              <a:gd name="connsiteX2" fmla="*/ 4148667 w 8026400"/>
              <a:gd name="connsiteY2" fmla="*/ 660399 h 720638"/>
              <a:gd name="connsiteX3" fmla="*/ 6805698 w 8026400"/>
              <a:gd name="connsiteY3" fmla="*/ 698858 h 720638"/>
              <a:gd name="connsiteX4" fmla="*/ 8026400 w 8026400"/>
              <a:gd name="connsiteY4" fmla="*/ 711200 h 720638"/>
              <a:gd name="connsiteX0" fmla="*/ 0 w 8026400"/>
              <a:gd name="connsiteY0" fmla="*/ 166531 h 877731"/>
              <a:gd name="connsiteX1" fmla="*/ 2150533 w 8026400"/>
              <a:gd name="connsiteY1" fmla="*/ 183464 h 877731"/>
              <a:gd name="connsiteX2" fmla="*/ 4148667 w 8026400"/>
              <a:gd name="connsiteY2" fmla="*/ 826930 h 877731"/>
              <a:gd name="connsiteX3" fmla="*/ 6958098 w 8026400"/>
              <a:gd name="connsiteY3" fmla="*/ 56 h 877731"/>
              <a:gd name="connsiteX4" fmla="*/ 8026400 w 8026400"/>
              <a:gd name="connsiteY4" fmla="*/ 877731 h 877731"/>
              <a:gd name="connsiteX0" fmla="*/ 0 w 8026400"/>
              <a:gd name="connsiteY0" fmla="*/ 173694 h 884894"/>
              <a:gd name="connsiteX1" fmla="*/ 2150533 w 8026400"/>
              <a:gd name="connsiteY1" fmla="*/ 190627 h 884894"/>
              <a:gd name="connsiteX2" fmla="*/ 4148667 w 8026400"/>
              <a:gd name="connsiteY2" fmla="*/ 834093 h 884894"/>
              <a:gd name="connsiteX3" fmla="*/ 6958098 w 8026400"/>
              <a:gd name="connsiteY3" fmla="*/ 7219 h 884894"/>
              <a:gd name="connsiteX4" fmla="*/ 8026400 w 8026400"/>
              <a:gd name="connsiteY4" fmla="*/ 884894 h 884894"/>
              <a:gd name="connsiteX0" fmla="*/ 0 w 8026400"/>
              <a:gd name="connsiteY0" fmla="*/ 173694 h 884894"/>
              <a:gd name="connsiteX1" fmla="*/ 2099733 w 8026400"/>
              <a:gd name="connsiteY1" fmla="*/ 601301 h 884894"/>
              <a:gd name="connsiteX2" fmla="*/ 4148667 w 8026400"/>
              <a:gd name="connsiteY2" fmla="*/ 834093 h 884894"/>
              <a:gd name="connsiteX3" fmla="*/ 6958098 w 8026400"/>
              <a:gd name="connsiteY3" fmla="*/ 7219 h 884894"/>
              <a:gd name="connsiteX4" fmla="*/ 8026400 w 8026400"/>
              <a:gd name="connsiteY4" fmla="*/ 884894 h 884894"/>
              <a:gd name="connsiteX0" fmla="*/ 0 w 8026400"/>
              <a:gd name="connsiteY0" fmla="*/ 173694 h 884894"/>
              <a:gd name="connsiteX1" fmla="*/ 2099733 w 8026400"/>
              <a:gd name="connsiteY1" fmla="*/ 601301 h 884894"/>
              <a:gd name="connsiteX2" fmla="*/ 4385733 w 8026400"/>
              <a:gd name="connsiteY2" fmla="*/ 457642 h 884894"/>
              <a:gd name="connsiteX3" fmla="*/ 6958098 w 8026400"/>
              <a:gd name="connsiteY3" fmla="*/ 7219 h 884894"/>
              <a:gd name="connsiteX4" fmla="*/ 8026400 w 8026400"/>
              <a:gd name="connsiteY4" fmla="*/ 884894 h 884894"/>
              <a:gd name="connsiteX0" fmla="*/ 0 w 8026400"/>
              <a:gd name="connsiteY0" fmla="*/ 0 h 711200"/>
              <a:gd name="connsiteX1" fmla="*/ 2099733 w 8026400"/>
              <a:gd name="connsiteY1" fmla="*/ 427607 h 711200"/>
              <a:gd name="connsiteX2" fmla="*/ 4385733 w 8026400"/>
              <a:gd name="connsiteY2" fmla="*/ 283948 h 711200"/>
              <a:gd name="connsiteX3" fmla="*/ 6907298 w 8026400"/>
              <a:gd name="connsiteY3" fmla="*/ 227088 h 711200"/>
              <a:gd name="connsiteX4" fmla="*/ 8026400 w 8026400"/>
              <a:gd name="connsiteY4" fmla="*/ 711200 h 711200"/>
              <a:gd name="connsiteX0" fmla="*/ 0 w 7924800"/>
              <a:gd name="connsiteY0" fmla="*/ 106125 h 544037"/>
              <a:gd name="connsiteX1" fmla="*/ 2099733 w 7924800"/>
              <a:gd name="connsiteY1" fmla="*/ 533732 h 544037"/>
              <a:gd name="connsiteX2" fmla="*/ 4385733 w 7924800"/>
              <a:gd name="connsiteY2" fmla="*/ 390073 h 544037"/>
              <a:gd name="connsiteX3" fmla="*/ 6907298 w 7924800"/>
              <a:gd name="connsiteY3" fmla="*/ 333213 h 544037"/>
              <a:gd name="connsiteX4" fmla="*/ 7924800 w 7924800"/>
              <a:gd name="connsiteY4" fmla="*/ 98645 h 544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24800" h="544037">
                <a:moveTo>
                  <a:pt x="0" y="106125"/>
                </a:moveTo>
                <a:cubicBezTo>
                  <a:pt x="825500" y="735480"/>
                  <a:pt x="1368778" y="486407"/>
                  <a:pt x="2099733" y="533732"/>
                </a:cubicBezTo>
                <a:cubicBezTo>
                  <a:pt x="2830688" y="581057"/>
                  <a:pt x="3609872" y="276419"/>
                  <a:pt x="4385733" y="390073"/>
                </a:cubicBezTo>
                <a:cubicBezTo>
                  <a:pt x="5161594" y="503727"/>
                  <a:pt x="6261009" y="324746"/>
                  <a:pt x="6907298" y="333213"/>
                </a:cubicBezTo>
                <a:cubicBezTo>
                  <a:pt x="7635933" y="249319"/>
                  <a:pt x="7568699" y="-193913"/>
                  <a:pt x="7924800" y="98645"/>
                </a:cubicBezTo>
              </a:path>
            </a:pathLst>
          </a:custGeom>
          <a:ln>
            <a:solidFill>
              <a:srgbClr val="002060"/>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6B5FC95D-7395-85FA-5924-E0E973C74B22}"/>
              </a:ext>
            </a:extLst>
          </p:cNvPr>
          <p:cNvSpPr txBox="1"/>
          <p:nvPr/>
        </p:nvSpPr>
        <p:spPr>
          <a:xfrm>
            <a:off x="1340738" y="5851783"/>
            <a:ext cx="9294470" cy="523220"/>
          </a:xfrm>
          <a:prstGeom prst="rect">
            <a:avLst/>
          </a:prstGeom>
          <a:noFill/>
        </p:spPr>
        <p:txBody>
          <a:bodyPr wrap="square" rtlCol="0">
            <a:spAutoFit/>
          </a:bodyPr>
          <a:lstStyle/>
          <a:p>
            <a:pPr algn="ctr"/>
            <a:r>
              <a:rPr lang="en-US" sz="2800">
                <a:solidFill>
                  <a:schemeClr val="bg1"/>
                </a:solidFill>
              </a:rPr>
              <a:t>Stochastic Oscillator</a:t>
            </a:r>
          </a:p>
        </p:txBody>
      </p:sp>
      <p:sp>
        <p:nvSpPr>
          <p:cNvPr id="46" name="TextBox 45">
            <a:extLst>
              <a:ext uri="{FF2B5EF4-FFF2-40B4-BE49-F238E27FC236}">
                <a16:creationId xmlns:a16="http://schemas.microsoft.com/office/drawing/2014/main" id="{D89CDAC4-0402-110E-523F-35161E63E998}"/>
              </a:ext>
            </a:extLst>
          </p:cNvPr>
          <p:cNvSpPr txBox="1"/>
          <p:nvPr/>
        </p:nvSpPr>
        <p:spPr>
          <a:xfrm>
            <a:off x="1070342" y="6334780"/>
            <a:ext cx="9835262" cy="523220"/>
          </a:xfrm>
          <a:prstGeom prst="rect">
            <a:avLst/>
          </a:prstGeom>
          <a:noFill/>
        </p:spPr>
        <p:txBody>
          <a:bodyPr wrap="square" rtlCol="0">
            <a:spAutoFit/>
          </a:bodyPr>
          <a:lstStyle/>
          <a:p>
            <a:pPr algn="ctr"/>
            <a:r>
              <a:rPr lang="en-US" sz="2800">
                <a:solidFill>
                  <a:schemeClr val="bg1"/>
                </a:solidFill>
              </a:rPr>
              <a:t>Used for Prediction of Sale Condition: Underbought/Overbought</a:t>
            </a:r>
          </a:p>
        </p:txBody>
      </p:sp>
      <p:sp>
        <p:nvSpPr>
          <p:cNvPr id="47" name="TextBox 46">
            <a:extLst>
              <a:ext uri="{FF2B5EF4-FFF2-40B4-BE49-F238E27FC236}">
                <a16:creationId xmlns:a16="http://schemas.microsoft.com/office/drawing/2014/main" id="{E62196A6-BEFE-C120-72D3-4B1B18D93CC4}"/>
              </a:ext>
            </a:extLst>
          </p:cNvPr>
          <p:cNvSpPr txBox="1"/>
          <p:nvPr/>
        </p:nvSpPr>
        <p:spPr>
          <a:xfrm>
            <a:off x="-45538" y="2524412"/>
            <a:ext cx="3583421" cy="523220"/>
          </a:xfrm>
          <a:prstGeom prst="rect">
            <a:avLst/>
          </a:prstGeom>
          <a:noFill/>
        </p:spPr>
        <p:txBody>
          <a:bodyPr wrap="square" rtlCol="0">
            <a:spAutoFit/>
          </a:bodyPr>
          <a:lstStyle/>
          <a:p>
            <a:pPr algn="ctr"/>
            <a:r>
              <a:rPr lang="en-US" sz="2800">
                <a:solidFill>
                  <a:schemeClr val="bg1"/>
                </a:solidFill>
              </a:rPr>
              <a:t>Upper Band</a:t>
            </a:r>
          </a:p>
        </p:txBody>
      </p:sp>
      <p:cxnSp>
        <p:nvCxnSpPr>
          <p:cNvPr id="48" name="Straight Connector 47">
            <a:extLst>
              <a:ext uri="{FF2B5EF4-FFF2-40B4-BE49-F238E27FC236}">
                <a16:creationId xmlns:a16="http://schemas.microsoft.com/office/drawing/2014/main" id="{0638C482-FD53-E4B2-2258-DFCAA49FA1CB}"/>
              </a:ext>
            </a:extLst>
          </p:cNvPr>
          <p:cNvCxnSpPr>
            <a:cxnSpLocks/>
          </p:cNvCxnSpPr>
          <p:nvPr/>
        </p:nvCxnSpPr>
        <p:spPr>
          <a:xfrm>
            <a:off x="647008" y="2965427"/>
            <a:ext cx="2198329" cy="0"/>
          </a:xfrm>
          <a:prstGeom prst="line">
            <a:avLst/>
          </a:prstGeom>
        </p:spPr>
        <p:style>
          <a:lnRef idx="3">
            <a:schemeClr val="accent2"/>
          </a:lnRef>
          <a:fillRef idx="0">
            <a:schemeClr val="accent2"/>
          </a:fillRef>
          <a:effectRef idx="2">
            <a:schemeClr val="accent2"/>
          </a:effectRef>
          <a:fontRef idx="minor">
            <a:schemeClr val="tx1"/>
          </a:fontRef>
        </p:style>
      </p:cxnSp>
      <p:sp>
        <p:nvSpPr>
          <p:cNvPr id="49" name="TextBox 48">
            <a:extLst>
              <a:ext uri="{FF2B5EF4-FFF2-40B4-BE49-F238E27FC236}">
                <a16:creationId xmlns:a16="http://schemas.microsoft.com/office/drawing/2014/main" id="{139406CA-B270-1153-1196-FA93E9630077}"/>
              </a:ext>
            </a:extLst>
          </p:cNvPr>
          <p:cNvSpPr txBox="1"/>
          <p:nvPr/>
        </p:nvSpPr>
        <p:spPr>
          <a:xfrm>
            <a:off x="-45539" y="4378636"/>
            <a:ext cx="3583421" cy="523220"/>
          </a:xfrm>
          <a:prstGeom prst="rect">
            <a:avLst/>
          </a:prstGeom>
          <a:noFill/>
        </p:spPr>
        <p:txBody>
          <a:bodyPr wrap="square" rtlCol="0">
            <a:spAutoFit/>
          </a:bodyPr>
          <a:lstStyle/>
          <a:p>
            <a:pPr algn="ctr"/>
            <a:r>
              <a:rPr lang="en-US" sz="2800">
                <a:solidFill>
                  <a:schemeClr val="bg1"/>
                </a:solidFill>
              </a:rPr>
              <a:t>Lower Band</a:t>
            </a:r>
          </a:p>
        </p:txBody>
      </p:sp>
      <p:cxnSp>
        <p:nvCxnSpPr>
          <p:cNvPr id="50" name="Straight Connector 49">
            <a:extLst>
              <a:ext uri="{FF2B5EF4-FFF2-40B4-BE49-F238E27FC236}">
                <a16:creationId xmlns:a16="http://schemas.microsoft.com/office/drawing/2014/main" id="{CA992300-4321-03D9-A8FD-421C6DC0841F}"/>
              </a:ext>
            </a:extLst>
          </p:cNvPr>
          <p:cNvCxnSpPr>
            <a:cxnSpLocks/>
          </p:cNvCxnSpPr>
          <p:nvPr/>
        </p:nvCxnSpPr>
        <p:spPr>
          <a:xfrm>
            <a:off x="647008" y="4811158"/>
            <a:ext cx="2198329" cy="0"/>
          </a:xfrm>
          <a:prstGeom prst="line">
            <a:avLst/>
          </a:prstGeom>
        </p:spPr>
        <p:style>
          <a:lnRef idx="3">
            <a:schemeClr val="accent1"/>
          </a:lnRef>
          <a:fillRef idx="0">
            <a:schemeClr val="accent1"/>
          </a:fillRef>
          <a:effectRef idx="2">
            <a:schemeClr val="accent1"/>
          </a:effectRef>
          <a:fontRef idx="minor">
            <a:schemeClr val="tx1"/>
          </a:fontRef>
        </p:style>
      </p:cxnSp>
      <p:sp>
        <p:nvSpPr>
          <p:cNvPr id="51" name="Freeform 50">
            <a:extLst>
              <a:ext uri="{FF2B5EF4-FFF2-40B4-BE49-F238E27FC236}">
                <a16:creationId xmlns:a16="http://schemas.microsoft.com/office/drawing/2014/main" id="{AA4C1092-4C00-2C52-E782-F4F6E3D85CFB}"/>
              </a:ext>
            </a:extLst>
          </p:cNvPr>
          <p:cNvSpPr/>
          <p:nvPr/>
        </p:nvSpPr>
        <p:spPr>
          <a:xfrm>
            <a:off x="2826981" y="3428709"/>
            <a:ext cx="8699655" cy="869766"/>
          </a:xfrm>
          <a:custGeom>
            <a:avLst/>
            <a:gdLst>
              <a:gd name="connsiteX0" fmla="*/ 0 w 8026400"/>
              <a:gd name="connsiteY0" fmla="*/ 0 h 1305379"/>
              <a:gd name="connsiteX1" fmla="*/ 2506133 w 8026400"/>
              <a:gd name="connsiteY1" fmla="*/ 1303866 h 1305379"/>
              <a:gd name="connsiteX2" fmla="*/ 5130800 w 8026400"/>
              <a:gd name="connsiteY2" fmla="*/ 270933 h 1305379"/>
              <a:gd name="connsiteX3" fmla="*/ 8026400 w 8026400"/>
              <a:gd name="connsiteY3" fmla="*/ 711200 h 1305379"/>
              <a:gd name="connsiteX0" fmla="*/ 0 w 8026400"/>
              <a:gd name="connsiteY0" fmla="*/ 0 h 713138"/>
              <a:gd name="connsiteX1" fmla="*/ 2150533 w 8026400"/>
              <a:gd name="connsiteY1" fmla="*/ 16933 h 713138"/>
              <a:gd name="connsiteX2" fmla="*/ 5130800 w 8026400"/>
              <a:gd name="connsiteY2" fmla="*/ 270933 h 713138"/>
              <a:gd name="connsiteX3" fmla="*/ 8026400 w 8026400"/>
              <a:gd name="connsiteY3" fmla="*/ 711200 h 713138"/>
              <a:gd name="connsiteX0" fmla="*/ 0 w 8026400"/>
              <a:gd name="connsiteY0" fmla="*/ 0 h 716716"/>
              <a:gd name="connsiteX1" fmla="*/ 2150533 w 8026400"/>
              <a:gd name="connsiteY1" fmla="*/ 16933 h 716716"/>
              <a:gd name="connsiteX2" fmla="*/ 4148667 w 8026400"/>
              <a:gd name="connsiteY2" fmla="*/ 660399 h 716716"/>
              <a:gd name="connsiteX3" fmla="*/ 8026400 w 8026400"/>
              <a:gd name="connsiteY3" fmla="*/ 711200 h 716716"/>
              <a:gd name="connsiteX0" fmla="*/ 0 w 8026400"/>
              <a:gd name="connsiteY0" fmla="*/ 0 h 720638"/>
              <a:gd name="connsiteX1" fmla="*/ 2150533 w 8026400"/>
              <a:gd name="connsiteY1" fmla="*/ 16933 h 720638"/>
              <a:gd name="connsiteX2" fmla="*/ 4148667 w 8026400"/>
              <a:gd name="connsiteY2" fmla="*/ 660399 h 720638"/>
              <a:gd name="connsiteX3" fmla="*/ 6805698 w 8026400"/>
              <a:gd name="connsiteY3" fmla="*/ 698858 h 720638"/>
              <a:gd name="connsiteX4" fmla="*/ 8026400 w 8026400"/>
              <a:gd name="connsiteY4" fmla="*/ 711200 h 720638"/>
              <a:gd name="connsiteX0" fmla="*/ 0 w 8026400"/>
              <a:gd name="connsiteY0" fmla="*/ 166531 h 877731"/>
              <a:gd name="connsiteX1" fmla="*/ 2150533 w 8026400"/>
              <a:gd name="connsiteY1" fmla="*/ 183464 h 877731"/>
              <a:gd name="connsiteX2" fmla="*/ 4148667 w 8026400"/>
              <a:gd name="connsiteY2" fmla="*/ 826930 h 877731"/>
              <a:gd name="connsiteX3" fmla="*/ 6958098 w 8026400"/>
              <a:gd name="connsiteY3" fmla="*/ 56 h 877731"/>
              <a:gd name="connsiteX4" fmla="*/ 8026400 w 8026400"/>
              <a:gd name="connsiteY4" fmla="*/ 877731 h 877731"/>
              <a:gd name="connsiteX0" fmla="*/ 0 w 8026400"/>
              <a:gd name="connsiteY0" fmla="*/ 167713 h 878913"/>
              <a:gd name="connsiteX1" fmla="*/ 2150533 w 8026400"/>
              <a:gd name="connsiteY1" fmla="*/ 184646 h 878913"/>
              <a:gd name="connsiteX2" fmla="*/ 4148667 w 8026400"/>
              <a:gd name="connsiteY2" fmla="*/ 828112 h 878913"/>
              <a:gd name="connsiteX3" fmla="*/ 6958098 w 8026400"/>
              <a:gd name="connsiteY3" fmla="*/ 1238 h 878913"/>
              <a:gd name="connsiteX4" fmla="*/ 8026400 w 8026400"/>
              <a:gd name="connsiteY4" fmla="*/ 878913 h 878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6400" h="878913">
                <a:moveTo>
                  <a:pt x="0" y="167713"/>
                </a:moveTo>
                <a:cubicBezTo>
                  <a:pt x="825500" y="797068"/>
                  <a:pt x="1459089" y="74579"/>
                  <a:pt x="2150533" y="184646"/>
                </a:cubicBezTo>
                <a:cubicBezTo>
                  <a:pt x="2841978" y="294713"/>
                  <a:pt x="3372806" y="714458"/>
                  <a:pt x="4148667" y="828112"/>
                </a:cubicBezTo>
                <a:cubicBezTo>
                  <a:pt x="4924528" y="941766"/>
                  <a:pt x="6311809" y="-7229"/>
                  <a:pt x="6958098" y="1238"/>
                </a:cubicBezTo>
                <a:cubicBezTo>
                  <a:pt x="7602065" y="-31320"/>
                  <a:pt x="7670299" y="586355"/>
                  <a:pt x="8026400" y="878913"/>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52" name="Freeform 51">
            <a:extLst>
              <a:ext uri="{FF2B5EF4-FFF2-40B4-BE49-F238E27FC236}">
                <a16:creationId xmlns:a16="http://schemas.microsoft.com/office/drawing/2014/main" id="{39816FAC-2023-0E37-7392-AEF251E4ECC7}"/>
              </a:ext>
            </a:extLst>
          </p:cNvPr>
          <p:cNvSpPr/>
          <p:nvPr/>
        </p:nvSpPr>
        <p:spPr>
          <a:xfrm>
            <a:off x="2808628" y="3587980"/>
            <a:ext cx="8736363" cy="619634"/>
          </a:xfrm>
          <a:custGeom>
            <a:avLst/>
            <a:gdLst>
              <a:gd name="connsiteX0" fmla="*/ 0 w 8060267"/>
              <a:gd name="connsiteY0" fmla="*/ 1029486 h 1029486"/>
              <a:gd name="connsiteX1" fmla="*/ 2658534 w 8060267"/>
              <a:gd name="connsiteY1" fmla="*/ 81220 h 1029486"/>
              <a:gd name="connsiteX2" fmla="*/ 4842934 w 8060267"/>
              <a:gd name="connsiteY2" fmla="*/ 165886 h 1029486"/>
              <a:gd name="connsiteX3" fmla="*/ 6011334 w 8060267"/>
              <a:gd name="connsiteY3" fmla="*/ 13486 h 1029486"/>
              <a:gd name="connsiteX4" fmla="*/ 7670800 w 8060267"/>
              <a:gd name="connsiteY4" fmla="*/ 572286 h 1029486"/>
              <a:gd name="connsiteX5" fmla="*/ 8060267 w 8060267"/>
              <a:gd name="connsiteY5" fmla="*/ 572286 h 1029486"/>
              <a:gd name="connsiteX0" fmla="*/ 0 w 8060267"/>
              <a:gd name="connsiteY0" fmla="*/ 1041411 h 1041411"/>
              <a:gd name="connsiteX1" fmla="*/ 2167467 w 8060267"/>
              <a:gd name="connsiteY1" fmla="*/ 905945 h 1041411"/>
              <a:gd name="connsiteX2" fmla="*/ 4842934 w 8060267"/>
              <a:gd name="connsiteY2" fmla="*/ 177811 h 1041411"/>
              <a:gd name="connsiteX3" fmla="*/ 6011334 w 8060267"/>
              <a:gd name="connsiteY3" fmla="*/ 25411 h 1041411"/>
              <a:gd name="connsiteX4" fmla="*/ 7670800 w 8060267"/>
              <a:gd name="connsiteY4" fmla="*/ 584211 h 1041411"/>
              <a:gd name="connsiteX5" fmla="*/ 8060267 w 8060267"/>
              <a:gd name="connsiteY5" fmla="*/ 584211 h 1041411"/>
              <a:gd name="connsiteX0" fmla="*/ 0 w 8060267"/>
              <a:gd name="connsiteY0" fmla="*/ 1025347 h 1129891"/>
              <a:gd name="connsiteX1" fmla="*/ 2167467 w 8060267"/>
              <a:gd name="connsiteY1" fmla="*/ 889881 h 1129891"/>
              <a:gd name="connsiteX2" fmla="*/ 4165600 w 8060267"/>
              <a:gd name="connsiteY2" fmla="*/ 1093080 h 1129891"/>
              <a:gd name="connsiteX3" fmla="*/ 6011334 w 8060267"/>
              <a:gd name="connsiteY3" fmla="*/ 9347 h 1129891"/>
              <a:gd name="connsiteX4" fmla="*/ 7670800 w 8060267"/>
              <a:gd name="connsiteY4" fmla="*/ 568147 h 1129891"/>
              <a:gd name="connsiteX5" fmla="*/ 8060267 w 8060267"/>
              <a:gd name="connsiteY5" fmla="*/ 568147 h 1129891"/>
              <a:gd name="connsiteX0" fmla="*/ 0 w 8060267"/>
              <a:gd name="connsiteY0" fmla="*/ 554931 h 632424"/>
              <a:gd name="connsiteX1" fmla="*/ 2167467 w 8060267"/>
              <a:gd name="connsiteY1" fmla="*/ 419465 h 632424"/>
              <a:gd name="connsiteX2" fmla="*/ 4165600 w 8060267"/>
              <a:gd name="connsiteY2" fmla="*/ 622664 h 632424"/>
              <a:gd name="connsiteX3" fmla="*/ 6011334 w 8060267"/>
              <a:gd name="connsiteY3" fmla="*/ 46931 h 632424"/>
              <a:gd name="connsiteX4" fmla="*/ 7670800 w 8060267"/>
              <a:gd name="connsiteY4" fmla="*/ 97731 h 632424"/>
              <a:gd name="connsiteX5" fmla="*/ 8060267 w 8060267"/>
              <a:gd name="connsiteY5" fmla="*/ 97731 h 632424"/>
              <a:gd name="connsiteX0" fmla="*/ 0 w 8060267"/>
              <a:gd name="connsiteY0" fmla="*/ 508992 h 586485"/>
              <a:gd name="connsiteX1" fmla="*/ 2167467 w 8060267"/>
              <a:gd name="connsiteY1" fmla="*/ 373526 h 586485"/>
              <a:gd name="connsiteX2" fmla="*/ 4165600 w 8060267"/>
              <a:gd name="connsiteY2" fmla="*/ 576725 h 586485"/>
              <a:gd name="connsiteX3" fmla="*/ 6011334 w 8060267"/>
              <a:gd name="connsiteY3" fmla="*/ 992 h 586485"/>
              <a:gd name="connsiteX4" fmla="*/ 7044267 w 8060267"/>
              <a:gd name="connsiteY4" fmla="*/ 441258 h 586485"/>
              <a:gd name="connsiteX5" fmla="*/ 8060267 w 8060267"/>
              <a:gd name="connsiteY5" fmla="*/ 51792 h 586485"/>
              <a:gd name="connsiteX0" fmla="*/ 0 w 8060267"/>
              <a:gd name="connsiteY0" fmla="*/ 508992 h 586485"/>
              <a:gd name="connsiteX1" fmla="*/ 948882 w 8060267"/>
              <a:gd name="connsiteY1" fmla="*/ 373526 h 586485"/>
              <a:gd name="connsiteX2" fmla="*/ 4165600 w 8060267"/>
              <a:gd name="connsiteY2" fmla="*/ 576725 h 586485"/>
              <a:gd name="connsiteX3" fmla="*/ 6011334 w 8060267"/>
              <a:gd name="connsiteY3" fmla="*/ 992 h 586485"/>
              <a:gd name="connsiteX4" fmla="*/ 7044267 w 8060267"/>
              <a:gd name="connsiteY4" fmla="*/ 441258 h 586485"/>
              <a:gd name="connsiteX5" fmla="*/ 8060267 w 8060267"/>
              <a:gd name="connsiteY5" fmla="*/ 51792 h 586485"/>
              <a:gd name="connsiteX0" fmla="*/ 0 w 8060267"/>
              <a:gd name="connsiteY0" fmla="*/ 508067 h 508067"/>
              <a:gd name="connsiteX1" fmla="*/ 948882 w 8060267"/>
              <a:gd name="connsiteY1" fmla="*/ 372601 h 508067"/>
              <a:gd name="connsiteX2" fmla="*/ 4368698 w 8060267"/>
              <a:gd name="connsiteY2" fmla="*/ 474200 h 508067"/>
              <a:gd name="connsiteX3" fmla="*/ 6011334 w 8060267"/>
              <a:gd name="connsiteY3" fmla="*/ 67 h 508067"/>
              <a:gd name="connsiteX4" fmla="*/ 7044267 w 8060267"/>
              <a:gd name="connsiteY4" fmla="*/ 440333 h 508067"/>
              <a:gd name="connsiteX5" fmla="*/ 8060267 w 8060267"/>
              <a:gd name="connsiteY5" fmla="*/ 50867 h 508067"/>
              <a:gd name="connsiteX0" fmla="*/ 0 w 8060267"/>
              <a:gd name="connsiteY0" fmla="*/ 508067 h 510406"/>
              <a:gd name="connsiteX1" fmla="*/ 948882 w 8060267"/>
              <a:gd name="connsiteY1" fmla="*/ 372601 h 510406"/>
              <a:gd name="connsiteX2" fmla="*/ 2658017 w 8060267"/>
              <a:gd name="connsiteY2" fmla="*/ 466052 h 510406"/>
              <a:gd name="connsiteX3" fmla="*/ 4368698 w 8060267"/>
              <a:gd name="connsiteY3" fmla="*/ 474200 h 510406"/>
              <a:gd name="connsiteX4" fmla="*/ 6011334 w 8060267"/>
              <a:gd name="connsiteY4" fmla="*/ 67 h 510406"/>
              <a:gd name="connsiteX5" fmla="*/ 7044267 w 8060267"/>
              <a:gd name="connsiteY5" fmla="*/ 440333 h 510406"/>
              <a:gd name="connsiteX6" fmla="*/ 8060267 w 8060267"/>
              <a:gd name="connsiteY6" fmla="*/ 50867 h 510406"/>
              <a:gd name="connsiteX0" fmla="*/ 0 w 8060267"/>
              <a:gd name="connsiteY0" fmla="*/ 508067 h 508067"/>
              <a:gd name="connsiteX1" fmla="*/ 948882 w 8060267"/>
              <a:gd name="connsiteY1" fmla="*/ 372601 h 508067"/>
              <a:gd name="connsiteX2" fmla="*/ 2158085 w 8060267"/>
              <a:gd name="connsiteY2" fmla="*/ 144319 h 508067"/>
              <a:gd name="connsiteX3" fmla="*/ 4368698 w 8060267"/>
              <a:gd name="connsiteY3" fmla="*/ 474200 h 508067"/>
              <a:gd name="connsiteX4" fmla="*/ 6011334 w 8060267"/>
              <a:gd name="connsiteY4" fmla="*/ 67 h 508067"/>
              <a:gd name="connsiteX5" fmla="*/ 7044267 w 8060267"/>
              <a:gd name="connsiteY5" fmla="*/ 440333 h 508067"/>
              <a:gd name="connsiteX6" fmla="*/ 8060267 w 8060267"/>
              <a:gd name="connsiteY6" fmla="*/ 50867 h 508067"/>
              <a:gd name="connsiteX0" fmla="*/ 0 w 8060267"/>
              <a:gd name="connsiteY0" fmla="*/ 619634 h 619634"/>
              <a:gd name="connsiteX1" fmla="*/ 948882 w 8060267"/>
              <a:gd name="connsiteY1" fmla="*/ 484168 h 619634"/>
              <a:gd name="connsiteX2" fmla="*/ 2158085 w 8060267"/>
              <a:gd name="connsiteY2" fmla="*/ 255886 h 619634"/>
              <a:gd name="connsiteX3" fmla="*/ 4368698 w 8060267"/>
              <a:gd name="connsiteY3" fmla="*/ 585767 h 619634"/>
              <a:gd name="connsiteX4" fmla="*/ 6011334 w 8060267"/>
              <a:gd name="connsiteY4" fmla="*/ 111634 h 619634"/>
              <a:gd name="connsiteX5" fmla="*/ 6997399 w 8060267"/>
              <a:gd name="connsiteY5" fmla="*/ 43900 h 619634"/>
              <a:gd name="connsiteX6" fmla="*/ 8060267 w 8060267"/>
              <a:gd name="connsiteY6" fmla="*/ 162434 h 619634"/>
              <a:gd name="connsiteX0" fmla="*/ 0 w 8060267"/>
              <a:gd name="connsiteY0" fmla="*/ 619634 h 619634"/>
              <a:gd name="connsiteX1" fmla="*/ 948882 w 8060267"/>
              <a:gd name="connsiteY1" fmla="*/ 484168 h 619634"/>
              <a:gd name="connsiteX2" fmla="*/ 2158085 w 8060267"/>
              <a:gd name="connsiteY2" fmla="*/ 255886 h 619634"/>
              <a:gd name="connsiteX3" fmla="*/ 4368698 w 8060267"/>
              <a:gd name="connsiteY3" fmla="*/ 585767 h 619634"/>
              <a:gd name="connsiteX4" fmla="*/ 6011334 w 8060267"/>
              <a:gd name="connsiteY4" fmla="*/ 111634 h 619634"/>
              <a:gd name="connsiteX5" fmla="*/ 6997399 w 8060267"/>
              <a:gd name="connsiteY5" fmla="*/ 43900 h 619634"/>
              <a:gd name="connsiteX6" fmla="*/ 8060267 w 8060267"/>
              <a:gd name="connsiteY6" fmla="*/ 534967 h 619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060267" h="619634">
                <a:moveTo>
                  <a:pt x="0" y="619634"/>
                </a:moveTo>
                <a:cubicBezTo>
                  <a:pt x="925689" y="217467"/>
                  <a:pt x="589201" y="544793"/>
                  <a:pt x="948882" y="484168"/>
                </a:cubicBezTo>
                <a:cubicBezTo>
                  <a:pt x="1308563" y="423543"/>
                  <a:pt x="1588116" y="238953"/>
                  <a:pt x="2158085" y="255886"/>
                </a:cubicBezTo>
                <a:cubicBezTo>
                  <a:pt x="2728054" y="272819"/>
                  <a:pt x="3726490" y="609809"/>
                  <a:pt x="4368698" y="585767"/>
                </a:cubicBezTo>
                <a:cubicBezTo>
                  <a:pt x="5010906" y="561725"/>
                  <a:pt x="5573217" y="201945"/>
                  <a:pt x="6011334" y="111634"/>
                </a:cubicBezTo>
                <a:cubicBezTo>
                  <a:pt x="6449451" y="21323"/>
                  <a:pt x="6655910" y="-49233"/>
                  <a:pt x="6997399" y="43900"/>
                </a:cubicBezTo>
                <a:cubicBezTo>
                  <a:pt x="7338888" y="137033"/>
                  <a:pt x="7879645" y="580122"/>
                  <a:pt x="8060267" y="534967"/>
                </a:cubicBezTo>
              </a:path>
            </a:pathLst>
          </a:cu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FEC31A8C-D6FF-F3AF-061F-C4D927AC8E66}"/>
              </a:ext>
            </a:extLst>
          </p:cNvPr>
          <p:cNvSpPr txBox="1"/>
          <p:nvPr/>
        </p:nvSpPr>
        <p:spPr>
          <a:xfrm>
            <a:off x="11745246" y="6488668"/>
            <a:ext cx="446754" cy="369332"/>
          </a:xfrm>
          <a:prstGeom prst="rect">
            <a:avLst/>
          </a:prstGeom>
          <a:noFill/>
        </p:spPr>
        <p:txBody>
          <a:bodyPr wrap="square" rtlCol="0">
            <a:spAutoFit/>
          </a:bodyPr>
          <a:lstStyle/>
          <a:p>
            <a:pPr algn="ctr"/>
            <a:r>
              <a:rPr lang="en-US" dirty="0">
                <a:solidFill>
                  <a:schemeClr val="bg1"/>
                </a:solidFill>
              </a:rPr>
              <a:t>41</a:t>
            </a:r>
          </a:p>
        </p:txBody>
      </p:sp>
    </p:spTree>
    <p:extLst>
      <p:ext uri="{BB962C8B-B14F-4D97-AF65-F5344CB8AC3E}">
        <p14:creationId xmlns:p14="http://schemas.microsoft.com/office/powerpoint/2010/main" val="891279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3000"/>
                                        <p:tgtEl>
                                          <p:spTgt spid="17"/>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left)">
                                      <p:cBhvr>
                                        <p:cTn id="46" dur="30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500"/>
                                        <p:tgtEl>
                                          <p:spTgt spid="2"/>
                                        </p:tgtEl>
                                      </p:cBhvr>
                                    </p:animEffect>
                                    <p:set>
                                      <p:cBhvr>
                                        <p:cTn id="51" dur="1" fill="hold">
                                          <p:stCondLst>
                                            <p:cond delay="499"/>
                                          </p:stCondLst>
                                        </p:cTn>
                                        <p:tgtEl>
                                          <p:spTgt spid="2"/>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3"/>
                                        </p:tgtEl>
                                      </p:cBhvr>
                                    </p:animEffect>
                                    <p:set>
                                      <p:cBhvr>
                                        <p:cTn id="54" dur="1" fill="hold">
                                          <p:stCondLst>
                                            <p:cond delay="499"/>
                                          </p:stCondLst>
                                        </p:cTn>
                                        <p:tgtEl>
                                          <p:spTgt spid="3"/>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8"/>
                                        </p:tgtEl>
                                      </p:cBhvr>
                                    </p:animEffect>
                                    <p:set>
                                      <p:cBhvr>
                                        <p:cTn id="57" dur="1" fill="hold">
                                          <p:stCondLst>
                                            <p:cond delay="499"/>
                                          </p:stCondLst>
                                        </p:cTn>
                                        <p:tgtEl>
                                          <p:spTgt spid="8"/>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9"/>
                                        </p:tgtEl>
                                      </p:cBhvr>
                                    </p:animEffect>
                                    <p:set>
                                      <p:cBhvr>
                                        <p:cTn id="60" dur="1" fill="hold">
                                          <p:stCondLst>
                                            <p:cond delay="499"/>
                                          </p:stCondLst>
                                        </p:cTn>
                                        <p:tgtEl>
                                          <p:spTgt spid="9"/>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17"/>
                                        </p:tgtEl>
                                      </p:cBhvr>
                                    </p:animEffect>
                                    <p:set>
                                      <p:cBhvr>
                                        <p:cTn id="63" dur="1" fill="hold">
                                          <p:stCondLst>
                                            <p:cond delay="499"/>
                                          </p:stCondLst>
                                        </p:cTn>
                                        <p:tgtEl>
                                          <p:spTgt spid="17"/>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18"/>
                                        </p:tgtEl>
                                      </p:cBhvr>
                                    </p:animEffect>
                                    <p:set>
                                      <p:cBhvr>
                                        <p:cTn id="66" dur="1" fill="hold">
                                          <p:stCondLst>
                                            <p:cond delay="499"/>
                                          </p:stCondLst>
                                        </p:cTn>
                                        <p:tgtEl>
                                          <p:spTgt spid="18"/>
                                        </p:tgtEl>
                                        <p:attrNameLst>
                                          <p:attrName>style.visibility</p:attrName>
                                        </p:attrNameLst>
                                      </p:cBhvr>
                                      <p:to>
                                        <p:strVal val="hidden"/>
                                      </p:to>
                                    </p:set>
                                  </p:childTnLst>
                                </p:cTn>
                              </p:par>
                              <p:par>
                                <p:cTn id="67" presetID="10" presetClass="exit" presetSubtype="0" fill="hold" grpId="1" nodeType="withEffect">
                                  <p:stCondLst>
                                    <p:cond delay="0"/>
                                  </p:stCondLst>
                                  <p:childTnLst>
                                    <p:animEffect transition="out" filter="fade">
                                      <p:cBhvr>
                                        <p:cTn id="68" dur="500"/>
                                        <p:tgtEl>
                                          <p:spTgt spid="10"/>
                                        </p:tgtEl>
                                      </p:cBhvr>
                                    </p:animEffect>
                                    <p:set>
                                      <p:cBhvr>
                                        <p:cTn id="69" dur="1" fill="hold">
                                          <p:stCondLst>
                                            <p:cond delay="499"/>
                                          </p:stCondLst>
                                        </p:cTn>
                                        <p:tgtEl>
                                          <p:spTgt spid="10"/>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11"/>
                                        </p:tgtEl>
                                      </p:cBhvr>
                                    </p:animEffect>
                                    <p:set>
                                      <p:cBhvr>
                                        <p:cTn id="72" dur="1" fill="hold">
                                          <p:stCondLst>
                                            <p:cond delay="499"/>
                                          </p:stCondLst>
                                        </p:cTn>
                                        <p:tgtEl>
                                          <p:spTgt spid="11"/>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fade">
                                      <p:cBhvr>
                                        <p:cTn id="77" dur="500"/>
                                        <p:tgtEl>
                                          <p:spTgt spid="19"/>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500"/>
                                        <p:tgtEl>
                                          <p:spTgt spid="2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1"/>
                                        </p:tgtEl>
                                        <p:attrNameLst>
                                          <p:attrName>style.visibility</p:attrName>
                                        </p:attrNameLst>
                                      </p:cBhvr>
                                      <p:to>
                                        <p:strVal val="visible"/>
                                      </p:to>
                                    </p:set>
                                    <p:animEffect transition="in" filter="fade">
                                      <p:cBhvr>
                                        <p:cTn id="87" dur="500"/>
                                        <p:tgtEl>
                                          <p:spTgt spid="21"/>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fade">
                                      <p:cBhvr>
                                        <p:cTn id="92" dur="500"/>
                                        <p:tgtEl>
                                          <p:spTgt spid="22"/>
                                        </p:tgtEl>
                                      </p:cBhvr>
                                    </p:animEffect>
                                  </p:childTnLst>
                                </p:cTn>
                              </p:par>
                              <p:par>
                                <p:cTn id="93" presetID="10" presetClass="entr" presetSubtype="0" fill="hold" nodeType="with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fade">
                                      <p:cBhvr>
                                        <p:cTn id="95" dur="500"/>
                                        <p:tgtEl>
                                          <p:spTgt spid="24"/>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5"/>
                                        </p:tgtEl>
                                        <p:attrNameLst>
                                          <p:attrName>style.visibility</p:attrName>
                                        </p:attrNameLst>
                                      </p:cBhvr>
                                      <p:to>
                                        <p:strVal val="visible"/>
                                      </p:to>
                                    </p:set>
                                    <p:animEffect transition="in" filter="fade">
                                      <p:cBhvr>
                                        <p:cTn id="98" dur="500"/>
                                        <p:tgtEl>
                                          <p:spTgt spid="25"/>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26"/>
                                        </p:tgtEl>
                                        <p:attrNameLst>
                                          <p:attrName>style.visibility</p:attrName>
                                        </p:attrNameLst>
                                      </p:cBhvr>
                                      <p:to>
                                        <p:strVal val="visible"/>
                                      </p:to>
                                    </p:set>
                                    <p:animEffect transition="in" filter="fade">
                                      <p:cBhvr>
                                        <p:cTn id="103" dur="500"/>
                                        <p:tgtEl>
                                          <p:spTgt spid="26"/>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30"/>
                                        </p:tgtEl>
                                        <p:attrNameLst>
                                          <p:attrName>style.visibility</p:attrName>
                                        </p:attrNameLst>
                                      </p:cBhvr>
                                      <p:to>
                                        <p:strVal val="visible"/>
                                      </p:to>
                                    </p:set>
                                    <p:animEffect transition="in" filter="fade">
                                      <p:cBhvr>
                                        <p:cTn id="108" dur="500"/>
                                        <p:tgtEl>
                                          <p:spTgt spid="30"/>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29"/>
                                        </p:tgtEl>
                                        <p:attrNameLst>
                                          <p:attrName>style.visibility</p:attrName>
                                        </p:attrNameLst>
                                      </p:cBhvr>
                                      <p:to>
                                        <p:strVal val="visible"/>
                                      </p:to>
                                    </p:set>
                                    <p:animEffect transition="in" filter="fade">
                                      <p:cBhvr>
                                        <p:cTn id="111" dur="500"/>
                                        <p:tgtEl>
                                          <p:spTgt spid="29"/>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23"/>
                                        </p:tgtEl>
                                        <p:attrNameLst>
                                          <p:attrName>style.visibility</p:attrName>
                                        </p:attrNameLst>
                                      </p:cBhvr>
                                      <p:to>
                                        <p:strVal val="visible"/>
                                      </p:to>
                                    </p:set>
                                    <p:animEffect transition="in" filter="wipe(left)">
                                      <p:cBhvr>
                                        <p:cTn id="116" dur="3000"/>
                                        <p:tgtEl>
                                          <p:spTgt spid="23"/>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xit" presetSubtype="0" fill="hold" grpId="2" nodeType="clickEffect">
                                  <p:stCondLst>
                                    <p:cond delay="0"/>
                                  </p:stCondLst>
                                  <p:childTnLst>
                                    <p:animEffect transition="out" filter="fade">
                                      <p:cBhvr>
                                        <p:cTn id="120" dur="500"/>
                                        <p:tgtEl>
                                          <p:spTgt spid="2"/>
                                        </p:tgtEl>
                                      </p:cBhvr>
                                    </p:animEffect>
                                    <p:set>
                                      <p:cBhvr>
                                        <p:cTn id="121" dur="1" fill="hold">
                                          <p:stCondLst>
                                            <p:cond delay="499"/>
                                          </p:stCondLst>
                                        </p:cTn>
                                        <p:tgtEl>
                                          <p:spTgt spid="2"/>
                                        </p:tgtEl>
                                        <p:attrNameLst>
                                          <p:attrName>style.visibility</p:attrName>
                                        </p:attrNameLst>
                                      </p:cBhvr>
                                      <p:to>
                                        <p:strVal val="hidden"/>
                                      </p:to>
                                    </p:set>
                                  </p:childTnLst>
                                </p:cTn>
                              </p:par>
                              <p:par>
                                <p:cTn id="122" presetID="10" presetClass="exit" presetSubtype="0" fill="hold" grpId="2" nodeType="withEffect">
                                  <p:stCondLst>
                                    <p:cond delay="0"/>
                                  </p:stCondLst>
                                  <p:childTnLst>
                                    <p:animEffect transition="out" filter="fade">
                                      <p:cBhvr>
                                        <p:cTn id="123" dur="500"/>
                                        <p:tgtEl>
                                          <p:spTgt spid="3"/>
                                        </p:tgtEl>
                                      </p:cBhvr>
                                    </p:animEffect>
                                    <p:set>
                                      <p:cBhvr>
                                        <p:cTn id="124" dur="1" fill="hold">
                                          <p:stCondLst>
                                            <p:cond delay="499"/>
                                          </p:stCondLst>
                                        </p:cTn>
                                        <p:tgtEl>
                                          <p:spTgt spid="3"/>
                                        </p:tgtEl>
                                        <p:attrNameLst>
                                          <p:attrName>style.visibility</p:attrName>
                                        </p:attrNameLst>
                                      </p:cBhvr>
                                      <p:to>
                                        <p:strVal val="hidden"/>
                                      </p:to>
                                    </p:set>
                                  </p:childTnLst>
                                </p:cTn>
                              </p:par>
                              <p:par>
                                <p:cTn id="125" presetID="10" presetClass="exit" presetSubtype="0" fill="hold" nodeType="withEffect">
                                  <p:stCondLst>
                                    <p:cond delay="0"/>
                                  </p:stCondLst>
                                  <p:childTnLst>
                                    <p:animEffect transition="out" filter="fade">
                                      <p:cBhvr>
                                        <p:cTn id="126" dur="500"/>
                                        <p:tgtEl>
                                          <p:spTgt spid="8"/>
                                        </p:tgtEl>
                                      </p:cBhvr>
                                    </p:animEffect>
                                    <p:set>
                                      <p:cBhvr>
                                        <p:cTn id="127" dur="1" fill="hold">
                                          <p:stCondLst>
                                            <p:cond delay="499"/>
                                          </p:stCondLst>
                                        </p:cTn>
                                        <p:tgtEl>
                                          <p:spTgt spid="8"/>
                                        </p:tgtEl>
                                        <p:attrNameLst>
                                          <p:attrName>style.visibility</p:attrName>
                                        </p:attrNameLst>
                                      </p:cBhvr>
                                      <p:to>
                                        <p:strVal val="hidden"/>
                                      </p:to>
                                    </p:set>
                                  </p:childTnLst>
                                </p:cTn>
                              </p:par>
                              <p:par>
                                <p:cTn id="128" presetID="10" presetClass="exit" presetSubtype="0" fill="hold" nodeType="withEffect">
                                  <p:stCondLst>
                                    <p:cond delay="0"/>
                                  </p:stCondLst>
                                  <p:childTnLst>
                                    <p:animEffect transition="out" filter="fade">
                                      <p:cBhvr>
                                        <p:cTn id="129" dur="500"/>
                                        <p:tgtEl>
                                          <p:spTgt spid="9"/>
                                        </p:tgtEl>
                                      </p:cBhvr>
                                    </p:animEffect>
                                    <p:set>
                                      <p:cBhvr>
                                        <p:cTn id="130" dur="1" fill="hold">
                                          <p:stCondLst>
                                            <p:cond delay="499"/>
                                          </p:stCondLst>
                                        </p:cTn>
                                        <p:tgtEl>
                                          <p:spTgt spid="9"/>
                                        </p:tgtEl>
                                        <p:attrNameLst>
                                          <p:attrName>style.visibility</p:attrName>
                                        </p:attrNameLst>
                                      </p:cBhvr>
                                      <p:to>
                                        <p:strVal val="hidden"/>
                                      </p:to>
                                    </p:set>
                                  </p:childTnLst>
                                </p:cTn>
                              </p:par>
                              <p:par>
                                <p:cTn id="131" presetID="10" presetClass="exit" presetSubtype="0" fill="hold" grpId="2" nodeType="withEffect">
                                  <p:stCondLst>
                                    <p:cond delay="0"/>
                                  </p:stCondLst>
                                  <p:childTnLst>
                                    <p:animEffect transition="out" filter="fade">
                                      <p:cBhvr>
                                        <p:cTn id="132" dur="500"/>
                                        <p:tgtEl>
                                          <p:spTgt spid="10"/>
                                        </p:tgtEl>
                                      </p:cBhvr>
                                    </p:animEffect>
                                    <p:set>
                                      <p:cBhvr>
                                        <p:cTn id="133" dur="1" fill="hold">
                                          <p:stCondLst>
                                            <p:cond delay="499"/>
                                          </p:stCondLst>
                                        </p:cTn>
                                        <p:tgtEl>
                                          <p:spTgt spid="10"/>
                                        </p:tgtEl>
                                        <p:attrNameLst>
                                          <p:attrName>style.visibility</p:attrName>
                                        </p:attrNameLst>
                                      </p:cBhvr>
                                      <p:to>
                                        <p:strVal val="hidden"/>
                                      </p:to>
                                    </p:set>
                                  </p:childTnLst>
                                </p:cTn>
                              </p:par>
                              <p:par>
                                <p:cTn id="134" presetID="10" presetClass="exit" presetSubtype="0" fill="hold" grpId="2" nodeType="withEffect">
                                  <p:stCondLst>
                                    <p:cond delay="0"/>
                                  </p:stCondLst>
                                  <p:childTnLst>
                                    <p:animEffect transition="out" filter="fade">
                                      <p:cBhvr>
                                        <p:cTn id="135" dur="500"/>
                                        <p:tgtEl>
                                          <p:spTgt spid="11"/>
                                        </p:tgtEl>
                                      </p:cBhvr>
                                    </p:animEffect>
                                    <p:set>
                                      <p:cBhvr>
                                        <p:cTn id="136" dur="1" fill="hold">
                                          <p:stCondLst>
                                            <p:cond delay="499"/>
                                          </p:stCondLst>
                                        </p:cTn>
                                        <p:tgtEl>
                                          <p:spTgt spid="11"/>
                                        </p:tgtEl>
                                        <p:attrNameLst>
                                          <p:attrName>style.visibility</p:attrName>
                                        </p:attrNameLst>
                                      </p:cBhvr>
                                      <p:to>
                                        <p:strVal val="hidden"/>
                                      </p:to>
                                    </p:set>
                                  </p:childTnLst>
                                </p:cTn>
                              </p:par>
                              <p:par>
                                <p:cTn id="137" presetID="10" presetClass="exit" presetSubtype="0" fill="hold" grpId="2" nodeType="withEffect">
                                  <p:stCondLst>
                                    <p:cond delay="0"/>
                                  </p:stCondLst>
                                  <p:childTnLst>
                                    <p:animEffect transition="out" filter="fade">
                                      <p:cBhvr>
                                        <p:cTn id="138" dur="500"/>
                                        <p:tgtEl>
                                          <p:spTgt spid="17"/>
                                        </p:tgtEl>
                                      </p:cBhvr>
                                    </p:animEffect>
                                    <p:set>
                                      <p:cBhvr>
                                        <p:cTn id="139" dur="1" fill="hold">
                                          <p:stCondLst>
                                            <p:cond delay="499"/>
                                          </p:stCondLst>
                                        </p:cTn>
                                        <p:tgtEl>
                                          <p:spTgt spid="17"/>
                                        </p:tgtEl>
                                        <p:attrNameLst>
                                          <p:attrName>style.visibility</p:attrName>
                                        </p:attrNameLst>
                                      </p:cBhvr>
                                      <p:to>
                                        <p:strVal val="hidden"/>
                                      </p:to>
                                    </p:set>
                                  </p:childTnLst>
                                </p:cTn>
                              </p:par>
                              <p:par>
                                <p:cTn id="140" presetID="10" presetClass="exit" presetSubtype="0" fill="hold" grpId="2" nodeType="withEffect">
                                  <p:stCondLst>
                                    <p:cond delay="0"/>
                                  </p:stCondLst>
                                  <p:childTnLst>
                                    <p:animEffect transition="out" filter="fade">
                                      <p:cBhvr>
                                        <p:cTn id="141" dur="500"/>
                                        <p:tgtEl>
                                          <p:spTgt spid="18"/>
                                        </p:tgtEl>
                                      </p:cBhvr>
                                    </p:animEffect>
                                    <p:set>
                                      <p:cBhvr>
                                        <p:cTn id="142" dur="1" fill="hold">
                                          <p:stCondLst>
                                            <p:cond delay="499"/>
                                          </p:stCondLst>
                                        </p:cTn>
                                        <p:tgtEl>
                                          <p:spTgt spid="18"/>
                                        </p:tgtEl>
                                        <p:attrNameLst>
                                          <p:attrName>style.visibility</p:attrName>
                                        </p:attrNameLst>
                                      </p:cBhvr>
                                      <p:to>
                                        <p:strVal val="hidden"/>
                                      </p:to>
                                    </p:set>
                                  </p:childTnLst>
                                </p:cTn>
                              </p:par>
                              <p:par>
                                <p:cTn id="143" presetID="10" presetClass="exit" presetSubtype="0" fill="hold" grpId="1" nodeType="withEffect">
                                  <p:stCondLst>
                                    <p:cond delay="0"/>
                                  </p:stCondLst>
                                  <p:childTnLst>
                                    <p:animEffect transition="out" filter="fade">
                                      <p:cBhvr>
                                        <p:cTn id="144" dur="500"/>
                                        <p:tgtEl>
                                          <p:spTgt spid="19"/>
                                        </p:tgtEl>
                                      </p:cBhvr>
                                    </p:animEffect>
                                    <p:set>
                                      <p:cBhvr>
                                        <p:cTn id="145" dur="1" fill="hold">
                                          <p:stCondLst>
                                            <p:cond delay="499"/>
                                          </p:stCondLst>
                                        </p:cTn>
                                        <p:tgtEl>
                                          <p:spTgt spid="19"/>
                                        </p:tgtEl>
                                        <p:attrNameLst>
                                          <p:attrName>style.visibility</p:attrName>
                                        </p:attrNameLst>
                                      </p:cBhvr>
                                      <p:to>
                                        <p:strVal val="hidden"/>
                                      </p:to>
                                    </p:set>
                                  </p:childTnLst>
                                </p:cTn>
                              </p:par>
                              <p:par>
                                <p:cTn id="146" presetID="10" presetClass="exit" presetSubtype="0" fill="hold" grpId="1" nodeType="withEffect">
                                  <p:stCondLst>
                                    <p:cond delay="0"/>
                                  </p:stCondLst>
                                  <p:childTnLst>
                                    <p:animEffect transition="out" filter="fade">
                                      <p:cBhvr>
                                        <p:cTn id="147" dur="500"/>
                                        <p:tgtEl>
                                          <p:spTgt spid="20"/>
                                        </p:tgtEl>
                                      </p:cBhvr>
                                    </p:animEffect>
                                    <p:set>
                                      <p:cBhvr>
                                        <p:cTn id="148" dur="1" fill="hold">
                                          <p:stCondLst>
                                            <p:cond delay="499"/>
                                          </p:stCondLst>
                                        </p:cTn>
                                        <p:tgtEl>
                                          <p:spTgt spid="20"/>
                                        </p:tgtEl>
                                        <p:attrNameLst>
                                          <p:attrName>style.visibility</p:attrName>
                                        </p:attrNameLst>
                                      </p:cBhvr>
                                      <p:to>
                                        <p:strVal val="hidden"/>
                                      </p:to>
                                    </p:set>
                                  </p:childTnLst>
                                </p:cTn>
                              </p:par>
                              <p:par>
                                <p:cTn id="149" presetID="10" presetClass="exit" presetSubtype="0" fill="hold" grpId="1" nodeType="withEffect">
                                  <p:stCondLst>
                                    <p:cond delay="0"/>
                                  </p:stCondLst>
                                  <p:childTnLst>
                                    <p:animEffect transition="out" filter="fade">
                                      <p:cBhvr>
                                        <p:cTn id="150" dur="500"/>
                                        <p:tgtEl>
                                          <p:spTgt spid="21"/>
                                        </p:tgtEl>
                                      </p:cBhvr>
                                    </p:animEffect>
                                    <p:set>
                                      <p:cBhvr>
                                        <p:cTn id="151" dur="1" fill="hold">
                                          <p:stCondLst>
                                            <p:cond delay="499"/>
                                          </p:stCondLst>
                                        </p:cTn>
                                        <p:tgtEl>
                                          <p:spTgt spid="21"/>
                                        </p:tgtEl>
                                        <p:attrNameLst>
                                          <p:attrName>style.visibility</p:attrName>
                                        </p:attrNameLst>
                                      </p:cBhvr>
                                      <p:to>
                                        <p:strVal val="hidden"/>
                                      </p:to>
                                    </p:set>
                                  </p:childTnLst>
                                </p:cTn>
                              </p:par>
                              <p:par>
                                <p:cTn id="152" presetID="10" presetClass="exit" presetSubtype="0" fill="hold" grpId="1" nodeType="withEffect">
                                  <p:stCondLst>
                                    <p:cond delay="0"/>
                                  </p:stCondLst>
                                  <p:childTnLst>
                                    <p:animEffect transition="out" filter="fade">
                                      <p:cBhvr>
                                        <p:cTn id="153" dur="500"/>
                                        <p:tgtEl>
                                          <p:spTgt spid="22"/>
                                        </p:tgtEl>
                                      </p:cBhvr>
                                    </p:animEffect>
                                    <p:set>
                                      <p:cBhvr>
                                        <p:cTn id="154" dur="1" fill="hold">
                                          <p:stCondLst>
                                            <p:cond delay="499"/>
                                          </p:stCondLst>
                                        </p:cTn>
                                        <p:tgtEl>
                                          <p:spTgt spid="22"/>
                                        </p:tgtEl>
                                        <p:attrNameLst>
                                          <p:attrName>style.visibility</p:attrName>
                                        </p:attrNameLst>
                                      </p:cBhvr>
                                      <p:to>
                                        <p:strVal val="hidden"/>
                                      </p:to>
                                    </p:set>
                                  </p:childTnLst>
                                </p:cTn>
                              </p:par>
                              <p:par>
                                <p:cTn id="155" presetID="10" presetClass="exit" presetSubtype="0" fill="hold" grpId="1" nodeType="withEffect">
                                  <p:stCondLst>
                                    <p:cond delay="0"/>
                                  </p:stCondLst>
                                  <p:childTnLst>
                                    <p:animEffect transition="out" filter="fade">
                                      <p:cBhvr>
                                        <p:cTn id="156" dur="500"/>
                                        <p:tgtEl>
                                          <p:spTgt spid="23"/>
                                        </p:tgtEl>
                                      </p:cBhvr>
                                    </p:animEffect>
                                    <p:set>
                                      <p:cBhvr>
                                        <p:cTn id="157" dur="1" fill="hold">
                                          <p:stCondLst>
                                            <p:cond delay="499"/>
                                          </p:stCondLst>
                                        </p:cTn>
                                        <p:tgtEl>
                                          <p:spTgt spid="23"/>
                                        </p:tgtEl>
                                        <p:attrNameLst>
                                          <p:attrName>style.visibility</p:attrName>
                                        </p:attrNameLst>
                                      </p:cBhvr>
                                      <p:to>
                                        <p:strVal val="hidden"/>
                                      </p:to>
                                    </p:set>
                                  </p:childTnLst>
                                </p:cTn>
                              </p:par>
                              <p:par>
                                <p:cTn id="158" presetID="10" presetClass="exit" presetSubtype="0" fill="hold" nodeType="withEffect">
                                  <p:stCondLst>
                                    <p:cond delay="0"/>
                                  </p:stCondLst>
                                  <p:childTnLst>
                                    <p:animEffect transition="out" filter="fade">
                                      <p:cBhvr>
                                        <p:cTn id="159" dur="500"/>
                                        <p:tgtEl>
                                          <p:spTgt spid="24"/>
                                        </p:tgtEl>
                                      </p:cBhvr>
                                    </p:animEffect>
                                    <p:set>
                                      <p:cBhvr>
                                        <p:cTn id="160" dur="1" fill="hold">
                                          <p:stCondLst>
                                            <p:cond delay="499"/>
                                          </p:stCondLst>
                                        </p:cTn>
                                        <p:tgtEl>
                                          <p:spTgt spid="24"/>
                                        </p:tgtEl>
                                        <p:attrNameLst>
                                          <p:attrName>style.visibility</p:attrName>
                                        </p:attrNameLst>
                                      </p:cBhvr>
                                      <p:to>
                                        <p:strVal val="hidden"/>
                                      </p:to>
                                    </p:set>
                                  </p:childTnLst>
                                </p:cTn>
                              </p:par>
                              <p:par>
                                <p:cTn id="161" presetID="10" presetClass="exit" presetSubtype="0" fill="hold" grpId="1" nodeType="withEffect">
                                  <p:stCondLst>
                                    <p:cond delay="0"/>
                                  </p:stCondLst>
                                  <p:childTnLst>
                                    <p:animEffect transition="out" filter="fade">
                                      <p:cBhvr>
                                        <p:cTn id="162" dur="500"/>
                                        <p:tgtEl>
                                          <p:spTgt spid="25"/>
                                        </p:tgtEl>
                                      </p:cBhvr>
                                    </p:animEffect>
                                    <p:set>
                                      <p:cBhvr>
                                        <p:cTn id="163" dur="1" fill="hold">
                                          <p:stCondLst>
                                            <p:cond delay="499"/>
                                          </p:stCondLst>
                                        </p:cTn>
                                        <p:tgtEl>
                                          <p:spTgt spid="25"/>
                                        </p:tgtEl>
                                        <p:attrNameLst>
                                          <p:attrName>style.visibility</p:attrName>
                                        </p:attrNameLst>
                                      </p:cBhvr>
                                      <p:to>
                                        <p:strVal val="hidden"/>
                                      </p:to>
                                    </p:set>
                                  </p:childTnLst>
                                </p:cTn>
                              </p:par>
                              <p:par>
                                <p:cTn id="164" presetID="10" presetClass="exit" presetSubtype="0" fill="hold" nodeType="withEffect">
                                  <p:stCondLst>
                                    <p:cond delay="0"/>
                                  </p:stCondLst>
                                  <p:childTnLst>
                                    <p:animEffect transition="out" filter="fade">
                                      <p:cBhvr>
                                        <p:cTn id="165" dur="500"/>
                                        <p:tgtEl>
                                          <p:spTgt spid="26"/>
                                        </p:tgtEl>
                                      </p:cBhvr>
                                    </p:animEffect>
                                    <p:set>
                                      <p:cBhvr>
                                        <p:cTn id="166" dur="1" fill="hold">
                                          <p:stCondLst>
                                            <p:cond delay="499"/>
                                          </p:stCondLst>
                                        </p:cTn>
                                        <p:tgtEl>
                                          <p:spTgt spid="26"/>
                                        </p:tgtEl>
                                        <p:attrNameLst>
                                          <p:attrName>style.visibility</p:attrName>
                                        </p:attrNameLst>
                                      </p:cBhvr>
                                      <p:to>
                                        <p:strVal val="hidden"/>
                                      </p:to>
                                    </p:set>
                                  </p:childTnLst>
                                </p:cTn>
                              </p:par>
                              <p:par>
                                <p:cTn id="167" presetID="10" presetClass="exit" presetSubtype="0" fill="hold" grpId="1" nodeType="withEffect">
                                  <p:stCondLst>
                                    <p:cond delay="0"/>
                                  </p:stCondLst>
                                  <p:childTnLst>
                                    <p:animEffect transition="out" filter="fade">
                                      <p:cBhvr>
                                        <p:cTn id="168" dur="500"/>
                                        <p:tgtEl>
                                          <p:spTgt spid="29"/>
                                        </p:tgtEl>
                                      </p:cBhvr>
                                    </p:animEffect>
                                    <p:set>
                                      <p:cBhvr>
                                        <p:cTn id="169" dur="1" fill="hold">
                                          <p:stCondLst>
                                            <p:cond delay="499"/>
                                          </p:stCondLst>
                                        </p:cTn>
                                        <p:tgtEl>
                                          <p:spTgt spid="29"/>
                                        </p:tgtEl>
                                        <p:attrNameLst>
                                          <p:attrName>style.visibility</p:attrName>
                                        </p:attrNameLst>
                                      </p:cBhvr>
                                      <p:to>
                                        <p:strVal val="hidden"/>
                                      </p:to>
                                    </p:set>
                                  </p:childTnLst>
                                </p:cTn>
                              </p:par>
                              <p:par>
                                <p:cTn id="170" presetID="10" presetClass="exit" presetSubtype="0" fill="hold" grpId="1" nodeType="withEffect">
                                  <p:stCondLst>
                                    <p:cond delay="0"/>
                                  </p:stCondLst>
                                  <p:childTnLst>
                                    <p:animEffect transition="out" filter="fade">
                                      <p:cBhvr>
                                        <p:cTn id="171" dur="500"/>
                                        <p:tgtEl>
                                          <p:spTgt spid="30"/>
                                        </p:tgtEl>
                                      </p:cBhvr>
                                    </p:animEffect>
                                    <p:set>
                                      <p:cBhvr>
                                        <p:cTn id="172" dur="1" fill="hold">
                                          <p:stCondLst>
                                            <p:cond delay="499"/>
                                          </p:stCondLst>
                                        </p:cTn>
                                        <p:tgtEl>
                                          <p:spTgt spid="30"/>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31"/>
                                        </p:tgtEl>
                                        <p:attrNameLst>
                                          <p:attrName>style.visibility</p:attrName>
                                        </p:attrNameLst>
                                      </p:cBhvr>
                                      <p:to>
                                        <p:strVal val="visible"/>
                                      </p:to>
                                    </p:set>
                                    <p:animEffect transition="in" filter="fade">
                                      <p:cBhvr>
                                        <p:cTn id="177" dur="500"/>
                                        <p:tgtEl>
                                          <p:spTgt spid="31"/>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grpId="0" nodeType="clickEffect">
                                  <p:stCondLst>
                                    <p:cond delay="0"/>
                                  </p:stCondLst>
                                  <p:childTnLst>
                                    <p:set>
                                      <p:cBhvr>
                                        <p:cTn id="181" dur="1" fill="hold">
                                          <p:stCondLst>
                                            <p:cond delay="0"/>
                                          </p:stCondLst>
                                        </p:cTn>
                                        <p:tgtEl>
                                          <p:spTgt spid="32"/>
                                        </p:tgtEl>
                                        <p:attrNameLst>
                                          <p:attrName>style.visibility</p:attrName>
                                        </p:attrNameLst>
                                      </p:cBhvr>
                                      <p:to>
                                        <p:strVal val="visible"/>
                                      </p:to>
                                    </p:set>
                                    <p:animEffect transition="in" filter="fade">
                                      <p:cBhvr>
                                        <p:cTn id="182" dur="500"/>
                                        <p:tgtEl>
                                          <p:spTgt spid="32"/>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35"/>
                                        </p:tgtEl>
                                        <p:attrNameLst>
                                          <p:attrName>style.visibility</p:attrName>
                                        </p:attrNameLst>
                                      </p:cBhvr>
                                      <p:to>
                                        <p:strVal val="visible"/>
                                      </p:to>
                                    </p:set>
                                    <p:animEffect transition="in" filter="fade">
                                      <p:cBhvr>
                                        <p:cTn id="187" dur="500"/>
                                        <p:tgtEl>
                                          <p:spTgt spid="35"/>
                                        </p:tgtEl>
                                      </p:cBhvr>
                                    </p:animEffect>
                                  </p:childTnLst>
                                </p:cTn>
                              </p:par>
                              <p:par>
                                <p:cTn id="188" presetID="10" presetClass="entr" presetSubtype="0" fill="hold" nodeType="withEffect">
                                  <p:stCondLst>
                                    <p:cond delay="0"/>
                                  </p:stCondLst>
                                  <p:childTnLst>
                                    <p:set>
                                      <p:cBhvr>
                                        <p:cTn id="189" dur="1" fill="hold">
                                          <p:stCondLst>
                                            <p:cond delay="0"/>
                                          </p:stCondLst>
                                        </p:cTn>
                                        <p:tgtEl>
                                          <p:spTgt spid="33"/>
                                        </p:tgtEl>
                                        <p:attrNameLst>
                                          <p:attrName>style.visibility</p:attrName>
                                        </p:attrNameLst>
                                      </p:cBhvr>
                                      <p:to>
                                        <p:strVal val="visible"/>
                                      </p:to>
                                    </p:set>
                                    <p:animEffect transition="in" filter="fade">
                                      <p:cBhvr>
                                        <p:cTn id="190" dur="500"/>
                                        <p:tgtEl>
                                          <p:spTgt spid="33"/>
                                        </p:tgtEl>
                                      </p:cBhvr>
                                    </p:animEffect>
                                  </p:childTnLst>
                                </p:cTn>
                              </p:par>
                            </p:childTnLst>
                          </p:cTn>
                        </p:par>
                      </p:childTnLst>
                    </p:cTn>
                  </p:par>
                  <p:par>
                    <p:cTn id="191" fill="hold">
                      <p:stCondLst>
                        <p:cond delay="indefinite"/>
                      </p:stCondLst>
                      <p:childTnLst>
                        <p:par>
                          <p:cTn id="192" fill="hold">
                            <p:stCondLst>
                              <p:cond delay="0"/>
                            </p:stCondLst>
                            <p:childTnLst>
                              <p:par>
                                <p:cTn id="193" presetID="10" presetClass="entr" presetSubtype="0" fill="hold" grpId="0" nodeType="clickEffect">
                                  <p:stCondLst>
                                    <p:cond delay="0"/>
                                  </p:stCondLst>
                                  <p:childTnLst>
                                    <p:set>
                                      <p:cBhvr>
                                        <p:cTn id="194" dur="1" fill="hold">
                                          <p:stCondLst>
                                            <p:cond delay="0"/>
                                          </p:stCondLst>
                                        </p:cTn>
                                        <p:tgtEl>
                                          <p:spTgt spid="36"/>
                                        </p:tgtEl>
                                        <p:attrNameLst>
                                          <p:attrName>style.visibility</p:attrName>
                                        </p:attrNameLst>
                                      </p:cBhvr>
                                      <p:to>
                                        <p:strVal val="visible"/>
                                      </p:to>
                                    </p:set>
                                    <p:animEffect transition="in" filter="fade">
                                      <p:cBhvr>
                                        <p:cTn id="195" dur="500"/>
                                        <p:tgtEl>
                                          <p:spTgt spid="36"/>
                                        </p:tgtEl>
                                      </p:cBhvr>
                                    </p:animEffect>
                                  </p:childTnLst>
                                </p:cTn>
                              </p:par>
                              <p:par>
                                <p:cTn id="196" presetID="10" presetClass="entr" presetSubtype="0" fill="hold" nodeType="withEffect">
                                  <p:stCondLst>
                                    <p:cond delay="0"/>
                                  </p:stCondLst>
                                  <p:childTnLst>
                                    <p:set>
                                      <p:cBhvr>
                                        <p:cTn id="197" dur="1" fill="hold">
                                          <p:stCondLst>
                                            <p:cond delay="0"/>
                                          </p:stCondLst>
                                        </p:cTn>
                                        <p:tgtEl>
                                          <p:spTgt spid="34"/>
                                        </p:tgtEl>
                                        <p:attrNameLst>
                                          <p:attrName>style.visibility</p:attrName>
                                        </p:attrNameLst>
                                      </p:cBhvr>
                                      <p:to>
                                        <p:strVal val="visible"/>
                                      </p:to>
                                    </p:set>
                                    <p:animEffect transition="in" filter="fade">
                                      <p:cBhvr>
                                        <p:cTn id="198" dur="500"/>
                                        <p:tgtEl>
                                          <p:spTgt spid="34"/>
                                        </p:tgtEl>
                                      </p:cBhvr>
                                    </p:animEffect>
                                  </p:childTnLst>
                                </p:cTn>
                              </p:par>
                            </p:childTnLst>
                          </p:cTn>
                        </p:par>
                      </p:childTnLst>
                    </p:cTn>
                  </p:par>
                  <p:par>
                    <p:cTn id="199" fill="hold">
                      <p:stCondLst>
                        <p:cond delay="indefinite"/>
                      </p:stCondLst>
                      <p:childTnLst>
                        <p:par>
                          <p:cTn id="200" fill="hold">
                            <p:stCondLst>
                              <p:cond delay="0"/>
                            </p:stCondLst>
                            <p:childTnLst>
                              <p:par>
                                <p:cTn id="201" presetID="10" presetClass="entr" presetSubtype="0" fill="hold" nodeType="clickEffect">
                                  <p:stCondLst>
                                    <p:cond delay="0"/>
                                  </p:stCondLst>
                                  <p:childTnLst>
                                    <p:set>
                                      <p:cBhvr>
                                        <p:cTn id="202" dur="1" fill="hold">
                                          <p:stCondLst>
                                            <p:cond delay="0"/>
                                          </p:stCondLst>
                                        </p:cTn>
                                        <p:tgtEl>
                                          <p:spTgt spid="37"/>
                                        </p:tgtEl>
                                        <p:attrNameLst>
                                          <p:attrName>style.visibility</p:attrName>
                                        </p:attrNameLst>
                                      </p:cBhvr>
                                      <p:to>
                                        <p:strVal val="visible"/>
                                      </p:to>
                                    </p:set>
                                    <p:animEffect transition="in" filter="fade">
                                      <p:cBhvr>
                                        <p:cTn id="203" dur="500"/>
                                        <p:tgtEl>
                                          <p:spTgt spid="37"/>
                                        </p:tgtEl>
                                      </p:cBhvr>
                                    </p:animEffect>
                                  </p:childTnLst>
                                </p:cTn>
                              </p:par>
                              <p:par>
                                <p:cTn id="204" presetID="10" presetClass="entr" presetSubtype="0" fill="hold" grpId="0" nodeType="withEffect">
                                  <p:stCondLst>
                                    <p:cond delay="0"/>
                                  </p:stCondLst>
                                  <p:childTnLst>
                                    <p:set>
                                      <p:cBhvr>
                                        <p:cTn id="205" dur="1" fill="hold">
                                          <p:stCondLst>
                                            <p:cond delay="0"/>
                                          </p:stCondLst>
                                        </p:cTn>
                                        <p:tgtEl>
                                          <p:spTgt spid="38"/>
                                        </p:tgtEl>
                                        <p:attrNameLst>
                                          <p:attrName>style.visibility</p:attrName>
                                        </p:attrNameLst>
                                      </p:cBhvr>
                                      <p:to>
                                        <p:strVal val="visible"/>
                                      </p:to>
                                    </p:set>
                                    <p:animEffect transition="in" filter="fade">
                                      <p:cBhvr>
                                        <p:cTn id="206" dur="500"/>
                                        <p:tgtEl>
                                          <p:spTgt spid="38"/>
                                        </p:tgtEl>
                                      </p:cBhvr>
                                    </p:animEffect>
                                  </p:childTnLst>
                                </p:cTn>
                              </p:par>
                            </p:childTnLst>
                          </p:cTn>
                        </p:par>
                      </p:childTnLst>
                    </p:cTn>
                  </p:par>
                  <p:par>
                    <p:cTn id="207" fill="hold">
                      <p:stCondLst>
                        <p:cond delay="indefinite"/>
                      </p:stCondLst>
                      <p:childTnLst>
                        <p:par>
                          <p:cTn id="208" fill="hold">
                            <p:stCondLst>
                              <p:cond delay="0"/>
                            </p:stCondLst>
                            <p:childTnLst>
                              <p:par>
                                <p:cTn id="209" presetID="10" presetClass="entr" presetSubtype="0" fill="hold" grpId="0" nodeType="clickEffect">
                                  <p:stCondLst>
                                    <p:cond delay="0"/>
                                  </p:stCondLst>
                                  <p:childTnLst>
                                    <p:set>
                                      <p:cBhvr>
                                        <p:cTn id="210" dur="1" fill="hold">
                                          <p:stCondLst>
                                            <p:cond delay="0"/>
                                          </p:stCondLst>
                                        </p:cTn>
                                        <p:tgtEl>
                                          <p:spTgt spid="43"/>
                                        </p:tgtEl>
                                        <p:attrNameLst>
                                          <p:attrName>style.visibility</p:attrName>
                                        </p:attrNameLst>
                                      </p:cBhvr>
                                      <p:to>
                                        <p:strVal val="visible"/>
                                      </p:to>
                                    </p:set>
                                    <p:animEffect transition="in" filter="fade">
                                      <p:cBhvr>
                                        <p:cTn id="211" dur="500"/>
                                        <p:tgtEl>
                                          <p:spTgt spid="43"/>
                                        </p:tgtEl>
                                      </p:cBhvr>
                                    </p:animEffect>
                                  </p:childTnLst>
                                </p:cTn>
                              </p:par>
                              <p:par>
                                <p:cTn id="212" presetID="10" presetClass="entr" presetSubtype="0" fill="hold" nodeType="withEffect">
                                  <p:stCondLst>
                                    <p:cond delay="0"/>
                                  </p:stCondLst>
                                  <p:childTnLst>
                                    <p:set>
                                      <p:cBhvr>
                                        <p:cTn id="213" dur="1" fill="hold">
                                          <p:stCondLst>
                                            <p:cond delay="0"/>
                                          </p:stCondLst>
                                        </p:cTn>
                                        <p:tgtEl>
                                          <p:spTgt spid="42"/>
                                        </p:tgtEl>
                                        <p:attrNameLst>
                                          <p:attrName>style.visibility</p:attrName>
                                        </p:attrNameLst>
                                      </p:cBhvr>
                                      <p:to>
                                        <p:strVal val="visible"/>
                                      </p:to>
                                    </p:set>
                                    <p:animEffect transition="in" filter="fade">
                                      <p:cBhvr>
                                        <p:cTn id="214" dur="500"/>
                                        <p:tgtEl>
                                          <p:spTgt spid="42"/>
                                        </p:tgtEl>
                                      </p:cBhvr>
                                    </p:animEffect>
                                  </p:childTnLst>
                                </p:cTn>
                              </p:par>
                            </p:childTnLst>
                          </p:cTn>
                        </p:par>
                      </p:childTnLst>
                    </p:cTn>
                  </p:par>
                  <p:par>
                    <p:cTn id="215" fill="hold">
                      <p:stCondLst>
                        <p:cond delay="indefinite"/>
                      </p:stCondLst>
                      <p:childTnLst>
                        <p:par>
                          <p:cTn id="216" fill="hold">
                            <p:stCondLst>
                              <p:cond delay="0"/>
                            </p:stCondLst>
                            <p:childTnLst>
                              <p:par>
                                <p:cTn id="217" presetID="22" presetClass="entr" presetSubtype="8" fill="hold" grpId="0" nodeType="clickEffect">
                                  <p:stCondLst>
                                    <p:cond delay="0"/>
                                  </p:stCondLst>
                                  <p:childTnLst>
                                    <p:set>
                                      <p:cBhvr>
                                        <p:cTn id="218" dur="1" fill="hold">
                                          <p:stCondLst>
                                            <p:cond delay="0"/>
                                          </p:stCondLst>
                                        </p:cTn>
                                        <p:tgtEl>
                                          <p:spTgt spid="41"/>
                                        </p:tgtEl>
                                        <p:attrNameLst>
                                          <p:attrName>style.visibility</p:attrName>
                                        </p:attrNameLst>
                                      </p:cBhvr>
                                      <p:to>
                                        <p:strVal val="visible"/>
                                      </p:to>
                                    </p:set>
                                    <p:animEffect transition="in" filter="wipe(left)">
                                      <p:cBhvr>
                                        <p:cTn id="219" dur="3000"/>
                                        <p:tgtEl>
                                          <p:spTgt spid="41"/>
                                        </p:tgtEl>
                                      </p:cBhvr>
                                    </p:animEffect>
                                  </p:childTnLst>
                                </p:cTn>
                              </p:par>
                              <p:par>
                                <p:cTn id="220" presetID="22" presetClass="entr" presetSubtype="8" fill="hold" grpId="0" nodeType="withEffect">
                                  <p:stCondLst>
                                    <p:cond delay="0"/>
                                  </p:stCondLst>
                                  <p:childTnLst>
                                    <p:set>
                                      <p:cBhvr>
                                        <p:cTn id="221" dur="1" fill="hold">
                                          <p:stCondLst>
                                            <p:cond delay="0"/>
                                          </p:stCondLst>
                                        </p:cTn>
                                        <p:tgtEl>
                                          <p:spTgt spid="44"/>
                                        </p:tgtEl>
                                        <p:attrNameLst>
                                          <p:attrName>style.visibility</p:attrName>
                                        </p:attrNameLst>
                                      </p:cBhvr>
                                      <p:to>
                                        <p:strVal val="visible"/>
                                      </p:to>
                                    </p:set>
                                    <p:animEffect transition="in" filter="wipe(left)">
                                      <p:cBhvr>
                                        <p:cTn id="222" dur="3000"/>
                                        <p:tgtEl>
                                          <p:spTgt spid="44"/>
                                        </p:tgtEl>
                                      </p:cBhvr>
                                    </p:animEffect>
                                  </p:childTnLst>
                                </p:cTn>
                              </p:par>
                              <p:par>
                                <p:cTn id="223" presetID="22" presetClass="entr" presetSubtype="8" fill="hold" grpId="0" nodeType="withEffect">
                                  <p:stCondLst>
                                    <p:cond delay="0"/>
                                  </p:stCondLst>
                                  <p:childTnLst>
                                    <p:set>
                                      <p:cBhvr>
                                        <p:cTn id="224" dur="1" fill="hold">
                                          <p:stCondLst>
                                            <p:cond delay="0"/>
                                          </p:stCondLst>
                                        </p:cTn>
                                        <p:tgtEl>
                                          <p:spTgt spid="40"/>
                                        </p:tgtEl>
                                        <p:attrNameLst>
                                          <p:attrName>style.visibility</p:attrName>
                                        </p:attrNameLst>
                                      </p:cBhvr>
                                      <p:to>
                                        <p:strVal val="visible"/>
                                      </p:to>
                                    </p:set>
                                    <p:animEffect transition="in" filter="wipe(left)">
                                      <p:cBhvr>
                                        <p:cTn id="225" dur="3000"/>
                                        <p:tgtEl>
                                          <p:spTgt spid="40"/>
                                        </p:tgtEl>
                                      </p:cBhvr>
                                    </p:animEffect>
                                  </p:childTnLst>
                                </p:cTn>
                              </p:par>
                              <p:par>
                                <p:cTn id="226" presetID="22" presetClass="entr" presetSubtype="8" fill="hold" grpId="0" nodeType="withEffect">
                                  <p:stCondLst>
                                    <p:cond delay="0"/>
                                  </p:stCondLst>
                                  <p:childTnLst>
                                    <p:set>
                                      <p:cBhvr>
                                        <p:cTn id="227" dur="1" fill="hold">
                                          <p:stCondLst>
                                            <p:cond delay="0"/>
                                          </p:stCondLst>
                                        </p:cTn>
                                        <p:tgtEl>
                                          <p:spTgt spid="39"/>
                                        </p:tgtEl>
                                        <p:attrNameLst>
                                          <p:attrName>style.visibility</p:attrName>
                                        </p:attrNameLst>
                                      </p:cBhvr>
                                      <p:to>
                                        <p:strVal val="visible"/>
                                      </p:to>
                                    </p:set>
                                    <p:animEffect transition="in" filter="wipe(left)">
                                      <p:cBhvr>
                                        <p:cTn id="228" dur="3000"/>
                                        <p:tgtEl>
                                          <p:spTgt spid="39"/>
                                        </p:tgtEl>
                                      </p:cBhvr>
                                    </p:animEffect>
                                  </p:childTnLst>
                                </p:cTn>
                              </p:par>
                            </p:childTnLst>
                          </p:cTn>
                        </p:par>
                      </p:childTnLst>
                    </p:cTn>
                  </p:par>
                  <p:par>
                    <p:cTn id="229" fill="hold">
                      <p:stCondLst>
                        <p:cond delay="indefinite"/>
                      </p:stCondLst>
                      <p:childTnLst>
                        <p:par>
                          <p:cTn id="230" fill="hold">
                            <p:stCondLst>
                              <p:cond delay="0"/>
                            </p:stCondLst>
                            <p:childTnLst>
                              <p:par>
                                <p:cTn id="231" presetID="10" presetClass="exit" presetSubtype="0" fill="hold" grpId="1" nodeType="clickEffect">
                                  <p:stCondLst>
                                    <p:cond delay="0"/>
                                  </p:stCondLst>
                                  <p:childTnLst>
                                    <p:animEffect transition="out" filter="fade">
                                      <p:cBhvr>
                                        <p:cTn id="232" dur="500"/>
                                        <p:tgtEl>
                                          <p:spTgt spid="31"/>
                                        </p:tgtEl>
                                      </p:cBhvr>
                                    </p:animEffect>
                                    <p:set>
                                      <p:cBhvr>
                                        <p:cTn id="233" dur="1" fill="hold">
                                          <p:stCondLst>
                                            <p:cond delay="499"/>
                                          </p:stCondLst>
                                        </p:cTn>
                                        <p:tgtEl>
                                          <p:spTgt spid="31"/>
                                        </p:tgtEl>
                                        <p:attrNameLst>
                                          <p:attrName>style.visibility</p:attrName>
                                        </p:attrNameLst>
                                      </p:cBhvr>
                                      <p:to>
                                        <p:strVal val="hidden"/>
                                      </p:to>
                                    </p:set>
                                  </p:childTnLst>
                                </p:cTn>
                              </p:par>
                              <p:par>
                                <p:cTn id="234" presetID="10" presetClass="exit" presetSubtype="0" fill="hold" grpId="1" nodeType="withEffect">
                                  <p:stCondLst>
                                    <p:cond delay="0"/>
                                  </p:stCondLst>
                                  <p:childTnLst>
                                    <p:animEffect transition="out" filter="fade">
                                      <p:cBhvr>
                                        <p:cTn id="235" dur="500"/>
                                        <p:tgtEl>
                                          <p:spTgt spid="32"/>
                                        </p:tgtEl>
                                      </p:cBhvr>
                                    </p:animEffect>
                                    <p:set>
                                      <p:cBhvr>
                                        <p:cTn id="236" dur="1" fill="hold">
                                          <p:stCondLst>
                                            <p:cond delay="499"/>
                                          </p:stCondLst>
                                        </p:cTn>
                                        <p:tgtEl>
                                          <p:spTgt spid="32"/>
                                        </p:tgtEl>
                                        <p:attrNameLst>
                                          <p:attrName>style.visibility</p:attrName>
                                        </p:attrNameLst>
                                      </p:cBhvr>
                                      <p:to>
                                        <p:strVal val="hidden"/>
                                      </p:to>
                                    </p:set>
                                  </p:childTnLst>
                                </p:cTn>
                              </p:par>
                              <p:par>
                                <p:cTn id="237" presetID="10" presetClass="exit" presetSubtype="0" fill="hold" nodeType="withEffect">
                                  <p:stCondLst>
                                    <p:cond delay="0"/>
                                  </p:stCondLst>
                                  <p:childTnLst>
                                    <p:animEffect transition="out" filter="fade">
                                      <p:cBhvr>
                                        <p:cTn id="238" dur="500"/>
                                        <p:tgtEl>
                                          <p:spTgt spid="33"/>
                                        </p:tgtEl>
                                      </p:cBhvr>
                                    </p:animEffect>
                                    <p:set>
                                      <p:cBhvr>
                                        <p:cTn id="239" dur="1" fill="hold">
                                          <p:stCondLst>
                                            <p:cond delay="499"/>
                                          </p:stCondLst>
                                        </p:cTn>
                                        <p:tgtEl>
                                          <p:spTgt spid="33"/>
                                        </p:tgtEl>
                                        <p:attrNameLst>
                                          <p:attrName>style.visibility</p:attrName>
                                        </p:attrNameLst>
                                      </p:cBhvr>
                                      <p:to>
                                        <p:strVal val="hidden"/>
                                      </p:to>
                                    </p:set>
                                  </p:childTnLst>
                                </p:cTn>
                              </p:par>
                              <p:par>
                                <p:cTn id="240" presetID="10" presetClass="exit" presetSubtype="0" fill="hold" nodeType="withEffect">
                                  <p:stCondLst>
                                    <p:cond delay="0"/>
                                  </p:stCondLst>
                                  <p:childTnLst>
                                    <p:animEffect transition="out" filter="fade">
                                      <p:cBhvr>
                                        <p:cTn id="241" dur="500"/>
                                        <p:tgtEl>
                                          <p:spTgt spid="34"/>
                                        </p:tgtEl>
                                      </p:cBhvr>
                                    </p:animEffect>
                                    <p:set>
                                      <p:cBhvr>
                                        <p:cTn id="242" dur="1" fill="hold">
                                          <p:stCondLst>
                                            <p:cond delay="499"/>
                                          </p:stCondLst>
                                        </p:cTn>
                                        <p:tgtEl>
                                          <p:spTgt spid="34"/>
                                        </p:tgtEl>
                                        <p:attrNameLst>
                                          <p:attrName>style.visibility</p:attrName>
                                        </p:attrNameLst>
                                      </p:cBhvr>
                                      <p:to>
                                        <p:strVal val="hidden"/>
                                      </p:to>
                                    </p:set>
                                  </p:childTnLst>
                                </p:cTn>
                              </p:par>
                              <p:par>
                                <p:cTn id="243" presetID="10" presetClass="exit" presetSubtype="0" fill="hold" grpId="1" nodeType="withEffect">
                                  <p:stCondLst>
                                    <p:cond delay="0"/>
                                  </p:stCondLst>
                                  <p:childTnLst>
                                    <p:animEffect transition="out" filter="fade">
                                      <p:cBhvr>
                                        <p:cTn id="244" dur="500"/>
                                        <p:tgtEl>
                                          <p:spTgt spid="35"/>
                                        </p:tgtEl>
                                      </p:cBhvr>
                                    </p:animEffect>
                                    <p:set>
                                      <p:cBhvr>
                                        <p:cTn id="245" dur="1" fill="hold">
                                          <p:stCondLst>
                                            <p:cond delay="499"/>
                                          </p:stCondLst>
                                        </p:cTn>
                                        <p:tgtEl>
                                          <p:spTgt spid="35"/>
                                        </p:tgtEl>
                                        <p:attrNameLst>
                                          <p:attrName>style.visibility</p:attrName>
                                        </p:attrNameLst>
                                      </p:cBhvr>
                                      <p:to>
                                        <p:strVal val="hidden"/>
                                      </p:to>
                                    </p:set>
                                  </p:childTnLst>
                                </p:cTn>
                              </p:par>
                              <p:par>
                                <p:cTn id="246" presetID="10" presetClass="exit" presetSubtype="0" fill="hold" grpId="1" nodeType="withEffect">
                                  <p:stCondLst>
                                    <p:cond delay="0"/>
                                  </p:stCondLst>
                                  <p:childTnLst>
                                    <p:animEffect transition="out" filter="fade">
                                      <p:cBhvr>
                                        <p:cTn id="247" dur="500"/>
                                        <p:tgtEl>
                                          <p:spTgt spid="36"/>
                                        </p:tgtEl>
                                      </p:cBhvr>
                                    </p:animEffect>
                                    <p:set>
                                      <p:cBhvr>
                                        <p:cTn id="248" dur="1" fill="hold">
                                          <p:stCondLst>
                                            <p:cond delay="499"/>
                                          </p:stCondLst>
                                        </p:cTn>
                                        <p:tgtEl>
                                          <p:spTgt spid="36"/>
                                        </p:tgtEl>
                                        <p:attrNameLst>
                                          <p:attrName>style.visibility</p:attrName>
                                        </p:attrNameLst>
                                      </p:cBhvr>
                                      <p:to>
                                        <p:strVal val="hidden"/>
                                      </p:to>
                                    </p:set>
                                  </p:childTnLst>
                                </p:cTn>
                              </p:par>
                              <p:par>
                                <p:cTn id="249" presetID="10" presetClass="exit" presetSubtype="0" fill="hold" nodeType="withEffect">
                                  <p:stCondLst>
                                    <p:cond delay="0"/>
                                  </p:stCondLst>
                                  <p:childTnLst>
                                    <p:animEffect transition="out" filter="fade">
                                      <p:cBhvr>
                                        <p:cTn id="250" dur="500"/>
                                        <p:tgtEl>
                                          <p:spTgt spid="37"/>
                                        </p:tgtEl>
                                      </p:cBhvr>
                                    </p:animEffect>
                                    <p:set>
                                      <p:cBhvr>
                                        <p:cTn id="251" dur="1" fill="hold">
                                          <p:stCondLst>
                                            <p:cond delay="499"/>
                                          </p:stCondLst>
                                        </p:cTn>
                                        <p:tgtEl>
                                          <p:spTgt spid="37"/>
                                        </p:tgtEl>
                                        <p:attrNameLst>
                                          <p:attrName>style.visibility</p:attrName>
                                        </p:attrNameLst>
                                      </p:cBhvr>
                                      <p:to>
                                        <p:strVal val="hidden"/>
                                      </p:to>
                                    </p:set>
                                  </p:childTnLst>
                                </p:cTn>
                              </p:par>
                              <p:par>
                                <p:cTn id="252" presetID="10" presetClass="exit" presetSubtype="0" fill="hold" grpId="1" nodeType="withEffect">
                                  <p:stCondLst>
                                    <p:cond delay="0"/>
                                  </p:stCondLst>
                                  <p:childTnLst>
                                    <p:animEffect transition="out" filter="fade">
                                      <p:cBhvr>
                                        <p:cTn id="253" dur="500"/>
                                        <p:tgtEl>
                                          <p:spTgt spid="38"/>
                                        </p:tgtEl>
                                      </p:cBhvr>
                                    </p:animEffect>
                                    <p:set>
                                      <p:cBhvr>
                                        <p:cTn id="254" dur="1" fill="hold">
                                          <p:stCondLst>
                                            <p:cond delay="499"/>
                                          </p:stCondLst>
                                        </p:cTn>
                                        <p:tgtEl>
                                          <p:spTgt spid="38"/>
                                        </p:tgtEl>
                                        <p:attrNameLst>
                                          <p:attrName>style.visibility</p:attrName>
                                        </p:attrNameLst>
                                      </p:cBhvr>
                                      <p:to>
                                        <p:strVal val="hidden"/>
                                      </p:to>
                                    </p:set>
                                  </p:childTnLst>
                                </p:cTn>
                              </p:par>
                              <p:par>
                                <p:cTn id="255" presetID="10" presetClass="exit" presetSubtype="0" fill="hold" grpId="1" nodeType="withEffect">
                                  <p:stCondLst>
                                    <p:cond delay="0"/>
                                  </p:stCondLst>
                                  <p:childTnLst>
                                    <p:animEffect transition="out" filter="fade">
                                      <p:cBhvr>
                                        <p:cTn id="256" dur="500"/>
                                        <p:tgtEl>
                                          <p:spTgt spid="39"/>
                                        </p:tgtEl>
                                      </p:cBhvr>
                                    </p:animEffect>
                                    <p:set>
                                      <p:cBhvr>
                                        <p:cTn id="257" dur="1" fill="hold">
                                          <p:stCondLst>
                                            <p:cond delay="499"/>
                                          </p:stCondLst>
                                        </p:cTn>
                                        <p:tgtEl>
                                          <p:spTgt spid="39"/>
                                        </p:tgtEl>
                                        <p:attrNameLst>
                                          <p:attrName>style.visibility</p:attrName>
                                        </p:attrNameLst>
                                      </p:cBhvr>
                                      <p:to>
                                        <p:strVal val="hidden"/>
                                      </p:to>
                                    </p:set>
                                  </p:childTnLst>
                                </p:cTn>
                              </p:par>
                              <p:par>
                                <p:cTn id="258" presetID="10" presetClass="exit" presetSubtype="0" fill="hold" grpId="1" nodeType="withEffect">
                                  <p:stCondLst>
                                    <p:cond delay="0"/>
                                  </p:stCondLst>
                                  <p:childTnLst>
                                    <p:animEffect transition="out" filter="fade">
                                      <p:cBhvr>
                                        <p:cTn id="259" dur="500"/>
                                        <p:tgtEl>
                                          <p:spTgt spid="40"/>
                                        </p:tgtEl>
                                      </p:cBhvr>
                                    </p:animEffect>
                                    <p:set>
                                      <p:cBhvr>
                                        <p:cTn id="260" dur="1" fill="hold">
                                          <p:stCondLst>
                                            <p:cond delay="499"/>
                                          </p:stCondLst>
                                        </p:cTn>
                                        <p:tgtEl>
                                          <p:spTgt spid="40"/>
                                        </p:tgtEl>
                                        <p:attrNameLst>
                                          <p:attrName>style.visibility</p:attrName>
                                        </p:attrNameLst>
                                      </p:cBhvr>
                                      <p:to>
                                        <p:strVal val="hidden"/>
                                      </p:to>
                                    </p:set>
                                  </p:childTnLst>
                                </p:cTn>
                              </p:par>
                              <p:par>
                                <p:cTn id="261" presetID="10" presetClass="exit" presetSubtype="0" fill="hold" grpId="1" nodeType="withEffect">
                                  <p:stCondLst>
                                    <p:cond delay="0"/>
                                  </p:stCondLst>
                                  <p:childTnLst>
                                    <p:animEffect transition="out" filter="fade">
                                      <p:cBhvr>
                                        <p:cTn id="262" dur="500"/>
                                        <p:tgtEl>
                                          <p:spTgt spid="41"/>
                                        </p:tgtEl>
                                      </p:cBhvr>
                                    </p:animEffect>
                                    <p:set>
                                      <p:cBhvr>
                                        <p:cTn id="263" dur="1" fill="hold">
                                          <p:stCondLst>
                                            <p:cond delay="499"/>
                                          </p:stCondLst>
                                        </p:cTn>
                                        <p:tgtEl>
                                          <p:spTgt spid="41"/>
                                        </p:tgtEl>
                                        <p:attrNameLst>
                                          <p:attrName>style.visibility</p:attrName>
                                        </p:attrNameLst>
                                      </p:cBhvr>
                                      <p:to>
                                        <p:strVal val="hidden"/>
                                      </p:to>
                                    </p:set>
                                  </p:childTnLst>
                                </p:cTn>
                              </p:par>
                              <p:par>
                                <p:cTn id="264" presetID="10" presetClass="exit" presetSubtype="0" fill="hold" nodeType="withEffect">
                                  <p:stCondLst>
                                    <p:cond delay="0"/>
                                  </p:stCondLst>
                                  <p:childTnLst>
                                    <p:animEffect transition="out" filter="fade">
                                      <p:cBhvr>
                                        <p:cTn id="265" dur="500"/>
                                        <p:tgtEl>
                                          <p:spTgt spid="42"/>
                                        </p:tgtEl>
                                      </p:cBhvr>
                                    </p:animEffect>
                                    <p:set>
                                      <p:cBhvr>
                                        <p:cTn id="266" dur="1" fill="hold">
                                          <p:stCondLst>
                                            <p:cond delay="499"/>
                                          </p:stCondLst>
                                        </p:cTn>
                                        <p:tgtEl>
                                          <p:spTgt spid="42"/>
                                        </p:tgtEl>
                                        <p:attrNameLst>
                                          <p:attrName>style.visibility</p:attrName>
                                        </p:attrNameLst>
                                      </p:cBhvr>
                                      <p:to>
                                        <p:strVal val="hidden"/>
                                      </p:to>
                                    </p:set>
                                  </p:childTnLst>
                                </p:cTn>
                              </p:par>
                              <p:par>
                                <p:cTn id="267" presetID="10" presetClass="exit" presetSubtype="0" fill="hold" grpId="1" nodeType="withEffect">
                                  <p:stCondLst>
                                    <p:cond delay="0"/>
                                  </p:stCondLst>
                                  <p:childTnLst>
                                    <p:animEffect transition="out" filter="fade">
                                      <p:cBhvr>
                                        <p:cTn id="268" dur="500"/>
                                        <p:tgtEl>
                                          <p:spTgt spid="43"/>
                                        </p:tgtEl>
                                      </p:cBhvr>
                                    </p:animEffect>
                                    <p:set>
                                      <p:cBhvr>
                                        <p:cTn id="269" dur="1" fill="hold">
                                          <p:stCondLst>
                                            <p:cond delay="499"/>
                                          </p:stCondLst>
                                        </p:cTn>
                                        <p:tgtEl>
                                          <p:spTgt spid="43"/>
                                        </p:tgtEl>
                                        <p:attrNameLst>
                                          <p:attrName>style.visibility</p:attrName>
                                        </p:attrNameLst>
                                      </p:cBhvr>
                                      <p:to>
                                        <p:strVal val="hidden"/>
                                      </p:to>
                                    </p:set>
                                  </p:childTnLst>
                                </p:cTn>
                              </p:par>
                              <p:par>
                                <p:cTn id="270" presetID="10" presetClass="exit" presetSubtype="0" fill="hold" grpId="1" nodeType="withEffect">
                                  <p:stCondLst>
                                    <p:cond delay="0"/>
                                  </p:stCondLst>
                                  <p:childTnLst>
                                    <p:animEffect transition="out" filter="fade">
                                      <p:cBhvr>
                                        <p:cTn id="271" dur="500"/>
                                        <p:tgtEl>
                                          <p:spTgt spid="44"/>
                                        </p:tgtEl>
                                      </p:cBhvr>
                                    </p:animEffect>
                                    <p:set>
                                      <p:cBhvr>
                                        <p:cTn id="272" dur="1" fill="hold">
                                          <p:stCondLst>
                                            <p:cond delay="499"/>
                                          </p:stCondLst>
                                        </p:cTn>
                                        <p:tgtEl>
                                          <p:spTgt spid="44"/>
                                        </p:tgtEl>
                                        <p:attrNameLst>
                                          <p:attrName>style.visibility</p:attrName>
                                        </p:attrNameLst>
                                      </p:cBhvr>
                                      <p:to>
                                        <p:strVal val="hidden"/>
                                      </p:to>
                                    </p:set>
                                  </p:childTnLst>
                                </p:cTn>
                              </p:par>
                            </p:childTnLst>
                          </p:cTn>
                        </p:par>
                      </p:childTnLst>
                    </p:cTn>
                  </p:par>
                  <p:par>
                    <p:cTn id="273" fill="hold">
                      <p:stCondLst>
                        <p:cond delay="indefinite"/>
                      </p:stCondLst>
                      <p:childTnLst>
                        <p:par>
                          <p:cTn id="274" fill="hold">
                            <p:stCondLst>
                              <p:cond delay="0"/>
                            </p:stCondLst>
                            <p:childTnLst>
                              <p:par>
                                <p:cTn id="275" presetID="10" presetClass="entr" presetSubtype="0" fill="hold" grpId="0" nodeType="clickEffect">
                                  <p:stCondLst>
                                    <p:cond delay="0"/>
                                  </p:stCondLst>
                                  <p:childTnLst>
                                    <p:set>
                                      <p:cBhvr>
                                        <p:cTn id="276" dur="1" fill="hold">
                                          <p:stCondLst>
                                            <p:cond delay="0"/>
                                          </p:stCondLst>
                                        </p:cTn>
                                        <p:tgtEl>
                                          <p:spTgt spid="45"/>
                                        </p:tgtEl>
                                        <p:attrNameLst>
                                          <p:attrName>style.visibility</p:attrName>
                                        </p:attrNameLst>
                                      </p:cBhvr>
                                      <p:to>
                                        <p:strVal val="visible"/>
                                      </p:to>
                                    </p:set>
                                    <p:animEffect transition="in" filter="fade">
                                      <p:cBhvr>
                                        <p:cTn id="277" dur="500"/>
                                        <p:tgtEl>
                                          <p:spTgt spid="45"/>
                                        </p:tgtEl>
                                      </p:cBhvr>
                                    </p:animEffect>
                                  </p:childTnLst>
                                </p:cTn>
                              </p:par>
                            </p:childTnLst>
                          </p:cTn>
                        </p:par>
                      </p:childTnLst>
                    </p:cTn>
                  </p:par>
                  <p:par>
                    <p:cTn id="278" fill="hold">
                      <p:stCondLst>
                        <p:cond delay="indefinite"/>
                      </p:stCondLst>
                      <p:childTnLst>
                        <p:par>
                          <p:cTn id="279" fill="hold">
                            <p:stCondLst>
                              <p:cond delay="0"/>
                            </p:stCondLst>
                            <p:childTnLst>
                              <p:par>
                                <p:cTn id="280" presetID="10" presetClass="entr" presetSubtype="0" fill="hold" grpId="0" nodeType="clickEffect">
                                  <p:stCondLst>
                                    <p:cond delay="0"/>
                                  </p:stCondLst>
                                  <p:childTnLst>
                                    <p:set>
                                      <p:cBhvr>
                                        <p:cTn id="281" dur="1" fill="hold">
                                          <p:stCondLst>
                                            <p:cond delay="0"/>
                                          </p:stCondLst>
                                        </p:cTn>
                                        <p:tgtEl>
                                          <p:spTgt spid="46"/>
                                        </p:tgtEl>
                                        <p:attrNameLst>
                                          <p:attrName>style.visibility</p:attrName>
                                        </p:attrNameLst>
                                      </p:cBhvr>
                                      <p:to>
                                        <p:strVal val="visible"/>
                                      </p:to>
                                    </p:set>
                                    <p:animEffect transition="in" filter="fade">
                                      <p:cBhvr>
                                        <p:cTn id="282" dur="500"/>
                                        <p:tgtEl>
                                          <p:spTgt spid="46"/>
                                        </p:tgtEl>
                                      </p:cBhvr>
                                    </p:animEffect>
                                  </p:childTnLst>
                                </p:cTn>
                              </p:par>
                            </p:childTnLst>
                          </p:cTn>
                        </p:par>
                      </p:childTnLst>
                    </p:cTn>
                  </p:par>
                  <p:par>
                    <p:cTn id="283" fill="hold">
                      <p:stCondLst>
                        <p:cond delay="indefinite"/>
                      </p:stCondLst>
                      <p:childTnLst>
                        <p:par>
                          <p:cTn id="284" fill="hold">
                            <p:stCondLst>
                              <p:cond delay="0"/>
                            </p:stCondLst>
                            <p:childTnLst>
                              <p:par>
                                <p:cTn id="285" presetID="10" presetClass="entr" presetSubtype="0" fill="hold" grpId="0" nodeType="clickEffect">
                                  <p:stCondLst>
                                    <p:cond delay="0"/>
                                  </p:stCondLst>
                                  <p:childTnLst>
                                    <p:set>
                                      <p:cBhvr>
                                        <p:cTn id="286" dur="1" fill="hold">
                                          <p:stCondLst>
                                            <p:cond delay="0"/>
                                          </p:stCondLst>
                                        </p:cTn>
                                        <p:tgtEl>
                                          <p:spTgt spid="47"/>
                                        </p:tgtEl>
                                        <p:attrNameLst>
                                          <p:attrName>style.visibility</p:attrName>
                                        </p:attrNameLst>
                                      </p:cBhvr>
                                      <p:to>
                                        <p:strVal val="visible"/>
                                      </p:to>
                                    </p:set>
                                    <p:animEffect transition="in" filter="fade">
                                      <p:cBhvr>
                                        <p:cTn id="287" dur="500"/>
                                        <p:tgtEl>
                                          <p:spTgt spid="47"/>
                                        </p:tgtEl>
                                      </p:cBhvr>
                                    </p:animEffect>
                                  </p:childTnLst>
                                </p:cTn>
                              </p:par>
                              <p:par>
                                <p:cTn id="288" presetID="10" presetClass="entr" presetSubtype="0" fill="hold" nodeType="withEffect">
                                  <p:stCondLst>
                                    <p:cond delay="0"/>
                                  </p:stCondLst>
                                  <p:childTnLst>
                                    <p:set>
                                      <p:cBhvr>
                                        <p:cTn id="289" dur="1" fill="hold">
                                          <p:stCondLst>
                                            <p:cond delay="0"/>
                                          </p:stCondLst>
                                        </p:cTn>
                                        <p:tgtEl>
                                          <p:spTgt spid="48"/>
                                        </p:tgtEl>
                                        <p:attrNameLst>
                                          <p:attrName>style.visibility</p:attrName>
                                        </p:attrNameLst>
                                      </p:cBhvr>
                                      <p:to>
                                        <p:strVal val="visible"/>
                                      </p:to>
                                    </p:set>
                                    <p:animEffect transition="in" filter="fade">
                                      <p:cBhvr>
                                        <p:cTn id="290" dur="500"/>
                                        <p:tgtEl>
                                          <p:spTgt spid="48"/>
                                        </p:tgtEl>
                                      </p:cBhvr>
                                    </p:animEffect>
                                  </p:childTnLst>
                                </p:cTn>
                              </p:par>
                            </p:childTnLst>
                          </p:cTn>
                        </p:par>
                      </p:childTnLst>
                    </p:cTn>
                  </p:par>
                  <p:par>
                    <p:cTn id="291" fill="hold">
                      <p:stCondLst>
                        <p:cond delay="indefinite"/>
                      </p:stCondLst>
                      <p:childTnLst>
                        <p:par>
                          <p:cTn id="292" fill="hold">
                            <p:stCondLst>
                              <p:cond delay="0"/>
                            </p:stCondLst>
                            <p:childTnLst>
                              <p:par>
                                <p:cTn id="293" presetID="10" presetClass="entr" presetSubtype="0" fill="hold" grpId="0" nodeType="clickEffect">
                                  <p:stCondLst>
                                    <p:cond delay="0"/>
                                  </p:stCondLst>
                                  <p:childTnLst>
                                    <p:set>
                                      <p:cBhvr>
                                        <p:cTn id="294" dur="1" fill="hold">
                                          <p:stCondLst>
                                            <p:cond delay="0"/>
                                          </p:stCondLst>
                                        </p:cTn>
                                        <p:tgtEl>
                                          <p:spTgt spid="49"/>
                                        </p:tgtEl>
                                        <p:attrNameLst>
                                          <p:attrName>style.visibility</p:attrName>
                                        </p:attrNameLst>
                                      </p:cBhvr>
                                      <p:to>
                                        <p:strVal val="visible"/>
                                      </p:to>
                                    </p:set>
                                    <p:animEffect transition="in" filter="fade">
                                      <p:cBhvr>
                                        <p:cTn id="295" dur="500"/>
                                        <p:tgtEl>
                                          <p:spTgt spid="49"/>
                                        </p:tgtEl>
                                      </p:cBhvr>
                                    </p:animEffect>
                                  </p:childTnLst>
                                </p:cTn>
                              </p:par>
                              <p:par>
                                <p:cTn id="296" presetID="10" presetClass="entr" presetSubtype="0" fill="hold" nodeType="withEffect">
                                  <p:stCondLst>
                                    <p:cond delay="0"/>
                                  </p:stCondLst>
                                  <p:childTnLst>
                                    <p:set>
                                      <p:cBhvr>
                                        <p:cTn id="297" dur="1" fill="hold">
                                          <p:stCondLst>
                                            <p:cond delay="0"/>
                                          </p:stCondLst>
                                        </p:cTn>
                                        <p:tgtEl>
                                          <p:spTgt spid="50"/>
                                        </p:tgtEl>
                                        <p:attrNameLst>
                                          <p:attrName>style.visibility</p:attrName>
                                        </p:attrNameLst>
                                      </p:cBhvr>
                                      <p:to>
                                        <p:strVal val="visible"/>
                                      </p:to>
                                    </p:set>
                                    <p:animEffect transition="in" filter="fade">
                                      <p:cBhvr>
                                        <p:cTn id="298" dur="500"/>
                                        <p:tgtEl>
                                          <p:spTgt spid="50"/>
                                        </p:tgtEl>
                                      </p:cBhvr>
                                    </p:animEffect>
                                  </p:childTnLst>
                                </p:cTn>
                              </p:par>
                            </p:childTnLst>
                          </p:cTn>
                        </p:par>
                      </p:childTnLst>
                    </p:cTn>
                  </p:par>
                  <p:par>
                    <p:cTn id="299" fill="hold">
                      <p:stCondLst>
                        <p:cond delay="indefinite"/>
                      </p:stCondLst>
                      <p:childTnLst>
                        <p:par>
                          <p:cTn id="300" fill="hold">
                            <p:stCondLst>
                              <p:cond delay="0"/>
                            </p:stCondLst>
                            <p:childTnLst>
                              <p:par>
                                <p:cTn id="301" presetID="0" presetClass="path" presetSubtype="0" accel="50000" decel="50000" fill="hold" grpId="1" nodeType="clickEffect">
                                  <p:stCondLst>
                                    <p:cond delay="0"/>
                                  </p:stCondLst>
                                  <p:childTnLst>
                                    <p:animMotion origin="layout" path="M 8.33333E-7 0 L 8.33333E-7 0.09282 " pathEditMode="relative" rAng="0" ptsTypes="AA">
                                      <p:cBhvr>
                                        <p:cTn id="302" dur="2000" fill="hold"/>
                                        <p:tgtEl>
                                          <p:spTgt spid="47"/>
                                        </p:tgtEl>
                                        <p:attrNameLst>
                                          <p:attrName>ppt_x</p:attrName>
                                          <p:attrName>ppt_y</p:attrName>
                                        </p:attrNameLst>
                                      </p:cBhvr>
                                      <p:rCtr x="0" y="4630"/>
                                    </p:animMotion>
                                  </p:childTnLst>
                                </p:cTn>
                              </p:par>
                              <p:par>
                                <p:cTn id="303" presetID="0" presetClass="path" presetSubtype="0" accel="50000" decel="50000" fill="hold" nodeType="withEffect">
                                  <p:stCondLst>
                                    <p:cond delay="0"/>
                                  </p:stCondLst>
                                  <p:childTnLst>
                                    <p:animMotion origin="layout" path="M 8.33333E-7 2.59259E-6 L 8.33333E-7 0.09282 " pathEditMode="relative" rAng="0" ptsTypes="AA">
                                      <p:cBhvr>
                                        <p:cTn id="304" dur="2000" fill="hold"/>
                                        <p:tgtEl>
                                          <p:spTgt spid="48"/>
                                        </p:tgtEl>
                                        <p:attrNameLst>
                                          <p:attrName>ppt_x</p:attrName>
                                          <p:attrName>ppt_y</p:attrName>
                                        </p:attrNameLst>
                                      </p:cBhvr>
                                      <p:rCtr x="0" y="4630"/>
                                    </p:animMotion>
                                  </p:childTnLst>
                                </p:cTn>
                              </p:par>
                              <p:par>
                                <p:cTn id="305" presetID="0" presetClass="path" presetSubtype="0" accel="50000" decel="50000" fill="hold" grpId="1" nodeType="withEffect">
                                  <p:stCondLst>
                                    <p:cond delay="0"/>
                                  </p:stCondLst>
                                  <p:childTnLst>
                                    <p:animMotion origin="layout" path="M 8.33333E-7 -3.7037E-7 L 8.33333E-7 -0.08958 " pathEditMode="relative" rAng="0" ptsTypes="AA">
                                      <p:cBhvr>
                                        <p:cTn id="306" dur="2000" fill="hold"/>
                                        <p:tgtEl>
                                          <p:spTgt spid="49"/>
                                        </p:tgtEl>
                                        <p:attrNameLst>
                                          <p:attrName>ppt_x</p:attrName>
                                          <p:attrName>ppt_y</p:attrName>
                                        </p:attrNameLst>
                                      </p:cBhvr>
                                      <p:rCtr x="0" y="-4491"/>
                                    </p:animMotion>
                                  </p:childTnLst>
                                </p:cTn>
                              </p:par>
                              <p:par>
                                <p:cTn id="307" presetID="0" presetClass="path" presetSubtype="0" accel="50000" decel="50000" fill="hold" nodeType="withEffect">
                                  <p:stCondLst>
                                    <p:cond delay="0"/>
                                  </p:stCondLst>
                                  <p:childTnLst>
                                    <p:animMotion origin="layout" path="M 8.33333E-7 -3.7037E-7 L 8.33333E-7 -0.08958 " pathEditMode="relative" rAng="0" ptsTypes="AA">
                                      <p:cBhvr>
                                        <p:cTn id="308" dur="2000" fill="hold"/>
                                        <p:tgtEl>
                                          <p:spTgt spid="50"/>
                                        </p:tgtEl>
                                        <p:attrNameLst>
                                          <p:attrName>ppt_x</p:attrName>
                                          <p:attrName>ppt_y</p:attrName>
                                        </p:attrNameLst>
                                      </p:cBhvr>
                                      <p:rCtr x="0" y="-4491"/>
                                    </p:animMotion>
                                  </p:childTnLst>
                                </p:cTn>
                              </p:par>
                            </p:childTnLst>
                          </p:cTn>
                        </p:par>
                      </p:childTnLst>
                    </p:cTn>
                  </p:par>
                  <p:par>
                    <p:cTn id="309" fill="hold">
                      <p:stCondLst>
                        <p:cond delay="indefinite"/>
                      </p:stCondLst>
                      <p:childTnLst>
                        <p:par>
                          <p:cTn id="310" fill="hold">
                            <p:stCondLst>
                              <p:cond delay="0"/>
                            </p:stCondLst>
                            <p:childTnLst>
                              <p:par>
                                <p:cTn id="311" presetID="22" presetClass="entr" presetSubtype="8" fill="hold" grpId="0" nodeType="clickEffect">
                                  <p:stCondLst>
                                    <p:cond delay="0"/>
                                  </p:stCondLst>
                                  <p:childTnLst>
                                    <p:set>
                                      <p:cBhvr>
                                        <p:cTn id="312" dur="1" fill="hold">
                                          <p:stCondLst>
                                            <p:cond delay="0"/>
                                          </p:stCondLst>
                                        </p:cTn>
                                        <p:tgtEl>
                                          <p:spTgt spid="52"/>
                                        </p:tgtEl>
                                        <p:attrNameLst>
                                          <p:attrName>style.visibility</p:attrName>
                                        </p:attrNameLst>
                                      </p:cBhvr>
                                      <p:to>
                                        <p:strVal val="visible"/>
                                      </p:to>
                                    </p:set>
                                    <p:animEffect transition="in" filter="wipe(left)">
                                      <p:cBhvr>
                                        <p:cTn id="313" dur="3000"/>
                                        <p:tgtEl>
                                          <p:spTgt spid="52"/>
                                        </p:tgtEl>
                                      </p:cBhvr>
                                    </p:animEffect>
                                  </p:childTnLst>
                                </p:cTn>
                              </p:par>
                              <p:par>
                                <p:cTn id="314" presetID="22" presetClass="entr" presetSubtype="8" fill="hold" grpId="0" nodeType="withEffect">
                                  <p:stCondLst>
                                    <p:cond delay="0"/>
                                  </p:stCondLst>
                                  <p:childTnLst>
                                    <p:set>
                                      <p:cBhvr>
                                        <p:cTn id="315" dur="1" fill="hold">
                                          <p:stCondLst>
                                            <p:cond delay="0"/>
                                          </p:stCondLst>
                                        </p:cTn>
                                        <p:tgtEl>
                                          <p:spTgt spid="51"/>
                                        </p:tgtEl>
                                        <p:attrNameLst>
                                          <p:attrName>style.visibility</p:attrName>
                                        </p:attrNameLst>
                                      </p:cBhvr>
                                      <p:to>
                                        <p:strVal val="visible"/>
                                      </p:to>
                                    </p:set>
                                    <p:animEffect transition="in" filter="wipe(left)">
                                      <p:cBhvr>
                                        <p:cTn id="316" dur="3000"/>
                                        <p:tgtEl>
                                          <p:spTgt spid="51"/>
                                        </p:tgtEl>
                                      </p:cBhvr>
                                    </p:animEffect>
                                  </p:childTnLst>
                                </p:cTn>
                              </p:par>
                            </p:childTnLst>
                          </p:cTn>
                        </p:par>
                      </p:childTnLst>
                    </p:cTn>
                  </p:par>
                  <p:par>
                    <p:cTn id="317" fill="hold">
                      <p:stCondLst>
                        <p:cond delay="indefinite"/>
                      </p:stCondLst>
                      <p:childTnLst>
                        <p:par>
                          <p:cTn id="318" fill="hold">
                            <p:stCondLst>
                              <p:cond delay="0"/>
                            </p:stCondLst>
                            <p:childTnLst>
                              <p:par>
                                <p:cTn id="319" presetID="10" presetClass="exit" presetSubtype="0" fill="hold" grpId="1" nodeType="clickEffect">
                                  <p:stCondLst>
                                    <p:cond delay="0"/>
                                  </p:stCondLst>
                                  <p:childTnLst>
                                    <p:animEffect transition="out" filter="fade">
                                      <p:cBhvr>
                                        <p:cTn id="320" dur="500"/>
                                        <p:tgtEl>
                                          <p:spTgt spid="4"/>
                                        </p:tgtEl>
                                      </p:cBhvr>
                                    </p:animEffect>
                                    <p:set>
                                      <p:cBhvr>
                                        <p:cTn id="321" dur="1" fill="hold">
                                          <p:stCondLst>
                                            <p:cond delay="499"/>
                                          </p:stCondLst>
                                        </p:cTn>
                                        <p:tgtEl>
                                          <p:spTgt spid="4"/>
                                        </p:tgtEl>
                                        <p:attrNameLst>
                                          <p:attrName>style.visibility</p:attrName>
                                        </p:attrNameLst>
                                      </p:cBhvr>
                                      <p:to>
                                        <p:strVal val="hidden"/>
                                      </p:to>
                                    </p:set>
                                  </p:childTnLst>
                                </p:cTn>
                              </p:par>
                              <p:par>
                                <p:cTn id="322" presetID="10" presetClass="exit" presetSubtype="0" fill="hold" grpId="3" nodeType="withEffect">
                                  <p:stCondLst>
                                    <p:cond delay="0"/>
                                  </p:stCondLst>
                                  <p:childTnLst>
                                    <p:animEffect transition="out" filter="fade">
                                      <p:cBhvr>
                                        <p:cTn id="323" dur="500"/>
                                        <p:tgtEl>
                                          <p:spTgt spid="2"/>
                                        </p:tgtEl>
                                      </p:cBhvr>
                                    </p:animEffect>
                                    <p:set>
                                      <p:cBhvr>
                                        <p:cTn id="324" dur="1" fill="hold">
                                          <p:stCondLst>
                                            <p:cond delay="499"/>
                                          </p:stCondLst>
                                        </p:cTn>
                                        <p:tgtEl>
                                          <p:spTgt spid="2"/>
                                        </p:tgtEl>
                                        <p:attrNameLst>
                                          <p:attrName>style.visibility</p:attrName>
                                        </p:attrNameLst>
                                      </p:cBhvr>
                                      <p:to>
                                        <p:strVal val="hidden"/>
                                      </p:to>
                                    </p:set>
                                  </p:childTnLst>
                                </p:cTn>
                              </p:par>
                              <p:par>
                                <p:cTn id="325" presetID="10" presetClass="exit" presetSubtype="0" fill="hold" grpId="1" nodeType="withEffect">
                                  <p:stCondLst>
                                    <p:cond delay="0"/>
                                  </p:stCondLst>
                                  <p:childTnLst>
                                    <p:animEffect transition="out" filter="fade">
                                      <p:cBhvr>
                                        <p:cTn id="326" dur="500"/>
                                        <p:tgtEl>
                                          <p:spTgt spid="5"/>
                                        </p:tgtEl>
                                      </p:cBhvr>
                                    </p:animEffect>
                                    <p:set>
                                      <p:cBhvr>
                                        <p:cTn id="327" dur="1" fill="hold">
                                          <p:stCondLst>
                                            <p:cond delay="499"/>
                                          </p:stCondLst>
                                        </p:cTn>
                                        <p:tgtEl>
                                          <p:spTgt spid="5"/>
                                        </p:tgtEl>
                                        <p:attrNameLst>
                                          <p:attrName>style.visibility</p:attrName>
                                        </p:attrNameLst>
                                      </p:cBhvr>
                                      <p:to>
                                        <p:strVal val="hidden"/>
                                      </p:to>
                                    </p:set>
                                  </p:childTnLst>
                                </p:cTn>
                              </p:par>
                              <p:par>
                                <p:cTn id="328" presetID="10" presetClass="exit" presetSubtype="0" fill="hold" grpId="3" nodeType="withEffect">
                                  <p:stCondLst>
                                    <p:cond delay="0"/>
                                  </p:stCondLst>
                                  <p:childTnLst>
                                    <p:animEffect transition="out" filter="fade">
                                      <p:cBhvr>
                                        <p:cTn id="329" dur="500"/>
                                        <p:tgtEl>
                                          <p:spTgt spid="3"/>
                                        </p:tgtEl>
                                      </p:cBhvr>
                                    </p:animEffect>
                                    <p:set>
                                      <p:cBhvr>
                                        <p:cTn id="330" dur="1" fill="hold">
                                          <p:stCondLst>
                                            <p:cond delay="499"/>
                                          </p:stCondLst>
                                        </p:cTn>
                                        <p:tgtEl>
                                          <p:spTgt spid="3"/>
                                        </p:tgtEl>
                                        <p:attrNameLst>
                                          <p:attrName>style.visibility</p:attrName>
                                        </p:attrNameLst>
                                      </p:cBhvr>
                                      <p:to>
                                        <p:strVal val="hidden"/>
                                      </p:to>
                                    </p:set>
                                  </p:childTnLst>
                                </p:cTn>
                              </p:par>
                              <p:par>
                                <p:cTn id="331" presetID="10" presetClass="exit" presetSubtype="0" fill="hold" nodeType="withEffect">
                                  <p:stCondLst>
                                    <p:cond delay="0"/>
                                  </p:stCondLst>
                                  <p:childTnLst>
                                    <p:animEffect transition="out" filter="fade">
                                      <p:cBhvr>
                                        <p:cTn id="332" dur="500"/>
                                        <p:tgtEl>
                                          <p:spTgt spid="8"/>
                                        </p:tgtEl>
                                      </p:cBhvr>
                                    </p:animEffect>
                                    <p:set>
                                      <p:cBhvr>
                                        <p:cTn id="333" dur="1" fill="hold">
                                          <p:stCondLst>
                                            <p:cond delay="499"/>
                                          </p:stCondLst>
                                        </p:cTn>
                                        <p:tgtEl>
                                          <p:spTgt spid="8"/>
                                        </p:tgtEl>
                                        <p:attrNameLst>
                                          <p:attrName>style.visibility</p:attrName>
                                        </p:attrNameLst>
                                      </p:cBhvr>
                                      <p:to>
                                        <p:strVal val="hidden"/>
                                      </p:to>
                                    </p:set>
                                  </p:childTnLst>
                                </p:cTn>
                              </p:par>
                              <p:par>
                                <p:cTn id="334" presetID="10" presetClass="exit" presetSubtype="0" fill="hold" nodeType="withEffect">
                                  <p:stCondLst>
                                    <p:cond delay="0"/>
                                  </p:stCondLst>
                                  <p:childTnLst>
                                    <p:animEffect transition="out" filter="fade">
                                      <p:cBhvr>
                                        <p:cTn id="335" dur="500"/>
                                        <p:tgtEl>
                                          <p:spTgt spid="9"/>
                                        </p:tgtEl>
                                      </p:cBhvr>
                                    </p:animEffect>
                                    <p:set>
                                      <p:cBhvr>
                                        <p:cTn id="336" dur="1" fill="hold">
                                          <p:stCondLst>
                                            <p:cond delay="499"/>
                                          </p:stCondLst>
                                        </p:cTn>
                                        <p:tgtEl>
                                          <p:spTgt spid="9"/>
                                        </p:tgtEl>
                                        <p:attrNameLst>
                                          <p:attrName>style.visibility</p:attrName>
                                        </p:attrNameLst>
                                      </p:cBhvr>
                                      <p:to>
                                        <p:strVal val="hidden"/>
                                      </p:to>
                                    </p:set>
                                  </p:childTnLst>
                                </p:cTn>
                              </p:par>
                              <p:par>
                                <p:cTn id="337" presetID="10" presetClass="exit" presetSubtype="0" fill="hold" grpId="3" nodeType="withEffect">
                                  <p:stCondLst>
                                    <p:cond delay="0"/>
                                  </p:stCondLst>
                                  <p:childTnLst>
                                    <p:animEffect transition="out" filter="fade">
                                      <p:cBhvr>
                                        <p:cTn id="338" dur="500"/>
                                        <p:tgtEl>
                                          <p:spTgt spid="10"/>
                                        </p:tgtEl>
                                      </p:cBhvr>
                                    </p:animEffect>
                                    <p:set>
                                      <p:cBhvr>
                                        <p:cTn id="339" dur="1" fill="hold">
                                          <p:stCondLst>
                                            <p:cond delay="499"/>
                                          </p:stCondLst>
                                        </p:cTn>
                                        <p:tgtEl>
                                          <p:spTgt spid="10"/>
                                        </p:tgtEl>
                                        <p:attrNameLst>
                                          <p:attrName>style.visibility</p:attrName>
                                        </p:attrNameLst>
                                      </p:cBhvr>
                                      <p:to>
                                        <p:strVal val="hidden"/>
                                      </p:to>
                                    </p:set>
                                  </p:childTnLst>
                                </p:cTn>
                              </p:par>
                              <p:par>
                                <p:cTn id="340" presetID="10" presetClass="exit" presetSubtype="0" fill="hold" grpId="3" nodeType="withEffect">
                                  <p:stCondLst>
                                    <p:cond delay="0"/>
                                  </p:stCondLst>
                                  <p:childTnLst>
                                    <p:animEffect transition="out" filter="fade">
                                      <p:cBhvr>
                                        <p:cTn id="341" dur="500"/>
                                        <p:tgtEl>
                                          <p:spTgt spid="11"/>
                                        </p:tgtEl>
                                      </p:cBhvr>
                                    </p:animEffect>
                                    <p:set>
                                      <p:cBhvr>
                                        <p:cTn id="342" dur="1" fill="hold">
                                          <p:stCondLst>
                                            <p:cond delay="499"/>
                                          </p:stCondLst>
                                        </p:cTn>
                                        <p:tgtEl>
                                          <p:spTgt spid="11"/>
                                        </p:tgtEl>
                                        <p:attrNameLst>
                                          <p:attrName>style.visibility</p:attrName>
                                        </p:attrNameLst>
                                      </p:cBhvr>
                                      <p:to>
                                        <p:strVal val="hidden"/>
                                      </p:to>
                                    </p:set>
                                  </p:childTnLst>
                                </p:cTn>
                              </p:par>
                              <p:par>
                                <p:cTn id="343" presetID="10" presetClass="exit" presetSubtype="0" fill="hold" grpId="3" nodeType="withEffect">
                                  <p:stCondLst>
                                    <p:cond delay="0"/>
                                  </p:stCondLst>
                                  <p:childTnLst>
                                    <p:animEffect transition="out" filter="fade">
                                      <p:cBhvr>
                                        <p:cTn id="344" dur="500"/>
                                        <p:tgtEl>
                                          <p:spTgt spid="17"/>
                                        </p:tgtEl>
                                      </p:cBhvr>
                                    </p:animEffect>
                                    <p:set>
                                      <p:cBhvr>
                                        <p:cTn id="345" dur="1" fill="hold">
                                          <p:stCondLst>
                                            <p:cond delay="499"/>
                                          </p:stCondLst>
                                        </p:cTn>
                                        <p:tgtEl>
                                          <p:spTgt spid="17"/>
                                        </p:tgtEl>
                                        <p:attrNameLst>
                                          <p:attrName>style.visibility</p:attrName>
                                        </p:attrNameLst>
                                      </p:cBhvr>
                                      <p:to>
                                        <p:strVal val="hidden"/>
                                      </p:to>
                                    </p:set>
                                  </p:childTnLst>
                                </p:cTn>
                              </p:par>
                              <p:par>
                                <p:cTn id="346" presetID="10" presetClass="exit" presetSubtype="0" fill="hold" grpId="3" nodeType="withEffect">
                                  <p:stCondLst>
                                    <p:cond delay="0"/>
                                  </p:stCondLst>
                                  <p:childTnLst>
                                    <p:animEffect transition="out" filter="fade">
                                      <p:cBhvr>
                                        <p:cTn id="347" dur="500"/>
                                        <p:tgtEl>
                                          <p:spTgt spid="18"/>
                                        </p:tgtEl>
                                      </p:cBhvr>
                                    </p:animEffect>
                                    <p:set>
                                      <p:cBhvr>
                                        <p:cTn id="348" dur="1" fill="hold">
                                          <p:stCondLst>
                                            <p:cond delay="499"/>
                                          </p:stCondLst>
                                        </p:cTn>
                                        <p:tgtEl>
                                          <p:spTgt spid="18"/>
                                        </p:tgtEl>
                                        <p:attrNameLst>
                                          <p:attrName>style.visibility</p:attrName>
                                        </p:attrNameLst>
                                      </p:cBhvr>
                                      <p:to>
                                        <p:strVal val="hidden"/>
                                      </p:to>
                                    </p:set>
                                  </p:childTnLst>
                                </p:cTn>
                              </p:par>
                              <p:par>
                                <p:cTn id="349" presetID="10" presetClass="exit" presetSubtype="0" fill="hold" grpId="2" nodeType="withEffect">
                                  <p:stCondLst>
                                    <p:cond delay="0"/>
                                  </p:stCondLst>
                                  <p:childTnLst>
                                    <p:animEffect transition="out" filter="fade">
                                      <p:cBhvr>
                                        <p:cTn id="350" dur="500"/>
                                        <p:tgtEl>
                                          <p:spTgt spid="19"/>
                                        </p:tgtEl>
                                      </p:cBhvr>
                                    </p:animEffect>
                                    <p:set>
                                      <p:cBhvr>
                                        <p:cTn id="351" dur="1" fill="hold">
                                          <p:stCondLst>
                                            <p:cond delay="499"/>
                                          </p:stCondLst>
                                        </p:cTn>
                                        <p:tgtEl>
                                          <p:spTgt spid="19"/>
                                        </p:tgtEl>
                                        <p:attrNameLst>
                                          <p:attrName>style.visibility</p:attrName>
                                        </p:attrNameLst>
                                      </p:cBhvr>
                                      <p:to>
                                        <p:strVal val="hidden"/>
                                      </p:to>
                                    </p:set>
                                  </p:childTnLst>
                                </p:cTn>
                              </p:par>
                              <p:par>
                                <p:cTn id="352" presetID="10" presetClass="exit" presetSubtype="0" fill="hold" grpId="2" nodeType="withEffect">
                                  <p:stCondLst>
                                    <p:cond delay="0"/>
                                  </p:stCondLst>
                                  <p:childTnLst>
                                    <p:animEffect transition="out" filter="fade">
                                      <p:cBhvr>
                                        <p:cTn id="353" dur="500"/>
                                        <p:tgtEl>
                                          <p:spTgt spid="20"/>
                                        </p:tgtEl>
                                      </p:cBhvr>
                                    </p:animEffect>
                                    <p:set>
                                      <p:cBhvr>
                                        <p:cTn id="354" dur="1" fill="hold">
                                          <p:stCondLst>
                                            <p:cond delay="499"/>
                                          </p:stCondLst>
                                        </p:cTn>
                                        <p:tgtEl>
                                          <p:spTgt spid="20"/>
                                        </p:tgtEl>
                                        <p:attrNameLst>
                                          <p:attrName>style.visibility</p:attrName>
                                        </p:attrNameLst>
                                      </p:cBhvr>
                                      <p:to>
                                        <p:strVal val="hidden"/>
                                      </p:to>
                                    </p:set>
                                  </p:childTnLst>
                                </p:cTn>
                              </p:par>
                              <p:par>
                                <p:cTn id="355" presetID="10" presetClass="exit" presetSubtype="0" fill="hold" grpId="2" nodeType="withEffect">
                                  <p:stCondLst>
                                    <p:cond delay="0"/>
                                  </p:stCondLst>
                                  <p:childTnLst>
                                    <p:animEffect transition="out" filter="fade">
                                      <p:cBhvr>
                                        <p:cTn id="356" dur="500"/>
                                        <p:tgtEl>
                                          <p:spTgt spid="21"/>
                                        </p:tgtEl>
                                      </p:cBhvr>
                                    </p:animEffect>
                                    <p:set>
                                      <p:cBhvr>
                                        <p:cTn id="357" dur="1" fill="hold">
                                          <p:stCondLst>
                                            <p:cond delay="499"/>
                                          </p:stCondLst>
                                        </p:cTn>
                                        <p:tgtEl>
                                          <p:spTgt spid="21"/>
                                        </p:tgtEl>
                                        <p:attrNameLst>
                                          <p:attrName>style.visibility</p:attrName>
                                        </p:attrNameLst>
                                      </p:cBhvr>
                                      <p:to>
                                        <p:strVal val="hidden"/>
                                      </p:to>
                                    </p:set>
                                  </p:childTnLst>
                                </p:cTn>
                              </p:par>
                              <p:par>
                                <p:cTn id="358" presetID="10" presetClass="exit" presetSubtype="0" fill="hold" grpId="2" nodeType="withEffect">
                                  <p:stCondLst>
                                    <p:cond delay="0"/>
                                  </p:stCondLst>
                                  <p:childTnLst>
                                    <p:animEffect transition="out" filter="fade">
                                      <p:cBhvr>
                                        <p:cTn id="359" dur="500"/>
                                        <p:tgtEl>
                                          <p:spTgt spid="22"/>
                                        </p:tgtEl>
                                      </p:cBhvr>
                                    </p:animEffect>
                                    <p:set>
                                      <p:cBhvr>
                                        <p:cTn id="360" dur="1" fill="hold">
                                          <p:stCondLst>
                                            <p:cond delay="499"/>
                                          </p:stCondLst>
                                        </p:cTn>
                                        <p:tgtEl>
                                          <p:spTgt spid="22"/>
                                        </p:tgtEl>
                                        <p:attrNameLst>
                                          <p:attrName>style.visibility</p:attrName>
                                        </p:attrNameLst>
                                      </p:cBhvr>
                                      <p:to>
                                        <p:strVal val="hidden"/>
                                      </p:to>
                                    </p:set>
                                  </p:childTnLst>
                                </p:cTn>
                              </p:par>
                              <p:par>
                                <p:cTn id="361" presetID="10" presetClass="exit" presetSubtype="0" fill="hold" grpId="2" nodeType="withEffect">
                                  <p:stCondLst>
                                    <p:cond delay="0"/>
                                  </p:stCondLst>
                                  <p:childTnLst>
                                    <p:animEffect transition="out" filter="fade">
                                      <p:cBhvr>
                                        <p:cTn id="362" dur="500"/>
                                        <p:tgtEl>
                                          <p:spTgt spid="23"/>
                                        </p:tgtEl>
                                      </p:cBhvr>
                                    </p:animEffect>
                                    <p:set>
                                      <p:cBhvr>
                                        <p:cTn id="363" dur="1" fill="hold">
                                          <p:stCondLst>
                                            <p:cond delay="499"/>
                                          </p:stCondLst>
                                        </p:cTn>
                                        <p:tgtEl>
                                          <p:spTgt spid="23"/>
                                        </p:tgtEl>
                                        <p:attrNameLst>
                                          <p:attrName>style.visibility</p:attrName>
                                        </p:attrNameLst>
                                      </p:cBhvr>
                                      <p:to>
                                        <p:strVal val="hidden"/>
                                      </p:to>
                                    </p:set>
                                  </p:childTnLst>
                                </p:cTn>
                              </p:par>
                              <p:par>
                                <p:cTn id="364" presetID="10" presetClass="exit" presetSubtype="0" fill="hold" nodeType="withEffect">
                                  <p:stCondLst>
                                    <p:cond delay="0"/>
                                  </p:stCondLst>
                                  <p:childTnLst>
                                    <p:animEffect transition="out" filter="fade">
                                      <p:cBhvr>
                                        <p:cTn id="365" dur="500"/>
                                        <p:tgtEl>
                                          <p:spTgt spid="24"/>
                                        </p:tgtEl>
                                      </p:cBhvr>
                                    </p:animEffect>
                                    <p:set>
                                      <p:cBhvr>
                                        <p:cTn id="366" dur="1" fill="hold">
                                          <p:stCondLst>
                                            <p:cond delay="499"/>
                                          </p:stCondLst>
                                        </p:cTn>
                                        <p:tgtEl>
                                          <p:spTgt spid="24"/>
                                        </p:tgtEl>
                                        <p:attrNameLst>
                                          <p:attrName>style.visibility</p:attrName>
                                        </p:attrNameLst>
                                      </p:cBhvr>
                                      <p:to>
                                        <p:strVal val="hidden"/>
                                      </p:to>
                                    </p:set>
                                  </p:childTnLst>
                                </p:cTn>
                              </p:par>
                              <p:par>
                                <p:cTn id="367" presetID="10" presetClass="exit" presetSubtype="0" fill="hold" grpId="2" nodeType="withEffect">
                                  <p:stCondLst>
                                    <p:cond delay="0"/>
                                  </p:stCondLst>
                                  <p:childTnLst>
                                    <p:animEffect transition="out" filter="fade">
                                      <p:cBhvr>
                                        <p:cTn id="368" dur="500"/>
                                        <p:tgtEl>
                                          <p:spTgt spid="25"/>
                                        </p:tgtEl>
                                      </p:cBhvr>
                                    </p:animEffect>
                                    <p:set>
                                      <p:cBhvr>
                                        <p:cTn id="369" dur="1" fill="hold">
                                          <p:stCondLst>
                                            <p:cond delay="499"/>
                                          </p:stCondLst>
                                        </p:cTn>
                                        <p:tgtEl>
                                          <p:spTgt spid="25"/>
                                        </p:tgtEl>
                                        <p:attrNameLst>
                                          <p:attrName>style.visibility</p:attrName>
                                        </p:attrNameLst>
                                      </p:cBhvr>
                                      <p:to>
                                        <p:strVal val="hidden"/>
                                      </p:to>
                                    </p:set>
                                  </p:childTnLst>
                                </p:cTn>
                              </p:par>
                              <p:par>
                                <p:cTn id="370" presetID="10" presetClass="exit" presetSubtype="0" fill="hold" nodeType="withEffect">
                                  <p:stCondLst>
                                    <p:cond delay="0"/>
                                  </p:stCondLst>
                                  <p:childTnLst>
                                    <p:animEffect transition="out" filter="fade">
                                      <p:cBhvr>
                                        <p:cTn id="371" dur="500"/>
                                        <p:tgtEl>
                                          <p:spTgt spid="26"/>
                                        </p:tgtEl>
                                      </p:cBhvr>
                                    </p:animEffect>
                                    <p:set>
                                      <p:cBhvr>
                                        <p:cTn id="372" dur="1" fill="hold">
                                          <p:stCondLst>
                                            <p:cond delay="499"/>
                                          </p:stCondLst>
                                        </p:cTn>
                                        <p:tgtEl>
                                          <p:spTgt spid="26"/>
                                        </p:tgtEl>
                                        <p:attrNameLst>
                                          <p:attrName>style.visibility</p:attrName>
                                        </p:attrNameLst>
                                      </p:cBhvr>
                                      <p:to>
                                        <p:strVal val="hidden"/>
                                      </p:to>
                                    </p:set>
                                  </p:childTnLst>
                                </p:cTn>
                              </p:par>
                              <p:par>
                                <p:cTn id="373" presetID="10" presetClass="exit" presetSubtype="0" fill="hold" grpId="2" nodeType="withEffect">
                                  <p:stCondLst>
                                    <p:cond delay="0"/>
                                  </p:stCondLst>
                                  <p:childTnLst>
                                    <p:animEffect transition="out" filter="fade">
                                      <p:cBhvr>
                                        <p:cTn id="374" dur="500"/>
                                        <p:tgtEl>
                                          <p:spTgt spid="29"/>
                                        </p:tgtEl>
                                      </p:cBhvr>
                                    </p:animEffect>
                                    <p:set>
                                      <p:cBhvr>
                                        <p:cTn id="375" dur="1" fill="hold">
                                          <p:stCondLst>
                                            <p:cond delay="499"/>
                                          </p:stCondLst>
                                        </p:cTn>
                                        <p:tgtEl>
                                          <p:spTgt spid="29"/>
                                        </p:tgtEl>
                                        <p:attrNameLst>
                                          <p:attrName>style.visibility</p:attrName>
                                        </p:attrNameLst>
                                      </p:cBhvr>
                                      <p:to>
                                        <p:strVal val="hidden"/>
                                      </p:to>
                                    </p:set>
                                  </p:childTnLst>
                                </p:cTn>
                              </p:par>
                              <p:par>
                                <p:cTn id="376" presetID="10" presetClass="exit" presetSubtype="0" fill="hold" grpId="2" nodeType="withEffect">
                                  <p:stCondLst>
                                    <p:cond delay="0"/>
                                  </p:stCondLst>
                                  <p:childTnLst>
                                    <p:animEffect transition="out" filter="fade">
                                      <p:cBhvr>
                                        <p:cTn id="377" dur="500"/>
                                        <p:tgtEl>
                                          <p:spTgt spid="30"/>
                                        </p:tgtEl>
                                      </p:cBhvr>
                                    </p:animEffect>
                                    <p:set>
                                      <p:cBhvr>
                                        <p:cTn id="378" dur="1" fill="hold">
                                          <p:stCondLst>
                                            <p:cond delay="499"/>
                                          </p:stCondLst>
                                        </p:cTn>
                                        <p:tgtEl>
                                          <p:spTgt spid="30"/>
                                        </p:tgtEl>
                                        <p:attrNameLst>
                                          <p:attrName>style.visibility</p:attrName>
                                        </p:attrNameLst>
                                      </p:cBhvr>
                                      <p:to>
                                        <p:strVal val="hidden"/>
                                      </p:to>
                                    </p:set>
                                  </p:childTnLst>
                                </p:cTn>
                              </p:par>
                              <p:par>
                                <p:cTn id="379" presetID="10" presetClass="exit" presetSubtype="0" fill="hold" grpId="2" nodeType="withEffect">
                                  <p:stCondLst>
                                    <p:cond delay="0"/>
                                  </p:stCondLst>
                                  <p:childTnLst>
                                    <p:animEffect transition="out" filter="fade">
                                      <p:cBhvr>
                                        <p:cTn id="380" dur="500"/>
                                        <p:tgtEl>
                                          <p:spTgt spid="31"/>
                                        </p:tgtEl>
                                      </p:cBhvr>
                                    </p:animEffect>
                                    <p:set>
                                      <p:cBhvr>
                                        <p:cTn id="381" dur="1" fill="hold">
                                          <p:stCondLst>
                                            <p:cond delay="499"/>
                                          </p:stCondLst>
                                        </p:cTn>
                                        <p:tgtEl>
                                          <p:spTgt spid="31"/>
                                        </p:tgtEl>
                                        <p:attrNameLst>
                                          <p:attrName>style.visibility</p:attrName>
                                        </p:attrNameLst>
                                      </p:cBhvr>
                                      <p:to>
                                        <p:strVal val="hidden"/>
                                      </p:to>
                                    </p:set>
                                  </p:childTnLst>
                                </p:cTn>
                              </p:par>
                              <p:par>
                                <p:cTn id="382" presetID="10" presetClass="exit" presetSubtype="0" fill="hold" grpId="2" nodeType="withEffect">
                                  <p:stCondLst>
                                    <p:cond delay="0"/>
                                  </p:stCondLst>
                                  <p:childTnLst>
                                    <p:animEffect transition="out" filter="fade">
                                      <p:cBhvr>
                                        <p:cTn id="383" dur="500"/>
                                        <p:tgtEl>
                                          <p:spTgt spid="32"/>
                                        </p:tgtEl>
                                      </p:cBhvr>
                                    </p:animEffect>
                                    <p:set>
                                      <p:cBhvr>
                                        <p:cTn id="384" dur="1" fill="hold">
                                          <p:stCondLst>
                                            <p:cond delay="499"/>
                                          </p:stCondLst>
                                        </p:cTn>
                                        <p:tgtEl>
                                          <p:spTgt spid="32"/>
                                        </p:tgtEl>
                                        <p:attrNameLst>
                                          <p:attrName>style.visibility</p:attrName>
                                        </p:attrNameLst>
                                      </p:cBhvr>
                                      <p:to>
                                        <p:strVal val="hidden"/>
                                      </p:to>
                                    </p:set>
                                  </p:childTnLst>
                                </p:cTn>
                              </p:par>
                              <p:par>
                                <p:cTn id="385" presetID="10" presetClass="exit" presetSubtype="0" fill="hold" nodeType="withEffect">
                                  <p:stCondLst>
                                    <p:cond delay="0"/>
                                  </p:stCondLst>
                                  <p:childTnLst>
                                    <p:animEffect transition="out" filter="fade">
                                      <p:cBhvr>
                                        <p:cTn id="386" dur="500"/>
                                        <p:tgtEl>
                                          <p:spTgt spid="33"/>
                                        </p:tgtEl>
                                      </p:cBhvr>
                                    </p:animEffect>
                                    <p:set>
                                      <p:cBhvr>
                                        <p:cTn id="387" dur="1" fill="hold">
                                          <p:stCondLst>
                                            <p:cond delay="499"/>
                                          </p:stCondLst>
                                        </p:cTn>
                                        <p:tgtEl>
                                          <p:spTgt spid="33"/>
                                        </p:tgtEl>
                                        <p:attrNameLst>
                                          <p:attrName>style.visibility</p:attrName>
                                        </p:attrNameLst>
                                      </p:cBhvr>
                                      <p:to>
                                        <p:strVal val="hidden"/>
                                      </p:to>
                                    </p:set>
                                  </p:childTnLst>
                                </p:cTn>
                              </p:par>
                              <p:par>
                                <p:cTn id="388" presetID="10" presetClass="exit" presetSubtype="0" fill="hold" nodeType="withEffect">
                                  <p:stCondLst>
                                    <p:cond delay="0"/>
                                  </p:stCondLst>
                                  <p:childTnLst>
                                    <p:animEffect transition="out" filter="fade">
                                      <p:cBhvr>
                                        <p:cTn id="389" dur="500"/>
                                        <p:tgtEl>
                                          <p:spTgt spid="34"/>
                                        </p:tgtEl>
                                      </p:cBhvr>
                                    </p:animEffect>
                                    <p:set>
                                      <p:cBhvr>
                                        <p:cTn id="390" dur="1" fill="hold">
                                          <p:stCondLst>
                                            <p:cond delay="499"/>
                                          </p:stCondLst>
                                        </p:cTn>
                                        <p:tgtEl>
                                          <p:spTgt spid="34"/>
                                        </p:tgtEl>
                                        <p:attrNameLst>
                                          <p:attrName>style.visibility</p:attrName>
                                        </p:attrNameLst>
                                      </p:cBhvr>
                                      <p:to>
                                        <p:strVal val="hidden"/>
                                      </p:to>
                                    </p:set>
                                  </p:childTnLst>
                                </p:cTn>
                              </p:par>
                              <p:par>
                                <p:cTn id="391" presetID="10" presetClass="exit" presetSubtype="0" fill="hold" grpId="2" nodeType="withEffect">
                                  <p:stCondLst>
                                    <p:cond delay="0"/>
                                  </p:stCondLst>
                                  <p:childTnLst>
                                    <p:animEffect transition="out" filter="fade">
                                      <p:cBhvr>
                                        <p:cTn id="392" dur="500"/>
                                        <p:tgtEl>
                                          <p:spTgt spid="35"/>
                                        </p:tgtEl>
                                      </p:cBhvr>
                                    </p:animEffect>
                                    <p:set>
                                      <p:cBhvr>
                                        <p:cTn id="393" dur="1" fill="hold">
                                          <p:stCondLst>
                                            <p:cond delay="499"/>
                                          </p:stCondLst>
                                        </p:cTn>
                                        <p:tgtEl>
                                          <p:spTgt spid="35"/>
                                        </p:tgtEl>
                                        <p:attrNameLst>
                                          <p:attrName>style.visibility</p:attrName>
                                        </p:attrNameLst>
                                      </p:cBhvr>
                                      <p:to>
                                        <p:strVal val="hidden"/>
                                      </p:to>
                                    </p:set>
                                  </p:childTnLst>
                                </p:cTn>
                              </p:par>
                              <p:par>
                                <p:cTn id="394" presetID="10" presetClass="exit" presetSubtype="0" fill="hold" grpId="2" nodeType="withEffect">
                                  <p:stCondLst>
                                    <p:cond delay="0"/>
                                  </p:stCondLst>
                                  <p:childTnLst>
                                    <p:animEffect transition="out" filter="fade">
                                      <p:cBhvr>
                                        <p:cTn id="395" dur="500"/>
                                        <p:tgtEl>
                                          <p:spTgt spid="36"/>
                                        </p:tgtEl>
                                      </p:cBhvr>
                                    </p:animEffect>
                                    <p:set>
                                      <p:cBhvr>
                                        <p:cTn id="396" dur="1" fill="hold">
                                          <p:stCondLst>
                                            <p:cond delay="499"/>
                                          </p:stCondLst>
                                        </p:cTn>
                                        <p:tgtEl>
                                          <p:spTgt spid="36"/>
                                        </p:tgtEl>
                                        <p:attrNameLst>
                                          <p:attrName>style.visibility</p:attrName>
                                        </p:attrNameLst>
                                      </p:cBhvr>
                                      <p:to>
                                        <p:strVal val="hidden"/>
                                      </p:to>
                                    </p:set>
                                  </p:childTnLst>
                                </p:cTn>
                              </p:par>
                              <p:par>
                                <p:cTn id="397" presetID="10" presetClass="exit" presetSubtype="0" fill="hold" nodeType="withEffect">
                                  <p:stCondLst>
                                    <p:cond delay="0"/>
                                  </p:stCondLst>
                                  <p:childTnLst>
                                    <p:animEffect transition="out" filter="fade">
                                      <p:cBhvr>
                                        <p:cTn id="398" dur="500"/>
                                        <p:tgtEl>
                                          <p:spTgt spid="37"/>
                                        </p:tgtEl>
                                      </p:cBhvr>
                                    </p:animEffect>
                                    <p:set>
                                      <p:cBhvr>
                                        <p:cTn id="399" dur="1" fill="hold">
                                          <p:stCondLst>
                                            <p:cond delay="499"/>
                                          </p:stCondLst>
                                        </p:cTn>
                                        <p:tgtEl>
                                          <p:spTgt spid="37"/>
                                        </p:tgtEl>
                                        <p:attrNameLst>
                                          <p:attrName>style.visibility</p:attrName>
                                        </p:attrNameLst>
                                      </p:cBhvr>
                                      <p:to>
                                        <p:strVal val="hidden"/>
                                      </p:to>
                                    </p:set>
                                  </p:childTnLst>
                                </p:cTn>
                              </p:par>
                              <p:par>
                                <p:cTn id="400" presetID="10" presetClass="exit" presetSubtype="0" fill="hold" grpId="2" nodeType="withEffect">
                                  <p:stCondLst>
                                    <p:cond delay="0"/>
                                  </p:stCondLst>
                                  <p:childTnLst>
                                    <p:animEffect transition="out" filter="fade">
                                      <p:cBhvr>
                                        <p:cTn id="401" dur="500"/>
                                        <p:tgtEl>
                                          <p:spTgt spid="38"/>
                                        </p:tgtEl>
                                      </p:cBhvr>
                                    </p:animEffect>
                                    <p:set>
                                      <p:cBhvr>
                                        <p:cTn id="402" dur="1" fill="hold">
                                          <p:stCondLst>
                                            <p:cond delay="499"/>
                                          </p:stCondLst>
                                        </p:cTn>
                                        <p:tgtEl>
                                          <p:spTgt spid="38"/>
                                        </p:tgtEl>
                                        <p:attrNameLst>
                                          <p:attrName>style.visibility</p:attrName>
                                        </p:attrNameLst>
                                      </p:cBhvr>
                                      <p:to>
                                        <p:strVal val="hidden"/>
                                      </p:to>
                                    </p:set>
                                  </p:childTnLst>
                                </p:cTn>
                              </p:par>
                              <p:par>
                                <p:cTn id="403" presetID="10" presetClass="exit" presetSubtype="0" fill="hold" grpId="2" nodeType="withEffect">
                                  <p:stCondLst>
                                    <p:cond delay="0"/>
                                  </p:stCondLst>
                                  <p:childTnLst>
                                    <p:animEffect transition="out" filter="fade">
                                      <p:cBhvr>
                                        <p:cTn id="404" dur="500"/>
                                        <p:tgtEl>
                                          <p:spTgt spid="39"/>
                                        </p:tgtEl>
                                      </p:cBhvr>
                                    </p:animEffect>
                                    <p:set>
                                      <p:cBhvr>
                                        <p:cTn id="405" dur="1" fill="hold">
                                          <p:stCondLst>
                                            <p:cond delay="499"/>
                                          </p:stCondLst>
                                        </p:cTn>
                                        <p:tgtEl>
                                          <p:spTgt spid="39"/>
                                        </p:tgtEl>
                                        <p:attrNameLst>
                                          <p:attrName>style.visibility</p:attrName>
                                        </p:attrNameLst>
                                      </p:cBhvr>
                                      <p:to>
                                        <p:strVal val="hidden"/>
                                      </p:to>
                                    </p:set>
                                  </p:childTnLst>
                                </p:cTn>
                              </p:par>
                              <p:par>
                                <p:cTn id="406" presetID="10" presetClass="exit" presetSubtype="0" fill="hold" grpId="2" nodeType="withEffect">
                                  <p:stCondLst>
                                    <p:cond delay="0"/>
                                  </p:stCondLst>
                                  <p:childTnLst>
                                    <p:animEffect transition="out" filter="fade">
                                      <p:cBhvr>
                                        <p:cTn id="407" dur="500"/>
                                        <p:tgtEl>
                                          <p:spTgt spid="40"/>
                                        </p:tgtEl>
                                      </p:cBhvr>
                                    </p:animEffect>
                                    <p:set>
                                      <p:cBhvr>
                                        <p:cTn id="408" dur="1" fill="hold">
                                          <p:stCondLst>
                                            <p:cond delay="499"/>
                                          </p:stCondLst>
                                        </p:cTn>
                                        <p:tgtEl>
                                          <p:spTgt spid="40"/>
                                        </p:tgtEl>
                                        <p:attrNameLst>
                                          <p:attrName>style.visibility</p:attrName>
                                        </p:attrNameLst>
                                      </p:cBhvr>
                                      <p:to>
                                        <p:strVal val="hidden"/>
                                      </p:to>
                                    </p:set>
                                  </p:childTnLst>
                                </p:cTn>
                              </p:par>
                              <p:par>
                                <p:cTn id="409" presetID="10" presetClass="exit" presetSubtype="0" fill="hold" grpId="2" nodeType="withEffect">
                                  <p:stCondLst>
                                    <p:cond delay="0"/>
                                  </p:stCondLst>
                                  <p:childTnLst>
                                    <p:animEffect transition="out" filter="fade">
                                      <p:cBhvr>
                                        <p:cTn id="410" dur="500"/>
                                        <p:tgtEl>
                                          <p:spTgt spid="41"/>
                                        </p:tgtEl>
                                      </p:cBhvr>
                                    </p:animEffect>
                                    <p:set>
                                      <p:cBhvr>
                                        <p:cTn id="411" dur="1" fill="hold">
                                          <p:stCondLst>
                                            <p:cond delay="499"/>
                                          </p:stCondLst>
                                        </p:cTn>
                                        <p:tgtEl>
                                          <p:spTgt spid="41"/>
                                        </p:tgtEl>
                                        <p:attrNameLst>
                                          <p:attrName>style.visibility</p:attrName>
                                        </p:attrNameLst>
                                      </p:cBhvr>
                                      <p:to>
                                        <p:strVal val="hidden"/>
                                      </p:to>
                                    </p:set>
                                  </p:childTnLst>
                                </p:cTn>
                              </p:par>
                              <p:par>
                                <p:cTn id="412" presetID="10" presetClass="exit" presetSubtype="0" fill="hold" nodeType="withEffect">
                                  <p:stCondLst>
                                    <p:cond delay="0"/>
                                  </p:stCondLst>
                                  <p:childTnLst>
                                    <p:animEffect transition="out" filter="fade">
                                      <p:cBhvr>
                                        <p:cTn id="413" dur="500"/>
                                        <p:tgtEl>
                                          <p:spTgt spid="42"/>
                                        </p:tgtEl>
                                      </p:cBhvr>
                                    </p:animEffect>
                                    <p:set>
                                      <p:cBhvr>
                                        <p:cTn id="414" dur="1" fill="hold">
                                          <p:stCondLst>
                                            <p:cond delay="499"/>
                                          </p:stCondLst>
                                        </p:cTn>
                                        <p:tgtEl>
                                          <p:spTgt spid="42"/>
                                        </p:tgtEl>
                                        <p:attrNameLst>
                                          <p:attrName>style.visibility</p:attrName>
                                        </p:attrNameLst>
                                      </p:cBhvr>
                                      <p:to>
                                        <p:strVal val="hidden"/>
                                      </p:to>
                                    </p:set>
                                  </p:childTnLst>
                                </p:cTn>
                              </p:par>
                              <p:par>
                                <p:cTn id="415" presetID="10" presetClass="exit" presetSubtype="0" fill="hold" grpId="2" nodeType="withEffect">
                                  <p:stCondLst>
                                    <p:cond delay="0"/>
                                  </p:stCondLst>
                                  <p:childTnLst>
                                    <p:animEffect transition="out" filter="fade">
                                      <p:cBhvr>
                                        <p:cTn id="416" dur="500"/>
                                        <p:tgtEl>
                                          <p:spTgt spid="43"/>
                                        </p:tgtEl>
                                      </p:cBhvr>
                                    </p:animEffect>
                                    <p:set>
                                      <p:cBhvr>
                                        <p:cTn id="417" dur="1" fill="hold">
                                          <p:stCondLst>
                                            <p:cond delay="499"/>
                                          </p:stCondLst>
                                        </p:cTn>
                                        <p:tgtEl>
                                          <p:spTgt spid="43"/>
                                        </p:tgtEl>
                                        <p:attrNameLst>
                                          <p:attrName>style.visibility</p:attrName>
                                        </p:attrNameLst>
                                      </p:cBhvr>
                                      <p:to>
                                        <p:strVal val="hidden"/>
                                      </p:to>
                                    </p:set>
                                  </p:childTnLst>
                                </p:cTn>
                              </p:par>
                              <p:par>
                                <p:cTn id="418" presetID="10" presetClass="exit" presetSubtype="0" fill="hold" grpId="2" nodeType="withEffect">
                                  <p:stCondLst>
                                    <p:cond delay="0"/>
                                  </p:stCondLst>
                                  <p:childTnLst>
                                    <p:animEffect transition="out" filter="fade">
                                      <p:cBhvr>
                                        <p:cTn id="419" dur="500"/>
                                        <p:tgtEl>
                                          <p:spTgt spid="44"/>
                                        </p:tgtEl>
                                      </p:cBhvr>
                                    </p:animEffect>
                                    <p:set>
                                      <p:cBhvr>
                                        <p:cTn id="420" dur="1" fill="hold">
                                          <p:stCondLst>
                                            <p:cond delay="499"/>
                                          </p:stCondLst>
                                        </p:cTn>
                                        <p:tgtEl>
                                          <p:spTgt spid="44"/>
                                        </p:tgtEl>
                                        <p:attrNameLst>
                                          <p:attrName>style.visibility</p:attrName>
                                        </p:attrNameLst>
                                      </p:cBhvr>
                                      <p:to>
                                        <p:strVal val="hidden"/>
                                      </p:to>
                                    </p:set>
                                  </p:childTnLst>
                                </p:cTn>
                              </p:par>
                              <p:par>
                                <p:cTn id="421" presetID="10" presetClass="exit" presetSubtype="0" fill="hold" grpId="1" nodeType="withEffect">
                                  <p:stCondLst>
                                    <p:cond delay="0"/>
                                  </p:stCondLst>
                                  <p:childTnLst>
                                    <p:animEffect transition="out" filter="fade">
                                      <p:cBhvr>
                                        <p:cTn id="422" dur="500"/>
                                        <p:tgtEl>
                                          <p:spTgt spid="45"/>
                                        </p:tgtEl>
                                      </p:cBhvr>
                                    </p:animEffect>
                                    <p:set>
                                      <p:cBhvr>
                                        <p:cTn id="423" dur="1" fill="hold">
                                          <p:stCondLst>
                                            <p:cond delay="499"/>
                                          </p:stCondLst>
                                        </p:cTn>
                                        <p:tgtEl>
                                          <p:spTgt spid="45"/>
                                        </p:tgtEl>
                                        <p:attrNameLst>
                                          <p:attrName>style.visibility</p:attrName>
                                        </p:attrNameLst>
                                      </p:cBhvr>
                                      <p:to>
                                        <p:strVal val="hidden"/>
                                      </p:to>
                                    </p:set>
                                  </p:childTnLst>
                                </p:cTn>
                              </p:par>
                              <p:par>
                                <p:cTn id="424" presetID="10" presetClass="exit" presetSubtype="0" fill="hold" grpId="1" nodeType="withEffect">
                                  <p:stCondLst>
                                    <p:cond delay="0"/>
                                  </p:stCondLst>
                                  <p:childTnLst>
                                    <p:animEffect transition="out" filter="fade">
                                      <p:cBhvr>
                                        <p:cTn id="425" dur="500"/>
                                        <p:tgtEl>
                                          <p:spTgt spid="46"/>
                                        </p:tgtEl>
                                      </p:cBhvr>
                                    </p:animEffect>
                                    <p:set>
                                      <p:cBhvr>
                                        <p:cTn id="426" dur="1" fill="hold">
                                          <p:stCondLst>
                                            <p:cond delay="499"/>
                                          </p:stCondLst>
                                        </p:cTn>
                                        <p:tgtEl>
                                          <p:spTgt spid="46"/>
                                        </p:tgtEl>
                                        <p:attrNameLst>
                                          <p:attrName>style.visibility</p:attrName>
                                        </p:attrNameLst>
                                      </p:cBhvr>
                                      <p:to>
                                        <p:strVal val="hidden"/>
                                      </p:to>
                                    </p:set>
                                  </p:childTnLst>
                                </p:cTn>
                              </p:par>
                              <p:par>
                                <p:cTn id="427" presetID="10" presetClass="exit" presetSubtype="0" fill="hold" grpId="2" nodeType="withEffect">
                                  <p:stCondLst>
                                    <p:cond delay="0"/>
                                  </p:stCondLst>
                                  <p:childTnLst>
                                    <p:animEffect transition="out" filter="fade">
                                      <p:cBhvr>
                                        <p:cTn id="428" dur="500"/>
                                        <p:tgtEl>
                                          <p:spTgt spid="47"/>
                                        </p:tgtEl>
                                      </p:cBhvr>
                                    </p:animEffect>
                                    <p:set>
                                      <p:cBhvr>
                                        <p:cTn id="429" dur="1" fill="hold">
                                          <p:stCondLst>
                                            <p:cond delay="499"/>
                                          </p:stCondLst>
                                        </p:cTn>
                                        <p:tgtEl>
                                          <p:spTgt spid="47"/>
                                        </p:tgtEl>
                                        <p:attrNameLst>
                                          <p:attrName>style.visibility</p:attrName>
                                        </p:attrNameLst>
                                      </p:cBhvr>
                                      <p:to>
                                        <p:strVal val="hidden"/>
                                      </p:to>
                                    </p:set>
                                  </p:childTnLst>
                                </p:cTn>
                              </p:par>
                              <p:par>
                                <p:cTn id="430" presetID="10" presetClass="exit" presetSubtype="0" fill="hold" nodeType="withEffect">
                                  <p:stCondLst>
                                    <p:cond delay="0"/>
                                  </p:stCondLst>
                                  <p:childTnLst>
                                    <p:animEffect transition="out" filter="fade">
                                      <p:cBhvr>
                                        <p:cTn id="431" dur="500"/>
                                        <p:tgtEl>
                                          <p:spTgt spid="48"/>
                                        </p:tgtEl>
                                      </p:cBhvr>
                                    </p:animEffect>
                                    <p:set>
                                      <p:cBhvr>
                                        <p:cTn id="432" dur="1" fill="hold">
                                          <p:stCondLst>
                                            <p:cond delay="499"/>
                                          </p:stCondLst>
                                        </p:cTn>
                                        <p:tgtEl>
                                          <p:spTgt spid="48"/>
                                        </p:tgtEl>
                                        <p:attrNameLst>
                                          <p:attrName>style.visibility</p:attrName>
                                        </p:attrNameLst>
                                      </p:cBhvr>
                                      <p:to>
                                        <p:strVal val="hidden"/>
                                      </p:to>
                                    </p:set>
                                  </p:childTnLst>
                                </p:cTn>
                              </p:par>
                              <p:par>
                                <p:cTn id="433" presetID="10" presetClass="exit" presetSubtype="0" fill="hold" grpId="2" nodeType="withEffect">
                                  <p:stCondLst>
                                    <p:cond delay="0"/>
                                  </p:stCondLst>
                                  <p:childTnLst>
                                    <p:animEffect transition="out" filter="fade">
                                      <p:cBhvr>
                                        <p:cTn id="434" dur="500"/>
                                        <p:tgtEl>
                                          <p:spTgt spid="49"/>
                                        </p:tgtEl>
                                      </p:cBhvr>
                                    </p:animEffect>
                                    <p:set>
                                      <p:cBhvr>
                                        <p:cTn id="435" dur="1" fill="hold">
                                          <p:stCondLst>
                                            <p:cond delay="499"/>
                                          </p:stCondLst>
                                        </p:cTn>
                                        <p:tgtEl>
                                          <p:spTgt spid="49"/>
                                        </p:tgtEl>
                                        <p:attrNameLst>
                                          <p:attrName>style.visibility</p:attrName>
                                        </p:attrNameLst>
                                      </p:cBhvr>
                                      <p:to>
                                        <p:strVal val="hidden"/>
                                      </p:to>
                                    </p:set>
                                  </p:childTnLst>
                                </p:cTn>
                              </p:par>
                              <p:par>
                                <p:cTn id="436" presetID="10" presetClass="exit" presetSubtype="0" fill="hold" nodeType="withEffect">
                                  <p:stCondLst>
                                    <p:cond delay="0"/>
                                  </p:stCondLst>
                                  <p:childTnLst>
                                    <p:animEffect transition="out" filter="fade">
                                      <p:cBhvr>
                                        <p:cTn id="437" dur="500"/>
                                        <p:tgtEl>
                                          <p:spTgt spid="50"/>
                                        </p:tgtEl>
                                      </p:cBhvr>
                                    </p:animEffect>
                                    <p:set>
                                      <p:cBhvr>
                                        <p:cTn id="438" dur="1" fill="hold">
                                          <p:stCondLst>
                                            <p:cond delay="499"/>
                                          </p:stCondLst>
                                        </p:cTn>
                                        <p:tgtEl>
                                          <p:spTgt spid="50"/>
                                        </p:tgtEl>
                                        <p:attrNameLst>
                                          <p:attrName>style.visibility</p:attrName>
                                        </p:attrNameLst>
                                      </p:cBhvr>
                                      <p:to>
                                        <p:strVal val="hidden"/>
                                      </p:to>
                                    </p:set>
                                  </p:childTnLst>
                                </p:cTn>
                              </p:par>
                              <p:par>
                                <p:cTn id="439" presetID="10" presetClass="exit" presetSubtype="0" fill="hold" grpId="1" nodeType="withEffect">
                                  <p:stCondLst>
                                    <p:cond delay="0"/>
                                  </p:stCondLst>
                                  <p:childTnLst>
                                    <p:animEffect transition="out" filter="fade">
                                      <p:cBhvr>
                                        <p:cTn id="440" dur="500"/>
                                        <p:tgtEl>
                                          <p:spTgt spid="51"/>
                                        </p:tgtEl>
                                      </p:cBhvr>
                                    </p:animEffect>
                                    <p:set>
                                      <p:cBhvr>
                                        <p:cTn id="441" dur="1" fill="hold">
                                          <p:stCondLst>
                                            <p:cond delay="499"/>
                                          </p:stCondLst>
                                        </p:cTn>
                                        <p:tgtEl>
                                          <p:spTgt spid="51"/>
                                        </p:tgtEl>
                                        <p:attrNameLst>
                                          <p:attrName>style.visibility</p:attrName>
                                        </p:attrNameLst>
                                      </p:cBhvr>
                                      <p:to>
                                        <p:strVal val="hidden"/>
                                      </p:to>
                                    </p:set>
                                  </p:childTnLst>
                                </p:cTn>
                              </p:par>
                              <p:par>
                                <p:cTn id="442" presetID="10" presetClass="exit" presetSubtype="0" fill="hold" grpId="1" nodeType="withEffect">
                                  <p:stCondLst>
                                    <p:cond delay="0"/>
                                  </p:stCondLst>
                                  <p:childTnLst>
                                    <p:animEffect transition="out" filter="fade">
                                      <p:cBhvr>
                                        <p:cTn id="443" dur="500"/>
                                        <p:tgtEl>
                                          <p:spTgt spid="52"/>
                                        </p:tgtEl>
                                      </p:cBhvr>
                                    </p:animEffect>
                                    <p:set>
                                      <p:cBhvr>
                                        <p:cTn id="444" dur="1" fill="hold">
                                          <p:stCondLst>
                                            <p:cond delay="499"/>
                                          </p:stCondLst>
                                        </p:cTn>
                                        <p:tgtEl>
                                          <p:spTgt spid="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2" grpId="0"/>
      <p:bldP spid="2" grpId="1"/>
      <p:bldP spid="2" grpId="2"/>
      <p:bldP spid="2" grpId="3"/>
      <p:bldP spid="5" grpId="0"/>
      <p:bldP spid="5" grpId="1"/>
      <p:bldP spid="3" grpId="0"/>
      <p:bldP spid="3" grpId="1"/>
      <p:bldP spid="3" grpId="2"/>
      <p:bldP spid="3" grpId="3"/>
      <p:bldP spid="10" grpId="0"/>
      <p:bldP spid="10" grpId="1"/>
      <p:bldP spid="10" grpId="2"/>
      <p:bldP spid="10" grpId="3"/>
      <p:bldP spid="11" grpId="0"/>
      <p:bldP spid="11" grpId="1"/>
      <p:bldP spid="11" grpId="2"/>
      <p:bldP spid="11" grpId="3"/>
      <p:bldP spid="17" grpId="0" animBg="1"/>
      <p:bldP spid="17" grpId="1" animBg="1"/>
      <p:bldP spid="17" grpId="2" animBg="1"/>
      <p:bldP spid="17" grpId="3" animBg="1"/>
      <p:bldP spid="18" grpId="0" animBg="1"/>
      <p:bldP spid="18" grpId="1" animBg="1"/>
      <p:bldP spid="18" grpId="2" animBg="1"/>
      <p:bldP spid="18" grpId="3" animBg="1"/>
      <p:bldP spid="19" grpId="0"/>
      <p:bldP spid="19" grpId="1"/>
      <p:bldP spid="19" grpId="2"/>
      <p:bldP spid="20" grpId="0"/>
      <p:bldP spid="20" grpId="1"/>
      <p:bldP spid="20" grpId="2"/>
      <p:bldP spid="21" grpId="0"/>
      <p:bldP spid="21" grpId="1"/>
      <p:bldP spid="21" grpId="2"/>
      <p:bldP spid="22" grpId="0"/>
      <p:bldP spid="22" grpId="1"/>
      <p:bldP spid="22" grpId="2"/>
      <p:bldP spid="23" grpId="0" animBg="1"/>
      <p:bldP spid="23" grpId="1" animBg="1"/>
      <p:bldP spid="23" grpId="2" animBg="1"/>
      <p:bldP spid="25" grpId="0"/>
      <p:bldP spid="25" grpId="1"/>
      <p:bldP spid="25" grpId="2"/>
      <p:bldP spid="29" grpId="0"/>
      <p:bldP spid="29" grpId="1"/>
      <p:bldP spid="29" grpId="2"/>
      <p:bldP spid="30" grpId="0"/>
      <p:bldP spid="30" grpId="1"/>
      <p:bldP spid="30" grpId="2"/>
      <p:bldP spid="31" grpId="0"/>
      <p:bldP spid="31" grpId="1"/>
      <p:bldP spid="31" grpId="2"/>
      <p:bldP spid="32" grpId="0"/>
      <p:bldP spid="32" grpId="1"/>
      <p:bldP spid="32" grpId="2"/>
      <p:bldP spid="35" grpId="0"/>
      <p:bldP spid="35" grpId="1"/>
      <p:bldP spid="35" grpId="2"/>
      <p:bldP spid="36" grpId="0"/>
      <p:bldP spid="36" grpId="1"/>
      <p:bldP spid="36" grpId="2"/>
      <p:bldP spid="38" grpId="0"/>
      <p:bldP spid="38" grpId="1"/>
      <p:bldP spid="38" grpId="2"/>
      <p:bldP spid="39" grpId="0" animBg="1"/>
      <p:bldP spid="39" grpId="1" animBg="1"/>
      <p:bldP spid="39" grpId="2" animBg="1"/>
      <p:bldP spid="40" grpId="0" animBg="1"/>
      <p:bldP spid="40" grpId="1" animBg="1"/>
      <p:bldP spid="40" grpId="2" animBg="1"/>
      <p:bldP spid="41" grpId="0" animBg="1"/>
      <p:bldP spid="41" grpId="1" animBg="1"/>
      <p:bldP spid="41" grpId="2" animBg="1"/>
      <p:bldP spid="43" grpId="0"/>
      <p:bldP spid="43" grpId="1"/>
      <p:bldP spid="43" grpId="2"/>
      <p:bldP spid="44" grpId="0" animBg="1"/>
      <p:bldP spid="44" grpId="1" animBg="1"/>
      <p:bldP spid="44" grpId="2" animBg="1"/>
      <p:bldP spid="45" grpId="0"/>
      <p:bldP spid="45" grpId="1"/>
      <p:bldP spid="46" grpId="0"/>
      <p:bldP spid="46" grpId="1"/>
      <p:bldP spid="47" grpId="0"/>
      <p:bldP spid="47" grpId="1"/>
      <p:bldP spid="47" grpId="2"/>
      <p:bldP spid="49" grpId="0"/>
      <p:bldP spid="49" grpId="1"/>
      <p:bldP spid="49" grpId="2"/>
      <p:bldP spid="51" grpId="0" animBg="1"/>
      <p:bldP spid="51" grpId="1" animBg="1"/>
      <p:bldP spid="52" grpId="0" animBg="1"/>
      <p:bldP spid="52" grpId="1"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a:extLst>
            <a:ext uri="{FF2B5EF4-FFF2-40B4-BE49-F238E27FC236}">
              <a16:creationId xmlns:a16="http://schemas.microsoft.com/office/drawing/2014/main" id="{F369B117-2D65-8B31-7FA7-CA17D74E64F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F82AFC5-F47D-3F6F-6426-0DA03EF10E0A}"/>
              </a:ext>
            </a:extLst>
          </p:cNvPr>
          <p:cNvSpPr txBox="1"/>
          <p:nvPr/>
        </p:nvSpPr>
        <p:spPr>
          <a:xfrm>
            <a:off x="1340738" y="559941"/>
            <a:ext cx="9294470" cy="707886"/>
          </a:xfrm>
          <a:prstGeom prst="rect">
            <a:avLst/>
          </a:prstGeom>
          <a:noFill/>
        </p:spPr>
        <p:txBody>
          <a:bodyPr wrap="square" rtlCol="0">
            <a:spAutoFit/>
          </a:bodyPr>
          <a:lstStyle/>
          <a:p>
            <a:pPr algn="ctr"/>
            <a:r>
              <a:rPr lang="en-US" sz="4000">
                <a:solidFill>
                  <a:schemeClr val="bg1"/>
                </a:solidFill>
              </a:rPr>
              <a:t>Bloomberg Trading Challenge</a:t>
            </a:r>
          </a:p>
        </p:txBody>
      </p:sp>
      <p:sp>
        <p:nvSpPr>
          <p:cNvPr id="2" name="TextBox 1">
            <a:extLst>
              <a:ext uri="{FF2B5EF4-FFF2-40B4-BE49-F238E27FC236}">
                <a16:creationId xmlns:a16="http://schemas.microsoft.com/office/drawing/2014/main" id="{5535BEA4-0DDC-3A82-0E9A-D0DC2E24A2CD}"/>
              </a:ext>
            </a:extLst>
          </p:cNvPr>
          <p:cNvSpPr txBox="1"/>
          <p:nvPr/>
        </p:nvSpPr>
        <p:spPr>
          <a:xfrm>
            <a:off x="1340738" y="1710118"/>
            <a:ext cx="9294470" cy="523220"/>
          </a:xfrm>
          <a:prstGeom prst="rect">
            <a:avLst/>
          </a:prstGeom>
          <a:noFill/>
        </p:spPr>
        <p:txBody>
          <a:bodyPr wrap="square" rtlCol="0">
            <a:spAutoFit/>
          </a:bodyPr>
          <a:lstStyle/>
          <a:p>
            <a:pPr algn="ctr"/>
            <a:r>
              <a:rPr lang="en-US" sz="2800">
                <a:solidFill>
                  <a:schemeClr val="bg1"/>
                </a:solidFill>
              </a:rPr>
              <a:t>Absolute Gain of $121,597</a:t>
            </a:r>
          </a:p>
        </p:txBody>
      </p:sp>
      <p:sp>
        <p:nvSpPr>
          <p:cNvPr id="7" name="TextBox 6">
            <a:extLst>
              <a:ext uri="{FF2B5EF4-FFF2-40B4-BE49-F238E27FC236}">
                <a16:creationId xmlns:a16="http://schemas.microsoft.com/office/drawing/2014/main" id="{A667BA1B-CC71-A2F8-CEF3-719435134232}"/>
              </a:ext>
            </a:extLst>
          </p:cNvPr>
          <p:cNvSpPr txBox="1"/>
          <p:nvPr/>
        </p:nvSpPr>
        <p:spPr>
          <a:xfrm>
            <a:off x="1340738" y="2905780"/>
            <a:ext cx="9294470" cy="523220"/>
          </a:xfrm>
          <a:prstGeom prst="rect">
            <a:avLst/>
          </a:prstGeom>
          <a:noFill/>
        </p:spPr>
        <p:txBody>
          <a:bodyPr wrap="square" rtlCol="0">
            <a:spAutoFit/>
          </a:bodyPr>
          <a:lstStyle/>
          <a:p>
            <a:pPr algn="ctr"/>
            <a:r>
              <a:rPr lang="en-US" sz="2800">
                <a:solidFill>
                  <a:schemeClr val="bg1"/>
                </a:solidFill>
              </a:rPr>
              <a:t>Gains relative to WLS Index stood at $111,263</a:t>
            </a:r>
          </a:p>
        </p:txBody>
      </p:sp>
      <p:sp>
        <p:nvSpPr>
          <p:cNvPr id="8" name="TextBox 7">
            <a:extLst>
              <a:ext uri="{FF2B5EF4-FFF2-40B4-BE49-F238E27FC236}">
                <a16:creationId xmlns:a16="http://schemas.microsoft.com/office/drawing/2014/main" id="{ED6E3297-92FC-D5A3-4DB5-E7C1E0FEC046}"/>
              </a:ext>
            </a:extLst>
          </p:cNvPr>
          <p:cNvSpPr txBox="1"/>
          <p:nvPr/>
        </p:nvSpPr>
        <p:spPr>
          <a:xfrm>
            <a:off x="1340738" y="3939923"/>
            <a:ext cx="9294470" cy="523220"/>
          </a:xfrm>
          <a:prstGeom prst="rect">
            <a:avLst/>
          </a:prstGeom>
          <a:noFill/>
        </p:spPr>
        <p:txBody>
          <a:bodyPr wrap="square" rtlCol="0">
            <a:spAutoFit/>
          </a:bodyPr>
          <a:lstStyle/>
          <a:p>
            <a:pPr algn="ctr"/>
            <a:r>
              <a:rPr lang="en-US" sz="2800">
                <a:solidFill>
                  <a:schemeClr val="bg1"/>
                </a:solidFill>
              </a:rPr>
              <a:t>Rank 1 in Germany</a:t>
            </a:r>
          </a:p>
        </p:txBody>
      </p:sp>
      <p:sp>
        <p:nvSpPr>
          <p:cNvPr id="9" name="TextBox 8">
            <a:extLst>
              <a:ext uri="{FF2B5EF4-FFF2-40B4-BE49-F238E27FC236}">
                <a16:creationId xmlns:a16="http://schemas.microsoft.com/office/drawing/2014/main" id="{9BE17CEF-F066-E332-3502-356444F436E7}"/>
              </a:ext>
            </a:extLst>
          </p:cNvPr>
          <p:cNvSpPr txBox="1"/>
          <p:nvPr/>
        </p:nvSpPr>
        <p:spPr>
          <a:xfrm>
            <a:off x="1340738" y="4974066"/>
            <a:ext cx="9294470" cy="523220"/>
          </a:xfrm>
          <a:prstGeom prst="rect">
            <a:avLst/>
          </a:prstGeom>
          <a:noFill/>
        </p:spPr>
        <p:txBody>
          <a:bodyPr wrap="square" rtlCol="0">
            <a:spAutoFit/>
          </a:bodyPr>
          <a:lstStyle/>
          <a:p>
            <a:pPr algn="ctr"/>
            <a:r>
              <a:rPr lang="en-US" sz="2800">
                <a:solidFill>
                  <a:schemeClr val="bg1"/>
                </a:solidFill>
              </a:rPr>
              <a:t>Rank 227 Globally</a:t>
            </a:r>
          </a:p>
        </p:txBody>
      </p:sp>
      <p:sp>
        <p:nvSpPr>
          <p:cNvPr id="5" name="TextBox 4">
            <a:extLst>
              <a:ext uri="{FF2B5EF4-FFF2-40B4-BE49-F238E27FC236}">
                <a16:creationId xmlns:a16="http://schemas.microsoft.com/office/drawing/2014/main" id="{A0E0CA68-8648-C73A-BBCB-39AE0FE2CBA9}"/>
              </a:ext>
            </a:extLst>
          </p:cNvPr>
          <p:cNvSpPr txBox="1"/>
          <p:nvPr/>
        </p:nvSpPr>
        <p:spPr>
          <a:xfrm>
            <a:off x="11745246" y="6488668"/>
            <a:ext cx="446754" cy="369332"/>
          </a:xfrm>
          <a:prstGeom prst="rect">
            <a:avLst/>
          </a:prstGeom>
          <a:noFill/>
        </p:spPr>
        <p:txBody>
          <a:bodyPr wrap="square" rtlCol="0">
            <a:spAutoFit/>
          </a:bodyPr>
          <a:lstStyle/>
          <a:p>
            <a:pPr algn="ctr"/>
            <a:r>
              <a:rPr lang="en-US" dirty="0">
                <a:solidFill>
                  <a:schemeClr val="bg1"/>
                </a:solidFill>
              </a:rPr>
              <a:t>42</a:t>
            </a:r>
          </a:p>
        </p:txBody>
      </p:sp>
    </p:spTree>
    <p:extLst>
      <p:ext uri="{BB962C8B-B14F-4D97-AF65-F5344CB8AC3E}">
        <p14:creationId xmlns:p14="http://schemas.microsoft.com/office/powerpoint/2010/main" val="1151176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2"/>
                                        </p:tgtEl>
                                      </p:cBhvr>
                                    </p:animEffect>
                                    <p:set>
                                      <p:cBhvr>
                                        <p:cTn id="35" dur="1" fill="hold">
                                          <p:stCondLst>
                                            <p:cond delay="499"/>
                                          </p:stCondLst>
                                        </p:cTn>
                                        <p:tgtEl>
                                          <p:spTgt spid="2"/>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7"/>
                                        </p:tgtEl>
                                      </p:cBhvr>
                                    </p:animEffect>
                                    <p:set>
                                      <p:cBhvr>
                                        <p:cTn id="38" dur="1" fill="hold">
                                          <p:stCondLst>
                                            <p:cond delay="499"/>
                                          </p:stCondLst>
                                        </p:cTn>
                                        <p:tgtEl>
                                          <p:spTgt spid="7"/>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8"/>
                                        </p:tgtEl>
                                      </p:cBhvr>
                                    </p:animEffect>
                                    <p:set>
                                      <p:cBhvr>
                                        <p:cTn id="41" dur="1" fill="hold">
                                          <p:stCondLst>
                                            <p:cond delay="499"/>
                                          </p:stCondLst>
                                        </p:cTn>
                                        <p:tgtEl>
                                          <p:spTgt spid="8"/>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2" grpId="0"/>
      <p:bldP spid="2" grpId="1"/>
      <p:bldP spid="7" grpId="0"/>
      <p:bldP spid="7" grpId="1"/>
      <p:bldP spid="8" grpId="0"/>
      <p:bldP spid="8" grpId="1"/>
      <p:bldP spid="9" grpId="0"/>
      <p:bldP spid="9" grpId="1"/>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a:extLst>
            <a:ext uri="{FF2B5EF4-FFF2-40B4-BE49-F238E27FC236}">
              <a16:creationId xmlns:a16="http://schemas.microsoft.com/office/drawing/2014/main" id="{31A4BA4C-48D0-83B1-8C62-FFCB3AE1783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3647E4F-8E4F-BD6B-1A29-34481CE8D7BB}"/>
              </a:ext>
            </a:extLst>
          </p:cNvPr>
          <p:cNvSpPr txBox="1"/>
          <p:nvPr/>
        </p:nvSpPr>
        <p:spPr>
          <a:xfrm>
            <a:off x="1340738" y="559941"/>
            <a:ext cx="9294470" cy="707886"/>
          </a:xfrm>
          <a:prstGeom prst="rect">
            <a:avLst/>
          </a:prstGeom>
          <a:noFill/>
        </p:spPr>
        <p:txBody>
          <a:bodyPr wrap="square" rtlCol="0">
            <a:spAutoFit/>
          </a:bodyPr>
          <a:lstStyle/>
          <a:p>
            <a:pPr algn="ctr"/>
            <a:r>
              <a:rPr lang="en-US" sz="4000" u="sng">
                <a:solidFill>
                  <a:schemeClr val="bg1"/>
                </a:solidFill>
              </a:rPr>
              <a:t>Learnings for Future Challenges</a:t>
            </a:r>
          </a:p>
        </p:txBody>
      </p:sp>
      <p:sp>
        <p:nvSpPr>
          <p:cNvPr id="2" name="TextBox 1">
            <a:extLst>
              <a:ext uri="{FF2B5EF4-FFF2-40B4-BE49-F238E27FC236}">
                <a16:creationId xmlns:a16="http://schemas.microsoft.com/office/drawing/2014/main" id="{DAA875E2-93CB-3E86-5F9C-BBA92955E4EB}"/>
              </a:ext>
            </a:extLst>
          </p:cNvPr>
          <p:cNvSpPr txBox="1"/>
          <p:nvPr/>
        </p:nvSpPr>
        <p:spPr>
          <a:xfrm>
            <a:off x="1448765" y="3734155"/>
            <a:ext cx="9294470" cy="523220"/>
          </a:xfrm>
          <a:prstGeom prst="rect">
            <a:avLst/>
          </a:prstGeom>
          <a:noFill/>
        </p:spPr>
        <p:txBody>
          <a:bodyPr wrap="square" rtlCol="0">
            <a:spAutoFit/>
          </a:bodyPr>
          <a:lstStyle/>
          <a:p>
            <a:pPr algn="ctr"/>
            <a:r>
              <a:rPr lang="en-US" sz="2800">
                <a:solidFill>
                  <a:schemeClr val="bg1"/>
                </a:solidFill>
              </a:rPr>
              <a:t>The Gains were not uniformly distributed among the rankings.</a:t>
            </a:r>
          </a:p>
        </p:txBody>
      </p:sp>
      <p:sp>
        <p:nvSpPr>
          <p:cNvPr id="5" name="TextBox 4">
            <a:extLst>
              <a:ext uri="{FF2B5EF4-FFF2-40B4-BE49-F238E27FC236}">
                <a16:creationId xmlns:a16="http://schemas.microsoft.com/office/drawing/2014/main" id="{8DBEC3A5-834C-2EFD-B809-8693B18F5575}"/>
              </a:ext>
            </a:extLst>
          </p:cNvPr>
          <p:cNvSpPr txBox="1"/>
          <p:nvPr/>
        </p:nvSpPr>
        <p:spPr>
          <a:xfrm>
            <a:off x="1448765" y="1372171"/>
            <a:ext cx="9294470" cy="523220"/>
          </a:xfrm>
          <a:prstGeom prst="rect">
            <a:avLst/>
          </a:prstGeom>
          <a:noFill/>
        </p:spPr>
        <p:txBody>
          <a:bodyPr wrap="square" rtlCol="0">
            <a:spAutoFit/>
          </a:bodyPr>
          <a:lstStyle/>
          <a:p>
            <a:pPr algn="ctr"/>
            <a:r>
              <a:rPr lang="en-US" sz="2800">
                <a:solidFill>
                  <a:schemeClr val="bg1"/>
                </a:solidFill>
              </a:rPr>
              <a:t>The leader of the challenge finished at $1,711,346</a:t>
            </a:r>
          </a:p>
        </p:txBody>
      </p:sp>
      <p:sp>
        <p:nvSpPr>
          <p:cNvPr id="3" name="TextBox 2">
            <a:extLst>
              <a:ext uri="{FF2B5EF4-FFF2-40B4-BE49-F238E27FC236}">
                <a16:creationId xmlns:a16="http://schemas.microsoft.com/office/drawing/2014/main" id="{C2510355-152B-089E-683A-CC52D105FA69}"/>
              </a:ext>
            </a:extLst>
          </p:cNvPr>
          <p:cNvSpPr txBox="1"/>
          <p:nvPr/>
        </p:nvSpPr>
        <p:spPr>
          <a:xfrm>
            <a:off x="1448765" y="1894687"/>
            <a:ext cx="9294470" cy="523220"/>
          </a:xfrm>
          <a:prstGeom prst="rect">
            <a:avLst/>
          </a:prstGeom>
          <a:noFill/>
        </p:spPr>
        <p:txBody>
          <a:bodyPr wrap="square" rtlCol="0">
            <a:spAutoFit/>
          </a:bodyPr>
          <a:lstStyle/>
          <a:p>
            <a:pPr algn="ctr"/>
            <a:r>
              <a:rPr lang="en-US" sz="2800">
                <a:solidFill>
                  <a:schemeClr val="bg1"/>
                </a:solidFill>
              </a:rPr>
              <a:t>171% Gain</a:t>
            </a:r>
          </a:p>
        </p:txBody>
      </p:sp>
      <p:sp>
        <p:nvSpPr>
          <p:cNvPr id="6" name="TextBox 5">
            <a:extLst>
              <a:ext uri="{FF2B5EF4-FFF2-40B4-BE49-F238E27FC236}">
                <a16:creationId xmlns:a16="http://schemas.microsoft.com/office/drawing/2014/main" id="{CA6C308F-9712-814F-3D81-07AC304CF948}"/>
              </a:ext>
            </a:extLst>
          </p:cNvPr>
          <p:cNvSpPr txBox="1"/>
          <p:nvPr/>
        </p:nvSpPr>
        <p:spPr>
          <a:xfrm>
            <a:off x="1448765" y="2600626"/>
            <a:ext cx="9294470" cy="523220"/>
          </a:xfrm>
          <a:prstGeom prst="rect">
            <a:avLst/>
          </a:prstGeom>
          <a:noFill/>
        </p:spPr>
        <p:txBody>
          <a:bodyPr wrap="square" rtlCol="0">
            <a:spAutoFit/>
          </a:bodyPr>
          <a:lstStyle/>
          <a:p>
            <a:pPr algn="ctr"/>
            <a:r>
              <a:rPr lang="en-US" sz="2800">
                <a:solidFill>
                  <a:schemeClr val="bg1"/>
                </a:solidFill>
              </a:rPr>
              <a:t>73% Gain for the 4</a:t>
            </a:r>
            <a:r>
              <a:rPr lang="en-US" sz="2800" baseline="30000">
                <a:solidFill>
                  <a:schemeClr val="bg1"/>
                </a:solidFill>
              </a:rPr>
              <a:t>th</a:t>
            </a:r>
            <a:r>
              <a:rPr lang="en-US" sz="2800">
                <a:solidFill>
                  <a:schemeClr val="bg1"/>
                </a:solidFill>
              </a:rPr>
              <a:t> Position Team</a:t>
            </a:r>
          </a:p>
        </p:txBody>
      </p:sp>
      <p:sp>
        <p:nvSpPr>
          <p:cNvPr id="8" name="TextBox 7">
            <a:extLst>
              <a:ext uri="{FF2B5EF4-FFF2-40B4-BE49-F238E27FC236}">
                <a16:creationId xmlns:a16="http://schemas.microsoft.com/office/drawing/2014/main" id="{99AFDE56-94F9-9183-BE4C-DA9DCEBED6AC}"/>
              </a:ext>
            </a:extLst>
          </p:cNvPr>
          <p:cNvSpPr txBox="1"/>
          <p:nvPr/>
        </p:nvSpPr>
        <p:spPr>
          <a:xfrm>
            <a:off x="11745246" y="6488668"/>
            <a:ext cx="446754" cy="369332"/>
          </a:xfrm>
          <a:prstGeom prst="rect">
            <a:avLst/>
          </a:prstGeom>
          <a:noFill/>
        </p:spPr>
        <p:txBody>
          <a:bodyPr wrap="square" rtlCol="0">
            <a:spAutoFit/>
          </a:bodyPr>
          <a:lstStyle/>
          <a:p>
            <a:pPr algn="ctr"/>
            <a:r>
              <a:rPr lang="en-US" dirty="0">
                <a:solidFill>
                  <a:schemeClr val="bg1"/>
                </a:solidFill>
              </a:rPr>
              <a:t>43</a:t>
            </a:r>
          </a:p>
        </p:txBody>
      </p:sp>
    </p:spTree>
    <p:extLst>
      <p:ext uri="{BB962C8B-B14F-4D97-AF65-F5344CB8AC3E}">
        <p14:creationId xmlns:p14="http://schemas.microsoft.com/office/powerpoint/2010/main" val="303876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2"/>
                                        </p:tgtEl>
                                      </p:cBhvr>
                                    </p:animEffect>
                                    <p:set>
                                      <p:cBhvr>
                                        <p:cTn id="35" dur="1" fill="hold">
                                          <p:stCondLst>
                                            <p:cond delay="499"/>
                                          </p:stCondLst>
                                        </p:cTn>
                                        <p:tgtEl>
                                          <p:spTgt spid="2"/>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5"/>
                                        </p:tgtEl>
                                      </p:cBhvr>
                                    </p:animEffect>
                                    <p:set>
                                      <p:cBhvr>
                                        <p:cTn id="38" dur="1" fill="hold">
                                          <p:stCondLst>
                                            <p:cond delay="499"/>
                                          </p:stCondLst>
                                        </p:cTn>
                                        <p:tgtEl>
                                          <p:spTgt spid="5"/>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3"/>
                                        </p:tgtEl>
                                      </p:cBhvr>
                                    </p:animEffect>
                                    <p:set>
                                      <p:cBhvr>
                                        <p:cTn id="41" dur="1" fill="hold">
                                          <p:stCondLst>
                                            <p:cond delay="499"/>
                                          </p:stCondLst>
                                        </p:cTn>
                                        <p:tgtEl>
                                          <p:spTgt spid="3"/>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6"/>
                                        </p:tgtEl>
                                      </p:cBhvr>
                                    </p:animEffect>
                                    <p:set>
                                      <p:cBhvr>
                                        <p:cTn id="4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2" grpId="0"/>
      <p:bldP spid="2" grpId="1"/>
      <p:bldP spid="5" grpId="0"/>
      <p:bldP spid="5" grpId="1"/>
      <p:bldP spid="3" grpId="0"/>
      <p:bldP spid="3" grpId="1"/>
      <p:bldP spid="6" grpId="0"/>
      <p:bldP spid="6" grpId="1"/>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a:extLst>
            <a:ext uri="{FF2B5EF4-FFF2-40B4-BE49-F238E27FC236}">
              <a16:creationId xmlns:a16="http://schemas.microsoft.com/office/drawing/2014/main" id="{DFD11CF4-7297-F6C5-F68D-351226D325C9}"/>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69325C43-CA5D-F776-AD78-F25F1E785859}"/>
              </a:ext>
            </a:extLst>
          </p:cNvPr>
          <p:cNvPicPr>
            <a:picLocks noChangeAspect="1"/>
          </p:cNvPicPr>
          <p:nvPr/>
        </p:nvPicPr>
        <p:blipFill>
          <a:blip r:embed="rId2"/>
          <a:stretch>
            <a:fillRect/>
          </a:stretch>
        </p:blipFill>
        <p:spPr>
          <a:xfrm>
            <a:off x="1721738" y="1751272"/>
            <a:ext cx="8801877" cy="4828135"/>
          </a:xfrm>
          <a:prstGeom prst="rect">
            <a:avLst/>
          </a:prstGeom>
        </p:spPr>
      </p:pic>
      <p:sp>
        <p:nvSpPr>
          <p:cNvPr id="4" name="TextBox 3">
            <a:extLst>
              <a:ext uri="{FF2B5EF4-FFF2-40B4-BE49-F238E27FC236}">
                <a16:creationId xmlns:a16="http://schemas.microsoft.com/office/drawing/2014/main" id="{9128B295-3BD1-531B-9D2E-13B720134165}"/>
              </a:ext>
            </a:extLst>
          </p:cNvPr>
          <p:cNvSpPr txBox="1"/>
          <p:nvPr/>
        </p:nvSpPr>
        <p:spPr>
          <a:xfrm>
            <a:off x="1340738" y="559941"/>
            <a:ext cx="9294470" cy="707886"/>
          </a:xfrm>
          <a:prstGeom prst="rect">
            <a:avLst/>
          </a:prstGeom>
          <a:noFill/>
        </p:spPr>
        <p:txBody>
          <a:bodyPr wrap="square" rtlCol="0">
            <a:spAutoFit/>
          </a:bodyPr>
          <a:lstStyle/>
          <a:p>
            <a:pPr algn="ctr"/>
            <a:r>
              <a:rPr lang="en-US" sz="4000">
                <a:solidFill>
                  <a:schemeClr val="bg1"/>
                </a:solidFill>
              </a:rPr>
              <a:t>Learnings for Future Challenges</a:t>
            </a:r>
          </a:p>
        </p:txBody>
      </p:sp>
      <p:sp>
        <p:nvSpPr>
          <p:cNvPr id="5" name="TextBox 4">
            <a:extLst>
              <a:ext uri="{FF2B5EF4-FFF2-40B4-BE49-F238E27FC236}">
                <a16:creationId xmlns:a16="http://schemas.microsoft.com/office/drawing/2014/main" id="{50B52918-F3E7-1E19-E750-B98267A49799}"/>
              </a:ext>
            </a:extLst>
          </p:cNvPr>
          <p:cNvSpPr txBox="1"/>
          <p:nvPr/>
        </p:nvSpPr>
        <p:spPr>
          <a:xfrm>
            <a:off x="1448765" y="1372171"/>
            <a:ext cx="9294470" cy="523220"/>
          </a:xfrm>
          <a:prstGeom prst="rect">
            <a:avLst/>
          </a:prstGeom>
          <a:noFill/>
        </p:spPr>
        <p:txBody>
          <a:bodyPr wrap="square" rtlCol="0">
            <a:spAutoFit/>
          </a:bodyPr>
          <a:lstStyle/>
          <a:p>
            <a:pPr algn="ctr"/>
            <a:r>
              <a:rPr lang="en-US" sz="2800">
                <a:solidFill>
                  <a:schemeClr val="bg1"/>
                </a:solidFill>
              </a:rPr>
              <a:t>When plotting and studying the distribution of gains in the result</a:t>
            </a:r>
          </a:p>
        </p:txBody>
      </p:sp>
      <p:pic>
        <p:nvPicPr>
          <p:cNvPr id="7" name="Picture 6">
            <a:extLst>
              <a:ext uri="{FF2B5EF4-FFF2-40B4-BE49-F238E27FC236}">
                <a16:creationId xmlns:a16="http://schemas.microsoft.com/office/drawing/2014/main" id="{F385CD97-7677-3BF3-8F3E-9A7B0E112484}"/>
              </a:ext>
            </a:extLst>
          </p:cNvPr>
          <p:cNvPicPr>
            <a:picLocks noChangeAspect="1"/>
          </p:cNvPicPr>
          <p:nvPr/>
        </p:nvPicPr>
        <p:blipFill>
          <a:blip r:embed="rId3"/>
          <a:stretch>
            <a:fillRect/>
          </a:stretch>
        </p:blipFill>
        <p:spPr>
          <a:xfrm>
            <a:off x="1668385" y="1999735"/>
            <a:ext cx="9074850" cy="4579672"/>
          </a:xfrm>
          <a:prstGeom prst="rect">
            <a:avLst/>
          </a:prstGeom>
        </p:spPr>
      </p:pic>
      <p:grpSp>
        <p:nvGrpSpPr>
          <p:cNvPr id="12" name="Group 11">
            <a:extLst>
              <a:ext uri="{FF2B5EF4-FFF2-40B4-BE49-F238E27FC236}">
                <a16:creationId xmlns:a16="http://schemas.microsoft.com/office/drawing/2014/main" id="{96395CE2-99C7-74D6-0C69-54B19420891B}"/>
              </a:ext>
            </a:extLst>
          </p:cNvPr>
          <p:cNvGrpSpPr/>
          <p:nvPr/>
        </p:nvGrpSpPr>
        <p:grpSpPr>
          <a:xfrm>
            <a:off x="10343185" y="4345543"/>
            <a:ext cx="800100" cy="1655207"/>
            <a:chOff x="10343185" y="4345543"/>
            <a:chExt cx="800100" cy="1655207"/>
          </a:xfrm>
        </p:grpSpPr>
        <p:cxnSp>
          <p:nvCxnSpPr>
            <p:cNvPr id="10" name="Straight Arrow Connector 9">
              <a:extLst>
                <a:ext uri="{FF2B5EF4-FFF2-40B4-BE49-F238E27FC236}">
                  <a16:creationId xmlns:a16="http://schemas.microsoft.com/office/drawing/2014/main" id="{F44BED78-4DEB-0925-A175-76CE0D039298}"/>
                </a:ext>
              </a:extLst>
            </p:cNvPr>
            <p:cNvCxnSpPr/>
            <p:nvPr/>
          </p:nvCxnSpPr>
          <p:spPr>
            <a:xfrm flipH="1">
              <a:off x="10576968" y="4714875"/>
              <a:ext cx="128588" cy="1285875"/>
            </a:xfrm>
            <a:prstGeom prst="straightConnector1">
              <a:avLst/>
            </a:prstGeom>
            <a:ln w="1905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 name="TextBox 10">
              <a:extLst>
                <a:ext uri="{FF2B5EF4-FFF2-40B4-BE49-F238E27FC236}">
                  <a16:creationId xmlns:a16="http://schemas.microsoft.com/office/drawing/2014/main" id="{2A9550D1-272F-DAAF-0C96-F5ECA1692F3B}"/>
                </a:ext>
              </a:extLst>
            </p:cNvPr>
            <p:cNvSpPr txBox="1"/>
            <p:nvPr/>
          </p:nvSpPr>
          <p:spPr>
            <a:xfrm>
              <a:off x="10343185" y="4345543"/>
              <a:ext cx="800100" cy="369332"/>
            </a:xfrm>
            <a:prstGeom prst="rect">
              <a:avLst/>
            </a:prstGeom>
            <a:noFill/>
          </p:spPr>
          <p:txBody>
            <a:bodyPr wrap="square" rtlCol="0">
              <a:spAutoFit/>
            </a:bodyPr>
            <a:lstStyle/>
            <a:p>
              <a:pPr algn="ctr"/>
              <a:r>
                <a:rPr lang="en-US">
                  <a:solidFill>
                    <a:schemeClr val="bg1"/>
                  </a:solidFill>
                </a:rPr>
                <a:t>1st</a:t>
              </a:r>
            </a:p>
          </p:txBody>
        </p:sp>
      </p:grpSp>
      <p:grpSp>
        <p:nvGrpSpPr>
          <p:cNvPr id="13" name="Group 12">
            <a:extLst>
              <a:ext uri="{FF2B5EF4-FFF2-40B4-BE49-F238E27FC236}">
                <a16:creationId xmlns:a16="http://schemas.microsoft.com/office/drawing/2014/main" id="{349C7EDB-2F8B-2BF7-4826-8718F2C9D6A1}"/>
              </a:ext>
            </a:extLst>
          </p:cNvPr>
          <p:cNvGrpSpPr/>
          <p:nvPr/>
        </p:nvGrpSpPr>
        <p:grpSpPr>
          <a:xfrm>
            <a:off x="6709397" y="4345543"/>
            <a:ext cx="800100" cy="1655207"/>
            <a:chOff x="10343185" y="4345543"/>
            <a:chExt cx="800100" cy="1655207"/>
          </a:xfrm>
        </p:grpSpPr>
        <p:cxnSp>
          <p:nvCxnSpPr>
            <p:cNvPr id="14" name="Straight Arrow Connector 13">
              <a:extLst>
                <a:ext uri="{FF2B5EF4-FFF2-40B4-BE49-F238E27FC236}">
                  <a16:creationId xmlns:a16="http://schemas.microsoft.com/office/drawing/2014/main" id="{524EE73C-5C78-D207-7917-B1183BE8958D}"/>
                </a:ext>
              </a:extLst>
            </p:cNvPr>
            <p:cNvCxnSpPr/>
            <p:nvPr/>
          </p:nvCxnSpPr>
          <p:spPr>
            <a:xfrm flipH="1">
              <a:off x="10576968" y="4714875"/>
              <a:ext cx="128588" cy="1285875"/>
            </a:xfrm>
            <a:prstGeom prst="straightConnector1">
              <a:avLst/>
            </a:prstGeom>
            <a:ln w="1905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E475266B-3652-C6B5-63F7-277EDC954E7F}"/>
                </a:ext>
              </a:extLst>
            </p:cNvPr>
            <p:cNvSpPr txBox="1"/>
            <p:nvPr/>
          </p:nvSpPr>
          <p:spPr>
            <a:xfrm>
              <a:off x="10343185" y="4345543"/>
              <a:ext cx="800100" cy="369332"/>
            </a:xfrm>
            <a:prstGeom prst="rect">
              <a:avLst/>
            </a:prstGeom>
            <a:noFill/>
          </p:spPr>
          <p:txBody>
            <a:bodyPr wrap="square" rtlCol="0">
              <a:spAutoFit/>
            </a:bodyPr>
            <a:lstStyle/>
            <a:p>
              <a:pPr algn="ctr"/>
              <a:r>
                <a:rPr lang="en-US">
                  <a:solidFill>
                    <a:schemeClr val="bg1"/>
                  </a:solidFill>
                </a:rPr>
                <a:t>4th</a:t>
              </a:r>
            </a:p>
          </p:txBody>
        </p:sp>
      </p:grpSp>
      <p:grpSp>
        <p:nvGrpSpPr>
          <p:cNvPr id="16" name="Group 15">
            <a:extLst>
              <a:ext uri="{FF2B5EF4-FFF2-40B4-BE49-F238E27FC236}">
                <a16:creationId xmlns:a16="http://schemas.microsoft.com/office/drawing/2014/main" id="{76399352-7E00-4DDD-0998-37733FABD059}"/>
              </a:ext>
            </a:extLst>
          </p:cNvPr>
          <p:cNvGrpSpPr/>
          <p:nvPr/>
        </p:nvGrpSpPr>
        <p:grpSpPr>
          <a:xfrm>
            <a:off x="5372761" y="4345543"/>
            <a:ext cx="800100" cy="1655207"/>
            <a:chOff x="10343185" y="4345543"/>
            <a:chExt cx="800100" cy="1655207"/>
          </a:xfrm>
        </p:grpSpPr>
        <p:cxnSp>
          <p:nvCxnSpPr>
            <p:cNvPr id="17" name="Straight Arrow Connector 16">
              <a:extLst>
                <a:ext uri="{FF2B5EF4-FFF2-40B4-BE49-F238E27FC236}">
                  <a16:creationId xmlns:a16="http://schemas.microsoft.com/office/drawing/2014/main" id="{D8791D8B-F5B5-C3E5-28C4-244DDD2ADAE9}"/>
                </a:ext>
              </a:extLst>
            </p:cNvPr>
            <p:cNvCxnSpPr/>
            <p:nvPr/>
          </p:nvCxnSpPr>
          <p:spPr>
            <a:xfrm flipH="1">
              <a:off x="10576968" y="4714875"/>
              <a:ext cx="128588" cy="1285875"/>
            </a:xfrm>
            <a:prstGeom prst="straightConnector1">
              <a:avLst/>
            </a:prstGeom>
            <a:ln w="1905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9E623367-3202-9CB3-E261-89837EE1FBB0}"/>
                </a:ext>
              </a:extLst>
            </p:cNvPr>
            <p:cNvSpPr txBox="1"/>
            <p:nvPr/>
          </p:nvSpPr>
          <p:spPr>
            <a:xfrm>
              <a:off x="10343185" y="4345543"/>
              <a:ext cx="800100" cy="369332"/>
            </a:xfrm>
            <a:prstGeom prst="rect">
              <a:avLst/>
            </a:prstGeom>
            <a:noFill/>
          </p:spPr>
          <p:txBody>
            <a:bodyPr wrap="square" rtlCol="0">
              <a:spAutoFit/>
            </a:bodyPr>
            <a:lstStyle/>
            <a:p>
              <a:pPr algn="ctr"/>
              <a:r>
                <a:rPr lang="en-US">
                  <a:solidFill>
                    <a:schemeClr val="bg1"/>
                  </a:solidFill>
                </a:rPr>
                <a:t>25th</a:t>
              </a:r>
            </a:p>
          </p:txBody>
        </p:sp>
      </p:grpSp>
      <p:grpSp>
        <p:nvGrpSpPr>
          <p:cNvPr id="22" name="Group 21">
            <a:extLst>
              <a:ext uri="{FF2B5EF4-FFF2-40B4-BE49-F238E27FC236}">
                <a16:creationId xmlns:a16="http://schemas.microsoft.com/office/drawing/2014/main" id="{E65CEE5D-0B78-921F-61E6-1CED623A8840}"/>
              </a:ext>
            </a:extLst>
          </p:cNvPr>
          <p:cNvGrpSpPr/>
          <p:nvPr/>
        </p:nvGrpSpPr>
        <p:grpSpPr>
          <a:xfrm>
            <a:off x="4303665" y="2232064"/>
            <a:ext cx="1582786" cy="513450"/>
            <a:chOff x="9840406" y="4345543"/>
            <a:chExt cx="1582786" cy="513450"/>
          </a:xfrm>
        </p:grpSpPr>
        <p:cxnSp>
          <p:nvCxnSpPr>
            <p:cNvPr id="23" name="Straight Arrow Connector 22">
              <a:extLst>
                <a:ext uri="{FF2B5EF4-FFF2-40B4-BE49-F238E27FC236}">
                  <a16:creationId xmlns:a16="http://schemas.microsoft.com/office/drawing/2014/main" id="{58A3C896-BFA4-CF0C-B9A1-C1416DA99F5F}"/>
                </a:ext>
              </a:extLst>
            </p:cNvPr>
            <p:cNvCxnSpPr>
              <a:cxnSpLocks/>
            </p:cNvCxnSpPr>
            <p:nvPr/>
          </p:nvCxnSpPr>
          <p:spPr>
            <a:xfrm flipH="1">
              <a:off x="9840406" y="4530209"/>
              <a:ext cx="654098" cy="328784"/>
            </a:xfrm>
            <a:prstGeom prst="straightConnector1">
              <a:avLst/>
            </a:prstGeom>
            <a:ln w="1905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4" name="TextBox 23">
              <a:extLst>
                <a:ext uri="{FF2B5EF4-FFF2-40B4-BE49-F238E27FC236}">
                  <a16:creationId xmlns:a16="http://schemas.microsoft.com/office/drawing/2014/main" id="{659FC262-B722-6864-9FD6-31A30A7A0C35}"/>
                </a:ext>
              </a:extLst>
            </p:cNvPr>
            <p:cNvSpPr txBox="1"/>
            <p:nvPr/>
          </p:nvSpPr>
          <p:spPr>
            <a:xfrm>
              <a:off x="10494504" y="4345543"/>
              <a:ext cx="928688" cy="369332"/>
            </a:xfrm>
            <a:prstGeom prst="rect">
              <a:avLst/>
            </a:prstGeom>
            <a:noFill/>
          </p:spPr>
          <p:txBody>
            <a:bodyPr wrap="square" rtlCol="0">
              <a:spAutoFit/>
            </a:bodyPr>
            <a:lstStyle/>
            <a:p>
              <a:pPr algn="ctr"/>
              <a:r>
                <a:rPr lang="en-US">
                  <a:solidFill>
                    <a:schemeClr val="bg1"/>
                  </a:solidFill>
                </a:rPr>
                <a:t>&gt;900th</a:t>
              </a:r>
            </a:p>
          </p:txBody>
        </p:sp>
      </p:grpSp>
      <p:sp>
        <p:nvSpPr>
          <p:cNvPr id="3" name="TextBox 2">
            <a:extLst>
              <a:ext uri="{FF2B5EF4-FFF2-40B4-BE49-F238E27FC236}">
                <a16:creationId xmlns:a16="http://schemas.microsoft.com/office/drawing/2014/main" id="{5EB70979-E64E-1B10-8A5A-8D64F2C21238}"/>
              </a:ext>
            </a:extLst>
          </p:cNvPr>
          <p:cNvSpPr txBox="1"/>
          <p:nvPr/>
        </p:nvSpPr>
        <p:spPr>
          <a:xfrm>
            <a:off x="11745246" y="6488668"/>
            <a:ext cx="446754" cy="369332"/>
          </a:xfrm>
          <a:prstGeom prst="rect">
            <a:avLst/>
          </a:prstGeom>
          <a:noFill/>
        </p:spPr>
        <p:txBody>
          <a:bodyPr wrap="square" rtlCol="0">
            <a:spAutoFit/>
          </a:bodyPr>
          <a:lstStyle/>
          <a:p>
            <a:pPr algn="ctr"/>
            <a:r>
              <a:rPr lang="en-US" dirty="0">
                <a:solidFill>
                  <a:schemeClr val="bg1"/>
                </a:solidFill>
              </a:rPr>
              <a:t>44</a:t>
            </a:r>
          </a:p>
        </p:txBody>
      </p:sp>
    </p:spTree>
    <p:extLst>
      <p:ext uri="{BB962C8B-B14F-4D97-AF65-F5344CB8AC3E}">
        <p14:creationId xmlns:p14="http://schemas.microsoft.com/office/powerpoint/2010/main" val="135924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12"/>
                                        </p:tgtEl>
                                      </p:cBhvr>
                                    </p:animEffect>
                                    <p:set>
                                      <p:cBhvr>
                                        <p:cTn id="37" dur="1" fill="hold">
                                          <p:stCondLst>
                                            <p:cond delay="499"/>
                                          </p:stCondLst>
                                        </p:cTn>
                                        <p:tgtEl>
                                          <p:spTgt spid="12"/>
                                        </p:tgtEl>
                                        <p:attrNameLst>
                                          <p:attrName>style.visibility</p:attrName>
                                        </p:attrNameLst>
                                      </p:cBhvr>
                                      <p:to>
                                        <p:strVal val="hidden"/>
                                      </p:to>
                                    </p:set>
                                  </p:childTnLst>
                                </p:cTn>
                              </p:par>
                              <p:par>
                                <p:cTn id="38" presetID="10" presetClass="exit" presetSubtype="0" fill="hold" nodeType="withEffect">
                                  <p:stCondLst>
                                    <p:cond delay="0"/>
                                  </p:stCondLst>
                                  <p:childTnLst>
                                    <p:animEffect transition="out" filter="fade">
                                      <p:cBhvr>
                                        <p:cTn id="39" dur="500"/>
                                        <p:tgtEl>
                                          <p:spTgt spid="13"/>
                                        </p:tgtEl>
                                      </p:cBhvr>
                                    </p:animEffect>
                                    <p:set>
                                      <p:cBhvr>
                                        <p:cTn id="40" dur="1" fill="hold">
                                          <p:stCondLst>
                                            <p:cond delay="499"/>
                                          </p:stCondLst>
                                        </p:cTn>
                                        <p:tgtEl>
                                          <p:spTgt spid="13"/>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16"/>
                                        </p:tgtEl>
                                      </p:cBhvr>
                                    </p:animEffect>
                                    <p:set>
                                      <p:cBhvr>
                                        <p:cTn id="43" dur="1" fill="hold">
                                          <p:stCondLst>
                                            <p:cond delay="499"/>
                                          </p:stCondLst>
                                        </p:cTn>
                                        <p:tgtEl>
                                          <p:spTgt spid="16"/>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22"/>
                                        </p:tgtEl>
                                      </p:cBhvr>
                                    </p:animEffect>
                                    <p:set>
                                      <p:cBhvr>
                                        <p:cTn id="46" dur="1" fill="hold">
                                          <p:stCondLst>
                                            <p:cond delay="499"/>
                                          </p:stCondLst>
                                        </p:cTn>
                                        <p:tgtEl>
                                          <p:spTgt spid="22"/>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7"/>
                                        </p:tgtEl>
                                      </p:cBhvr>
                                    </p:animEffect>
                                    <p:set>
                                      <p:cBhvr>
                                        <p:cTn id="49" dur="1" fill="hold">
                                          <p:stCondLst>
                                            <p:cond delay="499"/>
                                          </p:stCondLst>
                                        </p:cTn>
                                        <p:tgtEl>
                                          <p:spTgt spid="7"/>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fade">
                                      <p:cBhvr>
                                        <p:cTn id="5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a:extLst>
            <a:ext uri="{FF2B5EF4-FFF2-40B4-BE49-F238E27FC236}">
              <a16:creationId xmlns:a16="http://schemas.microsoft.com/office/drawing/2014/main" id="{78D3CA1F-2576-D92A-C0CD-A64F12C6C02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AF102B0-4D58-9928-EE3B-537AFAAC49DF}"/>
              </a:ext>
            </a:extLst>
          </p:cNvPr>
          <p:cNvSpPr txBox="1"/>
          <p:nvPr/>
        </p:nvSpPr>
        <p:spPr>
          <a:xfrm>
            <a:off x="1340738" y="559941"/>
            <a:ext cx="9294470" cy="707886"/>
          </a:xfrm>
          <a:prstGeom prst="rect">
            <a:avLst/>
          </a:prstGeom>
          <a:noFill/>
        </p:spPr>
        <p:txBody>
          <a:bodyPr wrap="square" rtlCol="0">
            <a:spAutoFit/>
          </a:bodyPr>
          <a:lstStyle/>
          <a:p>
            <a:pPr algn="ctr"/>
            <a:r>
              <a:rPr lang="en-US" sz="4000" u="sng">
                <a:solidFill>
                  <a:schemeClr val="bg1"/>
                </a:solidFill>
              </a:rPr>
              <a:t>Learnings for Future Challenges</a:t>
            </a:r>
          </a:p>
        </p:txBody>
      </p:sp>
      <p:sp>
        <p:nvSpPr>
          <p:cNvPr id="5" name="TextBox 4">
            <a:extLst>
              <a:ext uri="{FF2B5EF4-FFF2-40B4-BE49-F238E27FC236}">
                <a16:creationId xmlns:a16="http://schemas.microsoft.com/office/drawing/2014/main" id="{92A0EC72-D23A-D12F-FF83-DD7F36328D32}"/>
              </a:ext>
            </a:extLst>
          </p:cNvPr>
          <p:cNvSpPr txBox="1"/>
          <p:nvPr/>
        </p:nvSpPr>
        <p:spPr>
          <a:xfrm>
            <a:off x="472846" y="1372171"/>
            <a:ext cx="11246309" cy="2246769"/>
          </a:xfrm>
          <a:prstGeom prst="rect">
            <a:avLst/>
          </a:prstGeom>
          <a:noFill/>
        </p:spPr>
        <p:txBody>
          <a:bodyPr wrap="square" rtlCol="0">
            <a:spAutoFit/>
          </a:bodyPr>
          <a:lstStyle/>
          <a:p>
            <a:pPr algn="ctr"/>
            <a:r>
              <a:rPr lang="en-US" sz="2800">
                <a:solidFill>
                  <a:schemeClr val="bg1"/>
                </a:solidFill>
              </a:rPr>
              <a:t>While the traditional strategies to outperform the market worked,</a:t>
            </a:r>
          </a:p>
          <a:p>
            <a:pPr algn="ctr"/>
            <a:endParaRPr lang="en-US" sz="2800">
              <a:solidFill>
                <a:schemeClr val="bg1"/>
              </a:solidFill>
            </a:endParaRPr>
          </a:p>
          <a:p>
            <a:pPr algn="ctr"/>
            <a:r>
              <a:rPr lang="en-US" sz="2800">
                <a:solidFill>
                  <a:schemeClr val="bg1"/>
                </a:solidFill>
              </a:rPr>
              <a:t>We realized that bets exhibiting major gains on economic calendar and worldly events, such as geopolitical issues, and leadership events in major economic areas.</a:t>
            </a:r>
          </a:p>
        </p:txBody>
      </p:sp>
      <p:sp>
        <p:nvSpPr>
          <p:cNvPr id="7" name="TextBox 6">
            <a:extLst>
              <a:ext uri="{FF2B5EF4-FFF2-40B4-BE49-F238E27FC236}">
                <a16:creationId xmlns:a16="http://schemas.microsoft.com/office/drawing/2014/main" id="{E9C165BC-7125-81B8-2282-3B45F0C9F9E7}"/>
              </a:ext>
            </a:extLst>
          </p:cNvPr>
          <p:cNvSpPr txBox="1"/>
          <p:nvPr/>
        </p:nvSpPr>
        <p:spPr>
          <a:xfrm>
            <a:off x="472846" y="4257375"/>
            <a:ext cx="11246309" cy="954107"/>
          </a:xfrm>
          <a:prstGeom prst="rect">
            <a:avLst/>
          </a:prstGeom>
          <a:noFill/>
        </p:spPr>
        <p:txBody>
          <a:bodyPr wrap="square" rtlCol="0">
            <a:spAutoFit/>
          </a:bodyPr>
          <a:lstStyle/>
          <a:p>
            <a:pPr algn="ctr"/>
            <a:r>
              <a:rPr lang="en-US" sz="2800">
                <a:solidFill>
                  <a:schemeClr val="bg1"/>
                </a:solidFill>
              </a:rPr>
              <a:t>This leads us to believe that application based on expecting global events must be emphasized, while maintaining traditional strategies of trade.</a:t>
            </a:r>
          </a:p>
        </p:txBody>
      </p:sp>
      <p:sp>
        <p:nvSpPr>
          <p:cNvPr id="3" name="TextBox 2">
            <a:extLst>
              <a:ext uri="{FF2B5EF4-FFF2-40B4-BE49-F238E27FC236}">
                <a16:creationId xmlns:a16="http://schemas.microsoft.com/office/drawing/2014/main" id="{A407D3D8-07F5-94BF-6D2E-BA5860FDC13D}"/>
              </a:ext>
            </a:extLst>
          </p:cNvPr>
          <p:cNvSpPr txBox="1"/>
          <p:nvPr/>
        </p:nvSpPr>
        <p:spPr>
          <a:xfrm>
            <a:off x="11745246" y="6488668"/>
            <a:ext cx="446754" cy="369332"/>
          </a:xfrm>
          <a:prstGeom prst="rect">
            <a:avLst/>
          </a:prstGeom>
          <a:noFill/>
        </p:spPr>
        <p:txBody>
          <a:bodyPr wrap="square" rtlCol="0">
            <a:spAutoFit/>
          </a:bodyPr>
          <a:lstStyle/>
          <a:p>
            <a:pPr algn="ctr"/>
            <a:r>
              <a:rPr lang="en-US" dirty="0">
                <a:solidFill>
                  <a:schemeClr val="bg1"/>
                </a:solidFill>
              </a:rPr>
              <a:t>45</a:t>
            </a:r>
          </a:p>
        </p:txBody>
      </p:sp>
    </p:spTree>
    <p:extLst>
      <p:ext uri="{BB962C8B-B14F-4D97-AF65-F5344CB8AC3E}">
        <p14:creationId xmlns:p14="http://schemas.microsoft.com/office/powerpoint/2010/main" val="72144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5"/>
                                        </p:tgtEl>
                                      </p:cBhvr>
                                    </p:animEffect>
                                    <p:set>
                                      <p:cBhvr>
                                        <p:cTn id="25" dur="1" fill="hold">
                                          <p:stCondLst>
                                            <p:cond delay="499"/>
                                          </p:stCondLst>
                                        </p:cTn>
                                        <p:tgtEl>
                                          <p:spTgt spid="5"/>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7" grpId="0"/>
      <p:bldP spid="7" grpId="1"/>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a:extLst>
            <a:ext uri="{FF2B5EF4-FFF2-40B4-BE49-F238E27FC236}">
              <a16:creationId xmlns:a16="http://schemas.microsoft.com/office/drawing/2014/main" id="{B9FE2965-49AE-33EB-8533-E736BB3C2EA5}"/>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2320D912-6013-FC73-9028-44F124926D2B}"/>
              </a:ext>
            </a:extLst>
          </p:cNvPr>
          <p:cNvSpPr txBox="1"/>
          <p:nvPr/>
        </p:nvSpPr>
        <p:spPr>
          <a:xfrm>
            <a:off x="472846" y="1372171"/>
            <a:ext cx="11246309" cy="954107"/>
          </a:xfrm>
          <a:prstGeom prst="rect">
            <a:avLst/>
          </a:prstGeom>
          <a:noFill/>
        </p:spPr>
        <p:txBody>
          <a:bodyPr wrap="square" rtlCol="0">
            <a:spAutoFit/>
          </a:bodyPr>
          <a:lstStyle/>
          <a:p>
            <a:pPr algn="ctr"/>
            <a:r>
              <a:rPr lang="en-US" sz="2800">
                <a:solidFill>
                  <a:schemeClr val="bg1"/>
                </a:solidFill>
              </a:rPr>
              <a:t>We also realized some of the interesting areas where further study is required to perform better in trading stocks. Some of them are</a:t>
            </a:r>
          </a:p>
        </p:txBody>
      </p:sp>
      <p:sp>
        <p:nvSpPr>
          <p:cNvPr id="7" name="TextBox 6">
            <a:extLst>
              <a:ext uri="{FF2B5EF4-FFF2-40B4-BE49-F238E27FC236}">
                <a16:creationId xmlns:a16="http://schemas.microsoft.com/office/drawing/2014/main" id="{D180FBC5-6DCF-A1BB-C650-72A5F9471BFF}"/>
              </a:ext>
            </a:extLst>
          </p:cNvPr>
          <p:cNvSpPr txBox="1"/>
          <p:nvPr/>
        </p:nvSpPr>
        <p:spPr>
          <a:xfrm>
            <a:off x="1262062" y="2638897"/>
            <a:ext cx="3584805" cy="3785652"/>
          </a:xfrm>
          <a:prstGeom prst="rect">
            <a:avLst/>
          </a:prstGeom>
          <a:noFill/>
        </p:spPr>
        <p:txBody>
          <a:bodyPr wrap="square" rtlCol="0">
            <a:spAutoFit/>
          </a:bodyPr>
          <a:lstStyle/>
          <a:p>
            <a:pPr algn="ctr"/>
            <a:r>
              <a:rPr lang="en-US" sz="2400">
                <a:solidFill>
                  <a:schemeClr val="bg1"/>
                </a:solidFill>
              </a:rPr>
              <a:t>U.S. Fed Tax Rates and their Effect</a:t>
            </a:r>
          </a:p>
          <a:p>
            <a:pPr algn="ctr"/>
            <a:endParaRPr lang="en-US" sz="2400">
              <a:solidFill>
                <a:schemeClr val="bg1"/>
              </a:solidFill>
            </a:endParaRPr>
          </a:p>
          <a:p>
            <a:pPr algn="ctr"/>
            <a:r>
              <a:rPr lang="en-US" sz="2400">
                <a:solidFill>
                  <a:schemeClr val="bg1"/>
                </a:solidFill>
              </a:rPr>
              <a:t>Dependency of Stocks on attached or related Commodities</a:t>
            </a:r>
          </a:p>
          <a:p>
            <a:pPr algn="ctr"/>
            <a:endParaRPr lang="en-US" sz="2400">
              <a:solidFill>
                <a:schemeClr val="bg1"/>
              </a:solidFill>
            </a:endParaRPr>
          </a:p>
          <a:p>
            <a:pPr algn="ctr"/>
            <a:r>
              <a:rPr lang="en-US" sz="2400">
                <a:solidFill>
                  <a:schemeClr val="bg1"/>
                </a:solidFill>
              </a:rPr>
              <a:t>Research into Ideal Time Horizon for Strategies based on Historic Data</a:t>
            </a:r>
          </a:p>
        </p:txBody>
      </p:sp>
      <p:sp>
        <p:nvSpPr>
          <p:cNvPr id="2" name="TextBox 1">
            <a:extLst>
              <a:ext uri="{FF2B5EF4-FFF2-40B4-BE49-F238E27FC236}">
                <a16:creationId xmlns:a16="http://schemas.microsoft.com/office/drawing/2014/main" id="{F100BCCE-D63E-F26D-3C0B-6C897CFDA2D2}"/>
              </a:ext>
            </a:extLst>
          </p:cNvPr>
          <p:cNvSpPr txBox="1"/>
          <p:nvPr/>
        </p:nvSpPr>
        <p:spPr>
          <a:xfrm>
            <a:off x="7026046" y="2638897"/>
            <a:ext cx="3903892" cy="3785652"/>
          </a:xfrm>
          <a:prstGeom prst="rect">
            <a:avLst/>
          </a:prstGeom>
          <a:noFill/>
        </p:spPr>
        <p:txBody>
          <a:bodyPr wrap="square" rtlCol="0">
            <a:spAutoFit/>
          </a:bodyPr>
          <a:lstStyle/>
          <a:p>
            <a:pPr algn="ctr"/>
            <a:r>
              <a:rPr lang="en-US" sz="2400">
                <a:solidFill>
                  <a:schemeClr val="bg1"/>
                </a:solidFill>
              </a:rPr>
              <a:t>Development of Frameworks to realize better Exit time for Trades</a:t>
            </a:r>
          </a:p>
          <a:p>
            <a:pPr algn="ctr"/>
            <a:endParaRPr lang="en-US" sz="2400">
              <a:solidFill>
                <a:schemeClr val="bg1"/>
              </a:solidFill>
            </a:endParaRPr>
          </a:p>
          <a:p>
            <a:pPr algn="ctr"/>
            <a:r>
              <a:rPr lang="en-US" sz="2400">
                <a:solidFill>
                  <a:schemeClr val="bg1"/>
                </a:solidFill>
              </a:rPr>
              <a:t>Better research into Earnings Call announcements and their effect</a:t>
            </a:r>
          </a:p>
          <a:p>
            <a:pPr algn="ctr"/>
            <a:endParaRPr lang="en-US" sz="2400">
              <a:solidFill>
                <a:schemeClr val="bg1"/>
              </a:solidFill>
            </a:endParaRPr>
          </a:p>
          <a:p>
            <a:pPr algn="ctr"/>
            <a:r>
              <a:rPr lang="en-US" sz="2400">
                <a:solidFill>
                  <a:schemeClr val="bg1"/>
                </a:solidFill>
              </a:rPr>
              <a:t>Research into Volatile Emerging Market Constituents</a:t>
            </a:r>
          </a:p>
        </p:txBody>
      </p:sp>
      <p:sp>
        <p:nvSpPr>
          <p:cNvPr id="4" name="TextBox 3">
            <a:extLst>
              <a:ext uri="{FF2B5EF4-FFF2-40B4-BE49-F238E27FC236}">
                <a16:creationId xmlns:a16="http://schemas.microsoft.com/office/drawing/2014/main" id="{457ADB4E-A48E-5861-BA80-99D94A7D79A1}"/>
              </a:ext>
            </a:extLst>
          </p:cNvPr>
          <p:cNvSpPr txBox="1"/>
          <p:nvPr/>
        </p:nvSpPr>
        <p:spPr>
          <a:xfrm>
            <a:off x="11745246" y="6488668"/>
            <a:ext cx="446754" cy="369332"/>
          </a:xfrm>
          <a:prstGeom prst="rect">
            <a:avLst/>
          </a:prstGeom>
          <a:noFill/>
        </p:spPr>
        <p:txBody>
          <a:bodyPr wrap="square" rtlCol="0">
            <a:spAutoFit/>
          </a:bodyPr>
          <a:lstStyle/>
          <a:p>
            <a:pPr algn="ctr"/>
            <a:r>
              <a:rPr lang="en-US" dirty="0">
                <a:solidFill>
                  <a:schemeClr val="bg1"/>
                </a:solidFill>
              </a:rPr>
              <a:t>46</a:t>
            </a:r>
          </a:p>
        </p:txBody>
      </p:sp>
    </p:spTree>
    <p:extLst>
      <p:ext uri="{BB962C8B-B14F-4D97-AF65-F5344CB8AC3E}">
        <p14:creationId xmlns:p14="http://schemas.microsoft.com/office/powerpoint/2010/main" val="1252627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0"/>
                                        <p:tgtEl>
                                          <p:spTgt spid="5"/>
                                        </p:tgtEl>
                                      </p:cBhvr>
                                    </p:animEffect>
                                    <p:set>
                                      <p:cBhvr>
                                        <p:cTn id="22" dur="1" fill="hold">
                                          <p:stCondLst>
                                            <p:cond delay="4999"/>
                                          </p:stCondLst>
                                        </p:cTn>
                                        <p:tgtEl>
                                          <p:spTgt spid="5"/>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0"/>
                                        <p:tgtEl>
                                          <p:spTgt spid="7"/>
                                        </p:tgtEl>
                                      </p:cBhvr>
                                    </p:animEffect>
                                    <p:set>
                                      <p:cBhvr>
                                        <p:cTn id="25" dur="1" fill="hold">
                                          <p:stCondLst>
                                            <p:cond delay="4999"/>
                                          </p:stCondLst>
                                        </p:cTn>
                                        <p:tgtEl>
                                          <p:spTgt spid="7"/>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0"/>
                                        <p:tgtEl>
                                          <p:spTgt spid="2"/>
                                        </p:tgtEl>
                                      </p:cBhvr>
                                    </p:animEffect>
                                    <p:set>
                                      <p:cBhvr>
                                        <p:cTn id="28" dur="1" fill="hold">
                                          <p:stCondLst>
                                            <p:cond delay="4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p:bldP spid="7" grpId="1"/>
      <p:bldP spid="2" grpId="0"/>
      <p:bldP spid="2" grpId="1"/>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a:extLst>
            <a:ext uri="{FF2B5EF4-FFF2-40B4-BE49-F238E27FC236}">
              <a16:creationId xmlns:a16="http://schemas.microsoft.com/office/drawing/2014/main" id="{9C81A818-E98A-C463-1243-058A73D7D6D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19D83BBA-9CFC-AC51-496A-B39BAB47110D}"/>
              </a:ext>
            </a:extLst>
          </p:cNvPr>
          <p:cNvSpPr txBox="1"/>
          <p:nvPr/>
        </p:nvSpPr>
        <p:spPr>
          <a:xfrm>
            <a:off x="472845" y="2736502"/>
            <a:ext cx="11246309" cy="1384995"/>
          </a:xfrm>
          <a:prstGeom prst="rect">
            <a:avLst/>
          </a:prstGeom>
          <a:noFill/>
        </p:spPr>
        <p:txBody>
          <a:bodyPr wrap="square" rtlCol="0">
            <a:spAutoFit/>
          </a:bodyPr>
          <a:lstStyle/>
          <a:p>
            <a:pPr algn="ctr"/>
            <a:r>
              <a:rPr lang="en-US" sz="2800">
                <a:solidFill>
                  <a:schemeClr val="bg1"/>
                </a:solidFill>
              </a:rPr>
              <a:t>We would highly appreciate any feedback that we can be provided with, regarding challenges of such sort, as we would like to continue representing TUM Campus Heilbronn at such challenges.</a:t>
            </a:r>
          </a:p>
        </p:txBody>
      </p:sp>
      <p:sp>
        <p:nvSpPr>
          <p:cNvPr id="3" name="TextBox 2">
            <a:extLst>
              <a:ext uri="{FF2B5EF4-FFF2-40B4-BE49-F238E27FC236}">
                <a16:creationId xmlns:a16="http://schemas.microsoft.com/office/drawing/2014/main" id="{41EDD6CD-83A5-3D63-2534-96BECF771FFD}"/>
              </a:ext>
            </a:extLst>
          </p:cNvPr>
          <p:cNvSpPr txBox="1"/>
          <p:nvPr/>
        </p:nvSpPr>
        <p:spPr>
          <a:xfrm>
            <a:off x="11745246" y="6488668"/>
            <a:ext cx="446754" cy="369332"/>
          </a:xfrm>
          <a:prstGeom prst="rect">
            <a:avLst/>
          </a:prstGeom>
          <a:noFill/>
        </p:spPr>
        <p:txBody>
          <a:bodyPr wrap="square" rtlCol="0">
            <a:spAutoFit/>
          </a:bodyPr>
          <a:lstStyle/>
          <a:p>
            <a:pPr algn="ctr"/>
            <a:r>
              <a:rPr lang="en-US" dirty="0">
                <a:solidFill>
                  <a:schemeClr val="bg1"/>
                </a:solidFill>
              </a:rPr>
              <a:t>47</a:t>
            </a:r>
          </a:p>
        </p:txBody>
      </p:sp>
    </p:spTree>
    <p:extLst>
      <p:ext uri="{BB962C8B-B14F-4D97-AF65-F5344CB8AC3E}">
        <p14:creationId xmlns:p14="http://schemas.microsoft.com/office/powerpoint/2010/main" val="11145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0"/>
                                        <p:tgtEl>
                                          <p:spTgt spid="5"/>
                                        </p:tgtEl>
                                      </p:cBhvr>
                                    </p:animEffect>
                                    <p:set>
                                      <p:cBhvr>
                                        <p:cTn id="12" dur="1" fill="hold">
                                          <p:stCondLst>
                                            <p:cond delay="4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a:extLst>
            <a:ext uri="{FF2B5EF4-FFF2-40B4-BE49-F238E27FC236}">
              <a16:creationId xmlns:a16="http://schemas.microsoft.com/office/drawing/2014/main" id="{D8833C62-6CB7-210D-32D4-895F07F39E89}"/>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1D9FF80-D2FA-7117-1AC0-7D240724F883}"/>
              </a:ext>
            </a:extLst>
          </p:cNvPr>
          <p:cNvSpPr txBox="1"/>
          <p:nvPr/>
        </p:nvSpPr>
        <p:spPr>
          <a:xfrm>
            <a:off x="472845" y="1507777"/>
            <a:ext cx="11246309" cy="830997"/>
          </a:xfrm>
          <a:prstGeom prst="rect">
            <a:avLst/>
          </a:prstGeom>
          <a:noFill/>
        </p:spPr>
        <p:txBody>
          <a:bodyPr wrap="square" rtlCol="0">
            <a:spAutoFit/>
          </a:bodyPr>
          <a:lstStyle/>
          <a:p>
            <a:pPr algn="ctr"/>
            <a:r>
              <a:rPr lang="en-US" sz="4800">
                <a:solidFill>
                  <a:schemeClr val="bg1"/>
                </a:solidFill>
              </a:rPr>
              <a:t>THANK YOU</a:t>
            </a:r>
          </a:p>
        </p:txBody>
      </p:sp>
      <p:sp>
        <p:nvSpPr>
          <p:cNvPr id="2" name="TextBox 1">
            <a:extLst>
              <a:ext uri="{FF2B5EF4-FFF2-40B4-BE49-F238E27FC236}">
                <a16:creationId xmlns:a16="http://schemas.microsoft.com/office/drawing/2014/main" id="{71594061-7BCD-DF00-3668-8611EE8551BA}"/>
              </a:ext>
            </a:extLst>
          </p:cNvPr>
          <p:cNvSpPr txBox="1"/>
          <p:nvPr/>
        </p:nvSpPr>
        <p:spPr>
          <a:xfrm>
            <a:off x="472845" y="3044279"/>
            <a:ext cx="11246309" cy="2062103"/>
          </a:xfrm>
          <a:prstGeom prst="rect">
            <a:avLst/>
          </a:prstGeom>
          <a:noFill/>
        </p:spPr>
        <p:txBody>
          <a:bodyPr wrap="square" rtlCol="0">
            <a:spAutoFit/>
          </a:bodyPr>
          <a:lstStyle/>
          <a:p>
            <a:pPr algn="ctr"/>
            <a:r>
              <a:rPr lang="en-US" sz="3200">
                <a:solidFill>
                  <a:schemeClr val="bg1"/>
                </a:solidFill>
              </a:rPr>
              <a:t>Presented by:</a:t>
            </a:r>
          </a:p>
          <a:p>
            <a:pPr algn="ctr"/>
            <a:r>
              <a:rPr lang="en-US" sz="3200" err="1">
                <a:solidFill>
                  <a:schemeClr val="bg1"/>
                </a:solidFill>
              </a:rPr>
              <a:t>Anaahita</a:t>
            </a:r>
            <a:r>
              <a:rPr lang="en-US" sz="3200">
                <a:solidFill>
                  <a:schemeClr val="bg1"/>
                </a:solidFill>
              </a:rPr>
              <a:t> Ghuman</a:t>
            </a:r>
          </a:p>
          <a:p>
            <a:pPr algn="ctr"/>
            <a:r>
              <a:rPr lang="en-US" sz="3200">
                <a:solidFill>
                  <a:schemeClr val="bg1"/>
                </a:solidFill>
              </a:rPr>
              <a:t>Mayank Kalia</a:t>
            </a:r>
          </a:p>
          <a:p>
            <a:pPr algn="ctr"/>
            <a:r>
              <a:rPr lang="en-US" sz="3200">
                <a:solidFill>
                  <a:schemeClr val="bg1"/>
                </a:solidFill>
              </a:rPr>
              <a:t>Kartik Sharma</a:t>
            </a:r>
          </a:p>
        </p:txBody>
      </p:sp>
      <p:sp>
        <p:nvSpPr>
          <p:cNvPr id="4" name="TextBox 3">
            <a:extLst>
              <a:ext uri="{FF2B5EF4-FFF2-40B4-BE49-F238E27FC236}">
                <a16:creationId xmlns:a16="http://schemas.microsoft.com/office/drawing/2014/main" id="{89583D23-9CA6-43C2-DDE5-50785FF4BDDD}"/>
              </a:ext>
            </a:extLst>
          </p:cNvPr>
          <p:cNvSpPr txBox="1"/>
          <p:nvPr/>
        </p:nvSpPr>
        <p:spPr>
          <a:xfrm>
            <a:off x="11745246" y="6488668"/>
            <a:ext cx="446754" cy="369332"/>
          </a:xfrm>
          <a:prstGeom prst="rect">
            <a:avLst/>
          </a:prstGeom>
          <a:noFill/>
        </p:spPr>
        <p:txBody>
          <a:bodyPr wrap="square" rtlCol="0">
            <a:spAutoFit/>
          </a:bodyPr>
          <a:lstStyle/>
          <a:p>
            <a:pPr algn="ctr"/>
            <a:r>
              <a:rPr lang="en-US" dirty="0">
                <a:solidFill>
                  <a:schemeClr val="bg1"/>
                </a:solidFill>
              </a:rPr>
              <a:t>48</a:t>
            </a:r>
          </a:p>
        </p:txBody>
      </p:sp>
    </p:spTree>
    <p:extLst>
      <p:ext uri="{BB962C8B-B14F-4D97-AF65-F5344CB8AC3E}">
        <p14:creationId xmlns:p14="http://schemas.microsoft.com/office/powerpoint/2010/main" val="168453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0"/>
                                        <p:tgtEl>
                                          <p:spTgt spid="5"/>
                                        </p:tgtEl>
                                      </p:cBhvr>
                                    </p:animEffect>
                                    <p:set>
                                      <p:cBhvr>
                                        <p:cTn id="12" dur="1" fill="hold">
                                          <p:stCondLst>
                                            <p:cond delay="49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0"/>
                                        <p:tgtEl>
                                          <p:spTgt spid="2"/>
                                        </p:tgtEl>
                                      </p:cBhvr>
                                    </p:animEffect>
                                    <p:set>
                                      <p:cBhvr>
                                        <p:cTn id="22" dur="1" fill="hold">
                                          <p:stCondLst>
                                            <p:cond delay="4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2" grpId="0"/>
      <p:bldP spid="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5D9517-AD9E-0DAF-C7F4-7CBE04AAF7C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2DCE815-FCBF-6294-7836-589424A3B6C1}"/>
              </a:ext>
            </a:extLst>
          </p:cNvPr>
          <p:cNvSpPr>
            <a:spLocks noGrp="1"/>
          </p:cNvSpPr>
          <p:nvPr>
            <p:ph type="title"/>
          </p:nvPr>
        </p:nvSpPr>
        <p:spPr/>
        <p:txBody>
          <a:bodyPr/>
          <a:lstStyle/>
          <a:p>
            <a:r>
              <a:rPr lang="de-DE" u="sng"/>
              <a:t>Motivation </a:t>
            </a:r>
            <a:r>
              <a:rPr lang="de-DE" u="sng" err="1"/>
              <a:t>for</a:t>
            </a:r>
            <a:r>
              <a:rPr lang="de-DE" u="sng"/>
              <a:t> </a:t>
            </a:r>
            <a:r>
              <a:rPr lang="de-DE" u="sng" err="1"/>
              <a:t>the</a:t>
            </a:r>
            <a:r>
              <a:rPr lang="de-DE" u="sng"/>
              <a:t> Challenge</a:t>
            </a:r>
          </a:p>
        </p:txBody>
      </p:sp>
      <p:sp>
        <p:nvSpPr>
          <p:cNvPr id="3" name="Inhaltsplatzhalter 2">
            <a:extLst>
              <a:ext uri="{FF2B5EF4-FFF2-40B4-BE49-F238E27FC236}">
                <a16:creationId xmlns:a16="http://schemas.microsoft.com/office/drawing/2014/main" id="{F760685E-799F-E805-26A5-87A45DEA849C}"/>
              </a:ext>
            </a:extLst>
          </p:cNvPr>
          <p:cNvSpPr>
            <a:spLocks noGrp="1"/>
          </p:cNvSpPr>
          <p:nvPr>
            <p:ph idx="1"/>
          </p:nvPr>
        </p:nvSpPr>
        <p:spPr/>
        <p:txBody>
          <a:bodyPr>
            <a:normAutofit/>
          </a:bodyPr>
          <a:lstStyle/>
          <a:p>
            <a:r>
              <a:rPr lang="en-US"/>
              <a:t>Gain experience in trading</a:t>
            </a:r>
          </a:p>
          <a:p>
            <a:endParaRPr lang="en-US"/>
          </a:p>
          <a:p>
            <a:r>
              <a:rPr lang="en-US"/>
              <a:t>Hone analytical abilities</a:t>
            </a:r>
          </a:p>
          <a:p>
            <a:endParaRPr lang="en-US"/>
          </a:p>
          <a:p>
            <a:r>
              <a:rPr lang="en-US"/>
              <a:t>Refine teamwork and communication skills</a:t>
            </a:r>
          </a:p>
          <a:p>
            <a:endParaRPr lang="en-US"/>
          </a:p>
          <a:p>
            <a:r>
              <a:rPr lang="en-US"/>
              <a:t>Improve creativity skills</a:t>
            </a:r>
            <a:endParaRPr lang="de-DE"/>
          </a:p>
        </p:txBody>
      </p:sp>
      <p:sp>
        <p:nvSpPr>
          <p:cNvPr id="5" name="TextBox 4">
            <a:extLst>
              <a:ext uri="{FF2B5EF4-FFF2-40B4-BE49-F238E27FC236}">
                <a16:creationId xmlns:a16="http://schemas.microsoft.com/office/drawing/2014/main" id="{C8A625C3-5432-18C6-436F-922B35F1C160}"/>
              </a:ext>
            </a:extLst>
          </p:cNvPr>
          <p:cNvSpPr txBox="1"/>
          <p:nvPr/>
        </p:nvSpPr>
        <p:spPr>
          <a:xfrm>
            <a:off x="11841380" y="6488668"/>
            <a:ext cx="350620" cy="369332"/>
          </a:xfrm>
          <a:prstGeom prst="rect">
            <a:avLst/>
          </a:prstGeom>
          <a:noFill/>
        </p:spPr>
        <p:txBody>
          <a:bodyPr wrap="square" rtlCol="0">
            <a:spAutoFit/>
          </a:bodyPr>
          <a:lstStyle/>
          <a:p>
            <a:pPr algn="ctr"/>
            <a:r>
              <a:rPr lang="en-US" dirty="0"/>
              <a:t>4</a:t>
            </a:r>
          </a:p>
        </p:txBody>
      </p:sp>
    </p:spTree>
    <p:extLst>
      <p:ext uri="{BB962C8B-B14F-4D97-AF65-F5344CB8AC3E}">
        <p14:creationId xmlns:p14="http://schemas.microsoft.com/office/powerpoint/2010/main" val="3713055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30886D-F04B-84B9-2FE3-D3D41A12BF3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D2F6000-A3F2-8537-483B-641944EB230F}"/>
              </a:ext>
            </a:extLst>
          </p:cNvPr>
          <p:cNvSpPr>
            <a:spLocks noGrp="1"/>
          </p:cNvSpPr>
          <p:nvPr>
            <p:ph type="title"/>
          </p:nvPr>
        </p:nvSpPr>
        <p:spPr/>
        <p:txBody>
          <a:bodyPr/>
          <a:lstStyle/>
          <a:p>
            <a:r>
              <a:rPr lang="de-DE" u="sng" err="1"/>
              <a:t>Limitations</a:t>
            </a:r>
            <a:r>
              <a:rPr lang="de-DE" u="sng"/>
              <a:t> </a:t>
            </a:r>
            <a:r>
              <a:rPr lang="de-DE" u="sng" err="1"/>
              <a:t>of</a:t>
            </a:r>
            <a:r>
              <a:rPr lang="de-DE" u="sng"/>
              <a:t> </a:t>
            </a:r>
            <a:r>
              <a:rPr lang="de-DE" u="sng" err="1"/>
              <a:t>the</a:t>
            </a:r>
            <a:r>
              <a:rPr lang="de-DE" u="sng"/>
              <a:t> Challenge</a:t>
            </a:r>
          </a:p>
        </p:txBody>
      </p:sp>
      <p:sp>
        <p:nvSpPr>
          <p:cNvPr id="3" name="Inhaltsplatzhalter 2">
            <a:extLst>
              <a:ext uri="{FF2B5EF4-FFF2-40B4-BE49-F238E27FC236}">
                <a16:creationId xmlns:a16="http://schemas.microsoft.com/office/drawing/2014/main" id="{A8BE4C57-3DE3-C459-BCAD-68190FFD7C4B}"/>
              </a:ext>
            </a:extLst>
          </p:cNvPr>
          <p:cNvSpPr>
            <a:spLocks noGrp="1"/>
          </p:cNvSpPr>
          <p:nvPr>
            <p:ph idx="1"/>
          </p:nvPr>
        </p:nvSpPr>
        <p:spPr/>
        <p:txBody>
          <a:bodyPr>
            <a:normAutofit lnSpcReduction="10000"/>
          </a:bodyPr>
          <a:lstStyle/>
          <a:p>
            <a:r>
              <a:rPr lang="en-US"/>
              <a:t>Team formed short-notice</a:t>
            </a:r>
          </a:p>
          <a:p>
            <a:endParaRPr lang="en-US"/>
          </a:p>
          <a:p>
            <a:r>
              <a:rPr lang="en-US"/>
              <a:t>Timing of challenge - short</a:t>
            </a:r>
          </a:p>
          <a:p>
            <a:endParaRPr lang="en-US"/>
          </a:p>
          <a:p>
            <a:r>
              <a:rPr lang="en-US"/>
              <a:t>Prioritization of challenge over other academic responsibilities</a:t>
            </a:r>
          </a:p>
          <a:p>
            <a:endParaRPr lang="en-US"/>
          </a:p>
          <a:p>
            <a:r>
              <a:rPr lang="en-US"/>
              <a:t>No prior experience</a:t>
            </a:r>
          </a:p>
          <a:p>
            <a:endParaRPr lang="en-US"/>
          </a:p>
          <a:p>
            <a:r>
              <a:rPr lang="en-US"/>
              <a:t>Competition set New York time</a:t>
            </a:r>
            <a:endParaRPr lang="de-DE"/>
          </a:p>
        </p:txBody>
      </p:sp>
      <p:sp>
        <p:nvSpPr>
          <p:cNvPr id="5" name="TextBox 4">
            <a:extLst>
              <a:ext uri="{FF2B5EF4-FFF2-40B4-BE49-F238E27FC236}">
                <a16:creationId xmlns:a16="http://schemas.microsoft.com/office/drawing/2014/main" id="{D0441A70-2292-E154-BEE3-4FA43466671A}"/>
              </a:ext>
            </a:extLst>
          </p:cNvPr>
          <p:cNvSpPr txBox="1"/>
          <p:nvPr/>
        </p:nvSpPr>
        <p:spPr>
          <a:xfrm>
            <a:off x="11841380" y="6488668"/>
            <a:ext cx="350620" cy="369332"/>
          </a:xfrm>
          <a:prstGeom prst="rect">
            <a:avLst/>
          </a:prstGeom>
          <a:noFill/>
        </p:spPr>
        <p:txBody>
          <a:bodyPr wrap="square" rtlCol="0">
            <a:spAutoFit/>
          </a:bodyPr>
          <a:lstStyle/>
          <a:p>
            <a:pPr algn="ctr"/>
            <a:r>
              <a:rPr lang="en-US" dirty="0"/>
              <a:t>5</a:t>
            </a:r>
          </a:p>
        </p:txBody>
      </p:sp>
    </p:spTree>
    <p:extLst>
      <p:ext uri="{BB962C8B-B14F-4D97-AF65-F5344CB8AC3E}">
        <p14:creationId xmlns:p14="http://schemas.microsoft.com/office/powerpoint/2010/main" val="1776079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id="{572CCEF8-4CFC-8833-5E83-6D6194B59E2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7BBBF4E-A632-3491-21DD-07B7595F64BF}"/>
              </a:ext>
            </a:extLst>
          </p:cNvPr>
          <p:cNvSpPr>
            <a:spLocks noGrp="1"/>
          </p:cNvSpPr>
          <p:nvPr>
            <p:ph type="title"/>
          </p:nvPr>
        </p:nvSpPr>
        <p:spPr>
          <a:xfrm>
            <a:off x="2043113" y="1122363"/>
            <a:ext cx="4527929" cy="4287836"/>
          </a:xfrm>
        </p:spPr>
        <p:txBody>
          <a:bodyPr vert="horz" lIns="91440" tIns="45720" rIns="91440" bIns="45720" rtlCol="0" anchor="ctr">
            <a:normAutofit/>
          </a:bodyPr>
          <a:lstStyle/>
          <a:p>
            <a:pPr algn="r"/>
            <a:r>
              <a:rPr lang="en-US" sz="6000"/>
              <a:t>MODERN PORTFOLIO THEORY</a:t>
            </a:r>
          </a:p>
        </p:txBody>
      </p:sp>
      <p:sp>
        <p:nvSpPr>
          <p:cNvPr id="4" name="TextBox 3">
            <a:extLst>
              <a:ext uri="{FF2B5EF4-FFF2-40B4-BE49-F238E27FC236}">
                <a16:creationId xmlns:a16="http://schemas.microsoft.com/office/drawing/2014/main" id="{5AE889CB-6173-84BC-C0D9-D7A3CAB15FCA}"/>
              </a:ext>
            </a:extLst>
          </p:cNvPr>
          <p:cNvSpPr txBox="1"/>
          <p:nvPr/>
        </p:nvSpPr>
        <p:spPr>
          <a:xfrm>
            <a:off x="11841380" y="6488668"/>
            <a:ext cx="350620" cy="369332"/>
          </a:xfrm>
          <a:prstGeom prst="rect">
            <a:avLst/>
          </a:prstGeom>
          <a:noFill/>
        </p:spPr>
        <p:txBody>
          <a:bodyPr wrap="square" rtlCol="0">
            <a:spAutoFit/>
          </a:bodyPr>
          <a:lstStyle/>
          <a:p>
            <a:pPr algn="ctr"/>
            <a:r>
              <a:rPr lang="en-US" dirty="0"/>
              <a:t>6</a:t>
            </a:r>
          </a:p>
        </p:txBody>
      </p:sp>
    </p:spTree>
    <p:extLst>
      <p:ext uri="{BB962C8B-B14F-4D97-AF65-F5344CB8AC3E}">
        <p14:creationId xmlns:p14="http://schemas.microsoft.com/office/powerpoint/2010/main" val="1961286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DC0A1A5-BA5A-ECCE-41AA-7884F3B9ADE5}"/>
              </a:ext>
            </a:extLst>
          </p:cNvPr>
          <p:cNvGrpSpPr/>
          <p:nvPr/>
        </p:nvGrpSpPr>
        <p:grpSpPr>
          <a:xfrm>
            <a:off x="1570008" y="2104845"/>
            <a:ext cx="2303252" cy="2304000"/>
            <a:chOff x="1708030" y="2147977"/>
            <a:chExt cx="2303252" cy="2304000"/>
          </a:xfrm>
        </p:grpSpPr>
        <p:sp>
          <p:nvSpPr>
            <p:cNvPr id="11" name="Oval 10">
              <a:extLst>
                <a:ext uri="{FF2B5EF4-FFF2-40B4-BE49-F238E27FC236}">
                  <a16:creationId xmlns:a16="http://schemas.microsoft.com/office/drawing/2014/main" id="{A0B03A0A-052E-FD86-6172-453A9BBB7B20}"/>
                </a:ext>
              </a:extLst>
            </p:cNvPr>
            <p:cNvSpPr/>
            <p:nvPr/>
          </p:nvSpPr>
          <p:spPr>
            <a:xfrm>
              <a:off x="1708030" y="2147977"/>
              <a:ext cx="2303252" cy="2304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TextBox 11">
              <a:extLst>
                <a:ext uri="{FF2B5EF4-FFF2-40B4-BE49-F238E27FC236}">
                  <a16:creationId xmlns:a16="http://schemas.microsoft.com/office/drawing/2014/main" id="{688E8265-289A-78AE-B59C-7F0CA2C583EA}"/>
                </a:ext>
              </a:extLst>
            </p:cNvPr>
            <p:cNvSpPr txBox="1"/>
            <p:nvPr/>
          </p:nvSpPr>
          <p:spPr>
            <a:xfrm>
              <a:off x="2147977" y="3115311"/>
              <a:ext cx="1423358" cy="369332"/>
            </a:xfrm>
            <a:prstGeom prst="rect">
              <a:avLst/>
            </a:prstGeom>
            <a:noFill/>
          </p:spPr>
          <p:txBody>
            <a:bodyPr wrap="square" rtlCol="0">
              <a:spAutoFit/>
            </a:bodyPr>
            <a:lstStyle/>
            <a:p>
              <a:pPr algn="ctr"/>
              <a:r>
                <a:rPr lang="en-US">
                  <a:solidFill>
                    <a:schemeClr val="bg1"/>
                  </a:solidFill>
                </a:rPr>
                <a:t>Asset 1</a:t>
              </a:r>
            </a:p>
          </p:txBody>
        </p:sp>
      </p:grpSp>
      <p:grpSp>
        <p:nvGrpSpPr>
          <p:cNvPr id="14" name="Group 13">
            <a:extLst>
              <a:ext uri="{FF2B5EF4-FFF2-40B4-BE49-F238E27FC236}">
                <a16:creationId xmlns:a16="http://schemas.microsoft.com/office/drawing/2014/main" id="{89F5406C-C6E5-5475-6020-FDF810B704E3}"/>
              </a:ext>
            </a:extLst>
          </p:cNvPr>
          <p:cNvGrpSpPr/>
          <p:nvPr/>
        </p:nvGrpSpPr>
        <p:grpSpPr>
          <a:xfrm>
            <a:off x="8611697" y="2122105"/>
            <a:ext cx="2303252" cy="2304000"/>
            <a:chOff x="1708030" y="2147977"/>
            <a:chExt cx="2303252" cy="2304000"/>
          </a:xfrm>
        </p:grpSpPr>
        <p:sp>
          <p:nvSpPr>
            <p:cNvPr id="16" name="Oval 15">
              <a:extLst>
                <a:ext uri="{FF2B5EF4-FFF2-40B4-BE49-F238E27FC236}">
                  <a16:creationId xmlns:a16="http://schemas.microsoft.com/office/drawing/2014/main" id="{4A61CF15-00AE-F189-A8C6-A409B7987DA2}"/>
                </a:ext>
              </a:extLst>
            </p:cNvPr>
            <p:cNvSpPr/>
            <p:nvPr/>
          </p:nvSpPr>
          <p:spPr>
            <a:xfrm>
              <a:off x="1708030" y="2147977"/>
              <a:ext cx="2303252" cy="2304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 name="TextBox 16">
              <a:extLst>
                <a:ext uri="{FF2B5EF4-FFF2-40B4-BE49-F238E27FC236}">
                  <a16:creationId xmlns:a16="http://schemas.microsoft.com/office/drawing/2014/main" id="{BA160259-4396-4474-7CBF-99DBECBE2E90}"/>
                </a:ext>
              </a:extLst>
            </p:cNvPr>
            <p:cNvSpPr txBox="1"/>
            <p:nvPr/>
          </p:nvSpPr>
          <p:spPr>
            <a:xfrm>
              <a:off x="2147977" y="3115311"/>
              <a:ext cx="1423358" cy="369332"/>
            </a:xfrm>
            <a:prstGeom prst="rect">
              <a:avLst/>
            </a:prstGeom>
            <a:noFill/>
          </p:spPr>
          <p:txBody>
            <a:bodyPr wrap="square" rtlCol="0">
              <a:spAutoFit/>
            </a:bodyPr>
            <a:lstStyle/>
            <a:p>
              <a:pPr algn="ctr"/>
              <a:r>
                <a:rPr lang="en-US">
                  <a:solidFill>
                    <a:schemeClr val="bg1"/>
                  </a:solidFill>
                </a:rPr>
                <a:t>Asset 2</a:t>
              </a:r>
            </a:p>
          </p:txBody>
        </p:sp>
      </p:grpSp>
      <p:cxnSp>
        <p:nvCxnSpPr>
          <p:cNvPr id="19" name="Straight Connector 18">
            <a:extLst>
              <a:ext uri="{FF2B5EF4-FFF2-40B4-BE49-F238E27FC236}">
                <a16:creationId xmlns:a16="http://schemas.microsoft.com/office/drawing/2014/main" id="{706A7A76-9029-DDCC-FDEA-0EFA7B0544A7}"/>
              </a:ext>
            </a:extLst>
          </p:cNvPr>
          <p:cNvCxnSpPr/>
          <p:nvPr/>
        </p:nvCxnSpPr>
        <p:spPr>
          <a:xfrm>
            <a:off x="5926347" y="0"/>
            <a:ext cx="0" cy="673723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Connector 24">
            <a:extLst>
              <a:ext uri="{FF2B5EF4-FFF2-40B4-BE49-F238E27FC236}">
                <a16:creationId xmlns:a16="http://schemas.microsoft.com/office/drawing/2014/main" id="{44A39A8B-8CF6-3EE4-0D21-446DF5E44AA4}"/>
              </a:ext>
            </a:extLst>
          </p:cNvPr>
          <p:cNvCxnSpPr>
            <a:cxnSpLocks/>
          </p:cNvCxnSpPr>
          <p:nvPr/>
        </p:nvCxnSpPr>
        <p:spPr>
          <a:xfrm flipH="1">
            <a:off x="886709" y="5789071"/>
            <a:ext cx="150960" cy="618226"/>
          </a:xfrm>
          <a:prstGeom prst="line">
            <a:avLst/>
          </a:prstGeom>
        </p:spPr>
        <p:style>
          <a:lnRef idx="3">
            <a:schemeClr val="accent2"/>
          </a:lnRef>
          <a:fillRef idx="0">
            <a:schemeClr val="accent2"/>
          </a:fillRef>
          <a:effectRef idx="2">
            <a:schemeClr val="accent2"/>
          </a:effectRef>
          <a:fontRef idx="minor">
            <a:schemeClr val="tx1"/>
          </a:fontRef>
        </p:style>
      </p:cxnSp>
      <p:cxnSp>
        <p:nvCxnSpPr>
          <p:cNvPr id="26" name="Straight Connector 25">
            <a:extLst>
              <a:ext uri="{FF2B5EF4-FFF2-40B4-BE49-F238E27FC236}">
                <a16:creationId xmlns:a16="http://schemas.microsoft.com/office/drawing/2014/main" id="{7EBD44D3-B542-C1AF-2B1C-28DC37B0641A}"/>
              </a:ext>
            </a:extLst>
          </p:cNvPr>
          <p:cNvCxnSpPr>
            <a:cxnSpLocks/>
          </p:cNvCxnSpPr>
          <p:nvPr/>
        </p:nvCxnSpPr>
        <p:spPr>
          <a:xfrm>
            <a:off x="1037669" y="5789071"/>
            <a:ext cx="18691" cy="396815"/>
          </a:xfrm>
          <a:prstGeom prst="line">
            <a:avLst/>
          </a:prstGeom>
        </p:spPr>
        <p:style>
          <a:lnRef idx="3">
            <a:schemeClr val="accent2"/>
          </a:lnRef>
          <a:fillRef idx="0">
            <a:schemeClr val="accent2"/>
          </a:fillRef>
          <a:effectRef idx="2">
            <a:schemeClr val="accent2"/>
          </a:effectRef>
          <a:fontRef idx="minor">
            <a:schemeClr val="tx1"/>
          </a:fontRef>
        </p:style>
      </p:cxnSp>
      <p:cxnSp>
        <p:nvCxnSpPr>
          <p:cNvPr id="27" name="Straight Connector 26">
            <a:extLst>
              <a:ext uri="{FF2B5EF4-FFF2-40B4-BE49-F238E27FC236}">
                <a16:creationId xmlns:a16="http://schemas.microsoft.com/office/drawing/2014/main" id="{7019F477-E6B4-F554-06CE-AFCD570C28DC}"/>
              </a:ext>
            </a:extLst>
          </p:cNvPr>
          <p:cNvCxnSpPr>
            <a:cxnSpLocks/>
          </p:cNvCxnSpPr>
          <p:nvPr/>
        </p:nvCxnSpPr>
        <p:spPr>
          <a:xfrm flipH="1">
            <a:off x="1075047" y="5590663"/>
            <a:ext cx="113582" cy="575095"/>
          </a:xfrm>
          <a:prstGeom prst="line">
            <a:avLst/>
          </a:prstGeom>
        </p:spPr>
        <p:style>
          <a:lnRef idx="3">
            <a:schemeClr val="accent2"/>
          </a:lnRef>
          <a:fillRef idx="0">
            <a:schemeClr val="accent2"/>
          </a:fillRef>
          <a:effectRef idx="2">
            <a:schemeClr val="accent2"/>
          </a:effectRef>
          <a:fontRef idx="minor">
            <a:schemeClr val="tx1"/>
          </a:fontRef>
        </p:style>
      </p:cxnSp>
      <p:cxnSp>
        <p:nvCxnSpPr>
          <p:cNvPr id="28" name="Straight Connector 27">
            <a:extLst>
              <a:ext uri="{FF2B5EF4-FFF2-40B4-BE49-F238E27FC236}">
                <a16:creationId xmlns:a16="http://schemas.microsoft.com/office/drawing/2014/main" id="{7E0EB607-24DB-70A7-662A-72B81524CD90}"/>
              </a:ext>
            </a:extLst>
          </p:cNvPr>
          <p:cNvCxnSpPr>
            <a:cxnSpLocks/>
          </p:cNvCxnSpPr>
          <p:nvPr/>
        </p:nvCxnSpPr>
        <p:spPr>
          <a:xfrm>
            <a:off x="1197974" y="5590663"/>
            <a:ext cx="9346" cy="287547"/>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3EE6C945-405C-2A41-9C59-83A8941ECF8E}"/>
              </a:ext>
            </a:extLst>
          </p:cNvPr>
          <p:cNvCxnSpPr>
            <a:cxnSpLocks/>
          </p:cNvCxnSpPr>
          <p:nvPr/>
        </p:nvCxnSpPr>
        <p:spPr>
          <a:xfrm flipH="1">
            <a:off x="1216665" y="5271486"/>
            <a:ext cx="46724" cy="606724"/>
          </a:xfrm>
          <a:prstGeom prst="line">
            <a:avLst/>
          </a:prstGeom>
        </p:spPr>
        <p:style>
          <a:lnRef idx="3">
            <a:schemeClr val="accent2"/>
          </a:lnRef>
          <a:fillRef idx="0">
            <a:schemeClr val="accent2"/>
          </a:fillRef>
          <a:effectRef idx="2">
            <a:schemeClr val="accent2"/>
          </a:effectRef>
          <a:fontRef idx="minor">
            <a:schemeClr val="tx1"/>
          </a:fontRef>
        </p:style>
      </p:cxnSp>
      <p:cxnSp>
        <p:nvCxnSpPr>
          <p:cNvPr id="30" name="Straight Connector 29">
            <a:extLst>
              <a:ext uri="{FF2B5EF4-FFF2-40B4-BE49-F238E27FC236}">
                <a16:creationId xmlns:a16="http://schemas.microsoft.com/office/drawing/2014/main" id="{8A0548A7-AAE8-8E0B-2421-60304EDC25EC}"/>
              </a:ext>
            </a:extLst>
          </p:cNvPr>
          <p:cNvCxnSpPr>
            <a:cxnSpLocks/>
          </p:cNvCxnSpPr>
          <p:nvPr/>
        </p:nvCxnSpPr>
        <p:spPr>
          <a:xfrm>
            <a:off x="1268782" y="5271486"/>
            <a:ext cx="62186" cy="760563"/>
          </a:xfrm>
          <a:prstGeom prst="line">
            <a:avLst/>
          </a:prstGeom>
        </p:spPr>
        <p:style>
          <a:lnRef idx="3">
            <a:schemeClr val="accent2"/>
          </a:lnRef>
          <a:fillRef idx="0">
            <a:schemeClr val="accent2"/>
          </a:fillRef>
          <a:effectRef idx="2">
            <a:schemeClr val="accent2"/>
          </a:effectRef>
          <a:fontRef idx="minor">
            <a:schemeClr val="tx1"/>
          </a:fontRef>
        </p:style>
      </p:cxnSp>
      <p:cxnSp>
        <p:nvCxnSpPr>
          <p:cNvPr id="31" name="Straight Connector 30">
            <a:extLst>
              <a:ext uri="{FF2B5EF4-FFF2-40B4-BE49-F238E27FC236}">
                <a16:creationId xmlns:a16="http://schemas.microsoft.com/office/drawing/2014/main" id="{048E17EF-63B1-E382-69B7-EFAB5846FDEB}"/>
              </a:ext>
            </a:extLst>
          </p:cNvPr>
          <p:cNvCxnSpPr>
            <a:cxnSpLocks/>
          </p:cNvCxnSpPr>
          <p:nvPr/>
        </p:nvCxnSpPr>
        <p:spPr>
          <a:xfrm flipH="1">
            <a:off x="1346057" y="5513026"/>
            <a:ext cx="49601" cy="491707"/>
          </a:xfrm>
          <a:prstGeom prst="line">
            <a:avLst/>
          </a:prstGeom>
        </p:spPr>
        <p:style>
          <a:lnRef idx="3">
            <a:schemeClr val="accent2"/>
          </a:lnRef>
          <a:fillRef idx="0">
            <a:schemeClr val="accent2"/>
          </a:fillRef>
          <a:effectRef idx="2">
            <a:schemeClr val="accent2"/>
          </a:effectRef>
          <a:fontRef idx="minor">
            <a:schemeClr val="tx1"/>
          </a:fontRef>
        </p:style>
      </p:cxnSp>
      <p:cxnSp>
        <p:nvCxnSpPr>
          <p:cNvPr id="32" name="Straight Connector 31">
            <a:extLst>
              <a:ext uri="{FF2B5EF4-FFF2-40B4-BE49-F238E27FC236}">
                <a16:creationId xmlns:a16="http://schemas.microsoft.com/office/drawing/2014/main" id="{83D99CAA-0E09-D02D-07D3-F7FC16377672}"/>
              </a:ext>
            </a:extLst>
          </p:cNvPr>
          <p:cNvCxnSpPr>
            <a:cxnSpLocks/>
          </p:cNvCxnSpPr>
          <p:nvPr/>
        </p:nvCxnSpPr>
        <p:spPr>
          <a:xfrm>
            <a:off x="1397457" y="5513026"/>
            <a:ext cx="71533" cy="288265"/>
          </a:xfrm>
          <a:prstGeom prst="line">
            <a:avLst/>
          </a:prstGeom>
        </p:spPr>
        <p:style>
          <a:lnRef idx="3">
            <a:schemeClr val="accent2"/>
          </a:lnRef>
          <a:fillRef idx="0">
            <a:schemeClr val="accent2"/>
          </a:fillRef>
          <a:effectRef idx="2">
            <a:schemeClr val="accent2"/>
          </a:effectRef>
          <a:fontRef idx="minor">
            <a:schemeClr val="tx1"/>
          </a:fontRef>
        </p:style>
      </p:cxnSp>
      <p:cxnSp>
        <p:nvCxnSpPr>
          <p:cNvPr id="33" name="Straight Connector 32">
            <a:extLst>
              <a:ext uri="{FF2B5EF4-FFF2-40B4-BE49-F238E27FC236}">
                <a16:creationId xmlns:a16="http://schemas.microsoft.com/office/drawing/2014/main" id="{DFBFC80E-F764-115F-0D25-95BE01086B6A}"/>
              </a:ext>
            </a:extLst>
          </p:cNvPr>
          <p:cNvCxnSpPr>
            <a:cxnSpLocks/>
          </p:cNvCxnSpPr>
          <p:nvPr/>
        </p:nvCxnSpPr>
        <p:spPr>
          <a:xfrm flipH="1">
            <a:off x="1468990" y="4817880"/>
            <a:ext cx="143046" cy="971191"/>
          </a:xfrm>
          <a:prstGeom prst="line">
            <a:avLst/>
          </a:prstGeom>
        </p:spPr>
        <p:style>
          <a:lnRef idx="3">
            <a:schemeClr val="accent2"/>
          </a:lnRef>
          <a:fillRef idx="0">
            <a:schemeClr val="accent2"/>
          </a:fillRef>
          <a:effectRef idx="2">
            <a:schemeClr val="accent2"/>
          </a:effectRef>
          <a:fontRef idx="minor">
            <a:schemeClr val="tx1"/>
          </a:fontRef>
        </p:style>
      </p:cxnSp>
      <p:cxnSp>
        <p:nvCxnSpPr>
          <p:cNvPr id="34" name="Straight Connector 33">
            <a:extLst>
              <a:ext uri="{FF2B5EF4-FFF2-40B4-BE49-F238E27FC236}">
                <a16:creationId xmlns:a16="http://schemas.microsoft.com/office/drawing/2014/main" id="{F85F3690-8E29-13AE-508D-A2B54AB0AADD}"/>
              </a:ext>
            </a:extLst>
          </p:cNvPr>
          <p:cNvCxnSpPr>
            <a:cxnSpLocks/>
          </p:cNvCxnSpPr>
          <p:nvPr/>
        </p:nvCxnSpPr>
        <p:spPr>
          <a:xfrm>
            <a:off x="1619950" y="4817880"/>
            <a:ext cx="73327" cy="453606"/>
          </a:xfrm>
          <a:prstGeom prst="line">
            <a:avLst/>
          </a:prstGeom>
        </p:spPr>
        <p:style>
          <a:lnRef idx="3">
            <a:schemeClr val="accent2"/>
          </a:lnRef>
          <a:fillRef idx="0">
            <a:schemeClr val="accent2"/>
          </a:fillRef>
          <a:effectRef idx="2">
            <a:schemeClr val="accent2"/>
          </a:effectRef>
          <a:fontRef idx="minor">
            <a:schemeClr val="tx1"/>
          </a:fontRef>
        </p:style>
      </p:cxnSp>
      <p:cxnSp>
        <p:nvCxnSpPr>
          <p:cNvPr id="35" name="Straight Connector 34">
            <a:extLst>
              <a:ext uri="{FF2B5EF4-FFF2-40B4-BE49-F238E27FC236}">
                <a16:creationId xmlns:a16="http://schemas.microsoft.com/office/drawing/2014/main" id="{DC7AAC78-E823-B64B-6314-2DFBA5130E90}"/>
              </a:ext>
            </a:extLst>
          </p:cNvPr>
          <p:cNvCxnSpPr>
            <a:cxnSpLocks/>
          </p:cNvCxnSpPr>
          <p:nvPr/>
        </p:nvCxnSpPr>
        <p:spPr>
          <a:xfrm flipH="1">
            <a:off x="1703706" y="4960935"/>
            <a:ext cx="46352" cy="310551"/>
          </a:xfrm>
          <a:prstGeom prst="line">
            <a:avLst/>
          </a:prstGeom>
        </p:spPr>
        <p:style>
          <a:lnRef idx="3">
            <a:schemeClr val="accent2"/>
          </a:lnRef>
          <a:fillRef idx="0">
            <a:schemeClr val="accent2"/>
          </a:fillRef>
          <a:effectRef idx="2">
            <a:schemeClr val="accent2"/>
          </a:effectRef>
          <a:fontRef idx="minor">
            <a:schemeClr val="tx1"/>
          </a:fontRef>
        </p:style>
      </p:cxnSp>
      <p:cxnSp>
        <p:nvCxnSpPr>
          <p:cNvPr id="36" name="Straight Connector 35">
            <a:extLst>
              <a:ext uri="{FF2B5EF4-FFF2-40B4-BE49-F238E27FC236}">
                <a16:creationId xmlns:a16="http://schemas.microsoft.com/office/drawing/2014/main" id="{191B7CB4-8CD9-DE4B-B3FE-547E0A6C4135}"/>
              </a:ext>
            </a:extLst>
          </p:cNvPr>
          <p:cNvCxnSpPr>
            <a:cxnSpLocks/>
          </p:cNvCxnSpPr>
          <p:nvPr/>
        </p:nvCxnSpPr>
        <p:spPr>
          <a:xfrm>
            <a:off x="1750071" y="4968483"/>
            <a:ext cx="39530" cy="147727"/>
          </a:xfrm>
          <a:prstGeom prst="line">
            <a:avLst/>
          </a:prstGeom>
        </p:spPr>
        <p:style>
          <a:lnRef idx="3">
            <a:schemeClr val="accent2"/>
          </a:lnRef>
          <a:fillRef idx="0">
            <a:schemeClr val="accent2"/>
          </a:fillRef>
          <a:effectRef idx="2">
            <a:schemeClr val="accent2"/>
          </a:effectRef>
          <a:fontRef idx="minor">
            <a:schemeClr val="tx1"/>
          </a:fontRef>
        </p:style>
      </p:cxnSp>
      <p:cxnSp>
        <p:nvCxnSpPr>
          <p:cNvPr id="37" name="Straight Connector 36">
            <a:extLst>
              <a:ext uri="{FF2B5EF4-FFF2-40B4-BE49-F238E27FC236}">
                <a16:creationId xmlns:a16="http://schemas.microsoft.com/office/drawing/2014/main" id="{98316CF1-A91B-7EFE-5C9A-3C0DDB42138A}"/>
              </a:ext>
            </a:extLst>
          </p:cNvPr>
          <p:cNvCxnSpPr>
            <a:cxnSpLocks/>
          </p:cNvCxnSpPr>
          <p:nvPr/>
        </p:nvCxnSpPr>
        <p:spPr>
          <a:xfrm flipH="1">
            <a:off x="1800742" y="4497984"/>
            <a:ext cx="150960" cy="618226"/>
          </a:xfrm>
          <a:prstGeom prst="line">
            <a:avLst/>
          </a:prstGeom>
        </p:spPr>
        <p:style>
          <a:lnRef idx="3">
            <a:schemeClr val="accent2"/>
          </a:lnRef>
          <a:fillRef idx="0">
            <a:schemeClr val="accent2"/>
          </a:fillRef>
          <a:effectRef idx="2">
            <a:schemeClr val="accent2"/>
          </a:effectRef>
          <a:fontRef idx="minor">
            <a:schemeClr val="tx1"/>
          </a:fontRef>
        </p:style>
      </p:cxnSp>
      <p:cxnSp>
        <p:nvCxnSpPr>
          <p:cNvPr id="38" name="Straight Connector 37">
            <a:extLst>
              <a:ext uri="{FF2B5EF4-FFF2-40B4-BE49-F238E27FC236}">
                <a16:creationId xmlns:a16="http://schemas.microsoft.com/office/drawing/2014/main" id="{578D7389-3022-01DF-2D90-09AF26025468}"/>
              </a:ext>
            </a:extLst>
          </p:cNvPr>
          <p:cNvCxnSpPr>
            <a:cxnSpLocks/>
          </p:cNvCxnSpPr>
          <p:nvPr/>
        </p:nvCxnSpPr>
        <p:spPr>
          <a:xfrm>
            <a:off x="1949902" y="4497984"/>
            <a:ext cx="28405" cy="773502"/>
          </a:xfrm>
          <a:prstGeom prst="line">
            <a:avLst/>
          </a:prstGeom>
        </p:spPr>
        <p:style>
          <a:lnRef idx="3">
            <a:schemeClr val="accent2"/>
          </a:lnRef>
          <a:fillRef idx="0">
            <a:schemeClr val="accent2"/>
          </a:fillRef>
          <a:effectRef idx="2">
            <a:schemeClr val="accent2"/>
          </a:effectRef>
          <a:fontRef idx="minor">
            <a:schemeClr val="tx1"/>
          </a:fontRef>
        </p:style>
      </p:cxnSp>
      <p:cxnSp>
        <p:nvCxnSpPr>
          <p:cNvPr id="39" name="Straight Connector 38">
            <a:extLst>
              <a:ext uri="{FF2B5EF4-FFF2-40B4-BE49-F238E27FC236}">
                <a16:creationId xmlns:a16="http://schemas.microsoft.com/office/drawing/2014/main" id="{9EA1A9D3-C1DC-5476-934D-22E9DD2D2983}"/>
              </a:ext>
            </a:extLst>
          </p:cNvPr>
          <p:cNvCxnSpPr>
            <a:cxnSpLocks/>
          </p:cNvCxnSpPr>
          <p:nvPr/>
        </p:nvCxnSpPr>
        <p:spPr>
          <a:xfrm flipH="1">
            <a:off x="1992858" y="4676263"/>
            <a:ext cx="66309" cy="586597"/>
          </a:xfrm>
          <a:prstGeom prst="line">
            <a:avLst/>
          </a:prstGeom>
        </p:spPr>
        <p:style>
          <a:lnRef idx="3">
            <a:schemeClr val="accent2"/>
          </a:lnRef>
          <a:fillRef idx="0">
            <a:schemeClr val="accent2"/>
          </a:fillRef>
          <a:effectRef idx="2">
            <a:schemeClr val="accent2"/>
          </a:effectRef>
          <a:fontRef idx="minor">
            <a:schemeClr val="tx1"/>
          </a:fontRef>
        </p:style>
      </p:cxnSp>
      <p:cxnSp>
        <p:nvCxnSpPr>
          <p:cNvPr id="40" name="Straight Connector 39">
            <a:extLst>
              <a:ext uri="{FF2B5EF4-FFF2-40B4-BE49-F238E27FC236}">
                <a16:creationId xmlns:a16="http://schemas.microsoft.com/office/drawing/2014/main" id="{E19BE635-3A94-6B49-027C-00FF062565F8}"/>
              </a:ext>
            </a:extLst>
          </p:cNvPr>
          <p:cNvCxnSpPr>
            <a:cxnSpLocks/>
          </p:cNvCxnSpPr>
          <p:nvPr/>
        </p:nvCxnSpPr>
        <p:spPr>
          <a:xfrm>
            <a:off x="2059167" y="4659370"/>
            <a:ext cx="81241" cy="220296"/>
          </a:xfrm>
          <a:prstGeom prst="line">
            <a:avLst/>
          </a:prstGeom>
        </p:spPr>
        <p:style>
          <a:lnRef idx="3">
            <a:schemeClr val="accent2"/>
          </a:lnRef>
          <a:fillRef idx="0">
            <a:schemeClr val="accent2"/>
          </a:fillRef>
          <a:effectRef idx="2">
            <a:schemeClr val="accent2"/>
          </a:effectRef>
          <a:fontRef idx="minor">
            <a:schemeClr val="tx1"/>
          </a:fontRef>
        </p:style>
      </p:cxnSp>
      <p:cxnSp>
        <p:nvCxnSpPr>
          <p:cNvPr id="41" name="Straight Connector 40">
            <a:extLst>
              <a:ext uri="{FF2B5EF4-FFF2-40B4-BE49-F238E27FC236}">
                <a16:creationId xmlns:a16="http://schemas.microsoft.com/office/drawing/2014/main" id="{52FB4A53-8C60-7E0D-95CC-F07AB651EFDD}"/>
              </a:ext>
            </a:extLst>
          </p:cNvPr>
          <p:cNvCxnSpPr>
            <a:cxnSpLocks/>
          </p:cNvCxnSpPr>
          <p:nvPr/>
        </p:nvCxnSpPr>
        <p:spPr>
          <a:xfrm flipH="1">
            <a:off x="2131237" y="4041144"/>
            <a:ext cx="165889" cy="829896"/>
          </a:xfrm>
          <a:prstGeom prst="line">
            <a:avLst/>
          </a:prstGeom>
        </p:spPr>
        <p:style>
          <a:lnRef idx="3">
            <a:schemeClr val="accent2"/>
          </a:lnRef>
          <a:fillRef idx="0">
            <a:schemeClr val="accent2"/>
          </a:fillRef>
          <a:effectRef idx="2">
            <a:schemeClr val="accent2"/>
          </a:effectRef>
          <a:fontRef idx="minor">
            <a:schemeClr val="tx1"/>
          </a:fontRef>
        </p:style>
      </p:cxnSp>
      <p:cxnSp>
        <p:nvCxnSpPr>
          <p:cNvPr id="42" name="Straight Connector 41">
            <a:extLst>
              <a:ext uri="{FF2B5EF4-FFF2-40B4-BE49-F238E27FC236}">
                <a16:creationId xmlns:a16="http://schemas.microsoft.com/office/drawing/2014/main" id="{D8D5FD6A-FA53-3579-86D8-28114D2FF8FA}"/>
              </a:ext>
            </a:extLst>
          </p:cNvPr>
          <p:cNvCxnSpPr>
            <a:cxnSpLocks/>
          </p:cNvCxnSpPr>
          <p:nvPr/>
        </p:nvCxnSpPr>
        <p:spPr>
          <a:xfrm>
            <a:off x="2302506" y="4032518"/>
            <a:ext cx="144146" cy="1149073"/>
          </a:xfrm>
          <a:prstGeom prst="line">
            <a:avLst/>
          </a:prstGeom>
        </p:spPr>
        <p:style>
          <a:lnRef idx="3">
            <a:schemeClr val="accent2"/>
          </a:lnRef>
          <a:fillRef idx="0">
            <a:schemeClr val="accent2"/>
          </a:fillRef>
          <a:effectRef idx="2">
            <a:schemeClr val="accent2"/>
          </a:effectRef>
          <a:fontRef idx="minor">
            <a:schemeClr val="tx1"/>
          </a:fontRef>
        </p:style>
      </p:cxnSp>
      <p:cxnSp>
        <p:nvCxnSpPr>
          <p:cNvPr id="43" name="Straight Connector 42">
            <a:extLst>
              <a:ext uri="{FF2B5EF4-FFF2-40B4-BE49-F238E27FC236}">
                <a16:creationId xmlns:a16="http://schemas.microsoft.com/office/drawing/2014/main" id="{653DD332-D411-720D-9658-8B0346CC5684}"/>
              </a:ext>
            </a:extLst>
          </p:cNvPr>
          <p:cNvCxnSpPr>
            <a:cxnSpLocks/>
          </p:cNvCxnSpPr>
          <p:nvPr/>
        </p:nvCxnSpPr>
        <p:spPr>
          <a:xfrm flipH="1">
            <a:off x="2437306" y="3477553"/>
            <a:ext cx="245476" cy="1702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44" name="Straight Connector 43">
            <a:extLst>
              <a:ext uri="{FF2B5EF4-FFF2-40B4-BE49-F238E27FC236}">
                <a16:creationId xmlns:a16="http://schemas.microsoft.com/office/drawing/2014/main" id="{47292783-44FC-3DFE-2053-E39713B7DC29}"/>
              </a:ext>
            </a:extLst>
          </p:cNvPr>
          <p:cNvCxnSpPr>
            <a:cxnSpLocks/>
          </p:cNvCxnSpPr>
          <p:nvPr/>
        </p:nvCxnSpPr>
        <p:spPr>
          <a:xfrm>
            <a:off x="2682782" y="3473240"/>
            <a:ext cx="71544" cy="367654"/>
          </a:xfrm>
          <a:prstGeom prst="line">
            <a:avLst/>
          </a:prstGeom>
        </p:spPr>
        <p:style>
          <a:lnRef idx="3">
            <a:schemeClr val="accent2"/>
          </a:lnRef>
          <a:fillRef idx="0">
            <a:schemeClr val="accent2"/>
          </a:fillRef>
          <a:effectRef idx="2">
            <a:schemeClr val="accent2"/>
          </a:effectRef>
          <a:fontRef idx="minor">
            <a:schemeClr val="tx1"/>
          </a:fontRef>
        </p:style>
      </p:cxnSp>
      <p:cxnSp>
        <p:nvCxnSpPr>
          <p:cNvPr id="45" name="Straight Connector 44">
            <a:extLst>
              <a:ext uri="{FF2B5EF4-FFF2-40B4-BE49-F238E27FC236}">
                <a16:creationId xmlns:a16="http://schemas.microsoft.com/office/drawing/2014/main" id="{FDB9E244-A8B8-C50D-9446-B8BC0044BB07}"/>
              </a:ext>
            </a:extLst>
          </p:cNvPr>
          <p:cNvCxnSpPr>
            <a:cxnSpLocks/>
          </p:cNvCxnSpPr>
          <p:nvPr/>
        </p:nvCxnSpPr>
        <p:spPr>
          <a:xfrm flipH="1">
            <a:off x="2754326" y="3564849"/>
            <a:ext cx="63256" cy="276045"/>
          </a:xfrm>
          <a:prstGeom prst="line">
            <a:avLst/>
          </a:prstGeom>
        </p:spPr>
        <p:style>
          <a:lnRef idx="3">
            <a:schemeClr val="accent2"/>
          </a:lnRef>
          <a:fillRef idx="0">
            <a:schemeClr val="accent2"/>
          </a:fillRef>
          <a:effectRef idx="2">
            <a:schemeClr val="accent2"/>
          </a:effectRef>
          <a:fontRef idx="minor">
            <a:schemeClr val="tx1"/>
          </a:fontRef>
        </p:style>
      </p:cxnSp>
      <p:cxnSp>
        <p:nvCxnSpPr>
          <p:cNvPr id="46" name="Straight Connector 45">
            <a:extLst>
              <a:ext uri="{FF2B5EF4-FFF2-40B4-BE49-F238E27FC236}">
                <a16:creationId xmlns:a16="http://schemas.microsoft.com/office/drawing/2014/main" id="{CAE68E9C-F550-E69C-4F35-9F5D03E0FBD1}"/>
              </a:ext>
            </a:extLst>
          </p:cNvPr>
          <p:cNvCxnSpPr>
            <a:cxnSpLocks/>
          </p:cNvCxnSpPr>
          <p:nvPr/>
        </p:nvCxnSpPr>
        <p:spPr>
          <a:xfrm>
            <a:off x="2817582" y="3548990"/>
            <a:ext cx="66140" cy="429927"/>
          </a:xfrm>
          <a:prstGeom prst="line">
            <a:avLst/>
          </a:prstGeom>
        </p:spPr>
        <p:style>
          <a:lnRef idx="3">
            <a:schemeClr val="accent2"/>
          </a:lnRef>
          <a:fillRef idx="0">
            <a:schemeClr val="accent2"/>
          </a:fillRef>
          <a:effectRef idx="2">
            <a:schemeClr val="accent2"/>
          </a:effectRef>
          <a:fontRef idx="minor">
            <a:schemeClr val="tx1"/>
          </a:fontRef>
        </p:style>
      </p:cxnSp>
      <p:cxnSp>
        <p:nvCxnSpPr>
          <p:cNvPr id="47" name="Straight Connector 46">
            <a:extLst>
              <a:ext uri="{FF2B5EF4-FFF2-40B4-BE49-F238E27FC236}">
                <a16:creationId xmlns:a16="http://schemas.microsoft.com/office/drawing/2014/main" id="{16E12F84-75E4-CE9C-C3FB-46A3CC123AD4}"/>
              </a:ext>
            </a:extLst>
          </p:cNvPr>
          <p:cNvCxnSpPr>
            <a:cxnSpLocks/>
          </p:cNvCxnSpPr>
          <p:nvPr/>
        </p:nvCxnSpPr>
        <p:spPr>
          <a:xfrm flipH="1">
            <a:off x="2889126" y="3763953"/>
            <a:ext cx="39132" cy="214964"/>
          </a:xfrm>
          <a:prstGeom prst="line">
            <a:avLst/>
          </a:prstGeom>
        </p:spPr>
        <p:style>
          <a:lnRef idx="3">
            <a:schemeClr val="accent2"/>
          </a:lnRef>
          <a:fillRef idx="0">
            <a:schemeClr val="accent2"/>
          </a:fillRef>
          <a:effectRef idx="2">
            <a:schemeClr val="accent2"/>
          </a:effectRef>
          <a:fontRef idx="minor">
            <a:schemeClr val="tx1"/>
          </a:fontRef>
        </p:style>
      </p:cxnSp>
      <p:cxnSp>
        <p:nvCxnSpPr>
          <p:cNvPr id="48" name="Straight Connector 47">
            <a:extLst>
              <a:ext uri="{FF2B5EF4-FFF2-40B4-BE49-F238E27FC236}">
                <a16:creationId xmlns:a16="http://schemas.microsoft.com/office/drawing/2014/main" id="{BEBC616B-40F4-10C8-FEAB-635E04A9A052}"/>
              </a:ext>
            </a:extLst>
          </p:cNvPr>
          <p:cNvCxnSpPr>
            <a:cxnSpLocks/>
          </p:cNvCxnSpPr>
          <p:nvPr/>
        </p:nvCxnSpPr>
        <p:spPr>
          <a:xfrm>
            <a:off x="2926132" y="3763953"/>
            <a:ext cx="173251" cy="2114257"/>
          </a:xfrm>
          <a:prstGeom prst="line">
            <a:avLst/>
          </a:prstGeom>
        </p:spPr>
        <p:style>
          <a:lnRef idx="3">
            <a:schemeClr val="accent2"/>
          </a:lnRef>
          <a:fillRef idx="0">
            <a:schemeClr val="accent2"/>
          </a:fillRef>
          <a:effectRef idx="2">
            <a:schemeClr val="accent2"/>
          </a:effectRef>
          <a:fontRef idx="minor">
            <a:schemeClr val="tx1"/>
          </a:fontRef>
        </p:style>
      </p:cxnSp>
      <p:cxnSp>
        <p:nvCxnSpPr>
          <p:cNvPr id="49" name="Straight Connector 48">
            <a:extLst>
              <a:ext uri="{FF2B5EF4-FFF2-40B4-BE49-F238E27FC236}">
                <a16:creationId xmlns:a16="http://schemas.microsoft.com/office/drawing/2014/main" id="{0D25A4A3-502D-FAEF-A185-D1DE5D8D4245}"/>
              </a:ext>
            </a:extLst>
          </p:cNvPr>
          <p:cNvCxnSpPr>
            <a:cxnSpLocks/>
          </p:cNvCxnSpPr>
          <p:nvPr/>
        </p:nvCxnSpPr>
        <p:spPr>
          <a:xfrm flipH="1">
            <a:off x="3101898" y="2966358"/>
            <a:ext cx="190505" cy="2923354"/>
          </a:xfrm>
          <a:prstGeom prst="line">
            <a:avLst/>
          </a:prstGeom>
        </p:spPr>
        <p:style>
          <a:lnRef idx="3">
            <a:schemeClr val="accent2"/>
          </a:lnRef>
          <a:fillRef idx="0">
            <a:schemeClr val="accent2"/>
          </a:fillRef>
          <a:effectRef idx="2">
            <a:schemeClr val="accent2"/>
          </a:effectRef>
          <a:fontRef idx="minor">
            <a:schemeClr val="tx1"/>
          </a:fontRef>
        </p:style>
      </p:cxnSp>
      <p:cxnSp>
        <p:nvCxnSpPr>
          <p:cNvPr id="50" name="Straight Connector 49">
            <a:extLst>
              <a:ext uri="{FF2B5EF4-FFF2-40B4-BE49-F238E27FC236}">
                <a16:creationId xmlns:a16="http://schemas.microsoft.com/office/drawing/2014/main" id="{6CEF1750-4025-034B-F56D-2D2342CCB0CF}"/>
              </a:ext>
            </a:extLst>
          </p:cNvPr>
          <p:cNvCxnSpPr>
            <a:cxnSpLocks/>
          </p:cNvCxnSpPr>
          <p:nvPr/>
        </p:nvCxnSpPr>
        <p:spPr>
          <a:xfrm>
            <a:off x="3292403" y="2960061"/>
            <a:ext cx="94171" cy="582632"/>
          </a:xfrm>
          <a:prstGeom prst="line">
            <a:avLst/>
          </a:prstGeom>
        </p:spPr>
        <p:style>
          <a:lnRef idx="3">
            <a:schemeClr val="accent2"/>
          </a:lnRef>
          <a:fillRef idx="0">
            <a:schemeClr val="accent2"/>
          </a:fillRef>
          <a:effectRef idx="2">
            <a:schemeClr val="accent2"/>
          </a:effectRef>
          <a:fontRef idx="minor">
            <a:schemeClr val="tx1"/>
          </a:fontRef>
        </p:style>
      </p:cxnSp>
      <p:cxnSp>
        <p:nvCxnSpPr>
          <p:cNvPr id="51" name="Straight Connector 50">
            <a:extLst>
              <a:ext uri="{FF2B5EF4-FFF2-40B4-BE49-F238E27FC236}">
                <a16:creationId xmlns:a16="http://schemas.microsoft.com/office/drawing/2014/main" id="{882DD73F-08AC-6DBE-027C-DD2FB13A3007}"/>
              </a:ext>
            </a:extLst>
          </p:cNvPr>
          <p:cNvCxnSpPr>
            <a:cxnSpLocks/>
          </p:cNvCxnSpPr>
          <p:nvPr/>
        </p:nvCxnSpPr>
        <p:spPr>
          <a:xfrm flipH="1">
            <a:off x="3390706" y="2554164"/>
            <a:ext cx="390163" cy="977027"/>
          </a:xfrm>
          <a:prstGeom prst="line">
            <a:avLst/>
          </a:prstGeom>
        </p:spPr>
        <p:style>
          <a:lnRef idx="3">
            <a:schemeClr val="accent2"/>
          </a:lnRef>
          <a:fillRef idx="0">
            <a:schemeClr val="accent2"/>
          </a:fillRef>
          <a:effectRef idx="2">
            <a:schemeClr val="accent2"/>
          </a:effectRef>
          <a:fontRef idx="minor">
            <a:schemeClr val="tx1"/>
          </a:fontRef>
        </p:style>
      </p:cxnSp>
      <p:grpSp>
        <p:nvGrpSpPr>
          <p:cNvPr id="54" name="Group 53">
            <a:extLst>
              <a:ext uri="{FF2B5EF4-FFF2-40B4-BE49-F238E27FC236}">
                <a16:creationId xmlns:a16="http://schemas.microsoft.com/office/drawing/2014/main" id="{D1B0A048-431F-AE71-2C23-17658C80CC23}"/>
              </a:ext>
            </a:extLst>
          </p:cNvPr>
          <p:cNvGrpSpPr/>
          <p:nvPr/>
        </p:nvGrpSpPr>
        <p:grpSpPr>
          <a:xfrm>
            <a:off x="473323" y="2321252"/>
            <a:ext cx="3781999" cy="4504345"/>
            <a:chOff x="473323" y="2321252"/>
            <a:chExt cx="3781999" cy="4504345"/>
          </a:xfrm>
        </p:grpSpPr>
        <p:grpSp>
          <p:nvGrpSpPr>
            <p:cNvPr id="22" name="Group 21">
              <a:extLst>
                <a:ext uri="{FF2B5EF4-FFF2-40B4-BE49-F238E27FC236}">
                  <a16:creationId xmlns:a16="http://schemas.microsoft.com/office/drawing/2014/main" id="{4A69F0B1-048D-02AA-DFC9-1FD418C0DD0D}"/>
                </a:ext>
              </a:extLst>
            </p:cNvPr>
            <p:cNvGrpSpPr/>
            <p:nvPr/>
          </p:nvGrpSpPr>
          <p:grpSpPr>
            <a:xfrm>
              <a:off x="849326" y="2321252"/>
              <a:ext cx="3405996" cy="4175185"/>
              <a:chOff x="838200" y="1224951"/>
              <a:chExt cx="3405996" cy="4175185"/>
            </a:xfrm>
          </p:grpSpPr>
          <p:cxnSp>
            <p:nvCxnSpPr>
              <p:cNvPr id="23" name="Straight Connector 22">
                <a:extLst>
                  <a:ext uri="{FF2B5EF4-FFF2-40B4-BE49-F238E27FC236}">
                    <a16:creationId xmlns:a16="http://schemas.microsoft.com/office/drawing/2014/main" id="{5AA872AD-C801-4DBF-BA96-7CB461E0C723}"/>
                  </a:ext>
                </a:extLst>
              </p:cNvPr>
              <p:cNvCxnSpPr>
                <a:cxnSpLocks/>
              </p:cNvCxnSpPr>
              <p:nvPr/>
            </p:nvCxnSpPr>
            <p:spPr>
              <a:xfrm>
                <a:off x="838200" y="1224951"/>
                <a:ext cx="18691" cy="4175185"/>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BD1741CB-C1F3-DD26-A726-911F03B2FEA7}"/>
                  </a:ext>
                </a:extLst>
              </p:cNvPr>
              <p:cNvCxnSpPr>
                <a:cxnSpLocks/>
              </p:cNvCxnSpPr>
              <p:nvPr/>
            </p:nvCxnSpPr>
            <p:spPr>
              <a:xfrm flipH="1">
                <a:off x="838200" y="5400136"/>
                <a:ext cx="3405996" cy="0"/>
              </a:xfrm>
              <a:prstGeom prst="line">
                <a:avLst/>
              </a:prstGeom>
            </p:spPr>
            <p:style>
              <a:lnRef idx="2">
                <a:schemeClr val="dk1"/>
              </a:lnRef>
              <a:fillRef idx="0">
                <a:schemeClr val="dk1"/>
              </a:fillRef>
              <a:effectRef idx="1">
                <a:schemeClr val="dk1"/>
              </a:effectRef>
              <a:fontRef idx="minor">
                <a:schemeClr val="tx1"/>
              </a:fontRef>
            </p:style>
          </p:cxnSp>
        </p:grpSp>
        <p:sp>
          <p:nvSpPr>
            <p:cNvPr id="52" name="TextBox 51">
              <a:extLst>
                <a:ext uri="{FF2B5EF4-FFF2-40B4-BE49-F238E27FC236}">
                  <a16:creationId xmlns:a16="http://schemas.microsoft.com/office/drawing/2014/main" id="{313E4991-A5BF-019D-8781-2CC2BCAB832A}"/>
                </a:ext>
              </a:extLst>
            </p:cNvPr>
            <p:cNvSpPr txBox="1"/>
            <p:nvPr/>
          </p:nvSpPr>
          <p:spPr>
            <a:xfrm rot="16200000">
              <a:off x="315088" y="4008466"/>
              <a:ext cx="685802" cy="369332"/>
            </a:xfrm>
            <a:prstGeom prst="rect">
              <a:avLst/>
            </a:prstGeom>
            <a:noFill/>
          </p:spPr>
          <p:txBody>
            <a:bodyPr wrap="square" rtlCol="0">
              <a:spAutoFit/>
            </a:bodyPr>
            <a:lstStyle/>
            <a:p>
              <a:r>
                <a:rPr lang="en-US">
                  <a:solidFill>
                    <a:schemeClr val="bg1"/>
                  </a:solidFill>
                </a:rPr>
                <a:t>Price</a:t>
              </a:r>
            </a:p>
          </p:txBody>
        </p:sp>
        <p:sp>
          <p:nvSpPr>
            <p:cNvPr id="53" name="TextBox 52">
              <a:extLst>
                <a:ext uri="{FF2B5EF4-FFF2-40B4-BE49-F238E27FC236}">
                  <a16:creationId xmlns:a16="http://schemas.microsoft.com/office/drawing/2014/main" id="{65F3269F-8995-591C-52F7-760436BA4E1C}"/>
                </a:ext>
              </a:extLst>
            </p:cNvPr>
            <p:cNvSpPr txBox="1"/>
            <p:nvPr/>
          </p:nvSpPr>
          <p:spPr>
            <a:xfrm>
              <a:off x="2068524" y="6456265"/>
              <a:ext cx="685802" cy="369332"/>
            </a:xfrm>
            <a:prstGeom prst="rect">
              <a:avLst/>
            </a:prstGeom>
            <a:noFill/>
          </p:spPr>
          <p:txBody>
            <a:bodyPr wrap="square" rtlCol="0">
              <a:spAutoFit/>
            </a:bodyPr>
            <a:lstStyle/>
            <a:p>
              <a:r>
                <a:rPr lang="en-US">
                  <a:solidFill>
                    <a:schemeClr val="bg1"/>
                  </a:solidFill>
                </a:rPr>
                <a:t>Time</a:t>
              </a:r>
            </a:p>
          </p:txBody>
        </p:sp>
      </p:grpSp>
      <p:cxnSp>
        <p:nvCxnSpPr>
          <p:cNvPr id="74" name="Straight Connector 73">
            <a:extLst>
              <a:ext uri="{FF2B5EF4-FFF2-40B4-BE49-F238E27FC236}">
                <a16:creationId xmlns:a16="http://schemas.microsoft.com/office/drawing/2014/main" id="{7429F6AE-3F68-3D9F-AF07-F7B9C5A29B12}"/>
              </a:ext>
            </a:extLst>
          </p:cNvPr>
          <p:cNvCxnSpPr>
            <a:cxnSpLocks/>
          </p:cNvCxnSpPr>
          <p:nvPr/>
        </p:nvCxnSpPr>
        <p:spPr>
          <a:xfrm flipH="1">
            <a:off x="7939179" y="6107168"/>
            <a:ext cx="247854" cy="300129"/>
          </a:xfrm>
          <a:prstGeom prst="line">
            <a:avLst/>
          </a:prstGeom>
        </p:spPr>
        <p:style>
          <a:lnRef idx="3">
            <a:schemeClr val="accent2"/>
          </a:lnRef>
          <a:fillRef idx="0">
            <a:schemeClr val="accent2"/>
          </a:fillRef>
          <a:effectRef idx="2">
            <a:schemeClr val="accent2"/>
          </a:effectRef>
          <a:fontRef idx="minor">
            <a:schemeClr val="tx1"/>
          </a:fontRef>
        </p:style>
      </p:cxnSp>
      <p:cxnSp>
        <p:nvCxnSpPr>
          <p:cNvPr id="75" name="Straight Connector 74">
            <a:extLst>
              <a:ext uri="{FF2B5EF4-FFF2-40B4-BE49-F238E27FC236}">
                <a16:creationId xmlns:a16="http://schemas.microsoft.com/office/drawing/2014/main" id="{2446C37C-8B15-22D1-66C7-5AACAA9E63DF}"/>
              </a:ext>
            </a:extLst>
          </p:cNvPr>
          <p:cNvCxnSpPr>
            <a:cxnSpLocks/>
          </p:cNvCxnSpPr>
          <p:nvPr/>
        </p:nvCxnSpPr>
        <p:spPr>
          <a:xfrm>
            <a:off x="8173267" y="6115877"/>
            <a:ext cx="193788" cy="72927"/>
          </a:xfrm>
          <a:prstGeom prst="line">
            <a:avLst/>
          </a:prstGeom>
        </p:spPr>
        <p:style>
          <a:lnRef idx="3">
            <a:schemeClr val="accent2"/>
          </a:lnRef>
          <a:fillRef idx="0">
            <a:schemeClr val="accent2"/>
          </a:fillRef>
          <a:effectRef idx="2">
            <a:schemeClr val="accent2"/>
          </a:effectRef>
          <a:fontRef idx="minor">
            <a:schemeClr val="tx1"/>
          </a:fontRef>
        </p:style>
      </p:cxnSp>
      <p:cxnSp>
        <p:nvCxnSpPr>
          <p:cNvPr id="76" name="Straight Connector 75">
            <a:extLst>
              <a:ext uri="{FF2B5EF4-FFF2-40B4-BE49-F238E27FC236}">
                <a16:creationId xmlns:a16="http://schemas.microsoft.com/office/drawing/2014/main" id="{40790636-9736-2E77-3EF8-41C22D943A04}"/>
              </a:ext>
            </a:extLst>
          </p:cNvPr>
          <p:cNvCxnSpPr>
            <a:cxnSpLocks/>
          </p:cNvCxnSpPr>
          <p:nvPr/>
        </p:nvCxnSpPr>
        <p:spPr>
          <a:xfrm flipH="1">
            <a:off x="8367055" y="5977210"/>
            <a:ext cx="239986" cy="211594"/>
          </a:xfrm>
          <a:prstGeom prst="line">
            <a:avLst/>
          </a:prstGeom>
        </p:spPr>
        <p:style>
          <a:lnRef idx="3">
            <a:schemeClr val="accent2"/>
          </a:lnRef>
          <a:fillRef idx="0">
            <a:schemeClr val="accent2"/>
          </a:fillRef>
          <a:effectRef idx="2">
            <a:schemeClr val="accent2"/>
          </a:effectRef>
          <a:fontRef idx="minor">
            <a:schemeClr val="tx1"/>
          </a:fontRef>
        </p:style>
      </p:cxnSp>
      <p:cxnSp>
        <p:nvCxnSpPr>
          <p:cNvPr id="77" name="Straight Connector 76">
            <a:extLst>
              <a:ext uri="{FF2B5EF4-FFF2-40B4-BE49-F238E27FC236}">
                <a16:creationId xmlns:a16="http://schemas.microsoft.com/office/drawing/2014/main" id="{DC53BC5E-8E7C-7935-BE17-BBBDAC6DED99}"/>
              </a:ext>
            </a:extLst>
          </p:cNvPr>
          <p:cNvCxnSpPr>
            <a:cxnSpLocks/>
          </p:cNvCxnSpPr>
          <p:nvPr/>
        </p:nvCxnSpPr>
        <p:spPr>
          <a:xfrm>
            <a:off x="8601143" y="5977210"/>
            <a:ext cx="133365" cy="76723"/>
          </a:xfrm>
          <a:prstGeom prst="line">
            <a:avLst/>
          </a:prstGeom>
        </p:spPr>
        <p:style>
          <a:lnRef idx="3">
            <a:schemeClr val="accent2"/>
          </a:lnRef>
          <a:fillRef idx="0">
            <a:schemeClr val="accent2"/>
          </a:fillRef>
          <a:effectRef idx="2">
            <a:schemeClr val="accent2"/>
          </a:effectRef>
          <a:fontRef idx="minor">
            <a:schemeClr val="tx1"/>
          </a:fontRef>
        </p:style>
      </p:cxnSp>
      <p:cxnSp>
        <p:nvCxnSpPr>
          <p:cNvPr id="78" name="Straight Connector 77">
            <a:extLst>
              <a:ext uri="{FF2B5EF4-FFF2-40B4-BE49-F238E27FC236}">
                <a16:creationId xmlns:a16="http://schemas.microsoft.com/office/drawing/2014/main" id="{8686DDA2-0A55-2030-0C1D-2A1D40CB28F0}"/>
              </a:ext>
            </a:extLst>
          </p:cNvPr>
          <p:cNvCxnSpPr>
            <a:cxnSpLocks/>
          </p:cNvCxnSpPr>
          <p:nvPr/>
        </p:nvCxnSpPr>
        <p:spPr>
          <a:xfrm flipH="1">
            <a:off x="8740152" y="5596928"/>
            <a:ext cx="190525" cy="457005"/>
          </a:xfrm>
          <a:prstGeom prst="line">
            <a:avLst/>
          </a:prstGeom>
        </p:spPr>
        <p:style>
          <a:lnRef idx="3">
            <a:schemeClr val="accent2"/>
          </a:lnRef>
          <a:fillRef idx="0">
            <a:schemeClr val="accent2"/>
          </a:fillRef>
          <a:effectRef idx="2">
            <a:schemeClr val="accent2"/>
          </a:effectRef>
          <a:fontRef idx="minor">
            <a:schemeClr val="tx1"/>
          </a:fontRef>
        </p:style>
      </p:cxnSp>
      <p:cxnSp>
        <p:nvCxnSpPr>
          <p:cNvPr id="79" name="Straight Connector 78">
            <a:extLst>
              <a:ext uri="{FF2B5EF4-FFF2-40B4-BE49-F238E27FC236}">
                <a16:creationId xmlns:a16="http://schemas.microsoft.com/office/drawing/2014/main" id="{E91E5018-8A4C-E66B-6E05-506971B1E1D0}"/>
              </a:ext>
            </a:extLst>
          </p:cNvPr>
          <p:cNvCxnSpPr>
            <a:cxnSpLocks/>
          </p:cNvCxnSpPr>
          <p:nvPr/>
        </p:nvCxnSpPr>
        <p:spPr>
          <a:xfrm>
            <a:off x="8936070" y="5596928"/>
            <a:ext cx="204087" cy="67776"/>
          </a:xfrm>
          <a:prstGeom prst="line">
            <a:avLst/>
          </a:prstGeom>
        </p:spPr>
        <p:style>
          <a:lnRef idx="3">
            <a:schemeClr val="accent2"/>
          </a:lnRef>
          <a:fillRef idx="0">
            <a:schemeClr val="accent2"/>
          </a:fillRef>
          <a:effectRef idx="2">
            <a:schemeClr val="accent2"/>
          </a:effectRef>
          <a:fontRef idx="minor">
            <a:schemeClr val="tx1"/>
          </a:fontRef>
        </p:style>
      </p:cxnSp>
      <p:cxnSp>
        <p:nvCxnSpPr>
          <p:cNvPr id="80" name="Straight Connector 79">
            <a:extLst>
              <a:ext uri="{FF2B5EF4-FFF2-40B4-BE49-F238E27FC236}">
                <a16:creationId xmlns:a16="http://schemas.microsoft.com/office/drawing/2014/main" id="{293DA741-F992-850E-54C4-EED67B80A175}"/>
              </a:ext>
            </a:extLst>
          </p:cNvPr>
          <p:cNvCxnSpPr>
            <a:cxnSpLocks/>
          </p:cNvCxnSpPr>
          <p:nvPr/>
        </p:nvCxnSpPr>
        <p:spPr>
          <a:xfrm flipH="1">
            <a:off x="9140157" y="5426762"/>
            <a:ext cx="323738" cy="252457"/>
          </a:xfrm>
          <a:prstGeom prst="line">
            <a:avLst/>
          </a:prstGeom>
        </p:spPr>
        <p:style>
          <a:lnRef idx="3">
            <a:schemeClr val="accent2"/>
          </a:lnRef>
          <a:fillRef idx="0">
            <a:schemeClr val="accent2"/>
          </a:fillRef>
          <a:effectRef idx="2">
            <a:schemeClr val="accent2"/>
          </a:effectRef>
          <a:fontRef idx="minor">
            <a:schemeClr val="tx1"/>
          </a:fontRef>
        </p:style>
      </p:cxnSp>
      <p:cxnSp>
        <p:nvCxnSpPr>
          <p:cNvPr id="81" name="Straight Connector 80">
            <a:extLst>
              <a:ext uri="{FF2B5EF4-FFF2-40B4-BE49-F238E27FC236}">
                <a16:creationId xmlns:a16="http://schemas.microsoft.com/office/drawing/2014/main" id="{C7E21FA2-E3B5-9ADE-8182-25813621E5FE}"/>
              </a:ext>
            </a:extLst>
          </p:cNvPr>
          <p:cNvCxnSpPr>
            <a:cxnSpLocks/>
          </p:cNvCxnSpPr>
          <p:nvPr/>
        </p:nvCxnSpPr>
        <p:spPr>
          <a:xfrm>
            <a:off x="9472304" y="5433260"/>
            <a:ext cx="132490" cy="119730"/>
          </a:xfrm>
          <a:prstGeom prst="line">
            <a:avLst/>
          </a:prstGeom>
        </p:spPr>
        <p:style>
          <a:lnRef idx="3">
            <a:schemeClr val="accent2"/>
          </a:lnRef>
          <a:fillRef idx="0">
            <a:schemeClr val="accent2"/>
          </a:fillRef>
          <a:effectRef idx="2">
            <a:schemeClr val="accent2"/>
          </a:effectRef>
          <a:fontRef idx="minor">
            <a:schemeClr val="tx1"/>
          </a:fontRef>
        </p:style>
      </p:cxnSp>
      <p:cxnSp>
        <p:nvCxnSpPr>
          <p:cNvPr id="82" name="Straight Connector 81">
            <a:extLst>
              <a:ext uri="{FF2B5EF4-FFF2-40B4-BE49-F238E27FC236}">
                <a16:creationId xmlns:a16="http://schemas.microsoft.com/office/drawing/2014/main" id="{499DDDF3-45E3-BA1F-B547-81A7ADDE7156}"/>
              </a:ext>
            </a:extLst>
          </p:cNvPr>
          <p:cNvCxnSpPr>
            <a:cxnSpLocks/>
          </p:cNvCxnSpPr>
          <p:nvPr/>
        </p:nvCxnSpPr>
        <p:spPr>
          <a:xfrm flipH="1">
            <a:off x="9604794" y="5308229"/>
            <a:ext cx="546470" cy="244761"/>
          </a:xfrm>
          <a:prstGeom prst="line">
            <a:avLst/>
          </a:prstGeom>
        </p:spPr>
        <p:style>
          <a:lnRef idx="3">
            <a:schemeClr val="accent2"/>
          </a:lnRef>
          <a:fillRef idx="0">
            <a:schemeClr val="accent2"/>
          </a:fillRef>
          <a:effectRef idx="2">
            <a:schemeClr val="accent2"/>
          </a:effectRef>
          <a:fontRef idx="minor">
            <a:schemeClr val="tx1"/>
          </a:fontRef>
        </p:style>
      </p:cxnSp>
      <p:cxnSp>
        <p:nvCxnSpPr>
          <p:cNvPr id="83" name="Straight Connector 82">
            <a:extLst>
              <a:ext uri="{FF2B5EF4-FFF2-40B4-BE49-F238E27FC236}">
                <a16:creationId xmlns:a16="http://schemas.microsoft.com/office/drawing/2014/main" id="{194049BA-714D-8AC5-EB6D-898E7E70B2AF}"/>
              </a:ext>
            </a:extLst>
          </p:cNvPr>
          <p:cNvCxnSpPr>
            <a:cxnSpLocks/>
          </p:cNvCxnSpPr>
          <p:nvPr/>
        </p:nvCxnSpPr>
        <p:spPr>
          <a:xfrm>
            <a:off x="10147874" y="5309830"/>
            <a:ext cx="54074" cy="116932"/>
          </a:xfrm>
          <a:prstGeom prst="line">
            <a:avLst/>
          </a:prstGeom>
        </p:spPr>
        <p:style>
          <a:lnRef idx="3">
            <a:schemeClr val="accent2"/>
          </a:lnRef>
          <a:fillRef idx="0">
            <a:schemeClr val="accent2"/>
          </a:fillRef>
          <a:effectRef idx="2">
            <a:schemeClr val="accent2"/>
          </a:effectRef>
          <a:fontRef idx="minor">
            <a:schemeClr val="tx1"/>
          </a:fontRef>
        </p:style>
      </p:cxnSp>
      <p:cxnSp>
        <p:nvCxnSpPr>
          <p:cNvPr id="84" name="Straight Connector 83">
            <a:extLst>
              <a:ext uri="{FF2B5EF4-FFF2-40B4-BE49-F238E27FC236}">
                <a16:creationId xmlns:a16="http://schemas.microsoft.com/office/drawing/2014/main" id="{7BA10248-39AA-8F89-E0C0-DC8BA6030DD0}"/>
              </a:ext>
            </a:extLst>
          </p:cNvPr>
          <p:cNvCxnSpPr>
            <a:cxnSpLocks/>
          </p:cNvCxnSpPr>
          <p:nvPr/>
        </p:nvCxnSpPr>
        <p:spPr>
          <a:xfrm flipH="1">
            <a:off x="10201948" y="5022189"/>
            <a:ext cx="316029" cy="404573"/>
          </a:xfrm>
          <a:prstGeom prst="line">
            <a:avLst/>
          </a:prstGeom>
        </p:spPr>
        <p:style>
          <a:lnRef idx="3">
            <a:schemeClr val="accent2"/>
          </a:lnRef>
          <a:fillRef idx="0">
            <a:schemeClr val="accent2"/>
          </a:fillRef>
          <a:effectRef idx="2">
            <a:schemeClr val="accent2"/>
          </a:effectRef>
          <a:fontRef idx="minor">
            <a:schemeClr val="tx1"/>
          </a:fontRef>
        </p:style>
      </p:cxnSp>
      <p:cxnSp>
        <p:nvCxnSpPr>
          <p:cNvPr id="85" name="Straight Connector 84">
            <a:extLst>
              <a:ext uri="{FF2B5EF4-FFF2-40B4-BE49-F238E27FC236}">
                <a16:creationId xmlns:a16="http://schemas.microsoft.com/office/drawing/2014/main" id="{1D28028A-67A0-1B86-C7C2-EE4B8A86EA57}"/>
              </a:ext>
            </a:extLst>
          </p:cNvPr>
          <p:cNvCxnSpPr>
            <a:cxnSpLocks/>
          </p:cNvCxnSpPr>
          <p:nvPr/>
        </p:nvCxnSpPr>
        <p:spPr>
          <a:xfrm>
            <a:off x="10522058" y="5022189"/>
            <a:ext cx="416318" cy="101958"/>
          </a:xfrm>
          <a:prstGeom prst="line">
            <a:avLst/>
          </a:prstGeom>
        </p:spPr>
        <p:style>
          <a:lnRef idx="3">
            <a:schemeClr val="accent2"/>
          </a:lnRef>
          <a:fillRef idx="0">
            <a:schemeClr val="accent2"/>
          </a:fillRef>
          <a:effectRef idx="2">
            <a:schemeClr val="accent2"/>
          </a:effectRef>
          <a:fontRef idx="minor">
            <a:schemeClr val="tx1"/>
          </a:fontRef>
        </p:style>
      </p:cxnSp>
      <p:cxnSp>
        <p:nvCxnSpPr>
          <p:cNvPr id="86" name="Straight Connector 85">
            <a:extLst>
              <a:ext uri="{FF2B5EF4-FFF2-40B4-BE49-F238E27FC236}">
                <a16:creationId xmlns:a16="http://schemas.microsoft.com/office/drawing/2014/main" id="{B2E70ABF-4459-8D0F-C75A-19C01E52B032}"/>
              </a:ext>
            </a:extLst>
          </p:cNvPr>
          <p:cNvCxnSpPr>
            <a:cxnSpLocks/>
          </p:cNvCxnSpPr>
          <p:nvPr/>
        </p:nvCxnSpPr>
        <p:spPr>
          <a:xfrm flipH="1">
            <a:off x="10938376" y="4637222"/>
            <a:ext cx="369416" cy="486925"/>
          </a:xfrm>
          <a:prstGeom prst="line">
            <a:avLst/>
          </a:prstGeom>
        </p:spPr>
        <p:style>
          <a:lnRef idx="3">
            <a:schemeClr val="accent2"/>
          </a:lnRef>
          <a:fillRef idx="0">
            <a:schemeClr val="accent2"/>
          </a:fillRef>
          <a:effectRef idx="2">
            <a:schemeClr val="accent2"/>
          </a:effectRef>
          <a:fontRef idx="minor">
            <a:schemeClr val="tx1"/>
          </a:fontRef>
        </p:style>
      </p:cxnSp>
      <p:grpSp>
        <p:nvGrpSpPr>
          <p:cNvPr id="87" name="Group 86">
            <a:extLst>
              <a:ext uri="{FF2B5EF4-FFF2-40B4-BE49-F238E27FC236}">
                <a16:creationId xmlns:a16="http://schemas.microsoft.com/office/drawing/2014/main" id="{E4EEACB8-7E3D-7E08-8FAF-9EE38C24747C}"/>
              </a:ext>
            </a:extLst>
          </p:cNvPr>
          <p:cNvGrpSpPr/>
          <p:nvPr/>
        </p:nvGrpSpPr>
        <p:grpSpPr>
          <a:xfrm>
            <a:off x="7525793" y="2321252"/>
            <a:ext cx="3781999" cy="4504345"/>
            <a:chOff x="6766885" y="1314090"/>
            <a:chExt cx="3781999" cy="4504345"/>
          </a:xfrm>
        </p:grpSpPr>
        <p:grpSp>
          <p:nvGrpSpPr>
            <p:cNvPr id="88" name="Group 87">
              <a:extLst>
                <a:ext uri="{FF2B5EF4-FFF2-40B4-BE49-F238E27FC236}">
                  <a16:creationId xmlns:a16="http://schemas.microsoft.com/office/drawing/2014/main" id="{1E83B548-B254-C181-2C6C-B3E1414D343A}"/>
                </a:ext>
              </a:extLst>
            </p:cNvPr>
            <p:cNvGrpSpPr/>
            <p:nvPr/>
          </p:nvGrpSpPr>
          <p:grpSpPr>
            <a:xfrm>
              <a:off x="7142888" y="1314090"/>
              <a:ext cx="3405996" cy="4175185"/>
              <a:chOff x="838200" y="1224951"/>
              <a:chExt cx="3405996" cy="4175185"/>
            </a:xfrm>
          </p:grpSpPr>
          <p:cxnSp>
            <p:nvCxnSpPr>
              <p:cNvPr id="91" name="Straight Connector 90">
                <a:extLst>
                  <a:ext uri="{FF2B5EF4-FFF2-40B4-BE49-F238E27FC236}">
                    <a16:creationId xmlns:a16="http://schemas.microsoft.com/office/drawing/2014/main" id="{86799C2E-CC87-CBE5-DD51-CF57F682A94D}"/>
                  </a:ext>
                </a:extLst>
              </p:cNvPr>
              <p:cNvCxnSpPr>
                <a:cxnSpLocks/>
              </p:cNvCxnSpPr>
              <p:nvPr/>
            </p:nvCxnSpPr>
            <p:spPr>
              <a:xfrm>
                <a:off x="838200" y="1224951"/>
                <a:ext cx="18691" cy="4175185"/>
              </a:xfrm>
              <a:prstGeom prst="line">
                <a:avLst/>
              </a:prstGeom>
            </p:spPr>
            <p:style>
              <a:lnRef idx="2">
                <a:schemeClr val="dk1"/>
              </a:lnRef>
              <a:fillRef idx="0">
                <a:schemeClr val="dk1"/>
              </a:fillRef>
              <a:effectRef idx="1">
                <a:schemeClr val="dk1"/>
              </a:effectRef>
              <a:fontRef idx="minor">
                <a:schemeClr val="tx1"/>
              </a:fontRef>
            </p:style>
          </p:cxnSp>
          <p:cxnSp>
            <p:nvCxnSpPr>
              <p:cNvPr id="92" name="Straight Connector 91">
                <a:extLst>
                  <a:ext uri="{FF2B5EF4-FFF2-40B4-BE49-F238E27FC236}">
                    <a16:creationId xmlns:a16="http://schemas.microsoft.com/office/drawing/2014/main" id="{485CE84C-D0E9-2AC5-012A-1A33CEDFF75A}"/>
                  </a:ext>
                </a:extLst>
              </p:cNvPr>
              <p:cNvCxnSpPr>
                <a:cxnSpLocks/>
              </p:cNvCxnSpPr>
              <p:nvPr/>
            </p:nvCxnSpPr>
            <p:spPr>
              <a:xfrm flipH="1">
                <a:off x="838200" y="5400136"/>
                <a:ext cx="3405996" cy="0"/>
              </a:xfrm>
              <a:prstGeom prst="line">
                <a:avLst/>
              </a:prstGeom>
            </p:spPr>
            <p:style>
              <a:lnRef idx="2">
                <a:schemeClr val="dk1"/>
              </a:lnRef>
              <a:fillRef idx="0">
                <a:schemeClr val="dk1"/>
              </a:fillRef>
              <a:effectRef idx="1">
                <a:schemeClr val="dk1"/>
              </a:effectRef>
              <a:fontRef idx="minor">
                <a:schemeClr val="tx1"/>
              </a:fontRef>
            </p:style>
          </p:cxnSp>
        </p:grpSp>
        <p:sp>
          <p:nvSpPr>
            <p:cNvPr id="89" name="TextBox 88">
              <a:extLst>
                <a:ext uri="{FF2B5EF4-FFF2-40B4-BE49-F238E27FC236}">
                  <a16:creationId xmlns:a16="http://schemas.microsoft.com/office/drawing/2014/main" id="{BF4DE729-C4A3-66FD-0594-0FFCAD1074E5}"/>
                </a:ext>
              </a:extLst>
            </p:cNvPr>
            <p:cNvSpPr txBox="1"/>
            <p:nvPr/>
          </p:nvSpPr>
          <p:spPr>
            <a:xfrm rot="16200000">
              <a:off x="6608650" y="3001304"/>
              <a:ext cx="685802" cy="369332"/>
            </a:xfrm>
            <a:prstGeom prst="rect">
              <a:avLst/>
            </a:prstGeom>
            <a:noFill/>
          </p:spPr>
          <p:txBody>
            <a:bodyPr wrap="square" rtlCol="0">
              <a:spAutoFit/>
            </a:bodyPr>
            <a:lstStyle/>
            <a:p>
              <a:r>
                <a:rPr lang="en-US">
                  <a:solidFill>
                    <a:schemeClr val="bg1"/>
                  </a:solidFill>
                </a:rPr>
                <a:t>Price</a:t>
              </a:r>
            </a:p>
          </p:txBody>
        </p:sp>
        <p:sp>
          <p:nvSpPr>
            <p:cNvPr id="90" name="TextBox 89">
              <a:extLst>
                <a:ext uri="{FF2B5EF4-FFF2-40B4-BE49-F238E27FC236}">
                  <a16:creationId xmlns:a16="http://schemas.microsoft.com/office/drawing/2014/main" id="{A1A38D2C-44A7-CA4C-327F-9EE0C5156DFF}"/>
                </a:ext>
              </a:extLst>
            </p:cNvPr>
            <p:cNvSpPr txBox="1"/>
            <p:nvPr/>
          </p:nvSpPr>
          <p:spPr>
            <a:xfrm>
              <a:off x="8362086" y="5449103"/>
              <a:ext cx="685802" cy="369332"/>
            </a:xfrm>
            <a:prstGeom prst="rect">
              <a:avLst/>
            </a:prstGeom>
            <a:noFill/>
          </p:spPr>
          <p:txBody>
            <a:bodyPr wrap="square" rtlCol="0">
              <a:spAutoFit/>
            </a:bodyPr>
            <a:lstStyle/>
            <a:p>
              <a:r>
                <a:rPr lang="en-US">
                  <a:solidFill>
                    <a:schemeClr val="bg1"/>
                  </a:solidFill>
                </a:rPr>
                <a:t>Time</a:t>
              </a:r>
            </a:p>
          </p:txBody>
        </p:sp>
      </p:grpSp>
      <p:sp>
        <p:nvSpPr>
          <p:cNvPr id="93" name="TextBox 92">
            <a:extLst>
              <a:ext uri="{FF2B5EF4-FFF2-40B4-BE49-F238E27FC236}">
                <a16:creationId xmlns:a16="http://schemas.microsoft.com/office/drawing/2014/main" id="{CE10103D-EE09-B137-0B06-73FAAF915B1C}"/>
              </a:ext>
            </a:extLst>
          </p:cNvPr>
          <p:cNvSpPr txBox="1"/>
          <p:nvPr/>
        </p:nvSpPr>
        <p:spPr>
          <a:xfrm>
            <a:off x="3962400" y="2104845"/>
            <a:ext cx="1816100" cy="369332"/>
          </a:xfrm>
          <a:prstGeom prst="rect">
            <a:avLst/>
          </a:prstGeom>
          <a:noFill/>
        </p:spPr>
        <p:txBody>
          <a:bodyPr wrap="square" rtlCol="0">
            <a:spAutoFit/>
          </a:bodyPr>
          <a:lstStyle/>
          <a:p>
            <a:r>
              <a:rPr lang="en-US">
                <a:solidFill>
                  <a:schemeClr val="bg1"/>
                </a:solidFill>
              </a:rPr>
              <a:t>Highly Volatile</a:t>
            </a:r>
          </a:p>
        </p:txBody>
      </p:sp>
      <p:sp>
        <p:nvSpPr>
          <p:cNvPr id="94" name="TextBox 93">
            <a:extLst>
              <a:ext uri="{FF2B5EF4-FFF2-40B4-BE49-F238E27FC236}">
                <a16:creationId xmlns:a16="http://schemas.microsoft.com/office/drawing/2014/main" id="{D523FE51-2FA4-9341-5D27-51C85062432C}"/>
              </a:ext>
            </a:extLst>
          </p:cNvPr>
          <p:cNvSpPr txBox="1"/>
          <p:nvPr/>
        </p:nvSpPr>
        <p:spPr>
          <a:xfrm>
            <a:off x="3962400" y="2636834"/>
            <a:ext cx="1816100" cy="646331"/>
          </a:xfrm>
          <a:prstGeom prst="rect">
            <a:avLst/>
          </a:prstGeom>
          <a:noFill/>
        </p:spPr>
        <p:txBody>
          <a:bodyPr wrap="square" rtlCol="0">
            <a:spAutoFit/>
          </a:bodyPr>
          <a:lstStyle/>
          <a:p>
            <a:r>
              <a:rPr lang="en-US">
                <a:solidFill>
                  <a:schemeClr val="bg1"/>
                </a:solidFill>
              </a:rPr>
              <a:t>Provides better return over time</a:t>
            </a:r>
          </a:p>
        </p:txBody>
      </p:sp>
      <p:sp>
        <p:nvSpPr>
          <p:cNvPr id="95" name="TextBox 94">
            <a:extLst>
              <a:ext uri="{FF2B5EF4-FFF2-40B4-BE49-F238E27FC236}">
                <a16:creationId xmlns:a16="http://schemas.microsoft.com/office/drawing/2014/main" id="{04B42BA2-C36A-6F81-DE3F-65803538E74E}"/>
              </a:ext>
            </a:extLst>
          </p:cNvPr>
          <p:cNvSpPr txBox="1"/>
          <p:nvPr/>
        </p:nvSpPr>
        <p:spPr>
          <a:xfrm>
            <a:off x="6007075" y="2104845"/>
            <a:ext cx="1816100" cy="369332"/>
          </a:xfrm>
          <a:prstGeom prst="rect">
            <a:avLst/>
          </a:prstGeom>
          <a:noFill/>
        </p:spPr>
        <p:txBody>
          <a:bodyPr wrap="square" rtlCol="0">
            <a:spAutoFit/>
          </a:bodyPr>
          <a:lstStyle/>
          <a:p>
            <a:r>
              <a:rPr lang="en-US">
                <a:solidFill>
                  <a:schemeClr val="bg1"/>
                </a:solidFill>
              </a:rPr>
              <a:t>Not very Volatile</a:t>
            </a:r>
          </a:p>
        </p:txBody>
      </p:sp>
      <p:sp>
        <p:nvSpPr>
          <p:cNvPr id="96" name="TextBox 95">
            <a:extLst>
              <a:ext uri="{FF2B5EF4-FFF2-40B4-BE49-F238E27FC236}">
                <a16:creationId xmlns:a16="http://schemas.microsoft.com/office/drawing/2014/main" id="{C2F03A77-3613-59E8-19F9-1260CCA6B101}"/>
              </a:ext>
            </a:extLst>
          </p:cNvPr>
          <p:cNvSpPr txBox="1"/>
          <p:nvPr/>
        </p:nvSpPr>
        <p:spPr>
          <a:xfrm>
            <a:off x="6007075" y="2636834"/>
            <a:ext cx="1816100" cy="646331"/>
          </a:xfrm>
          <a:prstGeom prst="rect">
            <a:avLst/>
          </a:prstGeom>
          <a:noFill/>
        </p:spPr>
        <p:txBody>
          <a:bodyPr wrap="square" rtlCol="0">
            <a:spAutoFit/>
          </a:bodyPr>
          <a:lstStyle/>
          <a:p>
            <a:r>
              <a:rPr lang="en-US">
                <a:solidFill>
                  <a:schemeClr val="bg1"/>
                </a:solidFill>
              </a:rPr>
              <a:t>Provides lower return over time</a:t>
            </a:r>
          </a:p>
        </p:txBody>
      </p:sp>
      <p:sp>
        <p:nvSpPr>
          <p:cNvPr id="3" name="TextBox 2">
            <a:extLst>
              <a:ext uri="{FF2B5EF4-FFF2-40B4-BE49-F238E27FC236}">
                <a16:creationId xmlns:a16="http://schemas.microsoft.com/office/drawing/2014/main" id="{87C834A5-D569-EF20-BD71-FE54E44B8128}"/>
              </a:ext>
            </a:extLst>
          </p:cNvPr>
          <p:cNvSpPr txBox="1"/>
          <p:nvPr/>
        </p:nvSpPr>
        <p:spPr>
          <a:xfrm>
            <a:off x="11841380" y="6488668"/>
            <a:ext cx="350620" cy="369332"/>
          </a:xfrm>
          <a:prstGeom prst="rect">
            <a:avLst/>
          </a:prstGeom>
          <a:noFill/>
        </p:spPr>
        <p:txBody>
          <a:bodyPr wrap="square" rtlCol="0">
            <a:spAutoFit/>
          </a:bodyPr>
          <a:lstStyle/>
          <a:p>
            <a:pPr algn="ctr"/>
            <a:r>
              <a:rPr lang="en-US" dirty="0">
                <a:solidFill>
                  <a:schemeClr val="bg1"/>
                </a:solidFill>
              </a:rPr>
              <a:t>7</a:t>
            </a:r>
          </a:p>
        </p:txBody>
      </p:sp>
    </p:spTree>
    <p:extLst>
      <p:ext uri="{BB962C8B-B14F-4D97-AF65-F5344CB8AC3E}">
        <p14:creationId xmlns:p14="http://schemas.microsoft.com/office/powerpoint/2010/main" val="1785266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2000" fill="hold"/>
                                        <p:tgtEl>
                                          <p:spTgt spid="13"/>
                                        </p:tgtEl>
                                        <p:attrNameLst>
                                          <p:attrName>ppt_w</p:attrName>
                                        </p:attrNameLst>
                                      </p:cBhvr>
                                      <p:tavLst>
                                        <p:tav tm="0">
                                          <p:val>
                                            <p:fltVal val="0"/>
                                          </p:val>
                                        </p:tav>
                                        <p:tav tm="100000">
                                          <p:val>
                                            <p:strVal val="#ppt_w"/>
                                          </p:val>
                                        </p:tav>
                                      </p:tavLst>
                                    </p:anim>
                                    <p:anim calcmode="lin" valueType="num">
                                      <p:cBhvr>
                                        <p:cTn id="8" dur="2000" fill="hold"/>
                                        <p:tgtEl>
                                          <p:spTgt spid="13"/>
                                        </p:tgtEl>
                                        <p:attrNameLst>
                                          <p:attrName>ppt_h</p:attrName>
                                        </p:attrNameLst>
                                      </p:cBhvr>
                                      <p:tavLst>
                                        <p:tav tm="0">
                                          <p:val>
                                            <p:fltVal val="0"/>
                                          </p:val>
                                        </p:tav>
                                        <p:tav tm="100000">
                                          <p:val>
                                            <p:strVal val="#ppt_h"/>
                                          </p:val>
                                        </p:tav>
                                      </p:tavLst>
                                    </p:anim>
                                    <p:animEffect transition="in" filter="fade">
                                      <p:cBhvr>
                                        <p:cTn id="9" dur="2000"/>
                                        <p:tgtEl>
                                          <p:spTgt spid="13"/>
                                        </p:tgtEl>
                                      </p:cBhvr>
                                    </p:animEffect>
                                  </p:childTnLst>
                                </p:cTn>
                              </p:par>
                              <p:par>
                                <p:cTn id="10" presetID="53" presetClass="entr" presetSubtype="16"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2000" fill="hold"/>
                                        <p:tgtEl>
                                          <p:spTgt spid="14"/>
                                        </p:tgtEl>
                                        <p:attrNameLst>
                                          <p:attrName>ppt_w</p:attrName>
                                        </p:attrNameLst>
                                      </p:cBhvr>
                                      <p:tavLst>
                                        <p:tav tm="0">
                                          <p:val>
                                            <p:fltVal val="0"/>
                                          </p:val>
                                        </p:tav>
                                        <p:tav tm="100000">
                                          <p:val>
                                            <p:strVal val="#ppt_w"/>
                                          </p:val>
                                        </p:tav>
                                      </p:tavLst>
                                    </p:anim>
                                    <p:anim calcmode="lin" valueType="num">
                                      <p:cBhvr>
                                        <p:cTn id="13" dur="2000" fill="hold"/>
                                        <p:tgtEl>
                                          <p:spTgt spid="14"/>
                                        </p:tgtEl>
                                        <p:attrNameLst>
                                          <p:attrName>ppt_h</p:attrName>
                                        </p:attrNameLst>
                                      </p:cBhvr>
                                      <p:tavLst>
                                        <p:tav tm="0">
                                          <p:val>
                                            <p:fltVal val="0"/>
                                          </p:val>
                                        </p:tav>
                                        <p:tav tm="100000">
                                          <p:val>
                                            <p:strVal val="#ppt_h"/>
                                          </p:val>
                                        </p:tav>
                                      </p:tavLst>
                                    </p:anim>
                                    <p:animEffect transition="in" filter="fade">
                                      <p:cBhvr>
                                        <p:cTn id="14" dur="20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2.91667E-6 1.48148E-6 L 2.91667E-6 -0.30625 " pathEditMode="relative" rAng="0" ptsTypes="AA">
                                      <p:cBhvr>
                                        <p:cTn id="18" dur="2000" fill="hold"/>
                                        <p:tgtEl>
                                          <p:spTgt spid="13"/>
                                        </p:tgtEl>
                                        <p:attrNameLst>
                                          <p:attrName>ppt_x</p:attrName>
                                          <p:attrName>ppt_y</p:attrName>
                                        </p:attrNameLst>
                                      </p:cBhvr>
                                      <p:rCtr x="0" y="-15324"/>
                                    </p:animMotion>
                                  </p:childTnLst>
                                </p:cTn>
                              </p:par>
                              <p:par>
                                <p:cTn id="19" presetID="0" presetClass="path" presetSubtype="0" accel="50000" decel="50000" fill="hold" nodeType="withEffect">
                                  <p:stCondLst>
                                    <p:cond delay="0"/>
                                  </p:stCondLst>
                                  <p:childTnLst>
                                    <p:animMotion origin="layout" path="M -1.25E-6 -4.81481E-6 L -1.25E-6 -0.30625 " pathEditMode="relative" rAng="0" ptsTypes="AA">
                                      <p:cBhvr>
                                        <p:cTn id="20" dur="2000" fill="hold"/>
                                        <p:tgtEl>
                                          <p:spTgt spid="14"/>
                                        </p:tgtEl>
                                        <p:attrNameLst>
                                          <p:attrName>ppt_x</p:attrName>
                                          <p:attrName>ppt_y</p:attrName>
                                        </p:attrNameLst>
                                      </p:cBhvr>
                                      <p:rCtr x="0" y="-15324"/>
                                    </p:animMotion>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dissolve">
                                      <p:cBhvr>
                                        <p:cTn id="25" dur="20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dissolve">
                                      <p:cBhvr>
                                        <p:cTn id="30" dur="500"/>
                                        <p:tgtEl>
                                          <p:spTgt spid="54"/>
                                        </p:tgtEl>
                                      </p:cBhvr>
                                    </p:animEffect>
                                  </p:childTnLst>
                                </p:cTn>
                              </p:par>
                              <p:par>
                                <p:cTn id="31" presetID="9" presetClass="entr" presetSubtype="0" fill="hold" nodeType="withEffect">
                                  <p:stCondLst>
                                    <p:cond delay="0"/>
                                  </p:stCondLst>
                                  <p:childTnLst>
                                    <p:set>
                                      <p:cBhvr>
                                        <p:cTn id="32" dur="1" fill="hold">
                                          <p:stCondLst>
                                            <p:cond delay="0"/>
                                          </p:stCondLst>
                                        </p:cTn>
                                        <p:tgtEl>
                                          <p:spTgt spid="87"/>
                                        </p:tgtEl>
                                        <p:attrNameLst>
                                          <p:attrName>style.visibility</p:attrName>
                                        </p:attrNameLst>
                                      </p:cBhvr>
                                      <p:to>
                                        <p:strVal val="visible"/>
                                      </p:to>
                                    </p:set>
                                    <p:animEffect transition="in" filter="dissolve">
                                      <p:cBhvr>
                                        <p:cTn id="33" dur="500"/>
                                        <p:tgtEl>
                                          <p:spTgt spid="87"/>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12" fill="hold" grpId="0" nodeType="clickEffect">
                                  <p:stCondLst>
                                    <p:cond delay="0"/>
                                  </p:stCondLst>
                                  <p:childTnLst>
                                    <p:set>
                                      <p:cBhvr>
                                        <p:cTn id="37" dur="1" fill="hold">
                                          <p:stCondLst>
                                            <p:cond delay="0"/>
                                          </p:stCondLst>
                                        </p:cTn>
                                        <p:tgtEl>
                                          <p:spTgt spid="93"/>
                                        </p:tgtEl>
                                        <p:attrNameLst>
                                          <p:attrName>style.visibility</p:attrName>
                                        </p:attrNameLst>
                                      </p:cBhvr>
                                      <p:to>
                                        <p:strVal val="visible"/>
                                      </p:to>
                                    </p:set>
                                    <p:animEffect transition="in" filter="strips(downLeft)">
                                      <p:cBhvr>
                                        <p:cTn id="38" dur="500"/>
                                        <p:tgtEl>
                                          <p:spTgt spid="93"/>
                                        </p:tgtEl>
                                      </p:cBhvr>
                                    </p:animEffect>
                                  </p:childTnLst>
                                </p:cTn>
                              </p:par>
                              <p:par>
                                <p:cTn id="39" presetID="18" presetClass="entr" presetSubtype="12" fill="hold" grpId="0" nodeType="withEffect">
                                  <p:stCondLst>
                                    <p:cond delay="0"/>
                                  </p:stCondLst>
                                  <p:childTnLst>
                                    <p:set>
                                      <p:cBhvr>
                                        <p:cTn id="40" dur="1" fill="hold">
                                          <p:stCondLst>
                                            <p:cond delay="0"/>
                                          </p:stCondLst>
                                        </p:cTn>
                                        <p:tgtEl>
                                          <p:spTgt spid="94"/>
                                        </p:tgtEl>
                                        <p:attrNameLst>
                                          <p:attrName>style.visibility</p:attrName>
                                        </p:attrNameLst>
                                      </p:cBhvr>
                                      <p:to>
                                        <p:strVal val="visible"/>
                                      </p:to>
                                    </p:set>
                                    <p:animEffect transition="in" filter="strips(downLeft)">
                                      <p:cBhvr>
                                        <p:cTn id="41" dur="500"/>
                                        <p:tgtEl>
                                          <p:spTgt spid="94"/>
                                        </p:tgtEl>
                                      </p:cBhvr>
                                    </p:animEffect>
                                  </p:childTnLst>
                                </p:cTn>
                              </p:par>
                              <p:par>
                                <p:cTn id="42" presetID="1" presetClass="entr" presetSubtype="0" fill="hold" nodeType="withEffect">
                                  <p:stCondLst>
                                    <p:cond delay="0"/>
                                  </p:stCondLst>
                                  <p:childTnLst>
                                    <p:set>
                                      <p:cBhvr>
                                        <p:cTn id="43" dur="1" fill="hold">
                                          <p:stCondLst>
                                            <p:cond delay="0"/>
                                          </p:stCondLst>
                                        </p:cTn>
                                        <p:tgtEl>
                                          <p:spTgt spid="25"/>
                                        </p:tgtEl>
                                        <p:attrNameLst>
                                          <p:attrName>style.visibility</p:attrName>
                                        </p:attrNameLst>
                                      </p:cBhvr>
                                      <p:to>
                                        <p:strVal val="visible"/>
                                      </p:to>
                                    </p:set>
                                  </p:childTnLst>
                                </p:cTn>
                              </p:par>
                            </p:childTnLst>
                          </p:cTn>
                        </p:par>
                        <p:par>
                          <p:cTn id="44" fill="hold">
                            <p:stCondLst>
                              <p:cond delay="500"/>
                            </p:stCondLst>
                            <p:childTnLst>
                              <p:par>
                                <p:cTn id="45" presetID="1" presetClass="entr" presetSubtype="0" fill="hold" nodeType="afterEffect">
                                  <p:stCondLst>
                                    <p:cond delay="200"/>
                                  </p:stCondLst>
                                  <p:childTnLst>
                                    <p:set>
                                      <p:cBhvr>
                                        <p:cTn id="46" dur="1" fill="hold">
                                          <p:stCondLst>
                                            <p:cond delay="0"/>
                                          </p:stCondLst>
                                        </p:cTn>
                                        <p:tgtEl>
                                          <p:spTgt spid="26"/>
                                        </p:tgtEl>
                                        <p:attrNameLst>
                                          <p:attrName>style.visibility</p:attrName>
                                        </p:attrNameLst>
                                      </p:cBhvr>
                                      <p:to>
                                        <p:strVal val="visible"/>
                                      </p:to>
                                    </p:set>
                                  </p:childTnLst>
                                </p:cTn>
                              </p:par>
                            </p:childTnLst>
                          </p:cTn>
                        </p:par>
                        <p:par>
                          <p:cTn id="47" fill="hold">
                            <p:stCondLst>
                              <p:cond delay="700"/>
                            </p:stCondLst>
                            <p:childTnLst>
                              <p:par>
                                <p:cTn id="48" presetID="1" presetClass="entr" presetSubtype="0" fill="hold" nodeType="afterEffect">
                                  <p:stCondLst>
                                    <p:cond delay="200"/>
                                  </p:stCondLst>
                                  <p:childTnLst>
                                    <p:set>
                                      <p:cBhvr>
                                        <p:cTn id="49" dur="1" fill="hold">
                                          <p:stCondLst>
                                            <p:cond delay="0"/>
                                          </p:stCondLst>
                                        </p:cTn>
                                        <p:tgtEl>
                                          <p:spTgt spid="27"/>
                                        </p:tgtEl>
                                        <p:attrNameLst>
                                          <p:attrName>style.visibility</p:attrName>
                                        </p:attrNameLst>
                                      </p:cBhvr>
                                      <p:to>
                                        <p:strVal val="visible"/>
                                      </p:to>
                                    </p:set>
                                  </p:childTnLst>
                                </p:cTn>
                              </p:par>
                            </p:childTnLst>
                          </p:cTn>
                        </p:par>
                        <p:par>
                          <p:cTn id="50" fill="hold">
                            <p:stCondLst>
                              <p:cond delay="900"/>
                            </p:stCondLst>
                            <p:childTnLst>
                              <p:par>
                                <p:cTn id="51" presetID="1" presetClass="entr" presetSubtype="0" fill="hold" nodeType="afterEffect">
                                  <p:stCondLst>
                                    <p:cond delay="200"/>
                                  </p:stCondLst>
                                  <p:childTnLst>
                                    <p:set>
                                      <p:cBhvr>
                                        <p:cTn id="52" dur="1" fill="hold">
                                          <p:stCondLst>
                                            <p:cond delay="0"/>
                                          </p:stCondLst>
                                        </p:cTn>
                                        <p:tgtEl>
                                          <p:spTgt spid="28"/>
                                        </p:tgtEl>
                                        <p:attrNameLst>
                                          <p:attrName>style.visibility</p:attrName>
                                        </p:attrNameLst>
                                      </p:cBhvr>
                                      <p:to>
                                        <p:strVal val="visible"/>
                                      </p:to>
                                    </p:set>
                                  </p:childTnLst>
                                </p:cTn>
                              </p:par>
                            </p:childTnLst>
                          </p:cTn>
                        </p:par>
                        <p:par>
                          <p:cTn id="53" fill="hold">
                            <p:stCondLst>
                              <p:cond delay="1100"/>
                            </p:stCondLst>
                            <p:childTnLst>
                              <p:par>
                                <p:cTn id="54" presetID="1" presetClass="entr" presetSubtype="0" fill="hold" nodeType="afterEffect">
                                  <p:stCondLst>
                                    <p:cond delay="200"/>
                                  </p:stCondLst>
                                  <p:childTnLst>
                                    <p:set>
                                      <p:cBhvr>
                                        <p:cTn id="55" dur="1" fill="hold">
                                          <p:stCondLst>
                                            <p:cond delay="0"/>
                                          </p:stCondLst>
                                        </p:cTn>
                                        <p:tgtEl>
                                          <p:spTgt spid="29"/>
                                        </p:tgtEl>
                                        <p:attrNameLst>
                                          <p:attrName>style.visibility</p:attrName>
                                        </p:attrNameLst>
                                      </p:cBhvr>
                                      <p:to>
                                        <p:strVal val="visible"/>
                                      </p:to>
                                    </p:set>
                                  </p:childTnLst>
                                </p:cTn>
                              </p:par>
                            </p:childTnLst>
                          </p:cTn>
                        </p:par>
                        <p:par>
                          <p:cTn id="56" fill="hold">
                            <p:stCondLst>
                              <p:cond delay="1300"/>
                            </p:stCondLst>
                            <p:childTnLst>
                              <p:par>
                                <p:cTn id="57" presetID="1" presetClass="entr" presetSubtype="0" fill="hold" nodeType="afterEffect">
                                  <p:stCondLst>
                                    <p:cond delay="200"/>
                                  </p:stCondLst>
                                  <p:childTnLst>
                                    <p:set>
                                      <p:cBhvr>
                                        <p:cTn id="58" dur="1" fill="hold">
                                          <p:stCondLst>
                                            <p:cond delay="0"/>
                                          </p:stCondLst>
                                        </p:cTn>
                                        <p:tgtEl>
                                          <p:spTgt spid="30"/>
                                        </p:tgtEl>
                                        <p:attrNameLst>
                                          <p:attrName>style.visibility</p:attrName>
                                        </p:attrNameLst>
                                      </p:cBhvr>
                                      <p:to>
                                        <p:strVal val="visible"/>
                                      </p:to>
                                    </p:set>
                                  </p:childTnLst>
                                </p:cTn>
                              </p:par>
                            </p:childTnLst>
                          </p:cTn>
                        </p:par>
                        <p:par>
                          <p:cTn id="59" fill="hold">
                            <p:stCondLst>
                              <p:cond delay="1500"/>
                            </p:stCondLst>
                            <p:childTnLst>
                              <p:par>
                                <p:cTn id="60" presetID="1" presetClass="entr" presetSubtype="0" fill="hold" nodeType="afterEffect">
                                  <p:stCondLst>
                                    <p:cond delay="200"/>
                                  </p:stCondLst>
                                  <p:childTnLst>
                                    <p:set>
                                      <p:cBhvr>
                                        <p:cTn id="61" dur="1" fill="hold">
                                          <p:stCondLst>
                                            <p:cond delay="0"/>
                                          </p:stCondLst>
                                        </p:cTn>
                                        <p:tgtEl>
                                          <p:spTgt spid="31"/>
                                        </p:tgtEl>
                                        <p:attrNameLst>
                                          <p:attrName>style.visibility</p:attrName>
                                        </p:attrNameLst>
                                      </p:cBhvr>
                                      <p:to>
                                        <p:strVal val="visible"/>
                                      </p:to>
                                    </p:set>
                                  </p:childTnLst>
                                </p:cTn>
                              </p:par>
                            </p:childTnLst>
                          </p:cTn>
                        </p:par>
                        <p:par>
                          <p:cTn id="62" fill="hold">
                            <p:stCondLst>
                              <p:cond delay="1700"/>
                            </p:stCondLst>
                            <p:childTnLst>
                              <p:par>
                                <p:cTn id="63" presetID="1" presetClass="entr" presetSubtype="0" fill="hold" nodeType="afterEffect">
                                  <p:stCondLst>
                                    <p:cond delay="200"/>
                                  </p:stCondLst>
                                  <p:childTnLst>
                                    <p:set>
                                      <p:cBhvr>
                                        <p:cTn id="64" dur="1" fill="hold">
                                          <p:stCondLst>
                                            <p:cond delay="0"/>
                                          </p:stCondLst>
                                        </p:cTn>
                                        <p:tgtEl>
                                          <p:spTgt spid="32"/>
                                        </p:tgtEl>
                                        <p:attrNameLst>
                                          <p:attrName>style.visibility</p:attrName>
                                        </p:attrNameLst>
                                      </p:cBhvr>
                                      <p:to>
                                        <p:strVal val="visible"/>
                                      </p:to>
                                    </p:set>
                                  </p:childTnLst>
                                </p:cTn>
                              </p:par>
                            </p:childTnLst>
                          </p:cTn>
                        </p:par>
                        <p:par>
                          <p:cTn id="65" fill="hold">
                            <p:stCondLst>
                              <p:cond delay="1900"/>
                            </p:stCondLst>
                            <p:childTnLst>
                              <p:par>
                                <p:cTn id="66" presetID="1" presetClass="entr" presetSubtype="0" fill="hold" nodeType="afterEffect">
                                  <p:stCondLst>
                                    <p:cond delay="200"/>
                                  </p:stCondLst>
                                  <p:childTnLst>
                                    <p:set>
                                      <p:cBhvr>
                                        <p:cTn id="67" dur="1" fill="hold">
                                          <p:stCondLst>
                                            <p:cond delay="0"/>
                                          </p:stCondLst>
                                        </p:cTn>
                                        <p:tgtEl>
                                          <p:spTgt spid="33"/>
                                        </p:tgtEl>
                                        <p:attrNameLst>
                                          <p:attrName>style.visibility</p:attrName>
                                        </p:attrNameLst>
                                      </p:cBhvr>
                                      <p:to>
                                        <p:strVal val="visible"/>
                                      </p:to>
                                    </p:set>
                                  </p:childTnLst>
                                </p:cTn>
                              </p:par>
                            </p:childTnLst>
                          </p:cTn>
                        </p:par>
                        <p:par>
                          <p:cTn id="68" fill="hold">
                            <p:stCondLst>
                              <p:cond delay="2100"/>
                            </p:stCondLst>
                            <p:childTnLst>
                              <p:par>
                                <p:cTn id="69" presetID="1" presetClass="entr" presetSubtype="0" fill="hold" nodeType="afterEffect">
                                  <p:stCondLst>
                                    <p:cond delay="200"/>
                                  </p:stCondLst>
                                  <p:childTnLst>
                                    <p:set>
                                      <p:cBhvr>
                                        <p:cTn id="70" dur="1" fill="hold">
                                          <p:stCondLst>
                                            <p:cond delay="0"/>
                                          </p:stCondLst>
                                        </p:cTn>
                                        <p:tgtEl>
                                          <p:spTgt spid="34"/>
                                        </p:tgtEl>
                                        <p:attrNameLst>
                                          <p:attrName>style.visibility</p:attrName>
                                        </p:attrNameLst>
                                      </p:cBhvr>
                                      <p:to>
                                        <p:strVal val="visible"/>
                                      </p:to>
                                    </p:set>
                                  </p:childTnLst>
                                </p:cTn>
                              </p:par>
                            </p:childTnLst>
                          </p:cTn>
                        </p:par>
                        <p:par>
                          <p:cTn id="71" fill="hold">
                            <p:stCondLst>
                              <p:cond delay="2300"/>
                            </p:stCondLst>
                            <p:childTnLst>
                              <p:par>
                                <p:cTn id="72" presetID="1" presetClass="entr" presetSubtype="0" fill="hold" nodeType="afterEffect">
                                  <p:stCondLst>
                                    <p:cond delay="200"/>
                                  </p:stCondLst>
                                  <p:childTnLst>
                                    <p:set>
                                      <p:cBhvr>
                                        <p:cTn id="73" dur="1" fill="hold">
                                          <p:stCondLst>
                                            <p:cond delay="0"/>
                                          </p:stCondLst>
                                        </p:cTn>
                                        <p:tgtEl>
                                          <p:spTgt spid="35"/>
                                        </p:tgtEl>
                                        <p:attrNameLst>
                                          <p:attrName>style.visibility</p:attrName>
                                        </p:attrNameLst>
                                      </p:cBhvr>
                                      <p:to>
                                        <p:strVal val="visible"/>
                                      </p:to>
                                    </p:set>
                                  </p:childTnLst>
                                </p:cTn>
                              </p:par>
                            </p:childTnLst>
                          </p:cTn>
                        </p:par>
                        <p:par>
                          <p:cTn id="74" fill="hold">
                            <p:stCondLst>
                              <p:cond delay="2500"/>
                            </p:stCondLst>
                            <p:childTnLst>
                              <p:par>
                                <p:cTn id="75" presetID="1" presetClass="entr" presetSubtype="0" fill="hold" nodeType="afterEffect">
                                  <p:stCondLst>
                                    <p:cond delay="200"/>
                                  </p:stCondLst>
                                  <p:childTnLst>
                                    <p:set>
                                      <p:cBhvr>
                                        <p:cTn id="76" dur="1" fill="hold">
                                          <p:stCondLst>
                                            <p:cond delay="0"/>
                                          </p:stCondLst>
                                        </p:cTn>
                                        <p:tgtEl>
                                          <p:spTgt spid="36"/>
                                        </p:tgtEl>
                                        <p:attrNameLst>
                                          <p:attrName>style.visibility</p:attrName>
                                        </p:attrNameLst>
                                      </p:cBhvr>
                                      <p:to>
                                        <p:strVal val="visible"/>
                                      </p:to>
                                    </p:set>
                                  </p:childTnLst>
                                </p:cTn>
                              </p:par>
                            </p:childTnLst>
                          </p:cTn>
                        </p:par>
                        <p:par>
                          <p:cTn id="77" fill="hold">
                            <p:stCondLst>
                              <p:cond delay="2700"/>
                            </p:stCondLst>
                            <p:childTnLst>
                              <p:par>
                                <p:cTn id="78" presetID="1" presetClass="entr" presetSubtype="0" fill="hold" nodeType="afterEffect">
                                  <p:stCondLst>
                                    <p:cond delay="200"/>
                                  </p:stCondLst>
                                  <p:childTnLst>
                                    <p:set>
                                      <p:cBhvr>
                                        <p:cTn id="79" dur="1" fill="hold">
                                          <p:stCondLst>
                                            <p:cond delay="0"/>
                                          </p:stCondLst>
                                        </p:cTn>
                                        <p:tgtEl>
                                          <p:spTgt spid="37"/>
                                        </p:tgtEl>
                                        <p:attrNameLst>
                                          <p:attrName>style.visibility</p:attrName>
                                        </p:attrNameLst>
                                      </p:cBhvr>
                                      <p:to>
                                        <p:strVal val="visible"/>
                                      </p:to>
                                    </p:set>
                                  </p:childTnLst>
                                </p:cTn>
                              </p:par>
                            </p:childTnLst>
                          </p:cTn>
                        </p:par>
                        <p:par>
                          <p:cTn id="80" fill="hold">
                            <p:stCondLst>
                              <p:cond delay="2900"/>
                            </p:stCondLst>
                            <p:childTnLst>
                              <p:par>
                                <p:cTn id="81" presetID="1" presetClass="entr" presetSubtype="0" fill="hold" nodeType="afterEffect">
                                  <p:stCondLst>
                                    <p:cond delay="200"/>
                                  </p:stCondLst>
                                  <p:childTnLst>
                                    <p:set>
                                      <p:cBhvr>
                                        <p:cTn id="82" dur="1" fill="hold">
                                          <p:stCondLst>
                                            <p:cond delay="0"/>
                                          </p:stCondLst>
                                        </p:cTn>
                                        <p:tgtEl>
                                          <p:spTgt spid="38"/>
                                        </p:tgtEl>
                                        <p:attrNameLst>
                                          <p:attrName>style.visibility</p:attrName>
                                        </p:attrNameLst>
                                      </p:cBhvr>
                                      <p:to>
                                        <p:strVal val="visible"/>
                                      </p:to>
                                    </p:set>
                                  </p:childTnLst>
                                </p:cTn>
                              </p:par>
                            </p:childTnLst>
                          </p:cTn>
                        </p:par>
                        <p:par>
                          <p:cTn id="83" fill="hold">
                            <p:stCondLst>
                              <p:cond delay="3100"/>
                            </p:stCondLst>
                            <p:childTnLst>
                              <p:par>
                                <p:cTn id="84" presetID="1" presetClass="entr" presetSubtype="0" fill="hold" nodeType="afterEffect">
                                  <p:stCondLst>
                                    <p:cond delay="200"/>
                                  </p:stCondLst>
                                  <p:childTnLst>
                                    <p:set>
                                      <p:cBhvr>
                                        <p:cTn id="85" dur="1" fill="hold">
                                          <p:stCondLst>
                                            <p:cond delay="0"/>
                                          </p:stCondLst>
                                        </p:cTn>
                                        <p:tgtEl>
                                          <p:spTgt spid="39"/>
                                        </p:tgtEl>
                                        <p:attrNameLst>
                                          <p:attrName>style.visibility</p:attrName>
                                        </p:attrNameLst>
                                      </p:cBhvr>
                                      <p:to>
                                        <p:strVal val="visible"/>
                                      </p:to>
                                    </p:set>
                                  </p:childTnLst>
                                </p:cTn>
                              </p:par>
                            </p:childTnLst>
                          </p:cTn>
                        </p:par>
                        <p:par>
                          <p:cTn id="86" fill="hold">
                            <p:stCondLst>
                              <p:cond delay="3300"/>
                            </p:stCondLst>
                            <p:childTnLst>
                              <p:par>
                                <p:cTn id="87" presetID="1" presetClass="entr" presetSubtype="0" fill="hold" nodeType="afterEffect">
                                  <p:stCondLst>
                                    <p:cond delay="200"/>
                                  </p:stCondLst>
                                  <p:childTnLst>
                                    <p:set>
                                      <p:cBhvr>
                                        <p:cTn id="88" dur="1" fill="hold">
                                          <p:stCondLst>
                                            <p:cond delay="0"/>
                                          </p:stCondLst>
                                        </p:cTn>
                                        <p:tgtEl>
                                          <p:spTgt spid="40"/>
                                        </p:tgtEl>
                                        <p:attrNameLst>
                                          <p:attrName>style.visibility</p:attrName>
                                        </p:attrNameLst>
                                      </p:cBhvr>
                                      <p:to>
                                        <p:strVal val="visible"/>
                                      </p:to>
                                    </p:set>
                                  </p:childTnLst>
                                </p:cTn>
                              </p:par>
                            </p:childTnLst>
                          </p:cTn>
                        </p:par>
                        <p:par>
                          <p:cTn id="89" fill="hold">
                            <p:stCondLst>
                              <p:cond delay="3500"/>
                            </p:stCondLst>
                            <p:childTnLst>
                              <p:par>
                                <p:cTn id="90" presetID="1" presetClass="entr" presetSubtype="0" fill="hold" nodeType="afterEffect">
                                  <p:stCondLst>
                                    <p:cond delay="200"/>
                                  </p:stCondLst>
                                  <p:childTnLst>
                                    <p:set>
                                      <p:cBhvr>
                                        <p:cTn id="91" dur="1" fill="hold">
                                          <p:stCondLst>
                                            <p:cond delay="0"/>
                                          </p:stCondLst>
                                        </p:cTn>
                                        <p:tgtEl>
                                          <p:spTgt spid="41"/>
                                        </p:tgtEl>
                                        <p:attrNameLst>
                                          <p:attrName>style.visibility</p:attrName>
                                        </p:attrNameLst>
                                      </p:cBhvr>
                                      <p:to>
                                        <p:strVal val="visible"/>
                                      </p:to>
                                    </p:set>
                                  </p:childTnLst>
                                </p:cTn>
                              </p:par>
                            </p:childTnLst>
                          </p:cTn>
                        </p:par>
                        <p:par>
                          <p:cTn id="92" fill="hold">
                            <p:stCondLst>
                              <p:cond delay="3700"/>
                            </p:stCondLst>
                            <p:childTnLst>
                              <p:par>
                                <p:cTn id="93" presetID="1" presetClass="entr" presetSubtype="0" fill="hold" nodeType="afterEffect">
                                  <p:stCondLst>
                                    <p:cond delay="200"/>
                                  </p:stCondLst>
                                  <p:childTnLst>
                                    <p:set>
                                      <p:cBhvr>
                                        <p:cTn id="94" dur="1" fill="hold">
                                          <p:stCondLst>
                                            <p:cond delay="0"/>
                                          </p:stCondLst>
                                        </p:cTn>
                                        <p:tgtEl>
                                          <p:spTgt spid="42"/>
                                        </p:tgtEl>
                                        <p:attrNameLst>
                                          <p:attrName>style.visibility</p:attrName>
                                        </p:attrNameLst>
                                      </p:cBhvr>
                                      <p:to>
                                        <p:strVal val="visible"/>
                                      </p:to>
                                    </p:set>
                                  </p:childTnLst>
                                </p:cTn>
                              </p:par>
                            </p:childTnLst>
                          </p:cTn>
                        </p:par>
                        <p:par>
                          <p:cTn id="95" fill="hold">
                            <p:stCondLst>
                              <p:cond delay="3900"/>
                            </p:stCondLst>
                            <p:childTnLst>
                              <p:par>
                                <p:cTn id="96" presetID="1" presetClass="entr" presetSubtype="0" fill="hold" nodeType="afterEffect">
                                  <p:stCondLst>
                                    <p:cond delay="200"/>
                                  </p:stCondLst>
                                  <p:childTnLst>
                                    <p:set>
                                      <p:cBhvr>
                                        <p:cTn id="97" dur="1" fill="hold">
                                          <p:stCondLst>
                                            <p:cond delay="0"/>
                                          </p:stCondLst>
                                        </p:cTn>
                                        <p:tgtEl>
                                          <p:spTgt spid="43"/>
                                        </p:tgtEl>
                                        <p:attrNameLst>
                                          <p:attrName>style.visibility</p:attrName>
                                        </p:attrNameLst>
                                      </p:cBhvr>
                                      <p:to>
                                        <p:strVal val="visible"/>
                                      </p:to>
                                    </p:set>
                                  </p:childTnLst>
                                </p:cTn>
                              </p:par>
                            </p:childTnLst>
                          </p:cTn>
                        </p:par>
                        <p:par>
                          <p:cTn id="98" fill="hold">
                            <p:stCondLst>
                              <p:cond delay="4100"/>
                            </p:stCondLst>
                            <p:childTnLst>
                              <p:par>
                                <p:cTn id="99" presetID="1" presetClass="entr" presetSubtype="0" fill="hold" nodeType="afterEffect">
                                  <p:stCondLst>
                                    <p:cond delay="200"/>
                                  </p:stCondLst>
                                  <p:childTnLst>
                                    <p:set>
                                      <p:cBhvr>
                                        <p:cTn id="100" dur="1" fill="hold">
                                          <p:stCondLst>
                                            <p:cond delay="0"/>
                                          </p:stCondLst>
                                        </p:cTn>
                                        <p:tgtEl>
                                          <p:spTgt spid="44"/>
                                        </p:tgtEl>
                                        <p:attrNameLst>
                                          <p:attrName>style.visibility</p:attrName>
                                        </p:attrNameLst>
                                      </p:cBhvr>
                                      <p:to>
                                        <p:strVal val="visible"/>
                                      </p:to>
                                    </p:set>
                                  </p:childTnLst>
                                </p:cTn>
                              </p:par>
                            </p:childTnLst>
                          </p:cTn>
                        </p:par>
                        <p:par>
                          <p:cTn id="101" fill="hold">
                            <p:stCondLst>
                              <p:cond delay="4300"/>
                            </p:stCondLst>
                            <p:childTnLst>
                              <p:par>
                                <p:cTn id="102" presetID="1" presetClass="entr" presetSubtype="0" fill="hold" nodeType="afterEffect">
                                  <p:stCondLst>
                                    <p:cond delay="200"/>
                                  </p:stCondLst>
                                  <p:childTnLst>
                                    <p:set>
                                      <p:cBhvr>
                                        <p:cTn id="103" dur="1" fill="hold">
                                          <p:stCondLst>
                                            <p:cond delay="0"/>
                                          </p:stCondLst>
                                        </p:cTn>
                                        <p:tgtEl>
                                          <p:spTgt spid="45"/>
                                        </p:tgtEl>
                                        <p:attrNameLst>
                                          <p:attrName>style.visibility</p:attrName>
                                        </p:attrNameLst>
                                      </p:cBhvr>
                                      <p:to>
                                        <p:strVal val="visible"/>
                                      </p:to>
                                    </p:set>
                                  </p:childTnLst>
                                </p:cTn>
                              </p:par>
                            </p:childTnLst>
                          </p:cTn>
                        </p:par>
                        <p:par>
                          <p:cTn id="104" fill="hold">
                            <p:stCondLst>
                              <p:cond delay="4500"/>
                            </p:stCondLst>
                            <p:childTnLst>
                              <p:par>
                                <p:cTn id="105" presetID="1" presetClass="entr" presetSubtype="0" fill="hold" nodeType="afterEffect">
                                  <p:stCondLst>
                                    <p:cond delay="200"/>
                                  </p:stCondLst>
                                  <p:childTnLst>
                                    <p:set>
                                      <p:cBhvr>
                                        <p:cTn id="106" dur="1" fill="hold">
                                          <p:stCondLst>
                                            <p:cond delay="0"/>
                                          </p:stCondLst>
                                        </p:cTn>
                                        <p:tgtEl>
                                          <p:spTgt spid="46"/>
                                        </p:tgtEl>
                                        <p:attrNameLst>
                                          <p:attrName>style.visibility</p:attrName>
                                        </p:attrNameLst>
                                      </p:cBhvr>
                                      <p:to>
                                        <p:strVal val="visible"/>
                                      </p:to>
                                    </p:set>
                                  </p:childTnLst>
                                </p:cTn>
                              </p:par>
                            </p:childTnLst>
                          </p:cTn>
                        </p:par>
                        <p:par>
                          <p:cTn id="107" fill="hold">
                            <p:stCondLst>
                              <p:cond delay="4700"/>
                            </p:stCondLst>
                            <p:childTnLst>
                              <p:par>
                                <p:cTn id="108" presetID="1" presetClass="entr" presetSubtype="0" fill="hold" nodeType="afterEffect">
                                  <p:stCondLst>
                                    <p:cond delay="200"/>
                                  </p:stCondLst>
                                  <p:childTnLst>
                                    <p:set>
                                      <p:cBhvr>
                                        <p:cTn id="109" dur="1" fill="hold">
                                          <p:stCondLst>
                                            <p:cond delay="0"/>
                                          </p:stCondLst>
                                        </p:cTn>
                                        <p:tgtEl>
                                          <p:spTgt spid="48"/>
                                        </p:tgtEl>
                                        <p:attrNameLst>
                                          <p:attrName>style.visibility</p:attrName>
                                        </p:attrNameLst>
                                      </p:cBhvr>
                                      <p:to>
                                        <p:strVal val="visible"/>
                                      </p:to>
                                    </p:set>
                                  </p:childTnLst>
                                </p:cTn>
                              </p:par>
                            </p:childTnLst>
                          </p:cTn>
                        </p:par>
                        <p:par>
                          <p:cTn id="110" fill="hold">
                            <p:stCondLst>
                              <p:cond delay="4900"/>
                            </p:stCondLst>
                            <p:childTnLst>
                              <p:par>
                                <p:cTn id="111" presetID="1" presetClass="entr" presetSubtype="0" fill="hold" nodeType="afterEffect">
                                  <p:stCondLst>
                                    <p:cond delay="0"/>
                                  </p:stCondLst>
                                  <p:childTnLst>
                                    <p:set>
                                      <p:cBhvr>
                                        <p:cTn id="112" dur="1" fill="hold">
                                          <p:stCondLst>
                                            <p:cond delay="0"/>
                                          </p:stCondLst>
                                        </p:cTn>
                                        <p:tgtEl>
                                          <p:spTgt spid="48"/>
                                        </p:tgtEl>
                                        <p:attrNameLst>
                                          <p:attrName>style.visibility</p:attrName>
                                        </p:attrNameLst>
                                      </p:cBhvr>
                                      <p:to>
                                        <p:strVal val="visible"/>
                                      </p:to>
                                    </p:set>
                                  </p:childTnLst>
                                </p:cTn>
                              </p:par>
                            </p:childTnLst>
                          </p:cTn>
                        </p:par>
                        <p:par>
                          <p:cTn id="113" fill="hold">
                            <p:stCondLst>
                              <p:cond delay="4900"/>
                            </p:stCondLst>
                            <p:childTnLst>
                              <p:par>
                                <p:cTn id="114" presetID="1" presetClass="entr" presetSubtype="0" fill="hold" nodeType="afterEffect">
                                  <p:stCondLst>
                                    <p:cond delay="200"/>
                                  </p:stCondLst>
                                  <p:childTnLst>
                                    <p:set>
                                      <p:cBhvr>
                                        <p:cTn id="115" dur="1" fill="hold">
                                          <p:stCondLst>
                                            <p:cond delay="0"/>
                                          </p:stCondLst>
                                        </p:cTn>
                                        <p:tgtEl>
                                          <p:spTgt spid="47"/>
                                        </p:tgtEl>
                                        <p:attrNameLst>
                                          <p:attrName>style.visibility</p:attrName>
                                        </p:attrNameLst>
                                      </p:cBhvr>
                                      <p:to>
                                        <p:strVal val="visible"/>
                                      </p:to>
                                    </p:set>
                                  </p:childTnLst>
                                </p:cTn>
                              </p:par>
                            </p:childTnLst>
                          </p:cTn>
                        </p:par>
                        <p:par>
                          <p:cTn id="116" fill="hold">
                            <p:stCondLst>
                              <p:cond delay="5100"/>
                            </p:stCondLst>
                            <p:childTnLst>
                              <p:par>
                                <p:cTn id="117" presetID="1" presetClass="entr" presetSubtype="0" fill="hold" nodeType="afterEffect">
                                  <p:stCondLst>
                                    <p:cond delay="200"/>
                                  </p:stCondLst>
                                  <p:childTnLst>
                                    <p:set>
                                      <p:cBhvr>
                                        <p:cTn id="118" dur="1" fill="hold">
                                          <p:stCondLst>
                                            <p:cond delay="0"/>
                                          </p:stCondLst>
                                        </p:cTn>
                                        <p:tgtEl>
                                          <p:spTgt spid="49"/>
                                        </p:tgtEl>
                                        <p:attrNameLst>
                                          <p:attrName>style.visibility</p:attrName>
                                        </p:attrNameLst>
                                      </p:cBhvr>
                                      <p:to>
                                        <p:strVal val="visible"/>
                                      </p:to>
                                    </p:set>
                                  </p:childTnLst>
                                </p:cTn>
                              </p:par>
                            </p:childTnLst>
                          </p:cTn>
                        </p:par>
                        <p:par>
                          <p:cTn id="119" fill="hold">
                            <p:stCondLst>
                              <p:cond delay="5300"/>
                            </p:stCondLst>
                            <p:childTnLst>
                              <p:par>
                                <p:cTn id="120" presetID="1" presetClass="entr" presetSubtype="0" fill="hold" nodeType="afterEffect">
                                  <p:stCondLst>
                                    <p:cond delay="200"/>
                                  </p:stCondLst>
                                  <p:childTnLst>
                                    <p:set>
                                      <p:cBhvr>
                                        <p:cTn id="121" dur="1" fill="hold">
                                          <p:stCondLst>
                                            <p:cond delay="0"/>
                                          </p:stCondLst>
                                        </p:cTn>
                                        <p:tgtEl>
                                          <p:spTgt spid="50"/>
                                        </p:tgtEl>
                                        <p:attrNameLst>
                                          <p:attrName>style.visibility</p:attrName>
                                        </p:attrNameLst>
                                      </p:cBhvr>
                                      <p:to>
                                        <p:strVal val="visible"/>
                                      </p:to>
                                    </p:set>
                                  </p:childTnLst>
                                </p:cTn>
                              </p:par>
                            </p:childTnLst>
                          </p:cTn>
                        </p:par>
                        <p:par>
                          <p:cTn id="122" fill="hold">
                            <p:stCondLst>
                              <p:cond delay="5500"/>
                            </p:stCondLst>
                            <p:childTnLst>
                              <p:par>
                                <p:cTn id="123" presetID="1" presetClass="entr" presetSubtype="0" fill="hold" nodeType="afterEffect">
                                  <p:stCondLst>
                                    <p:cond delay="200"/>
                                  </p:stCondLst>
                                  <p:childTnLst>
                                    <p:set>
                                      <p:cBhvr>
                                        <p:cTn id="124" dur="1" fill="hold">
                                          <p:stCondLst>
                                            <p:cond delay="0"/>
                                          </p:stCondLst>
                                        </p:cTn>
                                        <p:tgtEl>
                                          <p:spTgt spid="51"/>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8" presetClass="entr" presetSubtype="12" fill="hold" grpId="0" nodeType="clickEffect">
                                  <p:stCondLst>
                                    <p:cond delay="0"/>
                                  </p:stCondLst>
                                  <p:childTnLst>
                                    <p:set>
                                      <p:cBhvr>
                                        <p:cTn id="128" dur="1" fill="hold">
                                          <p:stCondLst>
                                            <p:cond delay="0"/>
                                          </p:stCondLst>
                                        </p:cTn>
                                        <p:tgtEl>
                                          <p:spTgt spid="95"/>
                                        </p:tgtEl>
                                        <p:attrNameLst>
                                          <p:attrName>style.visibility</p:attrName>
                                        </p:attrNameLst>
                                      </p:cBhvr>
                                      <p:to>
                                        <p:strVal val="visible"/>
                                      </p:to>
                                    </p:set>
                                    <p:animEffect transition="in" filter="strips(downLeft)">
                                      <p:cBhvr>
                                        <p:cTn id="129" dur="500"/>
                                        <p:tgtEl>
                                          <p:spTgt spid="95"/>
                                        </p:tgtEl>
                                      </p:cBhvr>
                                    </p:animEffect>
                                  </p:childTnLst>
                                </p:cTn>
                              </p:par>
                            </p:childTnLst>
                          </p:cTn>
                        </p:par>
                      </p:childTnLst>
                    </p:cTn>
                  </p:par>
                  <p:par>
                    <p:cTn id="130" fill="hold">
                      <p:stCondLst>
                        <p:cond delay="indefinite"/>
                      </p:stCondLst>
                      <p:childTnLst>
                        <p:par>
                          <p:cTn id="131" fill="hold">
                            <p:stCondLst>
                              <p:cond delay="0"/>
                            </p:stCondLst>
                            <p:childTnLst>
                              <p:par>
                                <p:cTn id="132" presetID="18" presetClass="entr" presetSubtype="12" fill="hold" grpId="0" nodeType="clickEffect">
                                  <p:stCondLst>
                                    <p:cond delay="0"/>
                                  </p:stCondLst>
                                  <p:childTnLst>
                                    <p:set>
                                      <p:cBhvr>
                                        <p:cTn id="133" dur="1" fill="hold">
                                          <p:stCondLst>
                                            <p:cond delay="0"/>
                                          </p:stCondLst>
                                        </p:cTn>
                                        <p:tgtEl>
                                          <p:spTgt spid="96"/>
                                        </p:tgtEl>
                                        <p:attrNameLst>
                                          <p:attrName>style.visibility</p:attrName>
                                        </p:attrNameLst>
                                      </p:cBhvr>
                                      <p:to>
                                        <p:strVal val="visible"/>
                                      </p:to>
                                    </p:set>
                                    <p:animEffect transition="in" filter="strips(downLeft)">
                                      <p:cBhvr>
                                        <p:cTn id="134" dur="500"/>
                                        <p:tgtEl>
                                          <p:spTgt spid="96"/>
                                        </p:tgtEl>
                                      </p:cBhvr>
                                    </p:animEffec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74"/>
                                        </p:tgtEl>
                                        <p:attrNameLst>
                                          <p:attrName>style.visibility</p:attrName>
                                        </p:attrNameLst>
                                      </p:cBhvr>
                                      <p:to>
                                        <p:strVal val="visible"/>
                                      </p:to>
                                    </p:set>
                                  </p:childTnLst>
                                </p:cTn>
                              </p:par>
                            </p:childTnLst>
                          </p:cTn>
                        </p:par>
                        <p:par>
                          <p:cTn id="139" fill="hold">
                            <p:stCondLst>
                              <p:cond delay="0"/>
                            </p:stCondLst>
                            <p:childTnLst>
                              <p:par>
                                <p:cTn id="140" presetID="1" presetClass="entr" presetSubtype="0" fill="hold" nodeType="afterEffect">
                                  <p:stCondLst>
                                    <p:cond delay="200"/>
                                  </p:stCondLst>
                                  <p:childTnLst>
                                    <p:set>
                                      <p:cBhvr>
                                        <p:cTn id="141" dur="1" fill="hold">
                                          <p:stCondLst>
                                            <p:cond delay="0"/>
                                          </p:stCondLst>
                                        </p:cTn>
                                        <p:tgtEl>
                                          <p:spTgt spid="75"/>
                                        </p:tgtEl>
                                        <p:attrNameLst>
                                          <p:attrName>style.visibility</p:attrName>
                                        </p:attrNameLst>
                                      </p:cBhvr>
                                      <p:to>
                                        <p:strVal val="visible"/>
                                      </p:to>
                                    </p:set>
                                  </p:childTnLst>
                                </p:cTn>
                              </p:par>
                            </p:childTnLst>
                          </p:cTn>
                        </p:par>
                        <p:par>
                          <p:cTn id="142" fill="hold">
                            <p:stCondLst>
                              <p:cond delay="200"/>
                            </p:stCondLst>
                            <p:childTnLst>
                              <p:par>
                                <p:cTn id="143" presetID="1" presetClass="entr" presetSubtype="0" fill="hold" nodeType="afterEffect">
                                  <p:stCondLst>
                                    <p:cond delay="200"/>
                                  </p:stCondLst>
                                  <p:childTnLst>
                                    <p:set>
                                      <p:cBhvr>
                                        <p:cTn id="144" dur="1" fill="hold">
                                          <p:stCondLst>
                                            <p:cond delay="0"/>
                                          </p:stCondLst>
                                        </p:cTn>
                                        <p:tgtEl>
                                          <p:spTgt spid="76"/>
                                        </p:tgtEl>
                                        <p:attrNameLst>
                                          <p:attrName>style.visibility</p:attrName>
                                        </p:attrNameLst>
                                      </p:cBhvr>
                                      <p:to>
                                        <p:strVal val="visible"/>
                                      </p:to>
                                    </p:set>
                                  </p:childTnLst>
                                </p:cTn>
                              </p:par>
                            </p:childTnLst>
                          </p:cTn>
                        </p:par>
                        <p:par>
                          <p:cTn id="145" fill="hold">
                            <p:stCondLst>
                              <p:cond delay="400"/>
                            </p:stCondLst>
                            <p:childTnLst>
                              <p:par>
                                <p:cTn id="146" presetID="1" presetClass="entr" presetSubtype="0" fill="hold" nodeType="afterEffect">
                                  <p:stCondLst>
                                    <p:cond delay="200"/>
                                  </p:stCondLst>
                                  <p:childTnLst>
                                    <p:set>
                                      <p:cBhvr>
                                        <p:cTn id="147" dur="1" fill="hold">
                                          <p:stCondLst>
                                            <p:cond delay="0"/>
                                          </p:stCondLst>
                                        </p:cTn>
                                        <p:tgtEl>
                                          <p:spTgt spid="77"/>
                                        </p:tgtEl>
                                        <p:attrNameLst>
                                          <p:attrName>style.visibility</p:attrName>
                                        </p:attrNameLst>
                                      </p:cBhvr>
                                      <p:to>
                                        <p:strVal val="visible"/>
                                      </p:to>
                                    </p:set>
                                  </p:childTnLst>
                                </p:cTn>
                              </p:par>
                            </p:childTnLst>
                          </p:cTn>
                        </p:par>
                        <p:par>
                          <p:cTn id="148" fill="hold">
                            <p:stCondLst>
                              <p:cond delay="600"/>
                            </p:stCondLst>
                            <p:childTnLst>
                              <p:par>
                                <p:cTn id="149" presetID="1" presetClass="entr" presetSubtype="0" fill="hold" nodeType="afterEffect">
                                  <p:stCondLst>
                                    <p:cond delay="200"/>
                                  </p:stCondLst>
                                  <p:childTnLst>
                                    <p:set>
                                      <p:cBhvr>
                                        <p:cTn id="150" dur="1" fill="hold">
                                          <p:stCondLst>
                                            <p:cond delay="0"/>
                                          </p:stCondLst>
                                        </p:cTn>
                                        <p:tgtEl>
                                          <p:spTgt spid="78"/>
                                        </p:tgtEl>
                                        <p:attrNameLst>
                                          <p:attrName>style.visibility</p:attrName>
                                        </p:attrNameLst>
                                      </p:cBhvr>
                                      <p:to>
                                        <p:strVal val="visible"/>
                                      </p:to>
                                    </p:set>
                                  </p:childTnLst>
                                </p:cTn>
                              </p:par>
                            </p:childTnLst>
                          </p:cTn>
                        </p:par>
                        <p:par>
                          <p:cTn id="151" fill="hold">
                            <p:stCondLst>
                              <p:cond delay="800"/>
                            </p:stCondLst>
                            <p:childTnLst>
                              <p:par>
                                <p:cTn id="152" presetID="1" presetClass="entr" presetSubtype="0" fill="hold" nodeType="afterEffect">
                                  <p:stCondLst>
                                    <p:cond delay="200"/>
                                  </p:stCondLst>
                                  <p:childTnLst>
                                    <p:set>
                                      <p:cBhvr>
                                        <p:cTn id="153" dur="1" fill="hold">
                                          <p:stCondLst>
                                            <p:cond delay="0"/>
                                          </p:stCondLst>
                                        </p:cTn>
                                        <p:tgtEl>
                                          <p:spTgt spid="79"/>
                                        </p:tgtEl>
                                        <p:attrNameLst>
                                          <p:attrName>style.visibility</p:attrName>
                                        </p:attrNameLst>
                                      </p:cBhvr>
                                      <p:to>
                                        <p:strVal val="visible"/>
                                      </p:to>
                                    </p:set>
                                  </p:childTnLst>
                                </p:cTn>
                              </p:par>
                            </p:childTnLst>
                          </p:cTn>
                        </p:par>
                        <p:par>
                          <p:cTn id="154" fill="hold">
                            <p:stCondLst>
                              <p:cond delay="1000"/>
                            </p:stCondLst>
                            <p:childTnLst>
                              <p:par>
                                <p:cTn id="155" presetID="1" presetClass="entr" presetSubtype="0" fill="hold" nodeType="afterEffect">
                                  <p:stCondLst>
                                    <p:cond delay="200"/>
                                  </p:stCondLst>
                                  <p:childTnLst>
                                    <p:set>
                                      <p:cBhvr>
                                        <p:cTn id="156" dur="1" fill="hold">
                                          <p:stCondLst>
                                            <p:cond delay="0"/>
                                          </p:stCondLst>
                                        </p:cTn>
                                        <p:tgtEl>
                                          <p:spTgt spid="80"/>
                                        </p:tgtEl>
                                        <p:attrNameLst>
                                          <p:attrName>style.visibility</p:attrName>
                                        </p:attrNameLst>
                                      </p:cBhvr>
                                      <p:to>
                                        <p:strVal val="visible"/>
                                      </p:to>
                                    </p:set>
                                  </p:childTnLst>
                                </p:cTn>
                              </p:par>
                            </p:childTnLst>
                          </p:cTn>
                        </p:par>
                        <p:par>
                          <p:cTn id="157" fill="hold">
                            <p:stCondLst>
                              <p:cond delay="1200"/>
                            </p:stCondLst>
                            <p:childTnLst>
                              <p:par>
                                <p:cTn id="158" presetID="1" presetClass="entr" presetSubtype="0" fill="hold" nodeType="afterEffect">
                                  <p:stCondLst>
                                    <p:cond delay="200"/>
                                  </p:stCondLst>
                                  <p:childTnLst>
                                    <p:set>
                                      <p:cBhvr>
                                        <p:cTn id="159" dur="1" fill="hold">
                                          <p:stCondLst>
                                            <p:cond delay="0"/>
                                          </p:stCondLst>
                                        </p:cTn>
                                        <p:tgtEl>
                                          <p:spTgt spid="81"/>
                                        </p:tgtEl>
                                        <p:attrNameLst>
                                          <p:attrName>style.visibility</p:attrName>
                                        </p:attrNameLst>
                                      </p:cBhvr>
                                      <p:to>
                                        <p:strVal val="visible"/>
                                      </p:to>
                                    </p:set>
                                  </p:childTnLst>
                                </p:cTn>
                              </p:par>
                            </p:childTnLst>
                          </p:cTn>
                        </p:par>
                        <p:par>
                          <p:cTn id="160" fill="hold">
                            <p:stCondLst>
                              <p:cond delay="1400"/>
                            </p:stCondLst>
                            <p:childTnLst>
                              <p:par>
                                <p:cTn id="161" presetID="1" presetClass="entr" presetSubtype="0" fill="hold" nodeType="afterEffect">
                                  <p:stCondLst>
                                    <p:cond delay="200"/>
                                  </p:stCondLst>
                                  <p:childTnLst>
                                    <p:set>
                                      <p:cBhvr>
                                        <p:cTn id="162" dur="1" fill="hold">
                                          <p:stCondLst>
                                            <p:cond delay="0"/>
                                          </p:stCondLst>
                                        </p:cTn>
                                        <p:tgtEl>
                                          <p:spTgt spid="82"/>
                                        </p:tgtEl>
                                        <p:attrNameLst>
                                          <p:attrName>style.visibility</p:attrName>
                                        </p:attrNameLst>
                                      </p:cBhvr>
                                      <p:to>
                                        <p:strVal val="visible"/>
                                      </p:to>
                                    </p:set>
                                  </p:childTnLst>
                                </p:cTn>
                              </p:par>
                            </p:childTnLst>
                          </p:cTn>
                        </p:par>
                        <p:par>
                          <p:cTn id="163" fill="hold">
                            <p:stCondLst>
                              <p:cond delay="1600"/>
                            </p:stCondLst>
                            <p:childTnLst>
                              <p:par>
                                <p:cTn id="164" presetID="1" presetClass="entr" presetSubtype="0" fill="hold" nodeType="afterEffect">
                                  <p:stCondLst>
                                    <p:cond delay="200"/>
                                  </p:stCondLst>
                                  <p:childTnLst>
                                    <p:set>
                                      <p:cBhvr>
                                        <p:cTn id="165" dur="1" fill="hold">
                                          <p:stCondLst>
                                            <p:cond delay="0"/>
                                          </p:stCondLst>
                                        </p:cTn>
                                        <p:tgtEl>
                                          <p:spTgt spid="83"/>
                                        </p:tgtEl>
                                        <p:attrNameLst>
                                          <p:attrName>style.visibility</p:attrName>
                                        </p:attrNameLst>
                                      </p:cBhvr>
                                      <p:to>
                                        <p:strVal val="visible"/>
                                      </p:to>
                                    </p:set>
                                  </p:childTnLst>
                                </p:cTn>
                              </p:par>
                            </p:childTnLst>
                          </p:cTn>
                        </p:par>
                        <p:par>
                          <p:cTn id="166" fill="hold">
                            <p:stCondLst>
                              <p:cond delay="1800"/>
                            </p:stCondLst>
                            <p:childTnLst>
                              <p:par>
                                <p:cTn id="167" presetID="1" presetClass="entr" presetSubtype="0" fill="hold" nodeType="afterEffect">
                                  <p:stCondLst>
                                    <p:cond delay="200"/>
                                  </p:stCondLst>
                                  <p:childTnLst>
                                    <p:set>
                                      <p:cBhvr>
                                        <p:cTn id="168" dur="1" fill="hold">
                                          <p:stCondLst>
                                            <p:cond delay="0"/>
                                          </p:stCondLst>
                                        </p:cTn>
                                        <p:tgtEl>
                                          <p:spTgt spid="84"/>
                                        </p:tgtEl>
                                        <p:attrNameLst>
                                          <p:attrName>style.visibility</p:attrName>
                                        </p:attrNameLst>
                                      </p:cBhvr>
                                      <p:to>
                                        <p:strVal val="visible"/>
                                      </p:to>
                                    </p:set>
                                  </p:childTnLst>
                                </p:cTn>
                              </p:par>
                            </p:childTnLst>
                          </p:cTn>
                        </p:par>
                        <p:par>
                          <p:cTn id="169" fill="hold">
                            <p:stCondLst>
                              <p:cond delay="2000"/>
                            </p:stCondLst>
                            <p:childTnLst>
                              <p:par>
                                <p:cTn id="170" presetID="1" presetClass="entr" presetSubtype="0" fill="hold" nodeType="afterEffect">
                                  <p:stCondLst>
                                    <p:cond delay="200"/>
                                  </p:stCondLst>
                                  <p:childTnLst>
                                    <p:set>
                                      <p:cBhvr>
                                        <p:cTn id="171" dur="1" fill="hold">
                                          <p:stCondLst>
                                            <p:cond delay="0"/>
                                          </p:stCondLst>
                                        </p:cTn>
                                        <p:tgtEl>
                                          <p:spTgt spid="85"/>
                                        </p:tgtEl>
                                        <p:attrNameLst>
                                          <p:attrName>style.visibility</p:attrName>
                                        </p:attrNameLst>
                                      </p:cBhvr>
                                      <p:to>
                                        <p:strVal val="visible"/>
                                      </p:to>
                                    </p:set>
                                  </p:childTnLst>
                                </p:cTn>
                              </p:par>
                            </p:childTnLst>
                          </p:cTn>
                        </p:par>
                        <p:par>
                          <p:cTn id="172" fill="hold">
                            <p:stCondLst>
                              <p:cond delay="2200"/>
                            </p:stCondLst>
                            <p:childTnLst>
                              <p:par>
                                <p:cTn id="173" presetID="1" presetClass="entr" presetSubtype="0" fill="hold" nodeType="afterEffect">
                                  <p:stCondLst>
                                    <p:cond delay="200"/>
                                  </p:stCondLst>
                                  <p:childTnLst>
                                    <p:set>
                                      <p:cBhvr>
                                        <p:cTn id="174" dur="1" fill="hold">
                                          <p:stCondLst>
                                            <p:cond delay="0"/>
                                          </p:stCondLst>
                                        </p:cTn>
                                        <p:tgtEl>
                                          <p:spTgt spid="86"/>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0" presetClass="exit" presetSubtype="0" fill="hold" nodeType="clickEffect">
                                  <p:stCondLst>
                                    <p:cond delay="0"/>
                                  </p:stCondLst>
                                  <p:childTnLst>
                                    <p:animEffect transition="out" filter="fade">
                                      <p:cBhvr>
                                        <p:cTn id="178" dur="3000"/>
                                        <p:tgtEl>
                                          <p:spTgt spid="13"/>
                                        </p:tgtEl>
                                      </p:cBhvr>
                                    </p:animEffect>
                                    <p:set>
                                      <p:cBhvr>
                                        <p:cTn id="179" dur="1" fill="hold">
                                          <p:stCondLst>
                                            <p:cond delay="2999"/>
                                          </p:stCondLst>
                                        </p:cTn>
                                        <p:tgtEl>
                                          <p:spTgt spid="13"/>
                                        </p:tgtEl>
                                        <p:attrNameLst>
                                          <p:attrName>style.visibility</p:attrName>
                                        </p:attrNameLst>
                                      </p:cBhvr>
                                      <p:to>
                                        <p:strVal val="hidden"/>
                                      </p:to>
                                    </p:set>
                                  </p:childTnLst>
                                </p:cTn>
                              </p:par>
                              <p:par>
                                <p:cTn id="180" presetID="10" presetClass="exit" presetSubtype="0" fill="hold" nodeType="withEffect">
                                  <p:stCondLst>
                                    <p:cond delay="0"/>
                                  </p:stCondLst>
                                  <p:childTnLst>
                                    <p:animEffect transition="out" filter="fade">
                                      <p:cBhvr>
                                        <p:cTn id="181" dur="3000"/>
                                        <p:tgtEl>
                                          <p:spTgt spid="14"/>
                                        </p:tgtEl>
                                      </p:cBhvr>
                                    </p:animEffect>
                                    <p:set>
                                      <p:cBhvr>
                                        <p:cTn id="182" dur="1" fill="hold">
                                          <p:stCondLst>
                                            <p:cond delay="2999"/>
                                          </p:stCondLst>
                                        </p:cTn>
                                        <p:tgtEl>
                                          <p:spTgt spid="14"/>
                                        </p:tgtEl>
                                        <p:attrNameLst>
                                          <p:attrName>style.visibility</p:attrName>
                                        </p:attrNameLst>
                                      </p:cBhvr>
                                      <p:to>
                                        <p:strVal val="hidden"/>
                                      </p:to>
                                    </p:set>
                                  </p:childTnLst>
                                </p:cTn>
                              </p:par>
                              <p:par>
                                <p:cTn id="183" presetID="10" presetClass="exit" presetSubtype="0" fill="hold" nodeType="withEffect">
                                  <p:stCondLst>
                                    <p:cond delay="0"/>
                                  </p:stCondLst>
                                  <p:childTnLst>
                                    <p:animEffect transition="out" filter="fade">
                                      <p:cBhvr>
                                        <p:cTn id="184" dur="3000"/>
                                        <p:tgtEl>
                                          <p:spTgt spid="19"/>
                                        </p:tgtEl>
                                      </p:cBhvr>
                                    </p:animEffect>
                                    <p:set>
                                      <p:cBhvr>
                                        <p:cTn id="185" dur="1" fill="hold">
                                          <p:stCondLst>
                                            <p:cond delay="2999"/>
                                          </p:stCondLst>
                                        </p:cTn>
                                        <p:tgtEl>
                                          <p:spTgt spid="19"/>
                                        </p:tgtEl>
                                        <p:attrNameLst>
                                          <p:attrName>style.visibility</p:attrName>
                                        </p:attrNameLst>
                                      </p:cBhvr>
                                      <p:to>
                                        <p:strVal val="hidden"/>
                                      </p:to>
                                    </p:set>
                                  </p:childTnLst>
                                </p:cTn>
                              </p:par>
                              <p:par>
                                <p:cTn id="186" presetID="10" presetClass="exit" presetSubtype="0" fill="hold" nodeType="withEffect">
                                  <p:stCondLst>
                                    <p:cond delay="0"/>
                                  </p:stCondLst>
                                  <p:childTnLst>
                                    <p:animEffect transition="out" filter="fade">
                                      <p:cBhvr>
                                        <p:cTn id="187" dur="3000"/>
                                        <p:tgtEl>
                                          <p:spTgt spid="25"/>
                                        </p:tgtEl>
                                      </p:cBhvr>
                                    </p:animEffect>
                                    <p:set>
                                      <p:cBhvr>
                                        <p:cTn id="188" dur="1" fill="hold">
                                          <p:stCondLst>
                                            <p:cond delay="2999"/>
                                          </p:stCondLst>
                                        </p:cTn>
                                        <p:tgtEl>
                                          <p:spTgt spid="25"/>
                                        </p:tgtEl>
                                        <p:attrNameLst>
                                          <p:attrName>style.visibility</p:attrName>
                                        </p:attrNameLst>
                                      </p:cBhvr>
                                      <p:to>
                                        <p:strVal val="hidden"/>
                                      </p:to>
                                    </p:set>
                                  </p:childTnLst>
                                </p:cTn>
                              </p:par>
                              <p:par>
                                <p:cTn id="189" presetID="10" presetClass="exit" presetSubtype="0" fill="hold" nodeType="withEffect">
                                  <p:stCondLst>
                                    <p:cond delay="0"/>
                                  </p:stCondLst>
                                  <p:childTnLst>
                                    <p:animEffect transition="out" filter="fade">
                                      <p:cBhvr>
                                        <p:cTn id="190" dur="3000"/>
                                        <p:tgtEl>
                                          <p:spTgt spid="26"/>
                                        </p:tgtEl>
                                      </p:cBhvr>
                                    </p:animEffect>
                                    <p:set>
                                      <p:cBhvr>
                                        <p:cTn id="191" dur="1" fill="hold">
                                          <p:stCondLst>
                                            <p:cond delay="2999"/>
                                          </p:stCondLst>
                                        </p:cTn>
                                        <p:tgtEl>
                                          <p:spTgt spid="26"/>
                                        </p:tgtEl>
                                        <p:attrNameLst>
                                          <p:attrName>style.visibility</p:attrName>
                                        </p:attrNameLst>
                                      </p:cBhvr>
                                      <p:to>
                                        <p:strVal val="hidden"/>
                                      </p:to>
                                    </p:set>
                                  </p:childTnLst>
                                </p:cTn>
                              </p:par>
                              <p:par>
                                <p:cTn id="192" presetID="10" presetClass="exit" presetSubtype="0" fill="hold" nodeType="withEffect">
                                  <p:stCondLst>
                                    <p:cond delay="0"/>
                                  </p:stCondLst>
                                  <p:childTnLst>
                                    <p:animEffect transition="out" filter="fade">
                                      <p:cBhvr>
                                        <p:cTn id="193" dur="3000"/>
                                        <p:tgtEl>
                                          <p:spTgt spid="27"/>
                                        </p:tgtEl>
                                      </p:cBhvr>
                                    </p:animEffect>
                                    <p:set>
                                      <p:cBhvr>
                                        <p:cTn id="194" dur="1" fill="hold">
                                          <p:stCondLst>
                                            <p:cond delay="2999"/>
                                          </p:stCondLst>
                                        </p:cTn>
                                        <p:tgtEl>
                                          <p:spTgt spid="27"/>
                                        </p:tgtEl>
                                        <p:attrNameLst>
                                          <p:attrName>style.visibility</p:attrName>
                                        </p:attrNameLst>
                                      </p:cBhvr>
                                      <p:to>
                                        <p:strVal val="hidden"/>
                                      </p:to>
                                    </p:set>
                                  </p:childTnLst>
                                </p:cTn>
                              </p:par>
                              <p:par>
                                <p:cTn id="195" presetID="10" presetClass="exit" presetSubtype="0" fill="hold" nodeType="withEffect">
                                  <p:stCondLst>
                                    <p:cond delay="0"/>
                                  </p:stCondLst>
                                  <p:childTnLst>
                                    <p:animEffect transition="out" filter="fade">
                                      <p:cBhvr>
                                        <p:cTn id="196" dur="3000"/>
                                        <p:tgtEl>
                                          <p:spTgt spid="28"/>
                                        </p:tgtEl>
                                      </p:cBhvr>
                                    </p:animEffect>
                                    <p:set>
                                      <p:cBhvr>
                                        <p:cTn id="197" dur="1" fill="hold">
                                          <p:stCondLst>
                                            <p:cond delay="2999"/>
                                          </p:stCondLst>
                                        </p:cTn>
                                        <p:tgtEl>
                                          <p:spTgt spid="28"/>
                                        </p:tgtEl>
                                        <p:attrNameLst>
                                          <p:attrName>style.visibility</p:attrName>
                                        </p:attrNameLst>
                                      </p:cBhvr>
                                      <p:to>
                                        <p:strVal val="hidden"/>
                                      </p:to>
                                    </p:set>
                                  </p:childTnLst>
                                </p:cTn>
                              </p:par>
                              <p:par>
                                <p:cTn id="198" presetID="10" presetClass="exit" presetSubtype="0" fill="hold" nodeType="withEffect">
                                  <p:stCondLst>
                                    <p:cond delay="0"/>
                                  </p:stCondLst>
                                  <p:childTnLst>
                                    <p:animEffect transition="out" filter="fade">
                                      <p:cBhvr>
                                        <p:cTn id="199" dur="3000"/>
                                        <p:tgtEl>
                                          <p:spTgt spid="29"/>
                                        </p:tgtEl>
                                      </p:cBhvr>
                                    </p:animEffect>
                                    <p:set>
                                      <p:cBhvr>
                                        <p:cTn id="200" dur="1" fill="hold">
                                          <p:stCondLst>
                                            <p:cond delay="2999"/>
                                          </p:stCondLst>
                                        </p:cTn>
                                        <p:tgtEl>
                                          <p:spTgt spid="29"/>
                                        </p:tgtEl>
                                        <p:attrNameLst>
                                          <p:attrName>style.visibility</p:attrName>
                                        </p:attrNameLst>
                                      </p:cBhvr>
                                      <p:to>
                                        <p:strVal val="hidden"/>
                                      </p:to>
                                    </p:set>
                                  </p:childTnLst>
                                </p:cTn>
                              </p:par>
                              <p:par>
                                <p:cTn id="201" presetID="10" presetClass="exit" presetSubtype="0" fill="hold" nodeType="withEffect">
                                  <p:stCondLst>
                                    <p:cond delay="0"/>
                                  </p:stCondLst>
                                  <p:childTnLst>
                                    <p:animEffect transition="out" filter="fade">
                                      <p:cBhvr>
                                        <p:cTn id="202" dur="3000"/>
                                        <p:tgtEl>
                                          <p:spTgt spid="30"/>
                                        </p:tgtEl>
                                      </p:cBhvr>
                                    </p:animEffect>
                                    <p:set>
                                      <p:cBhvr>
                                        <p:cTn id="203" dur="1" fill="hold">
                                          <p:stCondLst>
                                            <p:cond delay="2999"/>
                                          </p:stCondLst>
                                        </p:cTn>
                                        <p:tgtEl>
                                          <p:spTgt spid="30"/>
                                        </p:tgtEl>
                                        <p:attrNameLst>
                                          <p:attrName>style.visibility</p:attrName>
                                        </p:attrNameLst>
                                      </p:cBhvr>
                                      <p:to>
                                        <p:strVal val="hidden"/>
                                      </p:to>
                                    </p:set>
                                  </p:childTnLst>
                                </p:cTn>
                              </p:par>
                              <p:par>
                                <p:cTn id="204" presetID="10" presetClass="exit" presetSubtype="0" fill="hold" nodeType="withEffect">
                                  <p:stCondLst>
                                    <p:cond delay="0"/>
                                  </p:stCondLst>
                                  <p:childTnLst>
                                    <p:animEffect transition="out" filter="fade">
                                      <p:cBhvr>
                                        <p:cTn id="205" dur="3000"/>
                                        <p:tgtEl>
                                          <p:spTgt spid="31"/>
                                        </p:tgtEl>
                                      </p:cBhvr>
                                    </p:animEffect>
                                    <p:set>
                                      <p:cBhvr>
                                        <p:cTn id="206" dur="1" fill="hold">
                                          <p:stCondLst>
                                            <p:cond delay="2999"/>
                                          </p:stCondLst>
                                        </p:cTn>
                                        <p:tgtEl>
                                          <p:spTgt spid="31"/>
                                        </p:tgtEl>
                                        <p:attrNameLst>
                                          <p:attrName>style.visibility</p:attrName>
                                        </p:attrNameLst>
                                      </p:cBhvr>
                                      <p:to>
                                        <p:strVal val="hidden"/>
                                      </p:to>
                                    </p:set>
                                  </p:childTnLst>
                                </p:cTn>
                              </p:par>
                              <p:par>
                                <p:cTn id="207" presetID="10" presetClass="exit" presetSubtype="0" fill="hold" nodeType="withEffect">
                                  <p:stCondLst>
                                    <p:cond delay="0"/>
                                  </p:stCondLst>
                                  <p:childTnLst>
                                    <p:animEffect transition="out" filter="fade">
                                      <p:cBhvr>
                                        <p:cTn id="208" dur="3000"/>
                                        <p:tgtEl>
                                          <p:spTgt spid="32"/>
                                        </p:tgtEl>
                                      </p:cBhvr>
                                    </p:animEffect>
                                    <p:set>
                                      <p:cBhvr>
                                        <p:cTn id="209" dur="1" fill="hold">
                                          <p:stCondLst>
                                            <p:cond delay="2999"/>
                                          </p:stCondLst>
                                        </p:cTn>
                                        <p:tgtEl>
                                          <p:spTgt spid="32"/>
                                        </p:tgtEl>
                                        <p:attrNameLst>
                                          <p:attrName>style.visibility</p:attrName>
                                        </p:attrNameLst>
                                      </p:cBhvr>
                                      <p:to>
                                        <p:strVal val="hidden"/>
                                      </p:to>
                                    </p:set>
                                  </p:childTnLst>
                                </p:cTn>
                              </p:par>
                              <p:par>
                                <p:cTn id="210" presetID="10" presetClass="exit" presetSubtype="0" fill="hold" nodeType="withEffect">
                                  <p:stCondLst>
                                    <p:cond delay="0"/>
                                  </p:stCondLst>
                                  <p:childTnLst>
                                    <p:animEffect transition="out" filter="fade">
                                      <p:cBhvr>
                                        <p:cTn id="211" dur="3000"/>
                                        <p:tgtEl>
                                          <p:spTgt spid="33"/>
                                        </p:tgtEl>
                                      </p:cBhvr>
                                    </p:animEffect>
                                    <p:set>
                                      <p:cBhvr>
                                        <p:cTn id="212" dur="1" fill="hold">
                                          <p:stCondLst>
                                            <p:cond delay="2999"/>
                                          </p:stCondLst>
                                        </p:cTn>
                                        <p:tgtEl>
                                          <p:spTgt spid="33"/>
                                        </p:tgtEl>
                                        <p:attrNameLst>
                                          <p:attrName>style.visibility</p:attrName>
                                        </p:attrNameLst>
                                      </p:cBhvr>
                                      <p:to>
                                        <p:strVal val="hidden"/>
                                      </p:to>
                                    </p:set>
                                  </p:childTnLst>
                                </p:cTn>
                              </p:par>
                              <p:par>
                                <p:cTn id="213" presetID="10" presetClass="exit" presetSubtype="0" fill="hold" nodeType="withEffect">
                                  <p:stCondLst>
                                    <p:cond delay="0"/>
                                  </p:stCondLst>
                                  <p:childTnLst>
                                    <p:animEffect transition="out" filter="fade">
                                      <p:cBhvr>
                                        <p:cTn id="214" dur="3000"/>
                                        <p:tgtEl>
                                          <p:spTgt spid="34"/>
                                        </p:tgtEl>
                                      </p:cBhvr>
                                    </p:animEffect>
                                    <p:set>
                                      <p:cBhvr>
                                        <p:cTn id="215" dur="1" fill="hold">
                                          <p:stCondLst>
                                            <p:cond delay="2999"/>
                                          </p:stCondLst>
                                        </p:cTn>
                                        <p:tgtEl>
                                          <p:spTgt spid="34"/>
                                        </p:tgtEl>
                                        <p:attrNameLst>
                                          <p:attrName>style.visibility</p:attrName>
                                        </p:attrNameLst>
                                      </p:cBhvr>
                                      <p:to>
                                        <p:strVal val="hidden"/>
                                      </p:to>
                                    </p:set>
                                  </p:childTnLst>
                                </p:cTn>
                              </p:par>
                              <p:par>
                                <p:cTn id="216" presetID="10" presetClass="exit" presetSubtype="0" fill="hold" nodeType="withEffect">
                                  <p:stCondLst>
                                    <p:cond delay="0"/>
                                  </p:stCondLst>
                                  <p:childTnLst>
                                    <p:animEffect transition="out" filter="fade">
                                      <p:cBhvr>
                                        <p:cTn id="217" dur="3000"/>
                                        <p:tgtEl>
                                          <p:spTgt spid="35"/>
                                        </p:tgtEl>
                                      </p:cBhvr>
                                    </p:animEffect>
                                    <p:set>
                                      <p:cBhvr>
                                        <p:cTn id="218" dur="1" fill="hold">
                                          <p:stCondLst>
                                            <p:cond delay="2999"/>
                                          </p:stCondLst>
                                        </p:cTn>
                                        <p:tgtEl>
                                          <p:spTgt spid="35"/>
                                        </p:tgtEl>
                                        <p:attrNameLst>
                                          <p:attrName>style.visibility</p:attrName>
                                        </p:attrNameLst>
                                      </p:cBhvr>
                                      <p:to>
                                        <p:strVal val="hidden"/>
                                      </p:to>
                                    </p:set>
                                  </p:childTnLst>
                                </p:cTn>
                              </p:par>
                              <p:par>
                                <p:cTn id="219" presetID="10" presetClass="exit" presetSubtype="0" fill="hold" nodeType="withEffect">
                                  <p:stCondLst>
                                    <p:cond delay="0"/>
                                  </p:stCondLst>
                                  <p:childTnLst>
                                    <p:animEffect transition="out" filter="fade">
                                      <p:cBhvr>
                                        <p:cTn id="220" dur="3000"/>
                                        <p:tgtEl>
                                          <p:spTgt spid="36"/>
                                        </p:tgtEl>
                                      </p:cBhvr>
                                    </p:animEffect>
                                    <p:set>
                                      <p:cBhvr>
                                        <p:cTn id="221" dur="1" fill="hold">
                                          <p:stCondLst>
                                            <p:cond delay="2999"/>
                                          </p:stCondLst>
                                        </p:cTn>
                                        <p:tgtEl>
                                          <p:spTgt spid="36"/>
                                        </p:tgtEl>
                                        <p:attrNameLst>
                                          <p:attrName>style.visibility</p:attrName>
                                        </p:attrNameLst>
                                      </p:cBhvr>
                                      <p:to>
                                        <p:strVal val="hidden"/>
                                      </p:to>
                                    </p:set>
                                  </p:childTnLst>
                                </p:cTn>
                              </p:par>
                              <p:par>
                                <p:cTn id="222" presetID="10" presetClass="exit" presetSubtype="0" fill="hold" nodeType="withEffect">
                                  <p:stCondLst>
                                    <p:cond delay="0"/>
                                  </p:stCondLst>
                                  <p:childTnLst>
                                    <p:animEffect transition="out" filter="fade">
                                      <p:cBhvr>
                                        <p:cTn id="223" dur="3000"/>
                                        <p:tgtEl>
                                          <p:spTgt spid="37"/>
                                        </p:tgtEl>
                                      </p:cBhvr>
                                    </p:animEffect>
                                    <p:set>
                                      <p:cBhvr>
                                        <p:cTn id="224" dur="1" fill="hold">
                                          <p:stCondLst>
                                            <p:cond delay="2999"/>
                                          </p:stCondLst>
                                        </p:cTn>
                                        <p:tgtEl>
                                          <p:spTgt spid="37"/>
                                        </p:tgtEl>
                                        <p:attrNameLst>
                                          <p:attrName>style.visibility</p:attrName>
                                        </p:attrNameLst>
                                      </p:cBhvr>
                                      <p:to>
                                        <p:strVal val="hidden"/>
                                      </p:to>
                                    </p:set>
                                  </p:childTnLst>
                                </p:cTn>
                              </p:par>
                              <p:par>
                                <p:cTn id="225" presetID="10" presetClass="exit" presetSubtype="0" fill="hold" nodeType="withEffect">
                                  <p:stCondLst>
                                    <p:cond delay="0"/>
                                  </p:stCondLst>
                                  <p:childTnLst>
                                    <p:animEffect transition="out" filter="fade">
                                      <p:cBhvr>
                                        <p:cTn id="226" dur="3000"/>
                                        <p:tgtEl>
                                          <p:spTgt spid="38"/>
                                        </p:tgtEl>
                                      </p:cBhvr>
                                    </p:animEffect>
                                    <p:set>
                                      <p:cBhvr>
                                        <p:cTn id="227" dur="1" fill="hold">
                                          <p:stCondLst>
                                            <p:cond delay="2999"/>
                                          </p:stCondLst>
                                        </p:cTn>
                                        <p:tgtEl>
                                          <p:spTgt spid="38"/>
                                        </p:tgtEl>
                                        <p:attrNameLst>
                                          <p:attrName>style.visibility</p:attrName>
                                        </p:attrNameLst>
                                      </p:cBhvr>
                                      <p:to>
                                        <p:strVal val="hidden"/>
                                      </p:to>
                                    </p:set>
                                  </p:childTnLst>
                                </p:cTn>
                              </p:par>
                              <p:par>
                                <p:cTn id="228" presetID="10" presetClass="exit" presetSubtype="0" fill="hold" nodeType="withEffect">
                                  <p:stCondLst>
                                    <p:cond delay="0"/>
                                  </p:stCondLst>
                                  <p:childTnLst>
                                    <p:animEffect transition="out" filter="fade">
                                      <p:cBhvr>
                                        <p:cTn id="229" dur="3000"/>
                                        <p:tgtEl>
                                          <p:spTgt spid="39"/>
                                        </p:tgtEl>
                                      </p:cBhvr>
                                    </p:animEffect>
                                    <p:set>
                                      <p:cBhvr>
                                        <p:cTn id="230" dur="1" fill="hold">
                                          <p:stCondLst>
                                            <p:cond delay="2999"/>
                                          </p:stCondLst>
                                        </p:cTn>
                                        <p:tgtEl>
                                          <p:spTgt spid="39"/>
                                        </p:tgtEl>
                                        <p:attrNameLst>
                                          <p:attrName>style.visibility</p:attrName>
                                        </p:attrNameLst>
                                      </p:cBhvr>
                                      <p:to>
                                        <p:strVal val="hidden"/>
                                      </p:to>
                                    </p:set>
                                  </p:childTnLst>
                                </p:cTn>
                              </p:par>
                              <p:par>
                                <p:cTn id="231" presetID="10" presetClass="exit" presetSubtype="0" fill="hold" nodeType="withEffect">
                                  <p:stCondLst>
                                    <p:cond delay="0"/>
                                  </p:stCondLst>
                                  <p:childTnLst>
                                    <p:animEffect transition="out" filter="fade">
                                      <p:cBhvr>
                                        <p:cTn id="232" dur="3000"/>
                                        <p:tgtEl>
                                          <p:spTgt spid="40"/>
                                        </p:tgtEl>
                                      </p:cBhvr>
                                    </p:animEffect>
                                    <p:set>
                                      <p:cBhvr>
                                        <p:cTn id="233" dur="1" fill="hold">
                                          <p:stCondLst>
                                            <p:cond delay="2999"/>
                                          </p:stCondLst>
                                        </p:cTn>
                                        <p:tgtEl>
                                          <p:spTgt spid="40"/>
                                        </p:tgtEl>
                                        <p:attrNameLst>
                                          <p:attrName>style.visibility</p:attrName>
                                        </p:attrNameLst>
                                      </p:cBhvr>
                                      <p:to>
                                        <p:strVal val="hidden"/>
                                      </p:to>
                                    </p:set>
                                  </p:childTnLst>
                                </p:cTn>
                              </p:par>
                              <p:par>
                                <p:cTn id="234" presetID="10" presetClass="exit" presetSubtype="0" fill="hold" nodeType="withEffect">
                                  <p:stCondLst>
                                    <p:cond delay="0"/>
                                  </p:stCondLst>
                                  <p:childTnLst>
                                    <p:animEffect transition="out" filter="fade">
                                      <p:cBhvr>
                                        <p:cTn id="235" dur="3000"/>
                                        <p:tgtEl>
                                          <p:spTgt spid="41"/>
                                        </p:tgtEl>
                                      </p:cBhvr>
                                    </p:animEffect>
                                    <p:set>
                                      <p:cBhvr>
                                        <p:cTn id="236" dur="1" fill="hold">
                                          <p:stCondLst>
                                            <p:cond delay="2999"/>
                                          </p:stCondLst>
                                        </p:cTn>
                                        <p:tgtEl>
                                          <p:spTgt spid="41"/>
                                        </p:tgtEl>
                                        <p:attrNameLst>
                                          <p:attrName>style.visibility</p:attrName>
                                        </p:attrNameLst>
                                      </p:cBhvr>
                                      <p:to>
                                        <p:strVal val="hidden"/>
                                      </p:to>
                                    </p:set>
                                  </p:childTnLst>
                                </p:cTn>
                              </p:par>
                              <p:par>
                                <p:cTn id="237" presetID="10" presetClass="exit" presetSubtype="0" fill="hold" nodeType="withEffect">
                                  <p:stCondLst>
                                    <p:cond delay="0"/>
                                  </p:stCondLst>
                                  <p:childTnLst>
                                    <p:animEffect transition="out" filter="fade">
                                      <p:cBhvr>
                                        <p:cTn id="238" dur="3000"/>
                                        <p:tgtEl>
                                          <p:spTgt spid="42"/>
                                        </p:tgtEl>
                                      </p:cBhvr>
                                    </p:animEffect>
                                    <p:set>
                                      <p:cBhvr>
                                        <p:cTn id="239" dur="1" fill="hold">
                                          <p:stCondLst>
                                            <p:cond delay="2999"/>
                                          </p:stCondLst>
                                        </p:cTn>
                                        <p:tgtEl>
                                          <p:spTgt spid="42"/>
                                        </p:tgtEl>
                                        <p:attrNameLst>
                                          <p:attrName>style.visibility</p:attrName>
                                        </p:attrNameLst>
                                      </p:cBhvr>
                                      <p:to>
                                        <p:strVal val="hidden"/>
                                      </p:to>
                                    </p:set>
                                  </p:childTnLst>
                                </p:cTn>
                              </p:par>
                              <p:par>
                                <p:cTn id="240" presetID="10" presetClass="exit" presetSubtype="0" fill="hold" nodeType="withEffect">
                                  <p:stCondLst>
                                    <p:cond delay="0"/>
                                  </p:stCondLst>
                                  <p:childTnLst>
                                    <p:animEffect transition="out" filter="fade">
                                      <p:cBhvr>
                                        <p:cTn id="241" dur="3000"/>
                                        <p:tgtEl>
                                          <p:spTgt spid="43"/>
                                        </p:tgtEl>
                                      </p:cBhvr>
                                    </p:animEffect>
                                    <p:set>
                                      <p:cBhvr>
                                        <p:cTn id="242" dur="1" fill="hold">
                                          <p:stCondLst>
                                            <p:cond delay="2999"/>
                                          </p:stCondLst>
                                        </p:cTn>
                                        <p:tgtEl>
                                          <p:spTgt spid="43"/>
                                        </p:tgtEl>
                                        <p:attrNameLst>
                                          <p:attrName>style.visibility</p:attrName>
                                        </p:attrNameLst>
                                      </p:cBhvr>
                                      <p:to>
                                        <p:strVal val="hidden"/>
                                      </p:to>
                                    </p:set>
                                  </p:childTnLst>
                                </p:cTn>
                              </p:par>
                              <p:par>
                                <p:cTn id="243" presetID="10" presetClass="exit" presetSubtype="0" fill="hold" nodeType="withEffect">
                                  <p:stCondLst>
                                    <p:cond delay="0"/>
                                  </p:stCondLst>
                                  <p:childTnLst>
                                    <p:animEffect transition="out" filter="fade">
                                      <p:cBhvr>
                                        <p:cTn id="244" dur="3000"/>
                                        <p:tgtEl>
                                          <p:spTgt spid="44"/>
                                        </p:tgtEl>
                                      </p:cBhvr>
                                    </p:animEffect>
                                    <p:set>
                                      <p:cBhvr>
                                        <p:cTn id="245" dur="1" fill="hold">
                                          <p:stCondLst>
                                            <p:cond delay="2999"/>
                                          </p:stCondLst>
                                        </p:cTn>
                                        <p:tgtEl>
                                          <p:spTgt spid="44"/>
                                        </p:tgtEl>
                                        <p:attrNameLst>
                                          <p:attrName>style.visibility</p:attrName>
                                        </p:attrNameLst>
                                      </p:cBhvr>
                                      <p:to>
                                        <p:strVal val="hidden"/>
                                      </p:to>
                                    </p:set>
                                  </p:childTnLst>
                                </p:cTn>
                              </p:par>
                              <p:par>
                                <p:cTn id="246" presetID="10" presetClass="exit" presetSubtype="0" fill="hold" nodeType="withEffect">
                                  <p:stCondLst>
                                    <p:cond delay="0"/>
                                  </p:stCondLst>
                                  <p:childTnLst>
                                    <p:animEffect transition="out" filter="fade">
                                      <p:cBhvr>
                                        <p:cTn id="247" dur="3000"/>
                                        <p:tgtEl>
                                          <p:spTgt spid="45"/>
                                        </p:tgtEl>
                                      </p:cBhvr>
                                    </p:animEffect>
                                    <p:set>
                                      <p:cBhvr>
                                        <p:cTn id="248" dur="1" fill="hold">
                                          <p:stCondLst>
                                            <p:cond delay="2999"/>
                                          </p:stCondLst>
                                        </p:cTn>
                                        <p:tgtEl>
                                          <p:spTgt spid="45"/>
                                        </p:tgtEl>
                                        <p:attrNameLst>
                                          <p:attrName>style.visibility</p:attrName>
                                        </p:attrNameLst>
                                      </p:cBhvr>
                                      <p:to>
                                        <p:strVal val="hidden"/>
                                      </p:to>
                                    </p:set>
                                  </p:childTnLst>
                                </p:cTn>
                              </p:par>
                              <p:par>
                                <p:cTn id="249" presetID="10" presetClass="exit" presetSubtype="0" fill="hold" nodeType="withEffect">
                                  <p:stCondLst>
                                    <p:cond delay="0"/>
                                  </p:stCondLst>
                                  <p:childTnLst>
                                    <p:animEffect transition="out" filter="fade">
                                      <p:cBhvr>
                                        <p:cTn id="250" dur="3000"/>
                                        <p:tgtEl>
                                          <p:spTgt spid="46"/>
                                        </p:tgtEl>
                                      </p:cBhvr>
                                    </p:animEffect>
                                    <p:set>
                                      <p:cBhvr>
                                        <p:cTn id="251" dur="1" fill="hold">
                                          <p:stCondLst>
                                            <p:cond delay="2999"/>
                                          </p:stCondLst>
                                        </p:cTn>
                                        <p:tgtEl>
                                          <p:spTgt spid="46"/>
                                        </p:tgtEl>
                                        <p:attrNameLst>
                                          <p:attrName>style.visibility</p:attrName>
                                        </p:attrNameLst>
                                      </p:cBhvr>
                                      <p:to>
                                        <p:strVal val="hidden"/>
                                      </p:to>
                                    </p:set>
                                  </p:childTnLst>
                                </p:cTn>
                              </p:par>
                              <p:par>
                                <p:cTn id="252" presetID="10" presetClass="exit" presetSubtype="0" fill="hold" nodeType="withEffect">
                                  <p:stCondLst>
                                    <p:cond delay="0"/>
                                  </p:stCondLst>
                                  <p:childTnLst>
                                    <p:animEffect transition="out" filter="fade">
                                      <p:cBhvr>
                                        <p:cTn id="253" dur="3000"/>
                                        <p:tgtEl>
                                          <p:spTgt spid="47"/>
                                        </p:tgtEl>
                                      </p:cBhvr>
                                    </p:animEffect>
                                    <p:set>
                                      <p:cBhvr>
                                        <p:cTn id="254" dur="1" fill="hold">
                                          <p:stCondLst>
                                            <p:cond delay="2999"/>
                                          </p:stCondLst>
                                        </p:cTn>
                                        <p:tgtEl>
                                          <p:spTgt spid="47"/>
                                        </p:tgtEl>
                                        <p:attrNameLst>
                                          <p:attrName>style.visibility</p:attrName>
                                        </p:attrNameLst>
                                      </p:cBhvr>
                                      <p:to>
                                        <p:strVal val="hidden"/>
                                      </p:to>
                                    </p:set>
                                  </p:childTnLst>
                                </p:cTn>
                              </p:par>
                              <p:par>
                                <p:cTn id="255" presetID="10" presetClass="exit" presetSubtype="0" fill="hold" nodeType="withEffect">
                                  <p:stCondLst>
                                    <p:cond delay="0"/>
                                  </p:stCondLst>
                                  <p:childTnLst>
                                    <p:animEffect transition="out" filter="fade">
                                      <p:cBhvr>
                                        <p:cTn id="256" dur="3000"/>
                                        <p:tgtEl>
                                          <p:spTgt spid="48"/>
                                        </p:tgtEl>
                                      </p:cBhvr>
                                    </p:animEffect>
                                    <p:set>
                                      <p:cBhvr>
                                        <p:cTn id="257" dur="1" fill="hold">
                                          <p:stCondLst>
                                            <p:cond delay="2999"/>
                                          </p:stCondLst>
                                        </p:cTn>
                                        <p:tgtEl>
                                          <p:spTgt spid="48"/>
                                        </p:tgtEl>
                                        <p:attrNameLst>
                                          <p:attrName>style.visibility</p:attrName>
                                        </p:attrNameLst>
                                      </p:cBhvr>
                                      <p:to>
                                        <p:strVal val="hidden"/>
                                      </p:to>
                                    </p:set>
                                  </p:childTnLst>
                                </p:cTn>
                              </p:par>
                              <p:par>
                                <p:cTn id="258" presetID="10" presetClass="exit" presetSubtype="0" fill="hold" nodeType="withEffect">
                                  <p:stCondLst>
                                    <p:cond delay="0"/>
                                  </p:stCondLst>
                                  <p:childTnLst>
                                    <p:animEffect transition="out" filter="fade">
                                      <p:cBhvr>
                                        <p:cTn id="259" dur="3000"/>
                                        <p:tgtEl>
                                          <p:spTgt spid="49"/>
                                        </p:tgtEl>
                                      </p:cBhvr>
                                    </p:animEffect>
                                    <p:set>
                                      <p:cBhvr>
                                        <p:cTn id="260" dur="1" fill="hold">
                                          <p:stCondLst>
                                            <p:cond delay="2999"/>
                                          </p:stCondLst>
                                        </p:cTn>
                                        <p:tgtEl>
                                          <p:spTgt spid="49"/>
                                        </p:tgtEl>
                                        <p:attrNameLst>
                                          <p:attrName>style.visibility</p:attrName>
                                        </p:attrNameLst>
                                      </p:cBhvr>
                                      <p:to>
                                        <p:strVal val="hidden"/>
                                      </p:to>
                                    </p:set>
                                  </p:childTnLst>
                                </p:cTn>
                              </p:par>
                              <p:par>
                                <p:cTn id="261" presetID="10" presetClass="exit" presetSubtype="0" fill="hold" nodeType="withEffect">
                                  <p:stCondLst>
                                    <p:cond delay="0"/>
                                  </p:stCondLst>
                                  <p:childTnLst>
                                    <p:animEffect transition="out" filter="fade">
                                      <p:cBhvr>
                                        <p:cTn id="262" dur="3000"/>
                                        <p:tgtEl>
                                          <p:spTgt spid="50"/>
                                        </p:tgtEl>
                                      </p:cBhvr>
                                    </p:animEffect>
                                    <p:set>
                                      <p:cBhvr>
                                        <p:cTn id="263" dur="1" fill="hold">
                                          <p:stCondLst>
                                            <p:cond delay="2999"/>
                                          </p:stCondLst>
                                        </p:cTn>
                                        <p:tgtEl>
                                          <p:spTgt spid="50"/>
                                        </p:tgtEl>
                                        <p:attrNameLst>
                                          <p:attrName>style.visibility</p:attrName>
                                        </p:attrNameLst>
                                      </p:cBhvr>
                                      <p:to>
                                        <p:strVal val="hidden"/>
                                      </p:to>
                                    </p:set>
                                  </p:childTnLst>
                                </p:cTn>
                              </p:par>
                              <p:par>
                                <p:cTn id="264" presetID="10" presetClass="exit" presetSubtype="0" fill="hold" nodeType="withEffect">
                                  <p:stCondLst>
                                    <p:cond delay="0"/>
                                  </p:stCondLst>
                                  <p:childTnLst>
                                    <p:animEffect transition="out" filter="fade">
                                      <p:cBhvr>
                                        <p:cTn id="265" dur="3000"/>
                                        <p:tgtEl>
                                          <p:spTgt spid="51"/>
                                        </p:tgtEl>
                                      </p:cBhvr>
                                    </p:animEffect>
                                    <p:set>
                                      <p:cBhvr>
                                        <p:cTn id="266" dur="1" fill="hold">
                                          <p:stCondLst>
                                            <p:cond delay="2999"/>
                                          </p:stCondLst>
                                        </p:cTn>
                                        <p:tgtEl>
                                          <p:spTgt spid="51"/>
                                        </p:tgtEl>
                                        <p:attrNameLst>
                                          <p:attrName>style.visibility</p:attrName>
                                        </p:attrNameLst>
                                      </p:cBhvr>
                                      <p:to>
                                        <p:strVal val="hidden"/>
                                      </p:to>
                                    </p:set>
                                  </p:childTnLst>
                                </p:cTn>
                              </p:par>
                              <p:par>
                                <p:cTn id="267" presetID="10" presetClass="exit" presetSubtype="0" fill="hold" nodeType="withEffect">
                                  <p:stCondLst>
                                    <p:cond delay="0"/>
                                  </p:stCondLst>
                                  <p:childTnLst>
                                    <p:animEffect transition="out" filter="fade">
                                      <p:cBhvr>
                                        <p:cTn id="268" dur="3000"/>
                                        <p:tgtEl>
                                          <p:spTgt spid="54"/>
                                        </p:tgtEl>
                                      </p:cBhvr>
                                    </p:animEffect>
                                    <p:set>
                                      <p:cBhvr>
                                        <p:cTn id="269" dur="1" fill="hold">
                                          <p:stCondLst>
                                            <p:cond delay="2999"/>
                                          </p:stCondLst>
                                        </p:cTn>
                                        <p:tgtEl>
                                          <p:spTgt spid="54"/>
                                        </p:tgtEl>
                                        <p:attrNameLst>
                                          <p:attrName>style.visibility</p:attrName>
                                        </p:attrNameLst>
                                      </p:cBhvr>
                                      <p:to>
                                        <p:strVal val="hidden"/>
                                      </p:to>
                                    </p:set>
                                  </p:childTnLst>
                                </p:cTn>
                              </p:par>
                              <p:par>
                                <p:cTn id="270" presetID="10" presetClass="exit" presetSubtype="0" fill="hold" nodeType="withEffect">
                                  <p:stCondLst>
                                    <p:cond delay="0"/>
                                  </p:stCondLst>
                                  <p:childTnLst>
                                    <p:animEffect transition="out" filter="fade">
                                      <p:cBhvr>
                                        <p:cTn id="271" dur="3000"/>
                                        <p:tgtEl>
                                          <p:spTgt spid="74"/>
                                        </p:tgtEl>
                                      </p:cBhvr>
                                    </p:animEffect>
                                    <p:set>
                                      <p:cBhvr>
                                        <p:cTn id="272" dur="1" fill="hold">
                                          <p:stCondLst>
                                            <p:cond delay="2999"/>
                                          </p:stCondLst>
                                        </p:cTn>
                                        <p:tgtEl>
                                          <p:spTgt spid="74"/>
                                        </p:tgtEl>
                                        <p:attrNameLst>
                                          <p:attrName>style.visibility</p:attrName>
                                        </p:attrNameLst>
                                      </p:cBhvr>
                                      <p:to>
                                        <p:strVal val="hidden"/>
                                      </p:to>
                                    </p:set>
                                  </p:childTnLst>
                                </p:cTn>
                              </p:par>
                              <p:par>
                                <p:cTn id="273" presetID="10" presetClass="exit" presetSubtype="0" fill="hold" nodeType="withEffect">
                                  <p:stCondLst>
                                    <p:cond delay="0"/>
                                  </p:stCondLst>
                                  <p:childTnLst>
                                    <p:animEffect transition="out" filter="fade">
                                      <p:cBhvr>
                                        <p:cTn id="274" dur="3000"/>
                                        <p:tgtEl>
                                          <p:spTgt spid="75"/>
                                        </p:tgtEl>
                                      </p:cBhvr>
                                    </p:animEffect>
                                    <p:set>
                                      <p:cBhvr>
                                        <p:cTn id="275" dur="1" fill="hold">
                                          <p:stCondLst>
                                            <p:cond delay="2999"/>
                                          </p:stCondLst>
                                        </p:cTn>
                                        <p:tgtEl>
                                          <p:spTgt spid="75"/>
                                        </p:tgtEl>
                                        <p:attrNameLst>
                                          <p:attrName>style.visibility</p:attrName>
                                        </p:attrNameLst>
                                      </p:cBhvr>
                                      <p:to>
                                        <p:strVal val="hidden"/>
                                      </p:to>
                                    </p:set>
                                  </p:childTnLst>
                                </p:cTn>
                              </p:par>
                              <p:par>
                                <p:cTn id="276" presetID="10" presetClass="exit" presetSubtype="0" fill="hold" nodeType="withEffect">
                                  <p:stCondLst>
                                    <p:cond delay="0"/>
                                  </p:stCondLst>
                                  <p:childTnLst>
                                    <p:animEffect transition="out" filter="fade">
                                      <p:cBhvr>
                                        <p:cTn id="277" dur="3000"/>
                                        <p:tgtEl>
                                          <p:spTgt spid="76"/>
                                        </p:tgtEl>
                                      </p:cBhvr>
                                    </p:animEffect>
                                    <p:set>
                                      <p:cBhvr>
                                        <p:cTn id="278" dur="1" fill="hold">
                                          <p:stCondLst>
                                            <p:cond delay="2999"/>
                                          </p:stCondLst>
                                        </p:cTn>
                                        <p:tgtEl>
                                          <p:spTgt spid="76"/>
                                        </p:tgtEl>
                                        <p:attrNameLst>
                                          <p:attrName>style.visibility</p:attrName>
                                        </p:attrNameLst>
                                      </p:cBhvr>
                                      <p:to>
                                        <p:strVal val="hidden"/>
                                      </p:to>
                                    </p:set>
                                  </p:childTnLst>
                                </p:cTn>
                              </p:par>
                              <p:par>
                                <p:cTn id="279" presetID="10" presetClass="exit" presetSubtype="0" fill="hold" nodeType="withEffect">
                                  <p:stCondLst>
                                    <p:cond delay="0"/>
                                  </p:stCondLst>
                                  <p:childTnLst>
                                    <p:animEffect transition="out" filter="fade">
                                      <p:cBhvr>
                                        <p:cTn id="280" dur="3000"/>
                                        <p:tgtEl>
                                          <p:spTgt spid="77"/>
                                        </p:tgtEl>
                                      </p:cBhvr>
                                    </p:animEffect>
                                    <p:set>
                                      <p:cBhvr>
                                        <p:cTn id="281" dur="1" fill="hold">
                                          <p:stCondLst>
                                            <p:cond delay="2999"/>
                                          </p:stCondLst>
                                        </p:cTn>
                                        <p:tgtEl>
                                          <p:spTgt spid="77"/>
                                        </p:tgtEl>
                                        <p:attrNameLst>
                                          <p:attrName>style.visibility</p:attrName>
                                        </p:attrNameLst>
                                      </p:cBhvr>
                                      <p:to>
                                        <p:strVal val="hidden"/>
                                      </p:to>
                                    </p:set>
                                  </p:childTnLst>
                                </p:cTn>
                              </p:par>
                              <p:par>
                                <p:cTn id="282" presetID="10" presetClass="exit" presetSubtype="0" fill="hold" nodeType="withEffect">
                                  <p:stCondLst>
                                    <p:cond delay="0"/>
                                  </p:stCondLst>
                                  <p:childTnLst>
                                    <p:animEffect transition="out" filter="fade">
                                      <p:cBhvr>
                                        <p:cTn id="283" dur="3000"/>
                                        <p:tgtEl>
                                          <p:spTgt spid="78"/>
                                        </p:tgtEl>
                                      </p:cBhvr>
                                    </p:animEffect>
                                    <p:set>
                                      <p:cBhvr>
                                        <p:cTn id="284" dur="1" fill="hold">
                                          <p:stCondLst>
                                            <p:cond delay="2999"/>
                                          </p:stCondLst>
                                        </p:cTn>
                                        <p:tgtEl>
                                          <p:spTgt spid="78"/>
                                        </p:tgtEl>
                                        <p:attrNameLst>
                                          <p:attrName>style.visibility</p:attrName>
                                        </p:attrNameLst>
                                      </p:cBhvr>
                                      <p:to>
                                        <p:strVal val="hidden"/>
                                      </p:to>
                                    </p:set>
                                  </p:childTnLst>
                                </p:cTn>
                              </p:par>
                              <p:par>
                                <p:cTn id="285" presetID="10" presetClass="exit" presetSubtype="0" fill="hold" nodeType="withEffect">
                                  <p:stCondLst>
                                    <p:cond delay="0"/>
                                  </p:stCondLst>
                                  <p:childTnLst>
                                    <p:animEffect transition="out" filter="fade">
                                      <p:cBhvr>
                                        <p:cTn id="286" dur="3000"/>
                                        <p:tgtEl>
                                          <p:spTgt spid="79"/>
                                        </p:tgtEl>
                                      </p:cBhvr>
                                    </p:animEffect>
                                    <p:set>
                                      <p:cBhvr>
                                        <p:cTn id="287" dur="1" fill="hold">
                                          <p:stCondLst>
                                            <p:cond delay="2999"/>
                                          </p:stCondLst>
                                        </p:cTn>
                                        <p:tgtEl>
                                          <p:spTgt spid="79"/>
                                        </p:tgtEl>
                                        <p:attrNameLst>
                                          <p:attrName>style.visibility</p:attrName>
                                        </p:attrNameLst>
                                      </p:cBhvr>
                                      <p:to>
                                        <p:strVal val="hidden"/>
                                      </p:to>
                                    </p:set>
                                  </p:childTnLst>
                                </p:cTn>
                              </p:par>
                              <p:par>
                                <p:cTn id="288" presetID="10" presetClass="exit" presetSubtype="0" fill="hold" nodeType="withEffect">
                                  <p:stCondLst>
                                    <p:cond delay="0"/>
                                  </p:stCondLst>
                                  <p:childTnLst>
                                    <p:animEffect transition="out" filter="fade">
                                      <p:cBhvr>
                                        <p:cTn id="289" dur="3000"/>
                                        <p:tgtEl>
                                          <p:spTgt spid="80"/>
                                        </p:tgtEl>
                                      </p:cBhvr>
                                    </p:animEffect>
                                    <p:set>
                                      <p:cBhvr>
                                        <p:cTn id="290" dur="1" fill="hold">
                                          <p:stCondLst>
                                            <p:cond delay="2999"/>
                                          </p:stCondLst>
                                        </p:cTn>
                                        <p:tgtEl>
                                          <p:spTgt spid="80"/>
                                        </p:tgtEl>
                                        <p:attrNameLst>
                                          <p:attrName>style.visibility</p:attrName>
                                        </p:attrNameLst>
                                      </p:cBhvr>
                                      <p:to>
                                        <p:strVal val="hidden"/>
                                      </p:to>
                                    </p:set>
                                  </p:childTnLst>
                                </p:cTn>
                              </p:par>
                              <p:par>
                                <p:cTn id="291" presetID="10" presetClass="exit" presetSubtype="0" fill="hold" nodeType="withEffect">
                                  <p:stCondLst>
                                    <p:cond delay="0"/>
                                  </p:stCondLst>
                                  <p:childTnLst>
                                    <p:animEffect transition="out" filter="fade">
                                      <p:cBhvr>
                                        <p:cTn id="292" dur="3000"/>
                                        <p:tgtEl>
                                          <p:spTgt spid="81"/>
                                        </p:tgtEl>
                                      </p:cBhvr>
                                    </p:animEffect>
                                    <p:set>
                                      <p:cBhvr>
                                        <p:cTn id="293" dur="1" fill="hold">
                                          <p:stCondLst>
                                            <p:cond delay="2999"/>
                                          </p:stCondLst>
                                        </p:cTn>
                                        <p:tgtEl>
                                          <p:spTgt spid="81"/>
                                        </p:tgtEl>
                                        <p:attrNameLst>
                                          <p:attrName>style.visibility</p:attrName>
                                        </p:attrNameLst>
                                      </p:cBhvr>
                                      <p:to>
                                        <p:strVal val="hidden"/>
                                      </p:to>
                                    </p:set>
                                  </p:childTnLst>
                                </p:cTn>
                              </p:par>
                              <p:par>
                                <p:cTn id="294" presetID="10" presetClass="exit" presetSubtype="0" fill="hold" nodeType="withEffect">
                                  <p:stCondLst>
                                    <p:cond delay="0"/>
                                  </p:stCondLst>
                                  <p:childTnLst>
                                    <p:animEffect transition="out" filter="fade">
                                      <p:cBhvr>
                                        <p:cTn id="295" dur="3000"/>
                                        <p:tgtEl>
                                          <p:spTgt spid="82"/>
                                        </p:tgtEl>
                                      </p:cBhvr>
                                    </p:animEffect>
                                    <p:set>
                                      <p:cBhvr>
                                        <p:cTn id="296" dur="1" fill="hold">
                                          <p:stCondLst>
                                            <p:cond delay="2999"/>
                                          </p:stCondLst>
                                        </p:cTn>
                                        <p:tgtEl>
                                          <p:spTgt spid="82"/>
                                        </p:tgtEl>
                                        <p:attrNameLst>
                                          <p:attrName>style.visibility</p:attrName>
                                        </p:attrNameLst>
                                      </p:cBhvr>
                                      <p:to>
                                        <p:strVal val="hidden"/>
                                      </p:to>
                                    </p:set>
                                  </p:childTnLst>
                                </p:cTn>
                              </p:par>
                              <p:par>
                                <p:cTn id="297" presetID="10" presetClass="exit" presetSubtype="0" fill="hold" nodeType="withEffect">
                                  <p:stCondLst>
                                    <p:cond delay="0"/>
                                  </p:stCondLst>
                                  <p:childTnLst>
                                    <p:animEffect transition="out" filter="fade">
                                      <p:cBhvr>
                                        <p:cTn id="298" dur="3000"/>
                                        <p:tgtEl>
                                          <p:spTgt spid="83"/>
                                        </p:tgtEl>
                                      </p:cBhvr>
                                    </p:animEffect>
                                    <p:set>
                                      <p:cBhvr>
                                        <p:cTn id="299" dur="1" fill="hold">
                                          <p:stCondLst>
                                            <p:cond delay="2999"/>
                                          </p:stCondLst>
                                        </p:cTn>
                                        <p:tgtEl>
                                          <p:spTgt spid="83"/>
                                        </p:tgtEl>
                                        <p:attrNameLst>
                                          <p:attrName>style.visibility</p:attrName>
                                        </p:attrNameLst>
                                      </p:cBhvr>
                                      <p:to>
                                        <p:strVal val="hidden"/>
                                      </p:to>
                                    </p:set>
                                  </p:childTnLst>
                                </p:cTn>
                              </p:par>
                              <p:par>
                                <p:cTn id="300" presetID="10" presetClass="exit" presetSubtype="0" fill="hold" nodeType="withEffect">
                                  <p:stCondLst>
                                    <p:cond delay="0"/>
                                  </p:stCondLst>
                                  <p:childTnLst>
                                    <p:animEffect transition="out" filter="fade">
                                      <p:cBhvr>
                                        <p:cTn id="301" dur="3000"/>
                                        <p:tgtEl>
                                          <p:spTgt spid="84"/>
                                        </p:tgtEl>
                                      </p:cBhvr>
                                    </p:animEffect>
                                    <p:set>
                                      <p:cBhvr>
                                        <p:cTn id="302" dur="1" fill="hold">
                                          <p:stCondLst>
                                            <p:cond delay="2999"/>
                                          </p:stCondLst>
                                        </p:cTn>
                                        <p:tgtEl>
                                          <p:spTgt spid="84"/>
                                        </p:tgtEl>
                                        <p:attrNameLst>
                                          <p:attrName>style.visibility</p:attrName>
                                        </p:attrNameLst>
                                      </p:cBhvr>
                                      <p:to>
                                        <p:strVal val="hidden"/>
                                      </p:to>
                                    </p:set>
                                  </p:childTnLst>
                                </p:cTn>
                              </p:par>
                              <p:par>
                                <p:cTn id="303" presetID="10" presetClass="exit" presetSubtype="0" fill="hold" nodeType="withEffect">
                                  <p:stCondLst>
                                    <p:cond delay="0"/>
                                  </p:stCondLst>
                                  <p:childTnLst>
                                    <p:animEffect transition="out" filter="fade">
                                      <p:cBhvr>
                                        <p:cTn id="304" dur="3000"/>
                                        <p:tgtEl>
                                          <p:spTgt spid="85"/>
                                        </p:tgtEl>
                                      </p:cBhvr>
                                    </p:animEffect>
                                    <p:set>
                                      <p:cBhvr>
                                        <p:cTn id="305" dur="1" fill="hold">
                                          <p:stCondLst>
                                            <p:cond delay="2999"/>
                                          </p:stCondLst>
                                        </p:cTn>
                                        <p:tgtEl>
                                          <p:spTgt spid="85"/>
                                        </p:tgtEl>
                                        <p:attrNameLst>
                                          <p:attrName>style.visibility</p:attrName>
                                        </p:attrNameLst>
                                      </p:cBhvr>
                                      <p:to>
                                        <p:strVal val="hidden"/>
                                      </p:to>
                                    </p:set>
                                  </p:childTnLst>
                                </p:cTn>
                              </p:par>
                              <p:par>
                                <p:cTn id="306" presetID="10" presetClass="exit" presetSubtype="0" fill="hold" nodeType="withEffect">
                                  <p:stCondLst>
                                    <p:cond delay="0"/>
                                  </p:stCondLst>
                                  <p:childTnLst>
                                    <p:animEffect transition="out" filter="fade">
                                      <p:cBhvr>
                                        <p:cTn id="307" dur="3000"/>
                                        <p:tgtEl>
                                          <p:spTgt spid="86"/>
                                        </p:tgtEl>
                                      </p:cBhvr>
                                    </p:animEffect>
                                    <p:set>
                                      <p:cBhvr>
                                        <p:cTn id="308" dur="1" fill="hold">
                                          <p:stCondLst>
                                            <p:cond delay="2999"/>
                                          </p:stCondLst>
                                        </p:cTn>
                                        <p:tgtEl>
                                          <p:spTgt spid="86"/>
                                        </p:tgtEl>
                                        <p:attrNameLst>
                                          <p:attrName>style.visibility</p:attrName>
                                        </p:attrNameLst>
                                      </p:cBhvr>
                                      <p:to>
                                        <p:strVal val="hidden"/>
                                      </p:to>
                                    </p:set>
                                  </p:childTnLst>
                                </p:cTn>
                              </p:par>
                              <p:par>
                                <p:cTn id="309" presetID="10" presetClass="exit" presetSubtype="0" fill="hold" nodeType="withEffect">
                                  <p:stCondLst>
                                    <p:cond delay="0"/>
                                  </p:stCondLst>
                                  <p:childTnLst>
                                    <p:animEffect transition="out" filter="fade">
                                      <p:cBhvr>
                                        <p:cTn id="310" dur="3000"/>
                                        <p:tgtEl>
                                          <p:spTgt spid="87"/>
                                        </p:tgtEl>
                                      </p:cBhvr>
                                    </p:animEffect>
                                    <p:set>
                                      <p:cBhvr>
                                        <p:cTn id="311" dur="1" fill="hold">
                                          <p:stCondLst>
                                            <p:cond delay="2999"/>
                                          </p:stCondLst>
                                        </p:cTn>
                                        <p:tgtEl>
                                          <p:spTgt spid="87"/>
                                        </p:tgtEl>
                                        <p:attrNameLst>
                                          <p:attrName>style.visibility</p:attrName>
                                        </p:attrNameLst>
                                      </p:cBhvr>
                                      <p:to>
                                        <p:strVal val="hidden"/>
                                      </p:to>
                                    </p:set>
                                  </p:childTnLst>
                                </p:cTn>
                              </p:par>
                              <p:par>
                                <p:cTn id="312" presetID="10" presetClass="exit" presetSubtype="0" fill="hold" grpId="1" nodeType="withEffect">
                                  <p:stCondLst>
                                    <p:cond delay="0"/>
                                  </p:stCondLst>
                                  <p:childTnLst>
                                    <p:animEffect transition="out" filter="fade">
                                      <p:cBhvr>
                                        <p:cTn id="313" dur="3000"/>
                                        <p:tgtEl>
                                          <p:spTgt spid="93"/>
                                        </p:tgtEl>
                                      </p:cBhvr>
                                    </p:animEffect>
                                    <p:set>
                                      <p:cBhvr>
                                        <p:cTn id="314" dur="1" fill="hold">
                                          <p:stCondLst>
                                            <p:cond delay="2999"/>
                                          </p:stCondLst>
                                        </p:cTn>
                                        <p:tgtEl>
                                          <p:spTgt spid="93"/>
                                        </p:tgtEl>
                                        <p:attrNameLst>
                                          <p:attrName>style.visibility</p:attrName>
                                        </p:attrNameLst>
                                      </p:cBhvr>
                                      <p:to>
                                        <p:strVal val="hidden"/>
                                      </p:to>
                                    </p:set>
                                  </p:childTnLst>
                                </p:cTn>
                              </p:par>
                              <p:par>
                                <p:cTn id="315" presetID="10" presetClass="exit" presetSubtype="0" fill="hold" grpId="1" nodeType="withEffect">
                                  <p:stCondLst>
                                    <p:cond delay="0"/>
                                  </p:stCondLst>
                                  <p:childTnLst>
                                    <p:animEffect transition="out" filter="fade">
                                      <p:cBhvr>
                                        <p:cTn id="316" dur="3000"/>
                                        <p:tgtEl>
                                          <p:spTgt spid="96"/>
                                        </p:tgtEl>
                                      </p:cBhvr>
                                    </p:animEffect>
                                    <p:set>
                                      <p:cBhvr>
                                        <p:cTn id="317" dur="1" fill="hold">
                                          <p:stCondLst>
                                            <p:cond delay="2999"/>
                                          </p:stCondLst>
                                        </p:cTn>
                                        <p:tgtEl>
                                          <p:spTgt spid="96"/>
                                        </p:tgtEl>
                                        <p:attrNameLst>
                                          <p:attrName>style.visibility</p:attrName>
                                        </p:attrNameLst>
                                      </p:cBhvr>
                                      <p:to>
                                        <p:strVal val="hidden"/>
                                      </p:to>
                                    </p:set>
                                  </p:childTnLst>
                                </p:cTn>
                              </p:par>
                            </p:childTnLst>
                          </p:cTn>
                        </p:par>
                      </p:childTnLst>
                    </p:cTn>
                  </p:par>
                  <p:par>
                    <p:cTn id="318" fill="hold">
                      <p:stCondLst>
                        <p:cond delay="indefinite"/>
                      </p:stCondLst>
                      <p:childTnLst>
                        <p:par>
                          <p:cTn id="319" fill="hold">
                            <p:stCondLst>
                              <p:cond delay="0"/>
                            </p:stCondLst>
                            <p:childTnLst>
                              <p:par>
                                <p:cTn id="320" presetID="42" presetClass="path" presetSubtype="0" accel="50000" decel="50000" fill="hold" grpId="1" nodeType="clickEffect">
                                  <p:stCondLst>
                                    <p:cond delay="0"/>
                                  </p:stCondLst>
                                  <p:childTnLst>
                                    <p:animMotion origin="layout" path="M 8.33333E-7 -1.48148E-6 L 0.00104 -0.04699 " pathEditMode="relative" rAng="0" ptsTypes="AA">
                                      <p:cBhvr>
                                        <p:cTn id="321" dur="2000" fill="hold"/>
                                        <p:tgtEl>
                                          <p:spTgt spid="94"/>
                                        </p:tgtEl>
                                        <p:attrNameLst>
                                          <p:attrName>ppt_x</p:attrName>
                                          <p:attrName>ppt_y</p:attrName>
                                        </p:attrNameLst>
                                      </p:cBhvr>
                                      <p:rCtr x="52" y="-2361"/>
                                    </p:animMotion>
                                  </p:childTnLst>
                                </p:cTn>
                              </p:par>
                              <p:par>
                                <p:cTn id="322" presetID="42" presetClass="path" presetSubtype="0" accel="50000" decel="50000" fill="hold" grpId="1" nodeType="withEffect">
                                  <p:stCondLst>
                                    <p:cond delay="0"/>
                                  </p:stCondLst>
                                  <p:childTnLst>
                                    <p:animMotion origin="layout" path="M 2.5E-6 3.7037E-6 L 2.5E-6 0.05393 " pathEditMode="relative" rAng="0" ptsTypes="AA">
                                      <p:cBhvr>
                                        <p:cTn id="323" dur="2000" fill="hold"/>
                                        <p:tgtEl>
                                          <p:spTgt spid="95"/>
                                        </p:tgtEl>
                                        <p:attrNameLst>
                                          <p:attrName>ppt_x</p:attrName>
                                          <p:attrName>ppt_y</p:attrName>
                                        </p:attrNameLst>
                                      </p:cBhvr>
                                      <p:rCtr x="0" y="2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93" grpId="1"/>
      <p:bldP spid="94" grpId="0"/>
      <p:bldP spid="94" grpId="1"/>
      <p:bldP spid="95" grpId="0"/>
      <p:bldP spid="95" grpId="1"/>
      <p:bldP spid="96" grpId="0"/>
      <p:bldP spid="96"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mc:AlternateContent xmlns:mc="http://schemas.openxmlformats.org/markup-compatibility/2006" xmlns:cx1="http://schemas.microsoft.com/office/drawing/2015/9/8/chartex">
        <mc:Choice Requires="cx1">
          <p:graphicFrame>
            <p:nvGraphicFramePr>
              <p:cNvPr id="4" name="Content Placeholder 3">
                <a:extLst>
                  <a:ext uri="{FF2B5EF4-FFF2-40B4-BE49-F238E27FC236}">
                    <a16:creationId xmlns:a16="http://schemas.microsoft.com/office/drawing/2014/main" id="{ABE5228A-1AB1-6543-53FD-CAE005F309F9}"/>
                  </a:ext>
                </a:extLst>
              </p:cNvPr>
              <p:cNvGraphicFramePr>
                <a:graphicFrameLocks noGrp="1"/>
              </p:cNvGraphicFramePr>
              <p:nvPr>
                <p:ph idx="1"/>
                <p:extLst>
                  <p:ext uri="{D42A27DB-BD31-4B8C-83A1-F6EECF244321}">
                    <p14:modId xmlns:p14="http://schemas.microsoft.com/office/powerpoint/2010/main" val="2226800001"/>
                  </p:ext>
                </p:extLst>
              </p:nvPr>
            </p:nvGraphicFramePr>
            <p:xfrm>
              <a:off x="595423" y="382772"/>
              <a:ext cx="10758377" cy="5794191"/>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ontent Placeholder 3">
                <a:extLst>
                  <a:ext uri="{FF2B5EF4-FFF2-40B4-BE49-F238E27FC236}">
                    <a16:creationId xmlns:a16="http://schemas.microsoft.com/office/drawing/2014/main" id="{ABE5228A-1AB1-6543-53FD-CAE005F309F9}"/>
                  </a:ext>
                </a:extLst>
              </p:cNvPr>
              <p:cNvPicPr>
                <a:picLocks noGrp="1" noRot="1" noChangeAspect="1" noMove="1" noResize="1" noEditPoints="1" noAdjustHandles="1" noChangeArrowheads="1" noChangeShapeType="1"/>
              </p:cNvPicPr>
              <p:nvPr/>
            </p:nvPicPr>
            <p:blipFill>
              <a:blip r:embed="rId3"/>
              <a:stretch>
                <a:fillRect/>
              </a:stretch>
            </p:blipFill>
            <p:spPr>
              <a:xfrm>
                <a:off x="595423" y="382772"/>
                <a:ext cx="10758377" cy="5794191"/>
              </a:xfrm>
              <a:prstGeom prst="rect">
                <a:avLst/>
              </a:prstGeom>
            </p:spPr>
          </p:pic>
        </mc:Fallback>
      </mc:AlternateContent>
      <p:pic>
        <p:nvPicPr>
          <p:cNvPr id="1026" name="Picture 2" descr="Free Bitcoin Icon - Free Download Business Icons | IconScout">
            <a:extLst>
              <a:ext uri="{FF2B5EF4-FFF2-40B4-BE49-F238E27FC236}">
                <a16:creationId xmlns:a16="http://schemas.microsoft.com/office/drawing/2014/main" id="{9A784236-DF9C-257B-79E5-9179F24177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835837"/>
            <a:ext cx="1513957" cy="151395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C9B37E1-9159-ADA8-A6DD-613CBA5423B9}"/>
              </a:ext>
            </a:extLst>
          </p:cNvPr>
          <p:cNvPicPr>
            <a:picLocks noChangeAspect="1" noChangeArrowheads="1"/>
          </p:cNvPicPr>
          <p:nvPr/>
        </p:nvPicPr>
        <p:blipFill>
          <a:blip r:embed="rId5">
            <a:biLevel thresh="75000"/>
            <a:extLst>
              <a:ext uri="{28A0092B-C50C-407E-A947-70E740481C1C}">
                <a14:useLocalDpi xmlns:a14="http://schemas.microsoft.com/office/drawing/2010/main" val="0"/>
              </a:ext>
            </a:extLst>
          </a:blip>
          <a:srcRect/>
          <a:stretch>
            <a:fillRect/>
          </a:stretch>
        </p:blipFill>
        <p:spPr bwMode="auto">
          <a:xfrm>
            <a:off x="9206024" y="2227521"/>
            <a:ext cx="1435395" cy="143539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Free Ethereum Logo Icon - Free Download Logos Logo Icons | IconScout">
            <a:extLst>
              <a:ext uri="{FF2B5EF4-FFF2-40B4-BE49-F238E27FC236}">
                <a16:creationId xmlns:a16="http://schemas.microsoft.com/office/drawing/2014/main" id="{07196953-65ED-2744-04FE-14F6D98B01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9172" y="1238694"/>
            <a:ext cx="1625599" cy="162559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ogecoin emoji | AI Emoji Generator">
            <a:extLst>
              <a:ext uri="{FF2B5EF4-FFF2-40B4-BE49-F238E27FC236}">
                <a16:creationId xmlns:a16="http://schemas.microsoft.com/office/drawing/2014/main" id="{6218FD85-68E3-A1D1-0442-9AAEC8DE947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99837" y="3279867"/>
            <a:ext cx="1679943" cy="167994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US Treasury | The Greenback. The Buck. Greenmail. Green. Dea… | Flickr">
            <a:extLst>
              <a:ext uri="{FF2B5EF4-FFF2-40B4-BE49-F238E27FC236}">
                <a16:creationId xmlns:a16="http://schemas.microsoft.com/office/drawing/2014/main" id="{B0FECC01-53D8-A117-0A03-61587A38C1C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79310" y="835837"/>
            <a:ext cx="2018609" cy="1513957"/>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495280A2-CD1C-63BD-9D5E-AA0CFC9FC53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44907" y="3850745"/>
            <a:ext cx="1567195" cy="2007794"/>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Free Nvidia Logo Icon - Gratis Download Logos Logo Icons | IconScout">
            <a:extLst>
              <a:ext uri="{FF2B5EF4-FFF2-40B4-BE49-F238E27FC236}">
                <a16:creationId xmlns:a16="http://schemas.microsoft.com/office/drawing/2014/main" id="{7C3E661A-B4BA-A936-2F25-8F70A83A03F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25072" y="547578"/>
            <a:ext cx="1679943" cy="1679943"/>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a:extLst>
              <a:ext uri="{FF2B5EF4-FFF2-40B4-BE49-F238E27FC236}">
                <a16:creationId xmlns:a16="http://schemas.microsoft.com/office/drawing/2014/main" id="{891F62F4-F209-3139-23D2-72FC9D2E9A1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89768" y="5336991"/>
            <a:ext cx="1679943" cy="839972"/>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Ford Brand Logo emoji | AI Emoji Generator">
            <a:extLst>
              <a:ext uri="{FF2B5EF4-FFF2-40B4-BE49-F238E27FC236}">
                <a16:creationId xmlns:a16="http://schemas.microsoft.com/office/drawing/2014/main" id="{D857DDC6-3353-1ABE-714B-8A27E1D2AFD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5569" y="2676885"/>
            <a:ext cx="1972061" cy="1972061"/>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a:extLst>
              <a:ext uri="{FF2B5EF4-FFF2-40B4-BE49-F238E27FC236}">
                <a16:creationId xmlns:a16="http://schemas.microsoft.com/office/drawing/2014/main" id="{3FA4D407-F0FA-0BFB-17B0-4C4CF680676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88824" y="4854642"/>
            <a:ext cx="945549" cy="945549"/>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Japanese Yen Currency Symbol - Vector Image">
            <a:extLst>
              <a:ext uri="{FF2B5EF4-FFF2-40B4-BE49-F238E27FC236}">
                <a16:creationId xmlns:a16="http://schemas.microsoft.com/office/drawing/2014/main" id="{B4D133C5-3E0D-F561-4275-4F20C81D49B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flipH="1">
            <a:off x="9463876" y="4380614"/>
            <a:ext cx="765192" cy="765192"/>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Public domain stock image. Pound pound sign pound symbol, business finance.  - PICRYL - Public Domain Media Search Engine Public Domain Search">
            <a:extLst>
              <a:ext uri="{FF2B5EF4-FFF2-40B4-BE49-F238E27FC236}">
                <a16:creationId xmlns:a16="http://schemas.microsoft.com/office/drawing/2014/main" id="{578323E4-06F8-3CDB-C3FA-07F742CE77C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16352" y="3791466"/>
            <a:ext cx="1545525" cy="1545525"/>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a:extLst>
              <a:ext uri="{FF2B5EF4-FFF2-40B4-BE49-F238E27FC236}">
                <a16:creationId xmlns:a16="http://schemas.microsoft.com/office/drawing/2014/main" id="{F559C251-F638-A1E8-9FC3-1F1C055AE95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33109" y="859624"/>
            <a:ext cx="1625599" cy="1625599"/>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a:extLst>
              <a:ext uri="{FF2B5EF4-FFF2-40B4-BE49-F238E27FC236}">
                <a16:creationId xmlns:a16="http://schemas.microsoft.com/office/drawing/2014/main" id="{D08656C7-50BA-8E67-C08E-5D4D248EE0A4}"/>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641419" y="4463810"/>
            <a:ext cx="464666" cy="634637"/>
          </a:xfrm>
          <a:prstGeom prst="rect">
            <a:avLst/>
          </a:prstGeom>
          <a:noFill/>
          <a:extLst>
            <a:ext uri="{909E8E84-426E-40DD-AFC4-6F175D3DCCD1}">
              <a14:hiddenFill xmlns:a14="http://schemas.microsoft.com/office/drawing/2010/main">
                <a:solidFill>
                  <a:srgbClr val="FFFFFF"/>
                </a:solidFill>
              </a14:hiddenFill>
            </a:ext>
          </a:extLst>
        </p:spPr>
      </p:pic>
      <p:pic>
        <p:nvPicPr>
          <p:cNvPr id="1068" name="Picture 44" descr="82 Symbole, Logos, Symbolen von Mcdonalds - Gratis te downloaden in SVG,  PNG, GIF | IconScout">
            <a:extLst>
              <a:ext uri="{FF2B5EF4-FFF2-40B4-BE49-F238E27FC236}">
                <a16:creationId xmlns:a16="http://schemas.microsoft.com/office/drawing/2014/main" id="{96FABC59-27E2-3ED0-CCE4-2028D3F7ACE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14377" y="5455080"/>
            <a:ext cx="567083" cy="567083"/>
          </a:xfrm>
          <a:prstGeom prst="rect">
            <a:avLst/>
          </a:prstGeom>
          <a:noFill/>
          <a:extLst>
            <a:ext uri="{909E8E84-426E-40DD-AFC4-6F175D3DCCD1}">
              <a14:hiddenFill xmlns:a14="http://schemas.microsoft.com/office/drawing/2010/main">
                <a:solidFill>
                  <a:srgbClr val="FFFFFF"/>
                </a:solidFill>
              </a14:hiddenFill>
            </a:ext>
          </a:extLst>
        </p:spPr>
      </p:pic>
      <p:pic>
        <p:nvPicPr>
          <p:cNvPr id="1070" name="Picture 46" descr="Free Amazon Logo Icon - Free Download Logos Logo Icons | IconScout">
            <a:extLst>
              <a:ext uri="{FF2B5EF4-FFF2-40B4-BE49-F238E27FC236}">
                <a16:creationId xmlns:a16="http://schemas.microsoft.com/office/drawing/2014/main" id="{AA05FFF3-F2C1-65EE-9093-D42512E5BCC5}"/>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074336" y="5624623"/>
            <a:ext cx="567083" cy="45910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3AEE440-AA37-BC2D-3A63-A37D56CDF91A}"/>
              </a:ext>
            </a:extLst>
          </p:cNvPr>
          <p:cNvSpPr txBox="1"/>
          <p:nvPr/>
        </p:nvSpPr>
        <p:spPr>
          <a:xfrm>
            <a:off x="1288824" y="547578"/>
            <a:ext cx="3842734" cy="369332"/>
          </a:xfrm>
          <a:prstGeom prst="rect">
            <a:avLst/>
          </a:prstGeom>
          <a:noFill/>
        </p:spPr>
        <p:txBody>
          <a:bodyPr wrap="square" rtlCol="0">
            <a:spAutoFit/>
          </a:bodyPr>
          <a:lstStyle/>
          <a:p>
            <a:pPr algn="ctr"/>
            <a:r>
              <a:rPr lang="en-US">
                <a:solidFill>
                  <a:schemeClr val="bg1"/>
                </a:solidFill>
              </a:rPr>
              <a:t>Greater Expected Returns</a:t>
            </a:r>
          </a:p>
        </p:txBody>
      </p:sp>
      <p:sp>
        <p:nvSpPr>
          <p:cNvPr id="3" name="TextBox 2">
            <a:extLst>
              <a:ext uri="{FF2B5EF4-FFF2-40B4-BE49-F238E27FC236}">
                <a16:creationId xmlns:a16="http://schemas.microsoft.com/office/drawing/2014/main" id="{C34CD33F-D4A5-D0F0-2F78-5765BD6C83CC}"/>
              </a:ext>
            </a:extLst>
          </p:cNvPr>
          <p:cNvSpPr txBox="1"/>
          <p:nvPr/>
        </p:nvSpPr>
        <p:spPr>
          <a:xfrm>
            <a:off x="6697918" y="560802"/>
            <a:ext cx="3842734" cy="369332"/>
          </a:xfrm>
          <a:prstGeom prst="rect">
            <a:avLst/>
          </a:prstGeom>
          <a:noFill/>
        </p:spPr>
        <p:txBody>
          <a:bodyPr wrap="square" rtlCol="0">
            <a:spAutoFit/>
          </a:bodyPr>
          <a:lstStyle/>
          <a:p>
            <a:pPr algn="ctr"/>
            <a:r>
              <a:rPr lang="en-US">
                <a:solidFill>
                  <a:schemeClr val="bg1"/>
                </a:solidFill>
              </a:rPr>
              <a:t>Less Volatility</a:t>
            </a:r>
          </a:p>
        </p:txBody>
      </p:sp>
      <p:sp>
        <p:nvSpPr>
          <p:cNvPr id="6" name="TextBox 5">
            <a:extLst>
              <a:ext uri="{FF2B5EF4-FFF2-40B4-BE49-F238E27FC236}">
                <a16:creationId xmlns:a16="http://schemas.microsoft.com/office/drawing/2014/main" id="{BB527480-0A3B-45C1-E866-24AC4E7965D3}"/>
              </a:ext>
            </a:extLst>
          </p:cNvPr>
          <p:cNvSpPr txBox="1"/>
          <p:nvPr/>
        </p:nvSpPr>
        <p:spPr>
          <a:xfrm>
            <a:off x="11841380" y="6488668"/>
            <a:ext cx="350620" cy="369332"/>
          </a:xfrm>
          <a:prstGeom prst="rect">
            <a:avLst/>
          </a:prstGeom>
          <a:noFill/>
        </p:spPr>
        <p:txBody>
          <a:bodyPr wrap="square" rtlCol="0">
            <a:spAutoFit/>
          </a:bodyPr>
          <a:lstStyle/>
          <a:p>
            <a:pPr algn="ctr"/>
            <a:r>
              <a:rPr lang="en-US" dirty="0">
                <a:solidFill>
                  <a:schemeClr val="bg1"/>
                </a:solidFill>
              </a:rPr>
              <a:t>8</a:t>
            </a:r>
          </a:p>
        </p:txBody>
      </p:sp>
    </p:spTree>
    <p:extLst>
      <p:ext uri="{BB962C8B-B14F-4D97-AF65-F5344CB8AC3E}">
        <p14:creationId xmlns:p14="http://schemas.microsoft.com/office/powerpoint/2010/main" val="2397348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9" presetClass="entr" presetSubtype="10" repeatCount="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p:cTn id="12" dur="1000" fill="hold"/>
                                        <p:tgtEl>
                                          <p:spTgt spid="1026"/>
                                        </p:tgtEl>
                                        <p:attrNameLst>
                                          <p:attrName>ppt_w</p:attrName>
                                        </p:attrNameLst>
                                      </p:cBhvr>
                                      <p:tavLst>
                                        <p:tav tm="0" fmla="#ppt_w*sin(2.5*pi*$)">
                                          <p:val>
                                            <p:fltVal val="0"/>
                                          </p:val>
                                        </p:tav>
                                        <p:tav tm="100000">
                                          <p:val>
                                            <p:fltVal val="1"/>
                                          </p:val>
                                        </p:tav>
                                      </p:tavLst>
                                    </p:anim>
                                    <p:anim calcmode="lin" valueType="num">
                                      <p:cBhvr>
                                        <p:cTn id="13" dur="1000" fill="hold"/>
                                        <p:tgtEl>
                                          <p:spTgt spid="1026"/>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042"/>
                                        </p:tgtEl>
                                        <p:attrNameLst>
                                          <p:attrName>style.visibility</p:attrName>
                                        </p:attrNameLst>
                                      </p:cBhvr>
                                      <p:to>
                                        <p:strVal val="visible"/>
                                      </p:to>
                                    </p:set>
                                    <p:animEffect transition="in" filter="dissolve">
                                      <p:cBhvr>
                                        <p:cTn id="18" dur="500"/>
                                        <p:tgtEl>
                                          <p:spTgt spid="1042"/>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40"/>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200"/>
                                  </p:stCondLst>
                                  <p:childTnLst>
                                    <p:set>
                                      <p:cBhvr>
                                        <p:cTn id="25" dur="1" fill="hold">
                                          <p:stCondLst>
                                            <p:cond delay="0"/>
                                          </p:stCondLst>
                                        </p:cTn>
                                        <p:tgtEl>
                                          <p:spTgt spid="1064"/>
                                        </p:tgtEl>
                                        <p:attrNameLst>
                                          <p:attrName>style.visibility</p:attrName>
                                        </p:attrNameLst>
                                      </p:cBhvr>
                                      <p:to>
                                        <p:strVal val="visible"/>
                                      </p:to>
                                    </p:set>
                                  </p:childTnLst>
                                </p:cTn>
                              </p:par>
                            </p:childTnLst>
                          </p:cTn>
                        </p:par>
                        <p:par>
                          <p:cTn id="26" fill="hold">
                            <p:stCondLst>
                              <p:cond delay="200"/>
                            </p:stCondLst>
                            <p:childTnLst>
                              <p:par>
                                <p:cTn id="27" presetID="1" presetClass="entr" presetSubtype="0" fill="hold" nodeType="afterEffect">
                                  <p:stCondLst>
                                    <p:cond delay="200"/>
                                  </p:stCondLst>
                                  <p:childTnLst>
                                    <p:set>
                                      <p:cBhvr>
                                        <p:cTn id="28" dur="1" fill="hold">
                                          <p:stCondLst>
                                            <p:cond delay="0"/>
                                          </p:stCondLst>
                                        </p:cTn>
                                        <p:tgtEl>
                                          <p:spTgt spid="1048"/>
                                        </p:tgtEl>
                                        <p:attrNameLst>
                                          <p:attrName>style.visibility</p:attrName>
                                        </p:attrNameLst>
                                      </p:cBhvr>
                                      <p:to>
                                        <p:strVal val="visible"/>
                                      </p:to>
                                    </p:set>
                                  </p:childTnLst>
                                </p:cTn>
                              </p:par>
                            </p:childTnLst>
                          </p:cTn>
                        </p:par>
                        <p:par>
                          <p:cTn id="29" fill="hold">
                            <p:stCondLst>
                              <p:cond delay="400"/>
                            </p:stCondLst>
                            <p:childTnLst>
                              <p:par>
                                <p:cTn id="30" presetID="1" presetClass="entr" presetSubtype="0" fill="hold" nodeType="afterEffect">
                                  <p:stCondLst>
                                    <p:cond delay="200"/>
                                  </p:stCondLst>
                                  <p:childTnLst>
                                    <p:set>
                                      <p:cBhvr>
                                        <p:cTn id="31" dur="1" fill="hold">
                                          <p:stCondLst>
                                            <p:cond delay="0"/>
                                          </p:stCondLst>
                                        </p:cTn>
                                        <p:tgtEl>
                                          <p:spTgt spid="1030"/>
                                        </p:tgtEl>
                                        <p:attrNameLst>
                                          <p:attrName>style.visibility</p:attrName>
                                        </p:attrNameLst>
                                      </p:cBhvr>
                                      <p:to>
                                        <p:strVal val="visible"/>
                                      </p:to>
                                    </p:set>
                                  </p:childTnLst>
                                </p:cTn>
                              </p:par>
                            </p:childTnLst>
                          </p:cTn>
                        </p:par>
                        <p:par>
                          <p:cTn id="32" fill="hold">
                            <p:stCondLst>
                              <p:cond delay="600"/>
                            </p:stCondLst>
                            <p:childTnLst>
                              <p:par>
                                <p:cTn id="33" presetID="1" presetClass="entr" presetSubtype="0" fill="hold" nodeType="afterEffect">
                                  <p:stCondLst>
                                    <p:cond delay="200"/>
                                  </p:stCondLst>
                                  <p:childTnLst>
                                    <p:set>
                                      <p:cBhvr>
                                        <p:cTn id="34" dur="1" fill="hold">
                                          <p:stCondLst>
                                            <p:cond delay="0"/>
                                          </p:stCondLst>
                                        </p:cTn>
                                        <p:tgtEl>
                                          <p:spTgt spid="1050"/>
                                        </p:tgtEl>
                                        <p:attrNameLst>
                                          <p:attrName>style.visibility</p:attrName>
                                        </p:attrNameLst>
                                      </p:cBhvr>
                                      <p:to>
                                        <p:strVal val="visible"/>
                                      </p:to>
                                    </p:set>
                                  </p:childTnLst>
                                </p:cTn>
                              </p:par>
                            </p:childTnLst>
                          </p:cTn>
                        </p:par>
                        <p:par>
                          <p:cTn id="35" fill="hold">
                            <p:stCondLst>
                              <p:cond delay="800"/>
                            </p:stCondLst>
                            <p:childTnLst>
                              <p:par>
                                <p:cTn id="36" presetID="1" presetClass="entr" presetSubtype="0" fill="hold" nodeType="afterEffect">
                                  <p:stCondLst>
                                    <p:cond delay="200"/>
                                  </p:stCondLst>
                                  <p:childTnLst>
                                    <p:set>
                                      <p:cBhvr>
                                        <p:cTn id="37" dur="1" fill="hold">
                                          <p:stCondLst>
                                            <p:cond delay="0"/>
                                          </p:stCondLst>
                                        </p:cTn>
                                        <p:tgtEl>
                                          <p:spTgt spid="1058"/>
                                        </p:tgtEl>
                                        <p:attrNameLst>
                                          <p:attrName>style.visibility</p:attrName>
                                        </p:attrNameLst>
                                      </p:cBhvr>
                                      <p:to>
                                        <p:strVal val="visible"/>
                                      </p:to>
                                    </p:set>
                                  </p:childTnLst>
                                </p:cTn>
                              </p:par>
                            </p:childTnLst>
                          </p:cTn>
                        </p:par>
                        <p:par>
                          <p:cTn id="38" fill="hold">
                            <p:stCondLst>
                              <p:cond delay="1000"/>
                            </p:stCondLst>
                            <p:childTnLst>
                              <p:par>
                                <p:cTn id="39" presetID="1" presetClass="entr" presetSubtype="0" fill="hold" nodeType="afterEffect">
                                  <p:stCondLst>
                                    <p:cond delay="200"/>
                                  </p:stCondLst>
                                  <p:childTnLst>
                                    <p:set>
                                      <p:cBhvr>
                                        <p:cTn id="40" dur="1" fill="hold">
                                          <p:stCondLst>
                                            <p:cond delay="0"/>
                                          </p:stCondLst>
                                        </p:cTn>
                                        <p:tgtEl>
                                          <p:spTgt spid="1066"/>
                                        </p:tgtEl>
                                        <p:attrNameLst>
                                          <p:attrName>style.visibility</p:attrName>
                                        </p:attrNameLst>
                                      </p:cBhvr>
                                      <p:to>
                                        <p:strVal val="visible"/>
                                      </p:to>
                                    </p:set>
                                  </p:childTnLst>
                                </p:cTn>
                              </p:par>
                            </p:childTnLst>
                          </p:cTn>
                        </p:par>
                        <p:par>
                          <p:cTn id="41" fill="hold">
                            <p:stCondLst>
                              <p:cond delay="1200"/>
                            </p:stCondLst>
                            <p:childTnLst>
                              <p:par>
                                <p:cTn id="42" presetID="1" presetClass="entr" presetSubtype="0" fill="hold" nodeType="afterEffect">
                                  <p:stCondLst>
                                    <p:cond delay="200"/>
                                  </p:stCondLst>
                                  <p:childTnLst>
                                    <p:set>
                                      <p:cBhvr>
                                        <p:cTn id="43" dur="1" fill="hold">
                                          <p:stCondLst>
                                            <p:cond delay="0"/>
                                          </p:stCondLst>
                                        </p:cTn>
                                        <p:tgtEl>
                                          <p:spTgt spid="1070"/>
                                        </p:tgtEl>
                                        <p:attrNameLst>
                                          <p:attrName>style.visibility</p:attrName>
                                        </p:attrNameLst>
                                      </p:cBhvr>
                                      <p:to>
                                        <p:strVal val="visible"/>
                                      </p:to>
                                    </p:set>
                                  </p:childTnLst>
                                </p:cTn>
                              </p:par>
                            </p:childTnLst>
                          </p:cTn>
                        </p:par>
                        <p:par>
                          <p:cTn id="44" fill="hold">
                            <p:stCondLst>
                              <p:cond delay="1400"/>
                            </p:stCondLst>
                            <p:childTnLst>
                              <p:par>
                                <p:cTn id="45" presetID="1" presetClass="entr" presetSubtype="0" fill="hold" nodeType="afterEffect">
                                  <p:stCondLst>
                                    <p:cond delay="200"/>
                                  </p:stCondLst>
                                  <p:childTnLst>
                                    <p:set>
                                      <p:cBhvr>
                                        <p:cTn id="46" dur="1" fill="hold">
                                          <p:stCondLst>
                                            <p:cond delay="0"/>
                                          </p:stCondLst>
                                        </p:cTn>
                                        <p:tgtEl>
                                          <p:spTgt spid="1068"/>
                                        </p:tgtEl>
                                        <p:attrNameLst>
                                          <p:attrName>style.visibility</p:attrName>
                                        </p:attrNameLst>
                                      </p:cBhvr>
                                      <p:to>
                                        <p:strVal val="visible"/>
                                      </p:to>
                                    </p:set>
                                  </p:childTnLst>
                                </p:cTn>
                              </p:par>
                            </p:childTnLst>
                          </p:cTn>
                        </p:par>
                        <p:par>
                          <p:cTn id="47" fill="hold">
                            <p:stCondLst>
                              <p:cond delay="1600"/>
                            </p:stCondLst>
                            <p:childTnLst>
                              <p:par>
                                <p:cTn id="48" presetID="1" presetClass="entr" presetSubtype="0" fill="hold" nodeType="afterEffect">
                                  <p:stCondLst>
                                    <p:cond delay="200"/>
                                  </p:stCondLst>
                                  <p:childTnLst>
                                    <p:set>
                                      <p:cBhvr>
                                        <p:cTn id="49" dur="1" fill="hold">
                                          <p:stCondLst>
                                            <p:cond delay="0"/>
                                          </p:stCondLst>
                                        </p:cTn>
                                        <p:tgtEl>
                                          <p:spTgt spid="1052"/>
                                        </p:tgtEl>
                                        <p:attrNameLst>
                                          <p:attrName>style.visibility</p:attrName>
                                        </p:attrNameLst>
                                      </p:cBhvr>
                                      <p:to>
                                        <p:strVal val="visible"/>
                                      </p:to>
                                    </p:set>
                                  </p:childTnLst>
                                </p:cTn>
                              </p:par>
                            </p:childTnLst>
                          </p:cTn>
                        </p:par>
                        <p:par>
                          <p:cTn id="50" fill="hold">
                            <p:stCondLst>
                              <p:cond delay="1800"/>
                            </p:stCondLst>
                            <p:childTnLst>
                              <p:par>
                                <p:cTn id="51" presetID="1" presetClass="entr" presetSubtype="0" fill="hold" nodeType="afterEffect">
                                  <p:stCondLst>
                                    <p:cond delay="200"/>
                                  </p:stCondLst>
                                  <p:childTnLst>
                                    <p:set>
                                      <p:cBhvr>
                                        <p:cTn id="52" dur="1" fill="hold">
                                          <p:stCondLst>
                                            <p:cond delay="0"/>
                                          </p:stCondLst>
                                        </p:cTn>
                                        <p:tgtEl>
                                          <p:spTgt spid="1062"/>
                                        </p:tgtEl>
                                        <p:attrNameLst>
                                          <p:attrName>style.visibility</p:attrName>
                                        </p:attrNameLst>
                                      </p:cBhvr>
                                      <p:to>
                                        <p:strVal val="visible"/>
                                      </p:to>
                                    </p:set>
                                  </p:childTnLst>
                                </p:cTn>
                              </p:par>
                            </p:childTnLst>
                          </p:cTn>
                        </p:par>
                        <p:par>
                          <p:cTn id="53" fill="hold">
                            <p:stCondLst>
                              <p:cond delay="2000"/>
                            </p:stCondLst>
                            <p:childTnLst>
                              <p:par>
                                <p:cTn id="54" presetID="1" presetClass="entr" presetSubtype="0" fill="hold" nodeType="afterEffect">
                                  <p:stCondLst>
                                    <p:cond delay="200"/>
                                  </p:stCondLst>
                                  <p:childTnLst>
                                    <p:set>
                                      <p:cBhvr>
                                        <p:cTn id="55" dur="1" fill="hold">
                                          <p:stCondLst>
                                            <p:cond delay="0"/>
                                          </p:stCondLst>
                                        </p:cTn>
                                        <p:tgtEl>
                                          <p:spTgt spid="1054"/>
                                        </p:tgtEl>
                                        <p:attrNameLst>
                                          <p:attrName>style.visibility</p:attrName>
                                        </p:attrNameLst>
                                      </p:cBhvr>
                                      <p:to>
                                        <p:strVal val="visible"/>
                                      </p:to>
                                    </p:set>
                                  </p:childTnLst>
                                </p:cTn>
                              </p:par>
                            </p:childTnLst>
                          </p:cTn>
                        </p:par>
                        <p:par>
                          <p:cTn id="56" fill="hold">
                            <p:stCondLst>
                              <p:cond delay="2200"/>
                            </p:stCondLst>
                            <p:childTnLst>
                              <p:par>
                                <p:cTn id="57" presetID="1" presetClass="entr" presetSubtype="0" fill="hold" nodeType="afterEffect">
                                  <p:stCondLst>
                                    <p:cond delay="200"/>
                                  </p:stCondLst>
                                  <p:childTnLst>
                                    <p:set>
                                      <p:cBhvr>
                                        <p:cTn id="58" dur="1" fill="hold">
                                          <p:stCondLst>
                                            <p:cond delay="0"/>
                                          </p:stCondLst>
                                        </p:cTn>
                                        <p:tgtEl>
                                          <p:spTgt spid="1056"/>
                                        </p:tgtEl>
                                        <p:attrNameLst>
                                          <p:attrName>style.visibility</p:attrName>
                                        </p:attrNameLst>
                                      </p:cBhvr>
                                      <p:to>
                                        <p:strVal val="visible"/>
                                      </p:to>
                                    </p:set>
                                  </p:childTnLst>
                                </p:cTn>
                              </p:par>
                            </p:childTnLst>
                          </p:cTn>
                        </p:par>
                        <p:par>
                          <p:cTn id="59" fill="hold">
                            <p:stCondLst>
                              <p:cond delay="2400"/>
                            </p:stCondLst>
                            <p:childTnLst>
                              <p:par>
                                <p:cTn id="60" presetID="1" presetClass="entr" presetSubtype="0" fill="hold" nodeType="afterEffect">
                                  <p:stCondLst>
                                    <p:cond delay="200"/>
                                  </p:stCondLst>
                                  <p:childTnLst>
                                    <p:set>
                                      <p:cBhvr>
                                        <p:cTn id="61" dur="1" fill="hold">
                                          <p:stCondLst>
                                            <p:cond delay="0"/>
                                          </p:stCondLst>
                                        </p:cTn>
                                        <p:tgtEl>
                                          <p:spTgt spid="103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42" presetClass="path" presetSubtype="0" accel="50000" decel="50000" fill="hold" nodeType="clickEffect">
                                  <p:stCondLst>
                                    <p:cond delay="0"/>
                                  </p:stCondLst>
                                  <p:childTnLst>
                                    <p:animMotion origin="layout" path="M 6.25E-7 4.07407E-6 L 0.11445 0.2875 " pathEditMode="relative" rAng="0" ptsTypes="AA">
                                      <p:cBhvr>
                                        <p:cTn id="65" dur="2000" fill="hold"/>
                                        <p:tgtEl>
                                          <p:spTgt spid="1026"/>
                                        </p:tgtEl>
                                        <p:attrNameLst>
                                          <p:attrName>ppt_x</p:attrName>
                                          <p:attrName>ppt_y</p:attrName>
                                        </p:attrNameLst>
                                      </p:cBhvr>
                                      <p:rCtr x="5716" y="14375"/>
                                    </p:animMotion>
                                  </p:childTnLst>
                                </p:cTn>
                              </p:par>
                              <p:par>
                                <p:cTn id="66" presetID="42" presetClass="path" presetSubtype="0" accel="50000" decel="50000" fill="hold" nodeType="withEffect">
                                  <p:stCondLst>
                                    <p:cond delay="0"/>
                                  </p:stCondLst>
                                  <p:childTnLst>
                                    <p:animMotion origin="layout" path="M -1.25E-6 2.22222E-6 L 0.09557 -0.01111 " pathEditMode="relative" rAng="0" ptsTypes="AA">
                                      <p:cBhvr>
                                        <p:cTn id="67" dur="2000" fill="hold"/>
                                        <p:tgtEl>
                                          <p:spTgt spid="1054"/>
                                        </p:tgtEl>
                                        <p:attrNameLst>
                                          <p:attrName>ppt_x</p:attrName>
                                          <p:attrName>ppt_y</p:attrName>
                                        </p:attrNameLst>
                                      </p:cBhvr>
                                      <p:rCtr x="4779" y="-556"/>
                                    </p:animMotion>
                                  </p:childTnLst>
                                </p:cTn>
                              </p:par>
                              <p:par>
                                <p:cTn id="68" presetID="42" presetClass="path" presetSubtype="0" accel="50000" decel="50000" fill="hold" nodeType="withEffect">
                                  <p:stCondLst>
                                    <p:cond delay="0"/>
                                  </p:stCondLst>
                                  <p:childTnLst>
                                    <p:animMotion origin="layout" path="M -1.04167E-6 -1.85185E-6 L 0.0957 -0.26134 " pathEditMode="relative" rAng="0" ptsTypes="AA">
                                      <p:cBhvr>
                                        <p:cTn id="69" dur="2000" fill="hold"/>
                                        <p:tgtEl>
                                          <p:spTgt spid="1056"/>
                                        </p:tgtEl>
                                        <p:attrNameLst>
                                          <p:attrName>ppt_x</p:attrName>
                                          <p:attrName>ppt_y</p:attrName>
                                        </p:attrNameLst>
                                      </p:cBhvr>
                                      <p:rCtr x="4779" y="-13079"/>
                                    </p:animMotion>
                                  </p:childTnLst>
                                </p:cTn>
                              </p:par>
                              <p:par>
                                <p:cTn id="70" presetID="0" presetClass="path" presetSubtype="0" accel="50000" decel="50000" fill="hold" nodeType="withEffect">
                                  <p:stCondLst>
                                    <p:cond delay="0"/>
                                  </p:stCondLst>
                                  <p:childTnLst>
                                    <p:animMotion origin="layout" path="M 0.00599 -4.44444E-6 L -0.23073 -0.0868 " pathEditMode="relative" ptsTypes="AA">
                                      <p:cBhvr>
                                        <p:cTn id="71" dur="2000" fill="hold"/>
                                        <p:tgtEl>
                                          <p:spTgt spid="1040"/>
                                        </p:tgtEl>
                                        <p:attrNameLst>
                                          <p:attrName>ppt_x</p:attrName>
                                          <p:attrName>ppt_y</p:attrName>
                                        </p:attrNameLst>
                                      </p:cBhvr>
                                    </p:animMotion>
                                  </p:childTnLst>
                                </p:cTn>
                              </p:par>
                              <p:par>
                                <p:cTn id="72" presetID="0" presetClass="path" presetSubtype="0" accel="50000" decel="50000" fill="hold" nodeType="withEffect">
                                  <p:stCondLst>
                                    <p:cond delay="0"/>
                                  </p:stCondLst>
                                  <p:childTnLst>
                                    <p:animMotion origin="layout" path="M 0.00873 -0.00555 L -0.1806 -0.32199 " pathEditMode="relative" ptsTypes="AA">
                                      <p:cBhvr>
                                        <p:cTn id="73" dur="2000" fill="hold"/>
                                        <p:tgtEl>
                                          <p:spTgt spid="1052"/>
                                        </p:tgtEl>
                                        <p:attrNameLst>
                                          <p:attrName>ppt_x</p:attrName>
                                          <p:attrName>ppt_y</p:attrName>
                                        </p:attrNameLst>
                                      </p:cBhvr>
                                    </p:animMotion>
                                  </p:childTnLst>
                                </p:cTn>
                              </p:par>
                              <p:par>
                                <p:cTn id="74" presetID="42" presetClass="path" presetSubtype="0" accel="50000" decel="50000" fill="hold" nodeType="withEffect">
                                  <p:stCondLst>
                                    <p:cond delay="0"/>
                                  </p:stCondLst>
                                  <p:childTnLst>
                                    <p:animMotion origin="layout" path="M 1.04167E-6 -4.07407E-6 L -0.30925 -0.31921 " pathEditMode="relative" rAng="0" ptsTypes="AA">
                                      <p:cBhvr>
                                        <p:cTn id="75" dur="2000" fill="hold"/>
                                        <p:tgtEl>
                                          <p:spTgt spid="1068"/>
                                        </p:tgtEl>
                                        <p:attrNameLst>
                                          <p:attrName>ppt_x</p:attrName>
                                          <p:attrName>ppt_y</p:attrName>
                                        </p:attrNameLst>
                                      </p:cBhvr>
                                      <p:rCtr x="-15469" y="-15972"/>
                                    </p:animMotion>
                                  </p:childTnLst>
                                </p:cTn>
                              </p:par>
                              <p:par>
                                <p:cTn id="76" presetID="0" presetClass="path" presetSubtype="0" accel="50000" decel="50000" fill="hold" nodeType="withEffect">
                                  <p:stCondLst>
                                    <p:cond delay="0"/>
                                  </p:stCondLst>
                                  <p:childTnLst>
                                    <p:animMotion origin="layout" path="M 0.00664 0.01135 L -0.4069 0.21598 " pathEditMode="relative" ptsTypes="AA">
                                      <p:cBhvr>
                                        <p:cTn id="77" dur="2000" fill="hold"/>
                                        <p:tgtEl>
                                          <p:spTgt spid="1036"/>
                                        </p:tgtEl>
                                        <p:attrNameLst>
                                          <p:attrName>ppt_x</p:attrName>
                                          <p:attrName>ppt_y</p:attrName>
                                        </p:attrNameLst>
                                      </p:cBhvr>
                                    </p:animMotion>
                                  </p:childTnLst>
                                </p:cTn>
                              </p:par>
                              <p:par>
                                <p:cTn id="78" presetID="0" presetClass="path" presetSubtype="0" accel="50000" decel="50000" fill="hold" nodeType="withEffect">
                                  <p:stCondLst>
                                    <p:cond delay="0"/>
                                  </p:stCondLst>
                                  <p:childTnLst>
                                    <p:animMotion origin="layout" path="M 0.00391 0.00694 L -0.56719 0.0919 " pathEditMode="relative" ptsTypes="AA">
                                      <p:cBhvr>
                                        <p:cTn id="79" dur="2000" fill="hold"/>
                                        <p:tgtEl>
                                          <p:spTgt spid="1030"/>
                                        </p:tgtEl>
                                        <p:attrNameLst>
                                          <p:attrName>ppt_x</p:attrName>
                                          <p:attrName>ppt_y</p:attrName>
                                        </p:attrNameLst>
                                      </p:cBhvr>
                                    </p:animMotion>
                                  </p:childTnLst>
                                </p:cTn>
                              </p:par>
                              <p:par>
                                <p:cTn id="80" presetID="42" presetClass="path" presetSubtype="0" accel="50000" decel="50000" fill="hold" nodeType="withEffect">
                                  <p:stCondLst>
                                    <p:cond delay="0"/>
                                  </p:stCondLst>
                                  <p:childTnLst>
                                    <p:animMotion origin="layout" path="M -4.58333E-6 -4.81481E-6 L -0.56237 0.31991 " pathEditMode="relative" rAng="0" ptsTypes="AA">
                                      <p:cBhvr>
                                        <p:cTn id="81" dur="2000" fill="hold"/>
                                        <p:tgtEl>
                                          <p:spTgt spid="1050"/>
                                        </p:tgtEl>
                                        <p:attrNameLst>
                                          <p:attrName>ppt_x</p:attrName>
                                          <p:attrName>ppt_y</p:attrName>
                                        </p:attrNameLst>
                                      </p:cBhvr>
                                      <p:rCtr x="-28125" y="15995"/>
                                    </p:animMotion>
                                  </p:childTnLst>
                                </p:cTn>
                              </p:par>
                              <p:par>
                                <p:cTn id="82" presetID="0" presetClass="path" presetSubtype="0" accel="50000" decel="50000" fill="hold" nodeType="withEffect">
                                  <p:stCondLst>
                                    <p:cond delay="0"/>
                                  </p:stCondLst>
                                  <p:childTnLst>
                                    <p:animMotion origin="layout" path="M 0.00013 -0.00764 L -0.59987 -0.33403 " pathEditMode="relative" ptsTypes="AA">
                                      <p:cBhvr>
                                        <p:cTn id="83" dur="2000" fill="hold"/>
                                        <p:tgtEl>
                                          <p:spTgt spid="1070"/>
                                        </p:tgtEl>
                                        <p:attrNameLst>
                                          <p:attrName>ppt_x</p:attrName>
                                          <p:attrName>ppt_y</p:attrName>
                                        </p:attrNameLst>
                                      </p:cBhvr>
                                    </p:animMotion>
                                  </p:childTnLst>
                                </p:cTn>
                              </p:par>
                              <p:par>
                                <p:cTn id="84" presetID="0" presetClass="path" presetSubtype="0" accel="50000" decel="50000" fill="hold" nodeType="withEffect">
                                  <p:stCondLst>
                                    <p:cond delay="0"/>
                                  </p:stCondLst>
                                  <p:childTnLst>
                                    <p:animMotion origin="layout" path="M 0.00157 -3.7037E-7 L -0.4345 -0.17384 " pathEditMode="relative" ptsTypes="AA">
                                      <p:cBhvr>
                                        <p:cTn id="85" dur="2000" fill="hold"/>
                                        <p:tgtEl>
                                          <p:spTgt spid="1048"/>
                                        </p:tgtEl>
                                        <p:attrNameLst>
                                          <p:attrName>ppt_x</p:attrName>
                                          <p:attrName>ppt_y</p:attrName>
                                        </p:attrNameLst>
                                      </p:cBhvr>
                                    </p:animMotion>
                                  </p:childTnLst>
                                </p:cTn>
                              </p:par>
                              <p:par>
                                <p:cTn id="86" presetID="0" presetClass="path" presetSubtype="0" accel="50000" decel="50000" fill="hold" nodeType="withEffect">
                                  <p:stCondLst>
                                    <p:cond delay="0"/>
                                  </p:stCondLst>
                                  <p:childTnLst>
                                    <p:animMotion origin="layout" path="M 0.02331 0.00694 L 0.41849 0.25625 " pathEditMode="relative" ptsTypes="AA">
                                      <p:cBhvr>
                                        <p:cTn id="87" dur="2000" fill="hold"/>
                                        <p:tgtEl>
                                          <p:spTgt spid="1064"/>
                                        </p:tgtEl>
                                        <p:attrNameLst>
                                          <p:attrName>ppt_x</p:attrName>
                                          <p:attrName>ppt_y</p:attrName>
                                        </p:attrNameLst>
                                      </p:cBhvr>
                                    </p:animMotion>
                                  </p:childTnLst>
                                </p:cTn>
                              </p:par>
                              <p:par>
                                <p:cTn id="88" presetID="0" presetClass="path" presetSubtype="0" accel="50000" decel="50000" fill="hold" nodeType="withEffect">
                                  <p:stCondLst>
                                    <p:cond delay="0"/>
                                  </p:stCondLst>
                                  <p:childTnLst>
                                    <p:animMotion origin="layout" path="M -0.00117 0.01227 L 0.39623 -0.16551 " pathEditMode="relative" ptsTypes="AA">
                                      <p:cBhvr>
                                        <p:cTn id="89" dur="2000" fill="hold"/>
                                        <p:tgtEl>
                                          <p:spTgt spid="1062"/>
                                        </p:tgtEl>
                                        <p:attrNameLst>
                                          <p:attrName>ppt_x</p:attrName>
                                          <p:attrName>ppt_y</p:attrName>
                                        </p:attrNameLst>
                                      </p:cBhvr>
                                    </p:animMotion>
                                  </p:childTnLst>
                                </p:cTn>
                              </p:par>
                              <p:par>
                                <p:cTn id="90" presetID="0" presetClass="path" presetSubtype="0" accel="50000" decel="50000" fill="hold" nodeType="withEffect">
                                  <p:stCondLst>
                                    <p:cond delay="0"/>
                                  </p:stCondLst>
                                  <p:childTnLst>
                                    <p:animMotion origin="layout" path="M 0.00247 -0.01944 L -0.20443 -0.19722 " pathEditMode="relative" ptsTypes="AA">
                                      <p:cBhvr>
                                        <p:cTn id="91" dur="2000" fill="hold"/>
                                        <p:tgtEl>
                                          <p:spTgt spid="1066"/>
                                        </p:tgtEl>
                                        <p:attrNameLst>
                                          <p:attrName>ppt_x</p:attrName>
                                          <p:attrName>ppt_y</p:attrName>
                                        </p:attrNameLst>
                                      </p:cBhvr>
                                    </p:animMotion>
                                  </p:childTnLst>
                                </p:cTn>
                              </p:par>
                              <p:par>
                                <p:cTn id="92" presetID="0" presetClass="path" presetSubtype="0" accel="50000" decel="50000" fill="hold" nodeType="withEffect">
                                  <p:stCondLst>
                                    <p:cond delay="0"/>
                                  </p:stCondLst>
                                  <p:childTnLst>
                                    <p:animMotion origin="layout" path="M 0.00183 0.01343 L -0.12018 -0.19444 " pathEditMode="relative" ptsTypes="AA">
                                      <p:cBhvr>
                                        <p:cTn id="93" dur="2000" fill="hold"/>
                                        <p:tgtEl>
                                          <p:spTgt spid="1058"/>
                                        </p:tgtEl>
                                        <p:attrNameLst>
                                          <p:attrName>ppt_x</p:attrName>
                                          <p:attrName>ppt_y</p:attrName>
                                        </p:attrNameLst>
                                      </p:cBhvr>
                                    </p:animMotion>
                                  </p:childTnLst>
                                </p:cTn>
                              </p:par>
                              <p:par>
                                <p:cTn id="94" presetID="0" presetClass="path" presetSubtype="0" accel="50000" decel="50000" fill="hold" nodeType="withEffect">
                                  <p:stCondLst>
                                    <p:cond delay="0"/>
                                  </p:stCondLst>
                                  <p:childTnLst>
                                    <p:animMotion origin="layout" path="M 0.00364 0.00671 L 0.22187 0.26782 " pathEditMode="relative" ptsTypes="AA">
                                      <p:cBhvr>
                                        <p:cTn id="95" dur="2000" fill="hold"/>
                                        <p:tgtEl>
                                          <p:spTgt spid="1042"/>
                                        </p:tgtEl>
                                        <p:attrNameLst>
                                          <p:attrName>ppt_x</p:attrName>
                                          <p:attrName>ppt_y</p:attrName>
                                        </p:attrNameLst>
                                      </p:cBhvr>
                                    </p:animMotion>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3"/>
                                        </p:tgtEl>
                                        <p:attrNameLst>
                                          <p:attrName>style.visibility</p:attrName>
                                        </p:attrNameLst>
                                      </p:cBhvr>
                                      <p:to>
                                        <p:strVal val="visible"/>
                                      </p:to>
                                    </p:set>
                                    <p:animEffect transition="in" filter="fade">
                                      <p:cBhvr>
                                        <p:cTn id="100" dur="500"/>
                                        <p:tgtEl>
                                          <p:spTgt spid="3"/>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2"/>
                                        </p:tgtEl>
                                        <p:attrNameLst>
                                          <p:attrName>style.visibility</p:attrName>
                                        </p:attrNameLst>
                                      </p:cBhvr>
                                      <p:to>
                                        <p:strVal val="visible"/>
                                      </p:to>
                                    </p:set>
                                    <p:animEffect transition="in" filter="fade">
                                      <p:cBhvr>
                                        <p:cTn id="103" dur="500"/>
                                        <p:tgtEl>
                                          <p:spTgt spid="2"/>
                                        </p:tgtEl>
                                      </p:cBhvr>
                                    </p:animEffect>
                                  </p:childTnLst>
                                </p:cTn>
                              </p:par>
                              <p:par>
                                <p:cTn id="104" presetID="10" presetClass="exit" presetSubtype="0" fill="hold" nodeType="withEffect">
                                  <p:stCondLst>
                                    <p:cond delay="0"/>
                                  </p:stCondLst>
                                  <p:childTnLst>
                                    <p:animEffect transition="out" filter="fade">
                                      <p:cBhvr>
                                        <p:cTn id="105" dur="2000"/>
                                        <p:tgtEl>
                                          <p:spTgt spid="4"/>
                                        </p:tgtEl>
                                      </p:cBhvr>
                                    </p:animEffect>
                                    <p:set>
                                      <p:cBhvr>
                                        <p:cTn id="106" dur="1" fill="hold">
                                          <p:stCondLst>
                                            <p:cond delay="1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chaltkreis">
  <a:themeElements>
    <a:clrScheme name="Schaltkreis">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Schaltkreis">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chaltkreis">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0</TotalTime>
  <Words>2553</Words>
  <Application>Microsoft Macintosh PowerPoint</Application>
  <PresentationFormat>Widescreen</PresentationFormat>
  <Paragraphs>689</Paragraphs>
  <Slides>49</Slides>
  <Notes>21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49</vt:i4>
      </vt:variant>
    </vt:vector>
  </HeadingPairs>
  <TitlesOfParts>
    <vt:vector size="58" baseType="lpstr">
      <vt:lpstr>Aptos</vt:lpstr>
      <vt:lpstr>Aptos Display</vt:lpstr>
      <vt:lpstr>Arial</vt:lpstr>
      <vt:lpstr>Calibri</vt:lpstr>
      <vt:lpstr>Cambria Math</vt:lpstr>
      <vt:lpstr>Tw Cen MT</vt:lpstr>
      <vt:lpstr>Tw Cen MT</vt:lpstr>
      <vt:lpstr>Schaltkreis</vt:lpstr>
      <vt:lpstr>Office Theme</vt:lpstr>
      <vt:lpstr>Bloomberg Trading Challenge</vt:lpstr>
      <vt:lpstr>Challenge Overview</vt:lpstr>
      <vt:lpstr>Structure of the Challenge</vt:lpstr>
      <vt:lpstr>The Rules of the Challenge</vt:lpstr>
      <vt:lpstr>Motivation for the Challenge</vt:lpstr>
      <vt:lpstr>Limitations of the Challenge</vt:lpstr>
      <vt:lpstr>MODERN PORTFOLIO THEORY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EARNINGS CALL STRATEGY</vt:lpstr>
      <vt:lpstr>PowerPoint Presentation</vt:lpstr>
      <vt:lpstr>Stocks Chosen</vt:lpstr>
      <vt:lpstr>LINEAR REGRESSION</vt:lpstr>
      <vt:lpstr>Firms Considered</vt:lpstr>
      <vt:lpstr>Steps Taken</vt:lpstr>
      <vt:lpstr>Steps Taken</vt:lpstr>
      <vt:lpstr>Basic setting</vt:lpstr>
      <vt:lpstr>Justification for IV</vt:lpstr>
      <vt:lpstr>Justification for IV</vt:lpstr>
      <vt:lpstr>PowerPoint Presentation</vt:lpstr>
      <vt:lpstr>Setbacks of this strategy</vt:lpstr>
      <vt:lpstr>US PRESIDENTIAL ELECTIONS</vt:lpstr>
      <vt:lpstr>US Presidential Elections based Investment Strategy </vt:lpstr>
      <vt:lpstr>Key sectors</vt:lpstr>
      <vt:lpstr>Real Time analysis based on election News</vt:lpstr>
      <vt:lpstr>Selected stocks and Reason for selection</vt:lpstr>
      <vt:lpstr>PowerPoint Presentation</vt:lpstr>
      <vt:lpstr>Active Trading (Predictive Indicators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Kartik Sharma</dc:creator>
  <cp:lastModifiedBy>Kartik Sharma</cp:lastModifiedBy>
  <cp:revision>2</cp:revision>
  <dcterms:created xsi:type="dcterms:W3CDTF">2025-01-19T00:14:46Z</dcterms:created>
  <dcterms:modified xsi:type="dcterms:W3CDTF">2025-01-23T14:56:53Z</dcterms:modified>
</cp:coreProperties>
</file>