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63" r:id="rId7"/>
    <p:sldId id="264" r:id="rId8"/>
    <p:sldId id="265" r:id="rId9"/>
    <p:sldId id="267" r:id="rId10"/>
    <p:sldId id="268"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9" d="100"/>
          <a:sy n="89" d="100"/>
        </p:scale>
        <p:origin x="4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B082360-2A87-4240-B535-63A62E742112}" type="datetimeFigureOut">
              <a:rPr lang="en-IN" smtClean="0"/>
              <a:t>18-12-2023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EA1453-F3C5-4FAE-B4DB-02416A4A4B40}" type="slidenum">
              <a:rPr lang="en-IN" smtClean="0"/>
              <a:t>‹#›</a:t>
            </a:fld>
            <a:endParaRPr lang="en-IN" dirty="0"/>
          </a:p>
        </p:txBody>
      </p:sp>
    </p:spTree>
    <p:extLst>
      <p:ext uri="{BB962C8B-B14F-4D97-AF65-F5344CB8AC3E}">
        <p14:creationId xmlns:p14="http://schemas.microsoft.com/office/powerpoint/2010/main" val="3059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082360-2A87-4240-B535-63A62E742112}" type="datetimeFigureOut">
              <a:rPr lang="en-IN" smtClean="0"/>
              <a:t>18-12-2023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EA1453-F3C5-4FAE-B4DB-02416A4A4B40}" type="slidenum">
              <a:rPr lang="en-IN" smtClean="0"/>
              <a:t>‹#›</a:t>
            </a:fld>
            <a:endParaRPr lang="en-IN" dirty="0"/>
          </a:p>
        </p:txBody>
      </p:sp>
    </p:spTree>
    <p:extLst>
      <p:ext uri="{BB962C8B-B14F-4D97-AF65-F5344CB8AC3E}">
        <p14:creationId xmlns:p14="http://schemas.microsoft.com/office/powerpoint/2010/main" val="3258623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082360-2A87-4240-B535-63A62E742112}" type="datetimeFigureOut">
              <a:rPr lang="en-IN" smtClean="0"/>
              <a:t>18-12-2023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EA1453-F3C5-4FAE-B4DB-02416A4A4B40}" type="slidenum">
              <a:rPr lang="en-IN" smtClean="0"/>
              <a:t>‹#›</a:t>
            </a:fld>
            <a:endParaRPr lang="en-IN" dirty="0"/>
          </a:p>
        </p:txBody>
      </p:sp>
    </p:spTree>
    <p:extLst>
      <p:ext uri="{BB962C8B-B14F-4D97-AF65-F5344CB8AC3E}">
        <p14:creationId xmlns:p14="http://schemas.microsoft.com/office/powerpoint/2010/main" val="415068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082360-2A87-4240-B535-63A62E742112}" type="datetimeFigureOut">
              <a:rPr lang="en-IN" smtClean="0"/>
              <a:t>18-12-2023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EA1453-F3C5-4FAE-B4DB-02416A4A4B40}" type="slidenum">
              <a:rPr lang="en-IN" smtClean="0"/>
              <a:t>‹#›</a:t>
            </a:fld>
            <a:endParaRPr lang="en-IN" dirty="0"/>
          </a:p>
        </p:txBody>
      </p:sp>
    </p:spTree>
    <p:extLst>
      <p:ext uri="{BB962C8B-B14F-4D97-AF65-F5344CB8AC3E}">
        <p14:creationId xmlns:p14="http://schemas.microsoft.com/office/powerpoint/2010/main" val="337116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082360-2A87-4240-B535-63A62E742112}" type="datetimeFigureOut">
              <a:rPr lang="en-IN" smtClean="0"/>
              <a:t>18-12-2023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EA1453-F3C5-4FAE-B4DB-02416A4A4B40}" type="slidenum">
              <a:rPr lang="en-IN" smtClean="0"/>
              <a:t>‹#›</a:t>
            </a:fld>
            <a:endParaRPr lang="en-IN" dirty="0"/>
          </a:p>
        </p:txBody>
      </p:sp>
    </p:spTree>
    <p:extLst>
      <p:ext uri="{BB962C8B-B14F-4D97-AF65-F5344CB8AC3E}">
        <p14:creationId xmlns:p14="http://schemas.microsoft.com/office/powerpoint/2010/main" val="11457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B082360-2A87-4240-B535-63A62E742112}" type="datetimeFigureOut">
              <a:rPr lang="en-IN" smtClean="0"/>
              <a:t>18-12-2023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EA1453-F3C5-4FAE-B4DB-02416A4A4B40}" type="slidenum">
              <a:rPr lang="en-IN" smtClean="0"/>
              <a:t>‹#›</a:t>
            </a:fld>
            <a:endParaRPr lang="en-IN" dirty="0"/>
          </a:p>
        </p:txBody>
      </p:sp>
    </p:spTree>
    <p:extLst>
      <p:ext uri="{BB962C8B-B14F-4D97-AF65-F5344CB8AC3E}">
        <p14:creationId xmlns:p14="http://schemas.microsoft.com/office/powerpoint/2010/main" val="4054855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B082360-2A87-4240-B535-63A62E742112}" type="datetimeFigureOut">
              <a:rPr lang="en-IN" smtClean="0"/>
              <a:t>18-12-2023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3EA1453-F3C5-4FAE-B4DB-02416A4A4B40}" type="slidenum">
              <a:rPr lang="en-IN" smtClean="0"/>
              <a:t>‹#›</a:t>
            </a:fld>
            <a:endParaRPr lang="en-IN" dirty="0"/>
          </a:p>
        </p:txBody>
      </p:sp>
    </p:spTree>
    <p:extLst>
      <p:ext uri="{BB962C8B-B14F-4D97-AF65-F5344CB8AC3E}">
        <p14:creationId xmlns:p14="http://schemas.microsoft.com/office/powerpoint/2010/main" val="1660072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B082360-2A87-4240-B535-63A62E742112}" type="datetimeFigureOut">
              <a:rPr lang="en-IN" smtClean="0"/>
              <a:t>18-12-2023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3EA1453-F3C5-4FAE-B4DB-02416A4A4B40}" type="slidenum">
              <a:rPr lang="en-IN" smtClean="0"/>
              <a:t>‹#›</a:t>
            </a:fld>
            <a:endParaRPr lang="en-IN" dirty="0"/>
          </a:p>
        </p:txBody>
      </p:sp>
    </p:spTree>
    <p:extLst>
      <p:ext uri="{BB962C8B-B14F-4D97-AF65-F5344CB8AC3E}">
        <p14:creationId xmlns:p14="http://schemas.microsoft.com/office/powerpoint/2010/main" val="381204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82360-2A87-4240-B535-63A62E742112}" type="datetimeFigureOut">
              <a:rPr lang="en-IN" smtClean="0"/>
              <a:t>18-12-2023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3EA1453-F3C5-4FAE-B4DB-02416A4A4B40}" type="slidenum">
              <a:rPr lang="en-IN" smtClean="0"/>
              <a:t>‹#›</a:t>
            </a:fld>
            <a:endParaRPr lang="en-IN" dirty="0"/>
          </a:p>
        </p:txBody>
      </p:sp>
    </p:spTree>
    <p:extLst>
      <p:ext uri="{BB962C8B-B14F-4D97-AF65-F5344CB8AC3E}">
        <p14:creationId xmlns:p14="http://schemas.microsoft.com/office/powerpoint/2010/main" val="102053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082360-2A87-4240-B535-63A62E742112}" type="datetimeFigureOut">
              <a:rPr lang="en-IN" smtClean="0"/>
              <a:t>18-12-2023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EA1453-F3C5-4FAE-B4DB-02416A4A4B40}" type="slidenum">
              <a:rPr lang="en-IN" smtClean="0"/>
              <a:t>‹#›</a:t>
            </a:fld>
            <a:endParaRPr lang="en-IN" dirty="0"/>
          </a:p>
        </p:txBody>
      </p:sp>
    </p:spTree>
    <p:extLst>
      <p:ext uri="{BB962C8B-B14F-4D97-AF65-F5344CB8AC3E}">
        <p14:creationId xmlns:p14="http://schemas.microsoft.com/office/powerpoint/2010/main" val="188473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082360-2A87-4240-B535-63A62E742112}" type="datetimeFigureOut">
              <a:rPr lang="en-IN" smtClean="0"/>
              <a:t>18-12-2023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EA1453-F3C5-4FAE-B4DB-02416A4A4B40}" type="slidenum">
              <a:rPr lang="en-IN" smtClean="0"/>
              <a:t>‹#›</a:t>
            </a:fld>
            <a:endParaRPr lang="en-IN" dirty="0"/>
          </a:p>
        </p:txBody>
      </p:sp>
    </p:spTree>
    <p:extLst>
      <p:ext uri="{BB962C8B-B14F-4D97-AF65-F5344CB8AC3E}">
        <p14:creationId xmlns:p14="http://schemas.microsoft.com/office/powerpoint/2010/main" val="117744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082360-2A87-4240-B535-63A62E742112}" type="datetimeFigureOut">
              <a:rPr lang="en-IN" smtClean="0"/>
              <a:t>18-12-2023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EA1453-F3C5-4FAE-B4DB-02416A4A4B40}" type="slidenum">
              <a:rPr lang="en-IN" smtClean="0"/>
              <a:t>‹#›</a:t>
            </a:fld>
            <a:endParaRPr lang="en-IN" dirty="0"/>
          </a:p>
        </p:txBody>
      </p:sp>
    </p:spTree>
    <p:extLst>
      <p:ext uri="{BB962C8B-B14F-4D97-AF65-F5344CB8AC3E}">
        <p14:creationId xmlns:p14="http://schemas.microsoft.com/office/powerpoint/2010/main" val="1749434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7638"/>
            <a:ext cx="12192000" cy="3432325"/>
          </a:xfrm>
          <a:solidFill>
            <a:srgbClr val="FFC000"/>
          </a:solidFill>
        </p:spPr>
        <p:txBody>
          <a:bodyPr>
            <a:normAutofit/>
          </a:bodyPr>
          <a:lstStyle/>
          <a:p>
            <a:r>
              <a:rPr lang="en-US" dirty="0" smtClean="0"/>
              <a:t>Amazon Sales Data</a:t>
            </a:r>
            <a:endParaRPr lang="en-IN" dirty="0"/>
          </a:p>
        </p:txBody>
      </p:sp>
      <p:sp>
        <p:nvSpPr>
          <p:cNvPr id="4" name="Title 1"/>
          <p:cNvSpPr>
            <a:spLocks noGrp="1"/>
          </p:cNvSpPr>
          <p:nvPr>
            <p:ph type="subTitle" idx="1"/>
          </p:nvPr>
        </p:nvSpPr>
        <p:spPr>
          <a:xfrm>
            <a:off x="1" y="3519577"/>
            <a:ext cx="12192000" cy="3338423"/>
          </a:xfrm>
          <a:solidFill>
            <a:srgbClr val="FFC000"/>
          </a:solidFill>
        </p:spPr>
        <p:txBody>
          <a:bodyPr/>
          <a:lstStyle/>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smtClean="0"/>
          </a:p>
          <a:p>
            <a:pPr algn="l"/>
            <a:endParaRPr lang="en-IN"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0069" y="3131389"/>
            <a:ext cx="7019026" cy="3303917"/>
          </a:xfrm>
          <a:prstGeom prst="rect">
            <a:avLst/>
          </a:prstGeom>
        </p:spPr>
      </p:pic>
    </p:spTree>
    <p:extLst>
      <p:ext uri="{BB962C8B-B14F-4D97-AF65-F5344CB8AC3E}">
        <p14:creationId xmlns:p14="http://schemas.microsoft.com/office/powerpoint/2010/main" val="32185312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rgbClr val="FFC000"/>
          </a:solidFill>
        </p:spPr>
        <p:txBody>
          <a:bodyPr/>
          <a:lstStyle/>
          <a:p>
            <a:r>
              <a:rPr lang="en-US" dirty="0" smtClean="0">
                <a:latin typeface="Tw Cen MT" panose="020B0602020104020603" pitchFamily="34" charset="0"/>
              </a:rPr>
              <a:t>Amazon Sales Analysis Dashboard Link</a:t>
            </a:r>
            <a:endParaRPr lang="en-IN" dirty="0">
              <a:latin typeface="Tw Cen MT" panose="020B0602020104020603" pitchFamily="34" charset="0"/>
            </a:endParaRPr>
          </a:p>
        </p:txBody>
      </p:sp>
      <p:sp>
        <p:nvSpPr>
          <p:cNvPr id="3" name="Content Placeholder 2"/>
          <p:cNvSpPr>
            <a:spLocks noGrp="1"/>
          </p:cNvSpPr>
          <p:nvPr>
            <p:ph idx="1"/>
          </p:nvPr>
        </p:nvSpPr>
        <p:spPr>
          <a:xfrm>
            <a:off x="0" y="1690776"/>
            <a:ext cx="12192000" cy="5175849"/>
          </a:xfrm>
          <a:solidFill>
            <a:srgbClr val="FFC000"/>
          </a:solidFill>
        </p:spPr>
        <p:txBody>
          <a:bodyPr/>
          <a:lstStyle/>
          <a:p>
            <a:r>
              <a:rPr lang="en-US" dirty="0" smtClean="0"/>
              <a:t>My Amazon Sales Dashboard Link is as follows</a:t>
            </a:r>
          </a:p>
          <a:p>
            <a:pPr marL="0" indent="0">
              <a:buNone/>
            </a:pPr>
            <a:r>
              <a:rPr lang="en-IN" dirty="0" smtClean="0"/>
              <a:t>https</a:t>
            </a:r>
            <a:r>
              <a:rPr lang="en-IN" dirty="0"/>
              <a:t>://public.tableau.com/app/profile/karthik.murthy/viz/AmazonSalesDashboard_16946242796750/AmazonSalesDashboard</a:t>
            </a:r>
          </a:p>
        </p:txBody>
      </p:sp>
    </p:spTree>
    <p:extLst>
      <p:ext uri="{BB962C8B-B14F-4D97-AF65-F5344CB8AC3E}">
        <p14:creationId xmlns:p14="http://schemas.microsoft.com/office/powerpoint/2010/main" val="23595267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83410"/>
          </a:xfrm>
          <a:solidFill>
            <a:srgbClr val="FFC000"/>
          </a:solidFill>
        </p:spPr>
        <p:txBody>
          <a:bodyPr>
            <a:normAutofit fontScale="90000"/>
          </a:bodyPr>
          <a:lstStyle/>
          <a:p>
            <a:pPr algn="ctr"/>
            <a:r>
              <a:rPr lang="en-US" sz="3200" dirty="0" smtClean="0">
                <a:latin typeface="Tw Cen MT" panose="020B0602020104020603" pitchFamily="34" charset="0"/>
              </a:rPr>
              <a:t>Dashboard of the Project </a:t>
            </a:r>
            <a:r>
              <a:rPr lang="en-US" sz="3600" dirty="0" smtClean="0"/>
              <a:t/>
            </a:r>
            <a:br>
              <a:rPr lang="en-US" sz="3600" dirty="0" smtClean="0"/>
            </a:br>
            <a:endParaRPr lang="en-IN" sz="3600" dirty="0"/>
          </a:p>
        </p:txBody>
      </p:sp>
      <p:pic>
        <p:nvPicPr>
          <p:cNvPr id="4" name="Content Placeholder 3"/>
          <p:cNvPicPr>
            <a:picLocks noGrp="1" noChangeAspect="1"/>
          </p:cNvPicPr>
          <p:nvPr>
            <p:ph idx="1"/>
          </p:nvPr>
        </p:nvPicPr>
        <p:blipFill>
          <a:blip r:embed="rId2"/>
          <a:stretch>
            <a:fillRect/>
          </a:stretch>
        </p:blipFill>
        <p:spPr>
          <a:xfrm>
            <a:off x="0" y="966158"/>
            <a:ext cx="12191999" cy="5934974"/>
          </a:xfrm>
          <a:prstGeom prst="rect">
            <a:avLst/>
          </a:prstGeom>
        </p:spPr>
      </p:pic>
    </p:spTree>
    <p:extLst>
      <p:ext uri="{BB962C8B-B14F-4D97-AF65-F5344CB8AC3E}">
        <p14:creationId xmlns:p14="http://schemas.microsoft.com/office/powerpoint/2010/main" val="41989571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80498" cy="1164566"/>
          </a:xfrm>
          <a:solidFill>
            <a:srgbClr val="FFC000"/>
          </a:solidFill>
        </p:spPr>
        <p:txBody>
          <a:bodyPr>
            <a:normAutofit/>
          </a:bodyPr>
          <a:lstStyle/>
          <a:p>
            <a:pPr algn="l"/>
            <a:r>
              <a:rPr lang="en-US" sz="2800" dirty="0" smtClean="0"/>
              <a:t>Introduction</a:t>
            </a:r>
            <a:endParaRPr lang="en-IN" sz="2800" dirty="0"/>
          </a:p>
        </p:txBody>
      </p:sp>
      <p:sp>
        <p:nvSpPr>
          <p:cNvPr id="3" name="Subtitle 2"/>
          <p:cNvSpPr>
            <a:spLocks noGrp="1"/>
          </p:cNvSpPr>
          <p:nvPr>
            <p:ph type="subTitle" idx="1"/>
          </p:nvPr>
        </p:nvSpPr>
        <p:spPr>
          <a:xfrm>
            <a:off x="-1" y="1164565"/>
            <a:ext cx="12180499" cy="5667555"/>
          </a:xfrm>
          <a:solidFill>
            <a:srgbClr val="FFC000"/>
          </a:solidFill>
        </p:spPr>
        <p:txBody>
          <a:bodyPr/>
          <a:lstStyle/>
          <a:p>
            <a:pPr algn="l"/>
            <a:r>
              <a:rPr lang="en-US" dirty="0" smtClean="0"/>
              <a:t>Sales management has gained importance to meet increasing competition and the need for improved methods of distribution to reduce cost and to increase profits. Sales management today is the most important function in a commercial and business enterprise. Do ETL: Extract-Transform-Load some Amazon dataset and find for me Sales-trend -&gt; month-wise, year-wise, yearly_month-wise Find key metrics and factors and show the meaningful relationships between attributes. Do your own research and come up with your findings.</a:t>
            </a:r>
            <a:endParaRPr lang="en-IN" dirty="0"/>
          </a:p>
        </p:txBody>
      </p:sp>
    </p:spTree>
    <p:extLst>
      <p:ext uri="{BB962C8B-B14F-4D97-AF65-F5344CB8AC3E}">
        <p14:creationId xmlns:p14="http://schemas.microsoft.com/office/powerpoint/2010/main" val="23266867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71872" cy="1164566"/>
          </a:xfrm>
          <a:solidFill>
            <a:srgbClr val="FFC000"/>
          </a:solidFill>
        </p:spPr>
        <p:txBody>
          <a:bodyPr>
            <a:normAutofit/>
          </a:bodyPr>
          <a:lstStyle/>
          <a:p>
            <a:pPr algn="l"/>
            <a:r>
              <a:rPr lang="en-US" sz="2800" dirty="0" smtClean="0"/>
              <a:t>Details of Data</a:t>
            </a:r>
            <a:endParaRPr lang="en-IN" sz="2800" dirty="0"/>
          </a:p>
        </p:txBody>
      </p:sp>
      <p:sp>
        <p:nvSpPr>
          <p:cNvPr id="3" name="Subtitle 2"/>
          <p:cNvSpPr>
            <a:spLocks noGrp="1"/>
          </p:cNvSpPr>
          <p:nvPr>
            <p:ph type="subTitle" idx="1"/>
          </p:nvPr>
        </p:nvSpPr>
        <p:spPr>
          <a:xfrm>
            <a:off x="-1" y="1164565"/>
            <a:ext cx="12192001" cy="5667555"/>
          </a:xfrm>
          <a:solidFill>
            <a:srgbClr val="FFC000"/>
          </a:solidFill>
        </p:spPr>
        <p:txBody>
          <a:bodyPr/>
          <a:lstStyle/>
          <a:p>
            <a:pPr algn="l"/>
            <a:r>
              <a:rPr lang="en-US" dirty="0" smtClean="0"/>
              <a:t>The given dataset consists of 101 rows and 14 columns while using tableau it consists of 8 variables which belongs to dimension (Categorical Variables) and 6 Variables belongs to measures (Continuous Variables) also created various calculated field like Average Profit, Average Cost, Average Revenue ,Count of No of Items, and Parameters as well as  used active filters in the dashboard etc.</a:t>
            </a:r>
          </a:p>
          <a:p>
            <a:pPr algn="l"/>
            <a:endParaRPr lang="en-US" dirty="0" smtClean="0"/>
          </a:p>
          <a:p>
            <a:pPr algn="l"/>
            <a:endParaRPr lang="en-IN" dirty="0"/>
          </a:p>
        </p:txBody>
      </p:sp>
    </p:spTree>
    <p:extLst>
      <p:ext uri="{BB962C8B-B14F-4D97-AF65-F5344CB8AC3E}">
        <p14:creationId xmlns:p14="http://schemas.microsoft.com/office/powerpoint/2010/main" val="32628205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77623" cy="974785"/>
          </a:xfrm>
          <a:solidFill>
            <a:srgbClr val="FFC000"/>
          </a:solidFill>
        </p:spPr>
        <p:txBody>
          <a:bodyPr>
            <a:noAutofit/>
          </a:bodyPr>
          <a:lstStyle/>
          <a:p>
            <a:pPr algn="l"/>
            <a:r>
              <a:rPr lang="en-US" sz="3600" dirty="0" smtClean="0"/>
              <a:t>Main KPI</a:t>
            </a:r>
            <a:endParaRPr lang="en-IN" sz="3600" dirty="0"/>
          </a:p>
        </p:txBody>
      </p:sp>
      <p:sp>
        <p:nvSpPr>
          <p:cNvPr id="3" name="Subtitle 2"/>
          <p:cNvSpPr>
            <a:spLocks noGrp="1"/>
          </p:cNvSpPr>
          <p:nvPr>
            <p:ph type="subTitle" idx="1"/>
          </p:nvPr>
        </p:nvSpPr>
        <p:spPr>
          <a:xfrm>
            <a:off x="0" y="945102"/>
            <a:ext cx="12192000" cy="5912898"/>
          </a:xfrm>
          <a:solidFill>
            <a:srgbClr val="FFC000"/>
          </a:solidFill>
        </p:spPr>
        <p:txBody>
          <a:bodyPr/>
          <a:lstStyle/>
          <a:p>
            <a:pPr algn="l"/>
            <a:r>
              <a:rPr lang="en-US" dirty="0" smtClean="0"/>
              <a:t>Total Profit-Total Profit of all item/s in the company</a:t>
            </a:r>
          </a:p>
          <a:p>
            <a:pPr algn="l"/>
            <a:r>
              <a:rPr lang="en-US" dirty="0" smtClean="0"/>
              <a:t>Total Revenue-Total Revenue of all item/s in the Company</a:t>
            </a:r>
          </a:p>
          <a:p>
            <a:pPr algn="l"/>
            <a:r>
              <a:rPr lang="en-US" dirty="0" smtClean="0"/>
              <a:t>Total Cost-Total Cost of all item/s in the Company</a:t>
            </a:r>
          </a:p>
          <a:p>
            <a:pPr algn="l"/>
            <a:r>
              <a:rPr lang="en-US" dirty="0" smtClean="0"/>
              <a:t>Average Profit – Average Profit of the item/s in  the Company</a:t>
            </a:r>
          </a:p>
          <a:p>
            <a:pPr algn="l"/>
            <a:r>
              <a:rPr lang="en-US" dirty="0" smtClean="0"/>
              <a:t>Average Revenue- Average Revenue of the item/s in the Company</a:t>
            </a:r>
          </a:p>
          <a:p>
            <a:pPr algn="l"/>
            <a:r>
              <a:rPr lang="en-US" dirty="0" smtClean="0"/>
              <a:t>Average Cost-Average Cost of the item/s in  the Company </a:t>
            </a:r>
          </a:p>
          <a:p>
            <a:pPr algn="l"/>
            <a:r>
              <a:rPr lang="en-US" dirty="0" smtClean="0"/>
              <a:t>No of Items-Count  of Items</a:t>
            </a:r>
          </a:p>
          <a:p>
            <a:pPr algn="l"/>
            <a:endParaRPr lang="en-US" dirty="0" smtClean="0"/>
          </a:p>
          <a:p>
            <a:pPr algn="l"/>
            <a:endParaRPr lang="en-IN" dirty="0"/>
          </a:p>
        </p:txBody>
      </p:sp>
    </p:spTree>
    <p:extLst>
      <p:ext uri="{BB962C8B-B14F-4D97-AF65-F5344CB8AC3E}">
        <p14:creationId xmlns:p14="http://schemas.microsoft.com/office/powerpoint/2010/main" val="22092991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5" y="0"/>
            <a:ext cx="12212515" cy="1046284"/>
          </a:xfrm>
          <a:solidFill>
            <a:srgbClr val="FFC000"/>
          </a:solidFill>
        </p:spPr>
        <p:txBody>
          <a:bodyPr/>
          <a:lstStyle/>
          <a:p>
            <a:pPr algn="ctr"/>
            <a:r>
              <a:rPr lang="en-US" dirty="0" smtClean="0"/>
              <a:t>Graphs</a:t>
            </a:r>
            <a:endParaRPr lang="en-IN" dirty="0"/>
          </a:p>
        </p:txBody>
      </p:sp>
      <p:sp>
        <p:nvSpPr>
          <p:cNvPr id="3" name="Text Placeholder 2"/>
          <p:cNvSpPr>
            <a:spLocks noGrp="1"/>
          </p:cNvSpPr>
          <p:nvPr>
            <p:ph type="body" idx="1"/>
          </p:nvPr>
        </p:nvSpPr>
        <p:spPr>
          <a:xfrm>
            <a:off x="0" y="1037492"/>
            <a:ext cx="5591908" cy="791308"/>
          </a:xfrm>
          <a:solidFill>
            <a:srgbClr val="FFC000"/>
          </a:solidFill>
        </p:spPr>
        <p:txBody>
          <a:bodyPr/>
          <a:lstStyle/>
          <a:p>
            <a:r>
              <a:rPr lang="en-US" dirty="0" smtClean="0"/>
              <a:t>Treemap</a:t>
            </a:r>
            <a:endParaRPr lang="en-IN" dirty="0"/>
          </a:p>
        </p:txBody>
      </p:sp>
      <p:sp>
        <p:nvSpPr>
          <p:cNvPr id="5" name="Text Placeholder 4"/>
          <p:cNvSpPr>
            <a:spLocks noGrp="1"/>
          </p:cNvSpPr>
          <p:nvPr>
            <p:ph type="body" sz="quarter" idx="3"/>
          </p:nvPr>
        </p:nvSpPr>
        <p:spPr>
          <a:xfrm>
            <a:off x="5565531" y="916231"/>
            <a:ext cx="6626469" cy="930153"/>
          </a:xfrm>
          <a:solidFill>
            <a:srgbClr val="FFC000"/>
          </a:solidFill>
        </p:spPr>
        <p:txBody>
          <a:bodyPr/>
          <a:lstStyle/>
          <a:p>
            <a:r>
              <a:rPr lang="en-US" dirty="0" smtClean="0"/>
              <a:t>Packed Bubbles</a:t>
            </a:r>
          </a:p>
        </p:txBody>
      </p:sp>
      <p:pic>
        <p:nvPicPr>
          <p:cNvPr id="8" name="Content Placeholder 7"/>
          <p:cNvPicPr>
            <a:picLocks noGrp="1" noChangeAspect="1"/>
          </p:cNvPicPr>
          <p:nvPr>
            <p:ph sz="quarter" idx="4"/>
          </p:nvPr>
        </p:nvPicPr>
        <p:blipFill>
          <a:blip r:embed="rId2"/>
          <a:stretch>
            <a:fillRect/>
          </a:stretch>
        </p:blipFill>
        <p:spPr>
          <a:xfrm>
            <a:off x="6172200" y="1820008"/>
            <a:ext cx="5987562" cy="5002823"/>
          </a:xfrm>
          <a:prstGeom prst="rect">
            <a:avLst/>
          </a:prstGeom>
        </p:spPr>
      </p:pic>
      <p:pic>
        <p:nvPicPr>
          <p:cNvPr id="10" name="Content Placeholder 9"/>
          <p:cNvPicPr>
            <a:picLocks noGrp="1" noChangeAspect="1"/>
          </p:cNvPicPr>
          <p:nvPr>
            <p:ph sz="half" idx="2"/>
          </p:nvPr>
        </p:nvPicPr>
        <p:blipFill>
          <a:blip r:embed="rId3"/>
          <a:stretch>
            <a:fillRect/>
          </a:stretch>
        </p:blipFill>
        <p:spPr>
          <a:xfrm>
            <a:off x="0" y="1846385"/>
            <a:ext cx="6127750" cy="5037991"/>
          </a:xfrm>
          <a:prstGeom prst="rect">
            <a:avLst/>
          </a:prstGeom>
        </p:spPr>
      </p:pic>
    </p:spTree>
    <p:extLst>
      <p:ext uri="{BB962C8B-B14F-4D97-AF65-F5344CB8AC3E}">
        <p14:creationId xmlns:p14="http://schemas.microsoft.com/office/powerpoint/2010/main" val="9830861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81819"/>
          </a:xfrm>
          <a:solidFill>
            <a:srgbClr val="FFC000"/>
          </a:solidFill>
        </p:spPr>
        <p:txBody>
          <a:bodyPr>
            <a:normAutofit/>
          </a:bodyPr>
          <a:lstStyle/>
          <a:p>
            <a:r>
              <a:rPr lang="en-US" sz="3600" dirty="0" smtClean="0"/>
              <a:t>Graphs &amp; Maps Creation</a:t>
            </a:r>
            <a:endParaRPr lang="en-IN" sz="3600" dirty="0"/>
          </a:p>
        </p:txBody>
      </p:sp>
      <p:sp>
        <p:nvSpPr>
          <p:cNvPr id="3" name="Text Placeholder 2"/>
          <p:cNvSpPr>
            <a:spLocks noGrp="1"/>
          </p:cNvSpPr>
          <p:nvPr>
            <p:ph type="body" idx="1"/>
          </p:nvPr>
        </p:nvSpPr>
        <p:spPr>
          <a:xfrm>
            <a:off x="1" y="1164566"/>
            <a:ext cx="5831456" cy="1064464"/>
          </a:xfrm>
          <a:solidFill>
            <a:srgbClr val="FFC000"/>
          </a:solidFill>
        </p:spPr>
        <p:txBody>
          <a:bodyPr/>
          <a:lstStyle/>
          <a:p>
            <a:r>
              <a:rPr lang="en-US" dirty="0" smtClean="0"/>
              <a:t>Area Chart</a:t>
            </a:r>
          </a:p>
        </p:txBody>
      </p:sp>
      <p:pic>
        <p:nvPicPr>
          <p:cNvPr id="8" name="Content Placeholder 7"/>
          <p:cNvPicPr>
            <a:picLocks noGrp="1" noChangeAspect="1"/>
          </p:cNvPicPr>
          <p:nvPr>
            <p:ph sz="half" idx="2"/>
          </p:nvPr>
        </p:nvPicPr>
        <p:blipFill>
          <a:blip r:embed="rId2"/>
          <a:stretch>
            <a:fillRect/>
          </a:stretch>
        </p:blipFill>
        <p:spPr>
          <a:xfrm>
            <a:off x="0" y="2294626"/>
            <a:ext cx="5391150" cy="4563374"/>
          </a:xfrm>
          <a:prstGeom prst="rect">
            <a:avLst/>
          </a:prstGeom>
        </p:spPr>
      </p:pic>
      <p:sp>
        <p:nvSpPr>
          <p:cNvPr id="5" name="Text Placeholder 4"/>
          <p:cNvSpPr>
            <a:spLocks noGrp="1"/>
          </p:cNvSpPr>
          <p:nvPr>
            <p:ph type="body" sz="quarter" idx="3"/>
          </p:nvPr>
        </p:nvSpPr>
        <p:spPr>
          <a:xfrm>
            <a:off x="5788325" y="1155941"/>
            <a:ext cx="6403675" cy="1043796"/>
          </a:xfrm>
          <a:solidFill>
            <a:srgbClr val="FFC000"/>
          </a:solidFill>
        </p:spPr>
        <p:txBody>
          <a:bodyPr>
            <a:normAutofit/>
          </a:bodyPr>
          <a:lstStyle/>
          <a:p>
            <a:endParaRPr lang="en-US" dirty="0" smtClean="0"/>
          </a:p>
          <a:p>
            <a:r>
              <a:rPr lang="en-US" dirty="0" smtClean="0"/>
              <a:t>Creating Maps</a:t>
            </a:r>
            <a:endParaRPr lang="en-IN" dirty="0"/>
          </a:p>
        </p:txBody>
      </p:sp>
      <p:pic>
        <p:nvPicPr>
          <p:cNvPr id="7" name="Content Placeholder 6"/>
          <p:cNvPicPr>
            <a:picLocks noGrp="1" noChangeAspect="1"/>
          </p:cNvPicPr>
          <p:nvPr>
            <p:ph sz="quarter" idx="4"/>
          </p:nvPr>
        </p:nvPicPr>
        <p:blipFill>
          <a:blip r:embed="rId3"/>
          <a:stretch>
            <a:fillRect/>
          </a:stretch>
        </p:blipFill>
        <p:spPr>
          <a:xfrm>
            <a:off x="5416845" y="2225614"/>
            <a:ext cx="6775155" cy="4632385"/>
          </a:xfrm>
          <a:prstGeom prst="rect">
            <a:avLst/>
          </a:prstGeom>
        </p:spPr>
      </p:pic>
    </p:spTree>
    <p:extLst>
      <p:ext uri="{BB962C8B-B14F-4D97-AF65-F5344CB8AC3E}">
        <p14:creationId xmlns:p14="http://schemas.microsoft.com/office/powerpoint/2010/main" val="17443411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3026"/>
          </a:xfrm>
          <a:solidFill>
            <a:srgbClr val="FFC000"/>
          </a:solidFill>
        </p:spPr>
        <p:txBody>
          <a:bodyPr>
            <a:normAutofit/>
          </a:bodyPr>
          <a:lstStyle/>
          <a:p>
            <a:r>
              <a:rPr lang="en-US" sz="3200" dirty="0" smtClean="0"/>
              <a:t>Synchronizing Axis  and Parameter Creation</a:t>
            </a:r>
            <a:endParaRPr lang="en-IN" sz="3200" dirty="0"/>
          </a:p>
        </p:txBody>
      </p:sp>
      <p:pic>
        <p:nvPicPr>
          <p:cNvPr id="6" name="Content Placeholder 5"/>
          <p:cNvPicPr>
            <a:picLocks noGrp="1" noChangeAspect="1"/>
          </p:cNvPicPr>
          <p:nvPr>
            <p:ph sz="half" idx="1"/>
          </p:nvPr>
        </p:nvPicPr>
        <p:blipFill>
          <a:blip r:embed="rId2"/>
          <a:stretch>
            <a:fillRect/>
          </a:stretch>
        </p:blipFill>
        <p:spPr>
          <a:xfrm>
            <a:off x="0" y="1026543"/>
            <a:ext cx="5313872" cy="5831457"/>
          </a:xfrm>
          <a:prstGeom prst="rect">
            <a:avLst/>
          </a:prstGeom>
        </p:spPr>
      </p:pic>
      <p:pic>
        <p:nvPicPr>
          <p:cNvPr id="5" name="Content Placeholder 4"/>
          <p:cNvPicPr>
            <a:picLocks noGrp="1" noChangeAspect="1"/>
          </p:cNvPicPr>
          <p:nvPr>
            <p:ph sz="half" idx="2"/>
          </p:nvPr>
        </p:nvPicPr>
        <p:blipFill>
          <a:blip r:embed="rId3"/>
          <a:stretch>
            <a:fillRect/>
          </a:stretch>
        </p:blipFill>
        <p:spPr>
          <a:xfrm>
            <a:off x="5348377" y="923026"/>
            <a:ext cx="6814868" cy="5848711"/>
          </a:xfrm>
          <a:prstGeom prst="rect">
            <a:avLst/>
          </a:prstGeom>
        </p:spPr>
      </p:pic>
    </p:spTree>
    <p:extLst>
      <p:ext uri="{BB962C8B-B14F-4D97-AF65-F5344CB8AC3E}">
        <p14:creationId xmlns:p14="http://schemas.microsoft.com/office/powerpoint/2010/main" val="19565500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878"/>
            <a:ext cx="12192001" cy="897146"/>
          </a:xfrm>
          <a:solidFill>
            <a:srgbClr val="FFC000"/>
          </a:solidFill>
        </p:spPr>
        <p:txBody>
          <a:bodyPr>
            <a:normAutofit fontScale="90000"/>
          </a:bodyPr>
          <a:lstStyle/>
          <a:p>
            <a:r>
              <a:rPr lang="en-US" sz="3600" dirty="0" smtClean="0"/>
              <a:t/>
            </a:r>
            <a:br>
              <a:rPr lang="en-US" sz="3600" dirty="0" smtClean="0"/>
            </a:br>
            <a:r>
              <a:rPr lang="en-US" sz="2700" dirty="0" smtClean="0"/>
              <a:t>Items having increased Cost with respect to Sales Channel and it’s maximum profit in </a:t>
            </a:r>
            <a:br>
              <a:rPr lang="en-US" sz="2700" dirty="0" smtClean="0"/>
            </a:br>
            <a:r>
              <a:rPr lang="en-US" sz="2700" dirty="0" smtClean="0"/>
              <a:t>the region</a:t>
            </a:r>
            <a:r>
              <a:rPr lang="en-US" sz="3600" dirty="0" smtClean="0"/>
              <a:t/>
            </a:r>
            <a:br>
              <a:rPr lang="en-US" sz="3600" dirty="0" smtClean="0"/>
            </a:br>
            <a:endParaRPr lang="en-IN" sz="3600" dirty="0"/>
          </a:p>
        </p:txBody>
      </p:sp>
      <p:pic>
        <p:nvPicPr>
          <p:cNvPr id="5" name="Content Placeholder 4"/>
          <p:cNvPicPr>
            <a:picLocks noGrp="1" noChangeAspect="1"/>
          </p:cNvPicPr>
          <p:nvPr>
            <p:ph sz="half" idx="1"/>
          </p:nvPr>
        </p:nvPicPr>
        <p:blipFill>
          <a:blip r:embed="rId2"/>
          <a:stretch>
            <a:fillRect/>
          </a:stretch>
        </p:blipFill>
        <p:spPr>
          <a:xfrm>
            <a:off x="60385" y="854015"/>
            <a:ext cx="5993921" cy="6003985"/>
          </a:xfrm>
          <a:prstGeom prst="rect">
            <a:avLst/>
          </a:prstGeom>
        </p:spPr>
      </p:pic>
      <p:pic>
        <p:nvPicPr>
          <p:cNvPr id="7" name="Content Placeholder 6"/>
          <p:cNvPicPr>
            <a:picLocks noGrp="1" noChangeAspect="1"/>
          </p:cNvPicPr>
          <p:nvPr>
            <p:ph sz="half" idx="2"/>
          </p:nvPr>
        </p:nvPicPr>
        <p:blipFill>
          <a:blip r:embed="rId3"/>
          <a:stretch>
            <a:fillRect/>
          </a:stretch>
        </p:blipFill>
        <p:spPr>
          <a:xfrm>
            <a:off x="6059487" y="785005"/>
            <a:ext cx="6132513" cy="6072995"/>
          </a:xfrm>
          <a:prstGeom prst="rect">
            <a:avLst/>
          </a:prstGeom>
        </p:spPr>
      </p:pic>
    </p:spTree>
    <p:extLst>
      <p:ext uri="{BB962C8B-B14F-4D97-AF65-F5344CB8AC3E}">
        <p14:creationId xmlns:p14="http://schemas.microsoft.com/office/powerpoint/2010/main" val="42548208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38686"/>
          </a:xfrm>
          <a:solidFill>
            <a:srgbClr val="FFC000"/>
          </a:solidFill>
        </p:spPr>
        <p:txBody>
          <a:bodyPr/>
          <a:lstStyle/>
          <a:p>
            <a:r>
              <a:rPr lang="en-US" sz="3200" dirty="0" smtClean="0">
                <a:latin typeface="Tw Cen MT" panose="020B0602020104020603" pitchFamily="34" charset="0"/>
              </a:rPr>
              <a:t>Conclusion</a:t>
            </a:r>
            <a:endParaRPr lang="en-IN" dirty="0">
              <a:latin typeface="Tw Cen MT" panose="020B0602020104020603" pitchFamily="34" charset="0"/>
            </a:endParaRPr>
          </a:p>
        </p:txBody>
      </p:sp>
      <p:sp>
        <p:nvSpPr>
          <p:cNvPr id="3" name="Content Placeholder 2"/>
          <p:cNvSpPr>
            <a:spLocks noGrp="1"/>
          </p:cNvSpPr>
          <p:nvPr>
            <p:ph idx="1"/>
          </p:nvPr>
        </p:nvSpPr>
        <p:spPr>
          <a:xfrm>
            <a:off x="8626" y="1086928"/>
            <a:ext cx="12183374" cy="5762446"/>
          </a:xfrm>
          <a:solidFill>
            <a:srgbClr val="FFC000"/>
          </a:solidFill>
        </p:spPr>
        <p:txBody>
          <a:bodyPr>
            <a:normAutofit/>
          </a:bodyPr>
          <a:lstStyle/>
          <a:p>
            <a:r>
              <a:rPr lang="en-US" sz="2400" dirty="0" smtClean="0">
                <a:latin typeface="Tw Cen MT" panose="020B0602020104020603" pitchFamily="34" charset="0"/>
                <a:cs typeface="Calibri" panose="020F0502020204030204" pitchFamily="34" charset="0"/>
              </a:rPr>
              <a:t>North America has the  maximum sales of product in offline (i.e. 100%)</a:t>
            </a:r>
          </a:p>
          <a:p>
            <a:r>
              <a:rPr lang="en-US" sz="2400" dirty="0" smtClean="0">
                <a:latin typeface="Tw Cen MT" panose="020B0602020104020603" pitchFamily="34" charset="0"/>
                <a:cs typeface="Calibri" panose="020F0502020204030204" pitchFamily="34" charset="0"/>
              </a:rPr>
              <a:t>The top 3 regions in percent wise  which consist of maximum sales channel in online are as follows Middle East and North Africa,Asia,Europe etc  </a:t>
            </a:r>
          </a:p>
          <a:p>
            <a:r>
              <a:rPr lang="en-US" sz="2400" dirty="0" smtClean="0">
                <a:latin typeface="Tw Cen MT" panose="020B0602020104020603" pitchFamily="34" charset="0"/>
                <a:cs typeface="Calibri" panose="020F0502020204030204" pitchFamily="34" charset="0"/>
              </a:rPr>
              <a:t>The top 5 countries which consists of maximum revenue is as follows 1)Turkmenistan,2)Mexico,3)Lithuania,4)Iceland,5)Mozambique,6)Spain etc. </a:t>
            </a:r>
          </a:p>
          <a:p>
            <a:r>
              <a:rPr lang="en-US" sz="2400" dirty="0" smtClean="0">
                <a:latin typeface="Tw Cen MT" panose="020B0602020104020603" pitchFamily="34" charset="0"/>
                <a:cs typeface="Calibri" panose="020F0502020204030204" pitchFamily="34" charset="0"/>
              </a:rPr>
              <a:t>The products which consists of maximum cost are Cosmetics, Office Supplies, Household etc.</a:t>
            </a:r>
          </a:p>
          <a:p>
            <a:r>
              <a:rPr lang="en-US" sz="2400" dirty="0" smtClean="0">
                <a:latin typeface="Tw Cen MT" panose="020B0602020104020603" pitchFamily="34" charset="0"/>
                <a:cs typeface="Calibri" panose="020F0502020204030204" pitchFamily="34" charset="0"/>
              </a:rPr>
              <a:t>The products which are having maximum profits are </a:t>
            </a:r>
            <a:r>
              <a:rPr lang="en-US" sz="2400" dirty="0" err="1" smtClean="0">
                <a:latin typeface="Tw Cen MT" panose="020B0602020104020603" pitchFamily="34" charset="0"/>
                <a:cs typeface="Calibri" panose="020F0502020204030204" pitchFamily="34" charset="0"/>
              </a:rPr>
              <a:t>Clothes,Cosmetics,Cereal,Baby</a:t>
            </a:r>
            <a:r>
              <a:rPr lang="en-US" sz="2400" dirty="0" smtClean="0">
                <a:latin typeface="Tw Cen MT" panose="020B0602020104020603" pitchFamily="34" charset="0"/>
                <a:cs typeface="Calibri" panose="020F0502020204030204" pitchFamily="34" charset="0"/>
              </a:rPr>
              <a:t> Food,Vegetables,Beverages etc.</a:t>
            </a:r>
          </a:p>
          <a:p>
            <a:r>
              <a:rPr lang="en-US" sz="2400" dirty="0" smtClean="0">
                <a:latin typeface="Tw Cen MT" panose="020B0602020104020603" pitchFamily="34" charset="0"/>
                <a:cs typeface="Calibri" panose="020F0502020204030204" pitchFamily="34" charset="0"/>
              </a:rPr>
              <a:t>And out of </a:t>
            </a:r>
            <a:r>
              <a:rPr lang="en-US" sz="2400" dirty="0" smtClean="0">
                <a:latin typeface="Tw Cen MT" panose="020B0602020104020603" pitchFamily="34" charset="0"/>
                <a:cs typeface="Calibri" panose="020F0502020204030204" pitchFamily="34" charset="0"/>
              </a:rPr>
              <a:t>the12 </a:t>
            </a:r>
            <a:r>
              <a:rPr lang="en-US" sz="2400" dirty="0" smtClean="0">
                <a:latin typeface="Tw Cen MT" panose="020B0602020104020603" pitchFamily="34" charset="0"/>
                <a:cs typeface="Calibri" panose="020F0502020204030204" pitchFamily="34" charset="0"/>
              </a:rPr>
              <a:t>products only </a:t>
            </a:r>
            <a:r>
              <a:rPr lang="en-US" sz="2400" dirty="0" smtClean="0">
                <a:latin typeface="Tw Cen MT" panose="020B0602020104020603" pitchFamily="34" charset="0"/>
                <a:cs typeface="Calibri" panose="020F0502020204030204" pitchFamily="34" charset="0"/>
              </a:rPr>
              <a:t>6 </a:t>
            </a:r>
            <a:r>
              <a:rPr lang="en-US" sz="2400" dirty="0" smtClean="0">
                <a:latin typeface="Tw Cen MT" panose="020B0602020104020603" pitchFamily="34" charset="0"/>
                <a:cs typeface="Calibri" panose="020F0502020204030204" pitchFamily="34" charset="0"/>
              </a:rPr>
              <a:t>products are those which consists of minimum cost and maximizing Profit</a:t>
            </a:r>
          </a:p>
          <a:p>
            <a:r>
              <a:rPr lang="en-US" sz="2400" dirty="0" smtClean="0">
                <a:latin typeface="Tw Cen MT" panose="020B0602020104020603" pitchFamily="34" charset="0"/>
                <a:cs typeface="Calibri" panose="020F0502020204030204" pitchFamily="34" charset="0"/>
              </a:rPr>
              <a:t>Cosmetics </a:t>
            </a:r>
            <a:r>
              <a:rPr lang="en-US" sz="2400" dirty="0" smtClean="0">
                <a:latin typeface="Tw Cen MT" panose="020B0602020104020603" pitchFamily="34" charset="0"/>
                <a:cs typeface="Calibri" panose="020F0502020204030204" pitchFamily="34" charset="0"/>
              </a:rPr>
              <a:t>is the only product which consists of maximum cost and profit so the company has to decide a strategy to reduce the cost and maintaining the maximum profit </a:t>
            </a:r>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24923307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700</TotalTime>
  <Words>390</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Tw Cen MT</vt:lpstr>
      <vt:lpstr>Office Theme</vt:lpstr>
      <vt:lpstr>Amazon Sales Data</vt:lpstr>
      <vt:lpstr>Introduction</vt:lpstr>
      <vt:lpstr>Details of Data</vt:lpstr>
      <vt:lpstr>Main KPI</vt:lpstr>
      <vt:lpstr>Graphs</vt:lpstr>
      <vt:lpstr>Graphs &amp; Maps Creation</vt:lpstr>
      <vt:lpstr>Synchronizing Axis  and Parameter Creation</vt:lpstr>
      <vt:lpstr> Items having increased Cost with respect to Sales Channel and it’s maximum profit in  the region </vt:lpstr>
      <vt:lpstr>Conclusion</vt:lpstr>
      <vt:lpstr>Amazon Sales Analysis Dashboard Link</vt:lpstr>
      <vt:lpstr>Dashboard of the Project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dc:title>
  <dc:creator>HP</dc:creator>
  <cp:lastModifiedBy>HP</cp:lastModifiedBy>
  <cp:revision>42</cp:revision>
  <dcterms:created xsi:type="dcterms:W3CDTF">2023-09-22T11:44:41Z</dcterms:created>
  <dcterms:modified xsi:type="dcterms:W3CDTF">2023-12-18T07:57:23Z</dcterms:modified>
</cp:coreProperties>
</file>