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309" r:id="rId3"/>
    <p:sldId id="312" r:id="rId4"/>
    <p:sldId id="324" r:id="rId5"/>
    <p:sldId id="325" r:id="rId6"/>
    <p:sldId id="339" r:id="rId7"/>
    <p:sldId id="340" r:id="rId8"/>
    <p:sldId id="326" r:id="rId9"/>
    <p:sldId id="319" r:id="rId10"/>
    <p:sldId id="336" r:id="rId11"/>
    <p:sldId id="337" r:id="rId12"/>
    <p:sldId id="329" r:id="rId13"/>
    <p:sldId id="341" r:id="rId14"/>
    <p:sldId id="338" r:id="rId15"/>
    <p:sldId id="28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27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CEDF7D-743A-4981-90DA-3AEAE2B6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88CF-8A4C-48E7-BD03-FBDA811F10D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B0BD2-A0EF-4414-B9C5-1B571337FE8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02BCD-3E0C-47B6-9E03-64D0F53803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485ED-5E36-4C7E-BF1A-A9450685159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ED837-7B22-4FE8-8D62-A328EE479BF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6FB58-AD86-4EB8-891C-20E5A2B5A0B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CB590-2D95-4DC9-9736-DB6CAD304B2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E7188-8D31-47EF-8458-A923B74EFF0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9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/>
            <a:ahLst/>
            <a:cxnLst>
              <a:cxn ang="0">
                <a:pos x="905" y="1375"/>
              </a:cxn>
              <a:cxn ang="0">
                <a:pos x="1810" y="395"/>
              </a:cxn>
              <a:cxn ang="0">
                <a:pos x="876" y="24"/>
              </a:cxn>
              <a:cxn ang="0">
                <a:pos x="0" y="396"/>
              </a:cxn>
              <a:cxn ang="0">
                <a:pos x="905" y="1375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0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/>
            <a:ahLst/>
            <a:cxnLst>
              <a:cxn ang="0">
                <a:pos x="1325" y="960"/>
              </a:cxn>
              <a:cxn ang="0">
                <a:pos x="414" y="0"/>
              </a:cxn>
              <a:cxn ang="0">
                <a:pos x="27" y="1014"/>
              </a:cxn>
              <a:cxn ang="0">
                <a:pos x="402" y="1910"/>
              </a:cxn>
              <a:cxn ang="0">
                <a:pos x="1325" y="960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/>
            <a:ahLst/>
            <a:cxnLst>
              <a:cxn ang="0">
                <a:pos x="927" y="0"/>
              </a:cxn>
              <a:cxn ang="0">
                <a:pos x="0" y="975"/>
              </a:cxn>
              <a:cxn ang="0">
                <a:pos x="996" y="1387"/>
              </a:cxn>
              <a:cxn ang="0">
                <a:pos x="1866" y="996"/>
              </a:cxn>
              <a:cxn ang="0">
                <a:pos x="927" y="0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4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/>
            <a:ahLst/>
            <a:cxnLst>
              <a:cxn ang="0">
                <a:pos x="951" y="1963"/>
              </a:cxn>
              <a:cxn ang="0">
                <a:pos x="1338" y="977"/>
              </a:cxn>
              <a:cxn ang="0">
                <a:pos x="905" y="0"/>
              </a:cxn>
              <a:cxn ang="0">
                <a:pos x="0" y="987"/>
              </a:cxn>
              <a:cxn ang="0">
                <a:pos x="951" y="1963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F23353-3948-4CCD-836B-E6A2F79F0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D1F2E-FCBD-4F84-8DC6-68C846221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3C6F-D8B9-4D7B-BEFF-88FE86B6E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0C899-322F-43A1-A8D9-A0F99F0F0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6B77B-59A0-4418-B989-54E8E0A40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0AD0C-9423-4A45-8E7E-C42325251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A2F13-F55E-4977-A401-968352CB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739A6-F371-49C2-8CEA-1520BEF13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D85C1-2671-4189-A562-65CD79E13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8115-E4DE-4C38-AA51-666975B3D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A7D46-A46B-43AF-9437-E1E91246A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5E75C-B1D2-4B41-8063-0FEE6883F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259F25C-EA57-46BB-8362-6F15724DC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4106" name="Oval 10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Freeform 12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/>
              <a:ahLst/>
              <a:cxnLst>
                <a:cxn ang="0">
                  <a:pos x="951" y="1963"/>
                </a:cxn>
                <a:cxn ang="0">
                  <a:pos x="1338" y="977"/>
                </a:cxn>
                <a:cxn ang="0">
                  <a:pos x="905" y="0"/>
                </a:cxn>
                <a:cxn ang="0">
                  <a:pos x="0" y="987"/>
                </a:cxn>
                <a:cxn ang="0">
                  <a:pos x="951" y="1963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4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Freeform 13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/>
              <a:ahLst/>
              <a:cxnLst>
                <a:cxn ang="0">
                  <a:pos x="905" y="1388"/>
                </a:cxn>
                <a:cxn ang="0">
                  <a:pos x="1810" y="408"/>
                </a:cxn>
                <a:cxn ang="0">
                  <a:pos x="874" y="40"/>
                </a:cxn>
                <a:cxn ang="0">
                  <a:pos x="0" y="409"/>
                </a:cxn>
                <a:cxn ang="0">
                  <a:pos x="905" y="1388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5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" name="Freeform 14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/>
              <a:ahLst/>
              <a:cxnLst>
                <a:cxn ang="0">
                  <a:pos x="1325" y="960"/>
                </a:cxn>
                <a:cxn ang="0">
                  <a:pos x="414" y="0"/>
                </a:cxn>
                <a:cxn ang="0">
                  <a:pos x="27" y="1014"/>
                </a:cxn>
                <a:cxn ang="0">
                  <a:pos x="402" y="1910"/>
                </a:cxn>
                <a:cxn ang="0">
                  <a:pos x="1325" y="960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6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" name="Freeform 15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/>
              <a:ahLst/>
              <a:cxnLst>
                <a:cxn ang="0">
                  <a:pos x="927" y="0"/>
                </a:cxn>
                <a:cxn ang="0">
                  <a:pos x="0" y="975"/>
                </a:cxn>
                <a:cxn ang="0">
                  <a:pos x="996" y="1387"/>
                </a:cxn>
                <a:cxn ang="0">
                  <a:pos x="1866" y="996"/>
                </a:cxn>
                <a:cxn ang="0">
                  <a:pos x="927" y="0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7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752600"/>
            <a:ext cx="4572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Seminar HĐH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200400"/>
            <a:ext cx="4572000" cy="381000"/>
          </a:xfrm>
        </p:spPr>
        <p:txBody>
          <a:bodyPr/>
          <a:lstStyle/>
          <a:p>
            <a:pPr eaLnBrk="1" hangingPunct="1"/>
            <a:r>
              <a:rPr lang="en-US" smtClean="0"/>
              <a:t>2017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14413" y="273050"/>
            <a:ext cx="6810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Trường Đại học Khoa học Tự nhiên, ĐHQG-HCM</a:t>
            </a:r>
          </a:p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Khoa Công Nghệ Thông Tin</a:t>
            </a:r>
          </a:p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Bộ môn Mạng máy tính và Viễn thông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5019675"/>
          </a:xfrm>
        </p:spPr>
        <p:txBody>
          <a:bodyPr/>
          <a:lstStyle/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machine.h</a:t>
            </a:r>
            <a:r>
              <a:rPr lang="en-US" dirty="0" smtClean="0"/>
              <a:t>:</a:t>
            </a:r>
          </a:p>
          <a:p>
            <a:pPr lvl="1" algn="just" eaLnBrk="1" hangingPunct="1"/>
            <a:r>
              <a:rPr lang="en-US" dirty="0" smtClean="0"/>
              <a:t>#define </a:t>
            </a:r>
            <a:r>
              <a:rPr lang="en-US" dirty="0" err="1" smtClean="0"/>
              <a:t>NumPhysPages</a:t>
            </a:r>
            <a:r>
              <a:rPr lang="en-US" dirty="0" smtClean="0"/>
              <a:t>    </a:t>
            </a:r>
            <a:r>
              <a:rPr lang="en-US" strike="sngStrike" dirty="0" smtClean="0"/>
              <a:t>32</a:t>
            </a:r>
            <a:r>
              <a:rPr lang="en-US" dirty="0" smtClean="0"/>
              <a:t>		128</a:t>
            </a:r>
          </a:p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disk.h</a:t>
            </a:r>
            <a:r>
              <a:rPr lang="en-US" dirty="0" smtClean="0"/>
              <a:t>:</a:t>
            </a:r>
          </a:p>
          <a:p>
            <a:pPr lvl="1" algn="just" eaLnBrk="1" hangingPunct="1"/>
            <a:r>
              <a:rPr lang="en-US" dirty="0" smtClean="0"/>
              <a:t>#define </a:t>
            </a:r>
            <a:r>
              <a:rPr lang="en-US" dirty="0" err="1" smtClean="0"/>
              <a:t>SectorSize</a:t>
            </a:r>
            <a:r>
              <a:rPr lang="en-US" dirty="0" smtClean="0"/>
              <a:t> 	   </a:t>
            </a:r>
            <a:r>
              <a:rPr lang="en-US" strike="sngStrike" dirty="0" smtClean="0"/>
              <a:t>128</a:t>
            </a:r>
            <a:r>
              <a:rPr lang="en-US" dirty="0" smtClean="0"/>
              <a:t>		512</a:t>
            </a:r>
          </a:p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addrspace.cpp (/</a:t>
            </a:r>
            <a:r>
              <a:rPr lang="en-US" dirty="0" err="1" smtClean="0"/>
              <a:t>userprog</a:t>
            </a:r>
            <a:r>
              <a:rPr lang="en-US" dirty="0" smtClean="0"/>
              <a:t>)</a:t>
            </a:r>
          </a:p>
          <a:p>
            <a:pPr lvl="1" algn="just" eaLnBrk="1" hangingPunct="1"/>
            <a:r>
              <a:rPr lang="en-US" dirty="0" err="1" smtClean="0">
                <a:solidFill>
                  <a:srgbClr val="FF0000"/>
                </a:solidFill>
              </a:rPr>
              <a:t>Thay</a:t>
            </a:r>
            <a:r>
              <a:rPr lang="en-US" dirty="0" smtClean="0"/>
              <a:t> </a:t>
            </a:r>
            <a:r>
              <a:rPr lang="vi-VN" dirty="0" smtClean="0"/>
              <a:t>pageTable[i].physicalPage =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vi-VN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2500" b="1" i="1" dirty="0" err="1" smtClean="0"/>
              <a:t>hàm</a:t>
            </a:r>
            <a:r>
              <a:rPr lang="en-US" sz="2500" b="1" i="1" dirty="0" smtClean="0"/>
              <a:t> </a:t>
            </a:r>
            <a:r>
              <a:rPr lang="vi-VN" sz="2500" b="1" i="1" dirty="0" smtClean="0"/>
              <a:t>tìm 1 trang trống và đánh dấu đã sử dụng</a:t>
            </a:r>
            <a:r>
              <a:rPr lang="en-US" b="1" dirty="0" smtClean="0"/>
              <a:t> </a:t>
            </a:r>
          </a:p>
          <a:p>
            <a:pPr lvl="2" algn="just" eaLnBrk="1" hangingPunct="1"/>
            <a:r>
              <a:rPr lang="en-US" sz="1800" b="1" i="1" dirty="0" err="1" smtClean="0">
                <a:sym typeface="Wingdings" pitchFamily="2" charset="2"/>
              </a:rPr>
              <a:t>Hàm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này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tự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viết</a:t>
            </a:r>
            <a:r>
              <a:rPr lang="en-US" sz="1800" b="1" i="1" dirty="0" smtClean="0">
                <a:sym typeface="Wingdings" pitchFamily="2" charset="2"/>
              </a:rPr>
              <a:t> (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mảng</a:t>
            </a:r>
            <a:r>
              <a:rPr lang="en-US" sz="1800" b="1" i="1" dirty="0" smtClean="0">
                <a:sym typeface="Wingdings" pitchFamily="2" charset="2"/>
              </a:rPr>
              <a:t> 1 </a:t>
            </a:r>
            <a:r>
              <a:rPr lang="en-US" sz="1800" b="1" i="1" dirty="0" err="1" smtClean="0">
                <a:sym typeface="Wingdings" pitchFamily="2" charset="2"/>
              </a:rPr>
              <a:t>chiều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có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giá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trị</a:t>
            </a:r>
            <a:r>
              <a:rPr lang="en-US" sz="1800" b="1" i="1" dirty="0" smtClean="0">
                <a:sym typeface="Wingdings" pitchFamily="2" charset="2"/>
              </a:rPr>
              <a:t> 0/1 </a:t>
            </a:r>
            <a:r>
              <a:rPr lang="en-US" sz="1800" b="1" i="1" dirty="0" err="1" smtClean="0">
                <a:sym typeface="Wingdings" pitchFamily="2" charset="2"/>
              </a:rPr>
              <a:t>đánh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dấu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nhớ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physicalPage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đã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được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hay </a:t>
            </a:r>
            <a:r>
              <a:rPr lang="en-US" sz="1800" b="1" i="1" dirty="0" err="1" smtClean="0">
                <a:sym typeface="Wingdings" pitchFamily="2" charset="2"/>
              </a:rPr>
              <a:t>chưa</a:t>
            </a:r>
            <a:r>
              <a:rPr lang="en-US" sz="1800" b="1" i="1" dirty="0" smtClean="0">
                <a:sym typeface="Wingdings" pitchFamily="2" charset="2"/>
              </a:rPr>
              <a:t>)  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các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hàm</a:t>
            </a:r>
            <a:r>
              <a:rPr lang="en-US" sz="1800" b="1" i="1" dirty="0" smtClean="0">
                <a:sym typeface="Wingdings" pitchFamily="2" charset="2"/>
              </a:rPr>
              <a:t> Find, Mark, Clear, </a:t>
            </a:r>
            <a:r>
              <a:rPr lang="en-US" sz="1800" b="1" i="1" dirty="0" err="1" smtClean="0">
                <a:sym typeface="Wingdings" pitchFamily="2" charset="2"/>
              </a:rPr>
              <a:t>NumClear</a:t>
            </a:r>
            <a:r>
              <a:rPr lang="en-US" sz="1800" b="1" i="1" dirty="0" smtClean="0">
                <a:sym typeface="Wingdings" pitchFamily="2" charset="2"/>
              </a:rPr>
              <a:t>… </a:t>
            </a:r>
            <a:r>
              <a:rPr lang="en-US" sz="1800" b="1" i="1" dirty="0" err="1" smtClean="0">
                <a:sym typeface="Wingdings" pitchFamily="2" charset="2"/>
              </a:rPr>
              <a:t>của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lớp</a:t>
            </a:r>
            <a:r>
              <a:rPr lang="en-US" sz="1800" b="1" i="1" dirty="0" smtClean="0">
                <a:sym typeface="Wingdings" pitchFamily="2" charset="2"/>
              </a:rPr>
              <a:t> Bitmap (</a:t>
            </a:r>
            <a:r>
              <a:rPr lang="en-US" sz="1800" b="1" i="1" dirty="0" err="1" smtClean="0">
                <a:sym typeface="Wingdings" pitchFamily="2" charset="2"/>
              </a:rPr>
              <a:t>Bitmap.h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và</a:t>
            </a:r>
            <a:r>
              <a:rPr lang="en-US" sz="1800" b="1" i="1" dirty="0" smtClean="0">
                <a:sym typeface="Wingdings" pitchFamily="2" charset="2"/>
              </a:rPr>
              <a:t> Bitmap.cpp)</a:t>
            </a:r>
            <a:endParaRPr lang="en-US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addrspace.cpp: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i="1" dirty="0" smtClean="0"/>
              <a:t>addrspace.cpp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tham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khảo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file </a:t>
            </a:r>
            <a:r>
              <a:rPr lang="en-US" dirty="0" err="1" smtClean="0">
                <a:sym typeface="Wingdings" pitchFamily="2" charset="2"/>
              </a:rPr>
              <a:t>pdf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</a:t>
            </a:r>
            <a:r>
              <a:rPr lang="en-US" dirty="0" err="1" smtClean="0"/>
              <a:t>numPages</a:t>
            </a:r>
            <a:r>
              <a:rPr lang="en-US" dirty="0" smtClean="0"/>
              <a:t> &gt;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trang</a:t>
            </a:r>
            <a:r>
              <a:rPr lang="en-US" b="1" dirty="0" smtClean="0"/>
              <a:t>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trống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nAddrSpace:Load</a:t>
            </a:r>
            <a:r>
              <a:rPr lang="en-US" dirty="0" smtClean="0"/>
              <a:t>: not enough memory for new process..!");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numPages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   delete executable;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addrLock</a:t>
            </a:r>
            <a:r>
              <a:rPr lang="en-US" dirty="0" smtClean="0"/>
              <a:t>-&gt;Release();</a:t>
            </a:r>
          </a:p>
          <a:p>
            <a:r>
              <a:rPr lang="en-US" dirty="0" smtClean="0"/>
              <a:t>     return 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// </a:t>
            </a:r>
            <a:r>
              <a:rPr lang="en-US" b="1" dirty="0" err="1" smtClean="0">
                <a:solidFill>
                  <a:srgbClr val="C00000"/>
                </a:solidFill>
              </a:rPr>
              <a:t>tự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viết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hàm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tính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Số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trang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còn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trống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hiểu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Thread: </a:t>
            </a:r>
            <a:r>
              <a:rPr lang="en-US" sz="2200" dirty="0" err="1" smtClean="0"/>
              <a:t>Đây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cài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thread ở </a:t>
            </a:r>
            <a:r>
              <a:rPr lang="en-US" sz="2200" dirty="0" err="1" smtClean="0"/>
              <a:t>trong</a:t>
            </a:r>
            <a:r>
              <a:rPr lang="en-US" sz="2200" dirty="0" smtClean="0"/>
              <a:t> Nachos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Constructor: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thread </a:t>
            </a:r>
            <a:r>
              <a:rPr lang="en-US" sz="2200" dirty="0" err="1" smtClean="0"/>
              <a:t>mới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Yield: </a:t>
            </a:r>
            <a:r>
              <a:rPr lang="en-US" sz="2200" dirty="0" err="1" smtClean="0"/>
              <a:t>Nhường</a:t>
            </a:r>
            <a:r>
              <a:rPr lang="en-US" sz="2200" dirty="0" smtClean="0"/>
              <a:t> CPU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thread </a:t>
            </a:r>
            <a:r>
              <a:rPr lang="en-US" sz="2200" dirty="0" err="1" smtClean="0"/>
              <a:t>đang</a:t>
            </a:r>
            <a:r>
              <a:rPr lang="en-US" sz="2200" dirty="0" smtClean="0"/>
              <a:t> ở </a:t>
            </a:r>
          </a:p>
          <a:p>
            <a:pPr lvl="2" eaLnBrk="1" hangingPunct="1"/>
            <a:r>
              <a:rPr lang="en-US" sz="2200" dirty="0" smtClean="0"/>
              <a:t>Sleep: </a:t>
            </a:r>
            <a:r>
              <a:rPr lang="en-US" sz="2200" dirty="0" err="1" smtClean="0"/>
              <a:t>đưa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blocking</a:t>
            </a:r>
          </a:p>
          <a:p>
            <a:pPr lvl="2" eaLnBrk="1" hangingPunct="1"/>
            <a:r>
              <a:rPr lang="en-US" sz="2200" dirty="0" smtClean="0"/>
              <a:t>Fork: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tiểu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Semaphore: </a:t>
            </a:r>
            <a:r>
              <a:rPr lang="en-US" sz="2200" dirty="0" err="1" smtClean="0"/>
              <a:t>Đây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cài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semaphore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đồng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hóa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</a:p>
          <a:p>
            <a:pPr lvl="2" eaLnBrk="1" hangingPunct="1"/>
            <a:r>
              <a:rPr lang="en-US" sz="2200" dirty="0" smtClean="0"/>
              <a:t>P</a:t>
            </a:r>
          </a:p>
          <a:p>
            <a:pPr lvl="2" eaLnBrk="1" hangingPunct="1"/>
            <a:r>
              <a:rPr lang="en-US" sz="2200" dirty="0" smtClean="0"/>
              <a:t>V</a:t>
            </a:r>
          </a:p>
          <a:p>
            <a:pPr lvl="1" eaLnBrk="1" hangingPunct="1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762125"/>
            <a:ext cx="8229600" cy="4714875"/>
          </a:xfrm>
        </p:spPr>
        <p:txBody>
          <a:bodyPr/>
          <a:lstStyle/>
          <a:p>
            <a:pPr lvl="1" algn="just" eaLnBrk="1" hangingPunct="1"/>
            <a:r>
              <a:rPr lang="en-US" dirty="0" err="1" smtClean="0"/>
              <a:t>StartProcess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protest.cc: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 algn="just" eaLnBrk="1" hangingPunct="1"/>
            <a:r>
              <a:rPr lang="en-US" dirty="0" err="1" smtClean="0"/>
              <a:t>AddrSpace</a:t>
            </a:r>
            <a:r>
              <a:rPr lang="en-US" dirty="0" smtClean="0"/>
              <a:t>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2" algn="just" eaLnBrk="1" hangingPunct="1"/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2" algn="just" eaLnBrk="1" hangingPunct="1"/>
            <a:r>
              <a:rPr lang="en-US" dirty="0" smtClean="0"/>
              <a:t>Thu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 smtClean="0"/>
          </a:p>
          <a:p>
            <a:pPr lvl="2" algn="just" eaLnBrk="1" hangingPunct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context-switching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syscalls</a:t>
            </a:r>
            <a:r>
              <a:rPr lang="en-US" dirty="0" smtClean="0"/>
              <a:t>,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Exec()</a:t>
            </a:r>
          </a:p>
          <a:p>
            <a:pPr lvl="1"/>
            <a:r>
              <a:rPr lang="en-US" dirty="0" err="1" smtClean="0"/>
              <a:t>this.thread</a:t>
            </a:r>
            <a:r>
              <a:rPr lang="en-US" dirty="0" smtClean="0"/>
              <a:t> = new Thread(name)</a:t>
            </a:r>
          </a:p>
          <a:p>
            <a:pPr lvl="1"/>
            <a:r>
              <a:rPr lang="vi-VN" dirty="0" smtClean="0"/>
              <a:t>thread-&gt;Fork(</a:t>
            </a:r>
            <a:r>
              <a:rPr lang="vi-VN" dirty="0" smtClean="0">
                <a:solidFill>
                  <a:srgbClr val="C00000"/>
                </a:solidFill>
              </a:rPr>
              <a:t>StartProcess</a:t>
            </a:r>
            <a:r>
              <a:rPr lang="vi-VN" dirty="0" smtClean="0"/>
              <a:t>, A</a:t>
            </a:r>
            <a:r>
              <a:rPr lang="en-US" dirty="0" smtClean="0"/>
              <a:t>r</a:t>
            </a:r>
            <a:r>
              <a:rPr lang="vi-VN" dirty="0" smtClean="0"/>
              <a:t>g</a:t>
            </a:r>
            <a:r>
              <a:rPr lang="en-US" dirty="0" smtClean="0"/>
              <a:t>u</a:t>
            </a:r>
            <a:r>
              <a:rPr lang="vi-VN" dirty="0" smtClean="0"/>
              <a:t>ment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Argument </a:t>
            </a:r>
            <a:r>
              <a:rPr lang="vi-VN" dirty="0" smtClean="0"/>
              <a:t>chính là đường dẫn tới file thực thi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3243263"/>
            <a:ext cx="5410200" cy="41433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1400" b="1" smtClean="0"/>
              <a:t>fit.hcmuns.edu.vn</a:t>
            </a:r>
          </a:p>
        </p:txBody>
      </p:sp>
      <p:sp>
        <p:nvSpPr>
          <p:cNvPr id="34819" name="WordArt 3"/>
          <p:cNvSpPr>
            <a:spLocks noChangeArrowheads="1" noChangeShapeType="1" noTextEdit="1"/>
          </p:cNvSpPr>
          <p:nvPr/>
        </p:nvSpPr>
        <p:spPr bwMode="gray">
          <a:xfrm>
            <a:off x="4932363" y="2349500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gray">
          <a:xfrm>
            <a:off x="1403350" y="5816600"/>
            <a:ext cx="2330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strike="sngStrike" dirty="0" err="1"/>
              <a:t>Lập</a:t>
            </a:r>
            <a:r>
              <a:rPr lang="en-US" sz="2400" b="1" strike="sngStrike" dirty="0"/>
              <a:t> </a:t>
            </a:r>
            <a:r>
              <a:rPr lang="en-US" sz="2400" b="1" strike="sngStrike" dirty="0" err="1"/>
              <a:t>Lịch</a:t>
            </a:r>
            <a:endParaRPr lang="en-US" sz="2400" b="1" strike="sngStrike" dirty="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Tiểu trình – Đồng bộ hoá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Các system call mới</a:t>
            </a: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4138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5" name="Group 15"/>
          <p:cNvGrpSpPr>
            <a:grpSpLocks/>
          </p:cNvGrpSpPr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4132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6" name="Group 22"/>
          <p:cNvGrpSpPr>
            <a:grpSpLocks/>
          </p:cNvGrpSpPr>
          <p:nvPr/>
        </p:nvGrpSpPr>
        <p:grpSpPr bwMode="auto">
          <a:xfrm>
            <a:off x="1066800" y="5918200"/>
            <a:ext cx="381000" cy="381000"/>
            <a:chOff x="2078" y="1680"/>
            <a:chExt cx="1615" cy="1615"/>
          </a:xfrm>
        </p:grpSpPr>
        <p:sp>
          <p:nvSpPr>
            <p:cNvPr id="4126" name="Oval 2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2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9" name="Oval 2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07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4108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4109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>
                <a:solidFill>
                  <a:srgbClr val="FF0000"/>
                </a:solidFill>
              </a:rPr>
              <a:t>Giới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thiệu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Đồ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Án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111" name="Group 33"/>
          <p:cNvGrpSpPr>
            <a:grpSpLocks/>
          </p:cNvGrpSpPr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4120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Những Phần Được Cung Cấp</a:t>
            </a:r>
          </a:p>
        </p:txBody>
      </p:sp>
      <p:grpSp>
        <p:nvGrpSpPr>
          <p:cNvPr id="4113" name="Group 8"/>
          <p:cNvGrpSpPr>
            <a:grpSpLocks/>
          </p:cNvGrpSpPr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4114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3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3 </a:t>
            </a:r>
            <a:r>
              <a:rPr lang="en-US" dirty="0" err="1" smtClean="0"/>
              <a:t>gồm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		</a:t>
            </a:r>
            <a:r>
              <a:rPr lang="en-US" b="0" dirty="0" err="1" smtClean="0">
                <a:solidFill>
                  <a:srgbClr val="FF0000"/>
                </a:solidFill>
              </a:rPr>
              <a:t>Mục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tiêu</a:t>
            </a:r>
            <a:r>
              <a:rPr lang="en-US" b="0" dirty="0" smtClean="0">
                <a:solidFill>
                  <a:srgbClr val="FF0000"/>
                </a:solidFill>
              </a:rPr>
              <a:t>: </a:t>
            </a:r>
            <a:r>
              <a:rPr lang="en-US" b="0" dirty="0" err="1" smtClean="0">
                <a:solidFill>
                  <a:srgbClr val="FF0000"/>
                </a:solidFill>
              </a:rPr>
              <a:t>Thiết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kế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và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cài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đặt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để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hỗ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trợ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chương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trình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trên</a:t>
            </a:r>
            <a:r>
              <a:rPr lang="en-US" b="0" dirty="0" smtClean="0">
                <a:solidFill>
                  <a:srgbClr val="FF0000"/>
                </a:solidFill>
              </a:rPr>
              <a:t> Nachos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gray">
          <a:xfrm>
            <a:off x="1403350" y="5816600"/>
            <a:ext cx="2330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Lập Lịch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Tiểu trình – Đồng bộ hoá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Các system call mới</a:t>
            </a:r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6186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9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91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153" name="Group 15"/>
          <p:cNvGrpSpPr>
            <a:grpSpLocks/>
          </p:cNvGrpSpPr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6180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3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85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1066800" y="5918200"/>
            <a:ext cx="381000" cy="381000"/>
            <a:chOff x="2078" y="1680"/>
            <a:chExt cx="1615" cy="1615"/>
          </a:xfrm>
        </p:grpSpPr>
        <p:sp>
          <p:nvSpPr>
            <p:cNvPr id="6174" name="Oval 2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2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7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9" name="Oval 2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9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55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6156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6157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400" b="1" dirty="0" err="1"/>
              <a:t>thiệu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grpSp>
        <p:nvGrpSpPr>
          <p:cNvPr id="6159" name="Group 33"/>
          <p:cNvGrpSpPr>
            <a:grpSpLocks/>
          </p:cNvGrpSpPr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6168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1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73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>
                <a:solidFill>
                  <a:srgbClr val="FF0000"/>
                </a:solidFill>
              </a:rPr>
              <a:t>Những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Phần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Được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Cung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Cấp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6161" name="Group 8"/>
          <p:cNvGrpSpPr>
            <a:grpSpLocks/>
          </p:cNvGrpSpPr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6162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5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7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Những phần được cung câp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3</a:t>
            </a:r>
          </a:p>
          <a:p>
            <a:pPr lvl="1" eaLnBrk="1" hangingPunct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Ptable</a:t>
            </a:r>
            <a:r>
              <a:rPr lang="en-US" dirty="0" smtClean="0"/>
              <a:t>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Lớp</a:t>
            </a:r>
            <a:r>
              <a:rPr lang="en-US" dirty="0" smtClean="0"/>
              <a:t> PCB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BitMap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process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 dirty="0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pic>
        <p:nvPicPr>
          <p:cNvPr id="14342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VLONG_1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-76200"/>
            <a:ext cx="8763000" cy="670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ltGray">
          <a:xfrm rot="5400000" flipH="1">
            <a:off x="-2016125" y="2108994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gray">
          <a:xfrm>
            <a:off x="1403350" y="5816600"/>
            <a:ext cx="23304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Lập Lịch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Tiểu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– </a:t>
            </a:r>
            <a:r>
              <a:rPr lang="en-US" sz="2400" b="1" dirty="0" err="1"/>
              <a:t>Đồng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hoá</a:t>
            </a:r>
            <a:endParaRPr lang="en-US" sz="2400" b="1" dirty="0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</a:rPr>
              <a:t>Các system call mới</a:t>
            </a: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8234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7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9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01" name="Group 15"/>
          <p:cNvGrpSpPr>
            <a:grpSpLocks/>
          </p:cNvGrpSpPr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8228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1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33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02" name="Group 22"/>
          <p:cNvGrpSpPr>
            <a:grpSpLocks/>
          </p:cNvGrpSpPr>
          <p:nvPr/>
        </p:nvGrpSpPr>
        <p:grpSpPr bwMode="auto">
          <a:xfrm>
            <a:off x="1066800" y="5918200"/>
            <a:ext cx="381000" cy="381000"/>
            <a:chOff x="2078" y="1680"/>
            <a:chExt cx="1615" cy="1615"/>
          </a:xfrm>
        </p:grpSpPr>
        <p:sp>
          <p:nvSpPr>
            <p:cNvPr id="8222" name="Oval 2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Oval 2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Oval 2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5" name="Oval 2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9" name="Oval 2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7" name="Oval 2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03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8204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8205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400" b="1" dirty="0" err="1"/>
              <a:t>thiệu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grpSp>
        <p:nvGrpSpPr>
          <p:cNvPr id="8207" name="Group 33"/>
          <p:cNvGrpSpPr>
            <a:grpSpLocks/>
          </p:cNvGrpSpPr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8216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9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1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Những Phần Được Cung Cấp</a:t>
            </a:r>
          </a:p>
        </p:txBody>
      </p:sp>
      <p:grpSp>
        <p:nvGrpSpPr>
          <p:cNvPr id="8209" name="Group 8"/>
          <p:cNvGrpSpPr>
            <a:grpSpLocks/>
          </p:cNvGrpSpPr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8210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3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5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新細明體" charset="-120"/>
              </a:rPr>
              <a:t>Các Syscall mới</a:t>
            </a:r>
            <a:endParaRPr lang="en-US" sz="2400" smtClean="0"/>
          </a:p>
        </p:txBody>
      </p:sp>
      <p:graphicFrame>
        <p:nvGraphicFramePr>
          <p:cNvPr id="104452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437167"/>
              </p:ext>
            </p:extLst>
          </p:nvPr>
        </p:nvGraphicFramePr>
        <p:xfrm>
          <a:off x="304800" y="1371600"/>
          <a:ext cx="8458200" cy="460972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Nachos System Call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Nachos Functionality 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SpaceID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Exec(char *name</a:t>
                      </a:r>
                      <a:r>
                        <a:rPr kumimoji="0" lang="en-US" altLang="zh-TW" sz="16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, </a:t>
                      </a:r>
                      <a:r>
                        <a:rPr kumimoji="0" lang="en-US" altLang="zh-TW" sz="1600" b="1" i="0" u="none" strike="sng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priority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Gọi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để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thực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Join(</a:t>
                      </a: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SpaceId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id)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Join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tiến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trình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vào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tiến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trình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khác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void Exit(</a:t>
                      </a: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Status)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Gọi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khi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chương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trình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kết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thúc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</a:t>
                      </a: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CreateSemaphore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(char *name, </a:t>
                      </a: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</a:t>
                      </a: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semval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Tạo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semaphore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mới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với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tên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và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mã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semaphore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Up(char *name)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Giải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phóng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tiến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trình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đang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chờ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3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int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Down(char *name)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Thực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hiện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thao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tác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đang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chờ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2178</TotalTime>
  <Words>553</Words>
  <Application>Microsoft Office PowerPoint</Application>
  <PresentationFormat>On-screen Show (4:3)</PresentationFormat>
  <Paragraphs>113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新細明體</vt:lpstr>
      <vt:lpstr>Verdana</vt:lpstr>
      <vt:lpstr>Wingdings</vt:lpstr>
      <vt:lpstr>sample</vt:lpstr>
      <vt:lpstr>Seminar HĐH</vt:lpstr>
      <vt:lpstr>Nội dung</vt:lpstr>
      <vt:lpstr>Giới Thiệu Đồ Án 3</vt:lpstr>
      <vt:lpstr>Nội dung</vt:lpstr>
      <vt:lpstr>Những phần được cung câp</vt:lpstr>
      <vt:lpstr>Quá trình thực hiện process</vt:lpstr>
      <vt:lpstr>PowerPoint Presentation</vt:lpstr>
      <vt:lpstr>Nội dung</vt:lpstr>
      <vt:lpstr>Các Syscall mới</vt:lpstr>
      <vt:lpstr>Chỉnh sửa thông số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MMT</dc:title>
  <dc:creator>Hieu</dc:creator>
  <cp:lastModifiedBy>Long Viet</cp:lastModifiedBy>
  <cp:revision>132</cp:revision>
  <dcterms:created xsi:type="dcterms:W3CDTF">2008-09-11T15:58:08Z</dcterms:created>
  <dcterms:modified xsi:type="dcterms:W3CDTF">2017-12-01T08:18:37Z</dcterms:modified>
</cp:coreProperties>
</file>