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TSansNarrow-bold.fntdata"/><Relationship Id="rId18" Type="http://schemas.openxmlformats.org/officeDocument/2006/relationships/font" Target="fonts/PTSansNarrow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e94992948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e94992948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e94992948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7e94992948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e94992948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e94992948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e9499294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e9499294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e9499294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e9499294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e9499294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e9499294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e9499294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e9499294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e94992948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e94992948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e94992948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e94992948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e94992948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e94992948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e94992948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7e94992948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</a:t>
            </a:r>
            <a:r>
              <a:rPr lang="es-419"/>
              <a:t> de Variables </a:t>
            </a:r>
            <a:r>
              <a:rPr lang="es-419"/>
              <a:t>Climáticas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Basado en la ciudad de Nueva York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Ahora compararemos con Florida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4132325"/>
            <a:ext cx="8520600" cy="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4475"/>
              <a:t>Se ve claramente que Florida tiene una temperatura </a:t>
            </a:r>
            <a:r>
              <a:rPr lang="es-419" sz="4475"/>
              <a:t>más</a:t>
            </a:r>
            <a:r>
              <a:rPr lang="es-419" sz="4475"/>
              <a:t> agradable durante todo el año. Tal vez sea una mejor opcion para mudarse </a:t>
            </a:r>
            <a:r>
              <a:rPr lang="es-419" sz="4475"/>
              <a:t>ahí</a:t>
            </a:r>
            <a:r>
              <a:rPr lang="es-419" sz="4475"/>
              <a:t>?</a:t>
            </a:r>
            <a:endParaRPr sz="44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778" y="1234200"/>
            <a:ext cx="4094444" cy="267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Ahora compararemos con Florida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4132325"/>
            <a:ext cx="8520600" cy="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4475"/>
              <a:t>Sin embargo! Hay que </a:t>
            </a:r>
            <a:r>
              <a:rPr lang="es-419" sz="4475"/>
              <a:t>también</a:t>
            </a:r>
            <a:r>
              <a:rPr lang="es-419" sz="4475"/>
              <a:t> tener en cuenta que Florida tiene vientos </a:t>
            </a:r>
            <a:r>
              <a:rPr lang="es-419" sz="4475"/>
              <a:t>aún</a:t>
            </a:r>
            <a:r>
              <a:rPr lang="es-419" sz="4475"/>
              <a:t> </a:t>
            </a:r>
            <a:r>
              <a:rPr lang="es-419" sz="4475"/>
              <a:t>más</a:t>
            </a:r>
            <a:r>
              <a:rPr lang="es-419" sz="4475"/>
              <a:t> fuertes en general.</a:t>
            </a:r>
            <a:endParaRPr sz="44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4475"/>
              <a:t>Y tambien tiene mas chances de llover durante el verano y llueve mucho </a:t>
            </a:r>
            <a:r>
              <a:rPr lang="es-419" sz="4475"/>
              <a:t>más</a:t>
            </a:r>
            <a:r>
              <a:rPr lang="es-419" sz="4475"/>
              <a:t>!</a:t>
            </a:r>
            <a:endParaRPr sz="44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4094444" cy="267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9244" y="1304825"/>
            <a:ext cx="4113689" cy="267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4"/>
          <p:cNvPicPr preferRelativeResize="0"/>
          <p:nvPr/>
        </p:nvPicPr>
        <p:blipFill rotWithShape="1">
          <a:blip r:embed="rId3">
            <a:alphaModFix/>
          </a:blip>
          <a:srcRect b="848" l="15013" r="-21114" t="-6949"/>
          <a:stretch/>
        </p:blipFill>
        <p:spPr>
          <a:xfrm>
            <a:off x="5333275" y="0"/>
            <a:ext cx="4530150" cy="46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Insights y Recomendaciones: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207925" y="1288550"/>
            <a:ext cx="5476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Cualquiera que </a:t>
            </a:r>
            <a:r>
              <a:rPr lang="es-419"/>
              <a:t>esté</a:t>
            </a:r>
            <a:r>
              <a:rPr lang="es-419"/>
              <a:t> pensando mudarse a la ciudad de Nueva York tiene que tener en cuenta el clima en ese lugar. Desde un punto de vista </a:t>
            </a:r>
            <a:r>
              <a:rPr lang="es-419"/>
              <a:t>climático</a:t>
            </a:r>
            <a:r>
              <a:rPr lang="es-419"/>
              <a:t> es lo suficientemente predecible como para poder llevar un estilo de vida </a:t>
            </a:r>
            <a:r>
              <a:rPr lang="es-419"/>
              <a:t>cómodo</a:t>
            </a:r>
            <a:r>
              <a:rPr lang="es-419"/>
              <a:t>. En </a:t>
            </a:r>
            <a:r>
              <a:rPr lang="es-419"/>
              <a:t>comparación</a:t>
            </a:r>
            <a:r>
              <a:rPr lang="es-419"/>
              <a:t> a otros lugares, como Florida, donde el clima puede llegar a ser </a:t>
            </a:r>
            <a:r>
              <a:rPr lang="es-419"/>
              <a:t>más</a:t>
            </a:r>
            <a:r>
              <a:rPr lang="es-419"/>
              <a:t> impredecible, sobretodo durante el verano.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Es importante tener en cuenta </a:t>
            </a:r>
            <a:r>
              <a:rPr lang="es-419"/>
              <a:t>también</a:t>
            </a:r>
            <a:r>
              <a:rPr lang="es-419"/>
              <a:t> que la </a:t>
            </a:r>
            <a:r>
              <a:rPr lang="es-419"/>
              <a:t>predicción</a:t>
            </a:r>
            <a:r>
              <a:rPr lang="es-419"/>
              <a:t> del clima no es una ciencia exacta. Y siempre nos podemos encontrar con sorpresas.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Por que este </a:t>
            </a:r>
            <a:r>
              <a:rPr lang="es-419"/>
              <a:t>análisis</a:t>
            </a:r>
            <a:r>
              <a:rPr lang="es-419"/>
              <a:t>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1267850" y="18640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Este </a:t>
            </a:r>
            <a:r>
              <a:rPr lang="es-419" sz="1400"/>
              <a:t>análisis</a:t>
            </a:r>
            <a:r>
              <a:rPr lang="es-419" sz="1400"/>
              <a:t> puede ser </a:t>
            </a:r>
            <a:r>
              <a:rPr lang="es-419" sz="1400"/>
              <a:t>útil</a:t>
            </a:r>
            <a:r>
              <a:rPr lang="es-419" sz="1400"/>
              <a:t> para personas que </a:t>
            </a:r>
            <a:r>
              <a:rPr lang="es-419" sz="1400"/>
              <a:t>estén</a:t>
            </a:r>
            <a:r>
              <a:rPr lang="es-419" sz="1400"/>
              <a:t> buscando mudarse o tengan un </a:t>
            </a:r>
            <a:r>
              <a:rPr lang="es-419" sz="1400"/>
              <a:t>interés</a:t>
            </a:r>
            <a:r>
              <a:rPr lang="es-419" sz="1400"/>
              <a:t> general sobre el </a:t>
            </a:r>
            <a:r>
              <a:rPr lang="es-419" sz="1400"/>
              <a:t>área</a:t>
            </a:r>
            <a:r>
              <a:rPr lang="es-419" sz="1400"/>
              <a:t> en </a:t>
            </a:r>
            <a:r>
              <a:rPr lang="es-419" sz="1400"/>
              <a:t>cuestión</a:t>
            </a:r>
            <a:r>
              <a:rPr lang="es-419" sz="1400"/>
              <a:t>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Realizaremos un </a:t>
            </a:r>
            <a:r>
              <a:rPr lang="es-419" sz="1400"/>
              <a:t>análisis</a:t>
            </a:r>
            <a:r>
              <a:rPr lang="es-419" sz="1400"/>
              <a:t> de la temperatura, la velocidad del viento y la cantidad de </a:t>
            </a:r>
            <a:r>
              <a:rPr lang="es-419" sz="1400"/>
              <a:t>precipitación</a:t>
            </a:r>
            <a:r>
              <a:rPr lang="es-419" sz="1400"/>
              <a:t> en varias </a:t>
            </a:r>
            <a:r>
              <a:rPr lang="es-419" sz="1400"/>
              <a:t>épocas</a:t>
            </a:r>
            <a:r>
              <a:rPr lang="es-419" sz="1400"/>
              <a:t> del año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400"/>
              <a:t> Intentaremos </a:t>
            </a:r>
            <a:r>
              <a:rPr lang="es-419" sz="1400"/>
              <a:t>descifrar</a:t>
            </a:r>
            <a:r>
              <a:rPr lang="es-419" sz="1400"/>
              <a:t> los patrones </a:t>
            </a:r>
            <a:r>
              <a:rPr lang="es-419" sz="1400"/>
              <a:t>climáticos</a:t>
            </a:r>
            <a:r>
              <a:rPr lang="es-419" sz="1400"/>
              <a:t> de la ciudad de Nueva York, y compararlos con otra zona, en este caso Florida. 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Resumen de Datos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Utilizaremos datos, </a:t>
            </a:r>
            <a:r>
              <a:rPr lang="es-419"/>
              <a:t>extraídos</a:t>
            </a:r>
            <a:r>
              <a:rPr lang="es-419"/>
              <a:t> a </a:t>
            </a:r>
            <a:r>
              <a:rPr lang="es-419"/>
              <a:t>través</a:t>
            </a:r>
            <a:r>
              <a:rPr lang="es-419"/>
              <a:t> de RapidApi, de Visual Crossing Corporation, quienes se dedican desde el 2003 a trabajar con </a:t>
            </a:r>
            <a:r>
              <a:rPr lang="es-419"/>
              <a:t>tecnologías</a:t>
            </a:r>
            <a:r>
              <a:rPr lang="es-419"/>
              <a:t> del clima y a visualizar los datos obtenidos.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Nuestro dataset </a:t>
            </a:r>
            <a:r>
              <a:rPr lang="es-419"/>
              <a:t>incluirá</a:t>
            </a:r>
            <a:r>
              <a:rPr lang="es-419"/>
              <a:t> datos desde el principio del 2015 hasta finales del 2022. Con lecturas a cada hora por lo que nuestro dataset contiene 22 atributos y 29242 registros.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Nos </a:t>
            </a:r>
            <a:r>
              <a:rPr lang="es-419"/>
              <a:t>concentramos</a:t>
            </a:r>
            <a:r>
              <a:rPr lang="es-419"/>
              <a:t> en este </a:t>
            </a:r>
            <a:r>
              <a:rPr lang="es-419"/>
              <a:t>análisis</a:t>
            </a:r>
            <a:r>
              <a:rPr lang="es-419"/>
              <a:t> en las variables de Temperatura </a:t>
            </a:r>
            <a:r>
              <a:rPr lang="es-419"/>
              <a:t>(°C), Velocidad del Viento (km/h), </a:t>
            </a:r>
            <a:r>
              <a:rPr lang="es-419"/>
              <a:t>Precipitación</a:t>
            </a:r>
            <a:r>
              <a:rPr lang="es-419"/>
              <a:t> (mm). </a:t>
            </a:r>
            <a:r>
              <a:rPr lang="es-419"/>
              <a:t>También</a:t>
            </a:r>
            <a:r>
              <a:rPr lang="es-419"/>
              <a:t> utilizaremos los datos de Visibilidad y Humedad, </a:t>
            </a:r>
            <a:r>
              <a:rPr lang="es-419"/>
              <a:t>así</a:t>
            </a:r>
            <a:r>
              <a:rPr lang="es-419"/>
              <a:t> como la </a:t>
            </a:r>
            <a:r>
              <a:rPr lang="es-419"/>
              <a:t>Sensación</a:t>
            </a:r>
            <a:r>
              <a:rPr lang="es-419"/>
              <a:t> </a:t>
            </a:r>
            <a:r>
              <a:rPr lang="es-419"/>
              <a:t>Térmica</a:t>
            </a:r>
            <a:r>
              <a:rPr lang="es-419"/>
              <a:t> y el </a:t>
            </a:r>
            <a:r>
              <a:rPr lang="es-419"/>
              <a:t>Rocío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800">
                <a:latin typeface="Lato"/>
                <a:ea typeface="Lato"/>
                <a:cs typeface="Lato"/>
                <a:sym typeface="Lato"/>
              </a:rPr>
              <a:t>Nos centraremos en responder las siguientes preguntas:</a:t>
            </a:r>
            <a:endParaRPr sz="2900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- Como son las condiciones climáticas Nueva York?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- Cuáles son los períodos del año con temperaturas agradables y condiciones climáticas ideales para actividades al aire libre?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- Hay alguna relación entre las variables? Que nos permita averiguar por ejemplo la temperatura a partir de otras variables?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- Es mejor vivir en New York o en Florida según las condiciones climáticas?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3550"/>
              <a:t>Temperatura</a:t>
            </a:r>
            <a:endParaRPr sz="35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150" y="1234072"/>
            <a:ext cx="4552854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237600" y="4226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100"/>
              <a:t>Podemos ver que hay bastante desviación entre la temperatura máxima y mínima. Por lo que en este lugar tendremos que investigar si se encuentra muy afectado por estaciones u otras condiciones climáticas. Ahora continuaremos explorando la velocidad del viento...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Velocidad del Viento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4132325"/>
            <a:ext cx="8520600" cy="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s-419" sz="1100"/>
              <a:t>Podemos observar que no hay vientos muy fuertes. Según una búsqueda de Google que acabo de realizar, para que se considere viento Moderado debe superar 20km/h por lo que esta Zona no parece ser afectada por vientos fuertes. Ahora exploraremos las precipitaciones.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989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192" y="1304825"/>
            <a:ext cx="4183616" cy="26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Precipitaciones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4132325"/>
            <a:ext cx="8520600" cy="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100"/>
              <a:t>Parece que, en este lugar, si llueve, no llueve mucho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988" y="1163699"/>
            <a:ext cx="4460024" cy="28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Temperatura a lo Largo del Tiempo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4132325"/>
            <a:ext cx="8520600" cy="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4475"/>
              <a:t>Podemos ver que las temperaturas más agradables se dan cuanto más cerca estamos de los meses de Julio. Ahora veremos lo mismo, pero incluyamos también la velocidad del viento y las precipitaciones</a:t>
            </a:r>
            <a:endParaRPr sz="44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450" y="1152425"/>
            <a:ext cx="4095126" cy="26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Relación</a:t>
            </a:r>
            <a:r>
              <a:rPr lang="es-419"/>
              <a:t> entre variables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4132325"/>
            <a:ext cx="8520600" cy="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100"/>
              <a:t>Podemos observar en los datos que si existe relación entre muchas de las variables. Observamos una dispersión entre la visibilidad y la humedad, que están relacionadas negativamente. A la mayor humedad, menor visibilidad. Y tambien podemos observar una </a:t>
            </a:r>
            <a:r>
              <a:rPr lang="es-419" sz="1100"/>
              <a:t>relación</a:t>
            </a:r>
            <a:r>
              <a:rPr lang="es-419" sz="1100"/>
              <a:t> entre el </a:t>
            </a:r>
            <a:r>
              <a:rPr lang="es-419" sz="1100"/>
              <a:t>Rocío</a:t>
            </a:r>
            <a:r>
              <a:rPr lang="es-419" sz="1100"/>
              <a:t> y la </a:t>
            </a:r>
            <a:r>
              <a:rPr lang="es-419" sz="1100"/>
              <a:t>sensación</a:t>
            </a:r>
            <a:r>
              <a:rPr lang="es-419" sz="1100"/>
              <a:t> </a:t>
            </a:r>
            <a:r>
              <a:rPr lang="es-419" sz="1100"/>
              <a:t>Térmica</a:t>
            </a:r>
            <a:r>
              <a:rPr lang="es-419" sz="1100"/>
              <a:t>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750" y="1332175"/>
            <a:ext cx="3832700" cy="247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350" y="1234200"/>
            <a:ext cx="2560658" cy="26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