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98" r:id="rId5"/>
    <p:sldId id="301" r:id="rId6"/>
    <p:sldId id="302" r:id="rId7"/>
    <p:sldId id="304" r:id="rId8"/>
    <p:sldId id="305" r:id="rId9"/>
    <p:sldId id="303" r:id="rId10"/>
    <p:sldId id="306" r:id="rId11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F3432-13B1-4409-A27C-4E41583CA89A}" v="117" dt="2022-11-20T19:59:42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19" autoAdjust="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Grundtworm Krüger" userId="5a68c4d5-1e9f-48ae-b7a2-0309e99105e1" providerId="ADAL" clId="{56DF3432-13B1-4409-A27C-4E41583CA89A}"/>
    <pc:docChg chg="undo custSel addSld modSld sldOrd">
      <pc:chgData name="Anders Grundtworm Krüger" userId="5a68c4d5-1e9f-48ae-b7a2-0309e99105e1" providerId="ADAL" clId="{56DF3432-13B1-4409-A27C-4E41583CA89A}" dt="2022-11-20T20:09:54.354" v="1181" actId="20577"/>
      <pc:docMkLst>
        <pc:docMk/>
      </pc:docMkLst>
      <pc:sldChg chg="modSp mod">
        <pc:chgData name="Anders Grundtworm Krüger" userId="5a68c4d5-1e9f-48ae-b7a2-0309e99105e1" providerId="ADAL" clId="{56DF3432-13B1-4409-A27C-4E41583CA89A}" dt="2022-11-20T19:23:57.875" v="382" actId="20577"/>
        <pc:sldMkLst>
          <pc:docMk/>
          <pc:sldMk cId="4139800272" sldId="301"/>
        </pc:sldMkLst>
        <pc:spChg chg="mod">
          <ac:chgData name="Anders Grundtworm Krüger" userId="5a68c4d5-1e9f-48ae-b7a2-0309e99105e1" providerId="ADAL" clId="{56DF3432-13B1-4409-A27C-4E41583CA89A}" dt="2022-11-20T19:23:57.875" v="382" actId="20577"/>
          <ac:spMkLst>
            <pc:docMk/>
            <pc:sldMk cId="4139800272" sldId="301"/>
            <ac:spMk id="5" creationId="{76E8D651-0136-4A34-942D-BD882B9D0243}"/>
          </ac:spMkLst>
        </pc:spChg>
      </pc:sldChg>
      <pc:sldChg chg="modSp mod">
        <pc:chgData name="Anders Grundtworm Krüger" userId="5a68c4d5-1e9f-48ae-b7a2-0309e99105e1" providerId="ADAL" clId="{56DF3432-13B1-4409-A27C-4E41583CA89A}" dt="2022-11-20T19:24:13.374" v="401" actId="20577"/>
        <pc:sldMkLst>
          <pc:docMk/>
          <pc:sldMk cId="2986095029" sldId="302"/>
        </pc:sldMkLst>
        <pc:spChg chg="mod">
          <ac:chgData name="Anders Grundtworm Krüger" userId="5a68c4d5-1e9f-48ae-b7a2-0309e99105e1" providerId="ADAL" clId="{56DF3432-13B1-4409-A27C-4E41583CA89A}" dt="2022-11-20T19:24:13.374" v="401" actId="20577"/>
          <ac:spMkLst>
            <pc:docMk/>
            <pc:sldMk cId="2986095029" sldId="302"/>
            <ac:spMk id="2" creationId="{75AC86D3-8FD1-4F47-A319-7D0542E48B2F}"/>
          </ac:spMkLst>
        </pc:spChg>
        <pc:spChg chg="mod">
          <ac:chgData name="Anders Grundtworm Krüger" userId="5a68c4d5-1e9f-48ae-b7a2-0309e99105e1" providerId="ADAL" clId="{56DF3432-13B1-4409-A27C-4E41583CA89A}" dt="2022-11-20T18:50:01.874" v="129" actId="20577"/>
          <ac:spMkLst>
            <pc:docMk/>
            <pc:sldMk cId="2986095029" sldId="302"/>
            <ac:spMk id="5" creationId="{76E8D651-0136-4A34-942D-BD882B9D0243}"/>
          </ac:spMkLst>
        </pc:spChg>
      </pc:sldChg>
      <pc:sldChg chg="modSp add mod ord">
        <pc:chgData name="Anders Grundtworm Krüger" userId="5a68c4d5-1e9f-48ae-b7a2-0309e99105e1" providerId="ADAL" clId="{56DF3432-13B1-4409-A27C-4E41583CA89A}" dt="2022-11-20T20:09:54.354" v="1181" actId="20577"/>
        <pc:sldMkLst>
          <pc:docMk/>
          <pc:sldMk cId="3201366681" sldId="303"/>
        </pc:sldMkLst>
        <pc:spChg chg="mod">
          <ac:chgData name="Anders Grundtworm Krüger" userId="5a68c4d5-1e9f-48ae-b7a2-0309e99105e1" providerId="ADAL" clId="{56DF3432-13B1-4409-A27C-4E41583CA89A}" dt="2022-11-20T18:52:27.183" v="154" actId="20577"/>
          <ac:spMkLst>
            <pc:docMk/>
            <pc:sldMk cId="3201366681" sldId="303"/>
            <ac:spMk id="2" creationId="{75AC86D3-8FD1-4F47-A319-7D0542E48B2F}"/>
          </ac:spMkLst>
        </pc:spChg>
        <pc:spChg chg="mod">
          <ac:chgData name="Anders Grundtworm Krüger" userId="5a68c4d5-1e9f-48ae-b7a2-0309e99105e1" providerId="ADAL" clId="{56DF3432-13B1-4409-A27C-4E41583CA89A}" dt="2022-11-20T20:09:54.354" v="1181" actId="20577"/>
          <ac:spMkLst>
            <pc:docMk/>
            <pc:sldMk cId="3201366681" sldId="303"/>
            <ac:spMk id="5" creationId="{76E8D651-0136-4A34-942D-BD882B9D0243}"/>
          </ac:spMkLst>
        </pc:spChg>
      </pc:sldChg>
      <pc:sldChg chg="addSp modSp add mod">
        <pc:chgData name="Anders Grundtworm Krüger" userId="5a68c4d5-1e9f-48ae-b7a2-0309e99105e1" providerId="ADAL" clId="{56DF3432-13B1-4409-A27C-4E41583CA89A}" dt="2022-11-20T19:58:08.626" v="911" actId="20577"/>
        <pc:sldMkLst>
          <pc:docMk/>
          <pc:sldMk cId="1175214118" sldId="304"/>
        </pc:sldMkLst>
        <pc:spChg chg="mod">
          <ac:chgData name="Anders Grundtworm Krüger" userId="5a68c4d5-1e9f-48ae-b7a2-0309e99105e1" providerId="ADAL" clId="{56DF3432-13B1-4409-A27C-4E41583CA89A}" dt="2022-11-20T19:24:23.739" v="411" actId="20577"/>
          <ac:spMkLst>
            <pc:docMk/>
            <pc:sldMk cId="1175214118" sldId="304"/>
            <ac:spMk id="2" creationId="{75AC86D3-8FD1-4F47-A319-7D0542E48B2F}"/>
          </ac:spMkLst>
        </pc:spChg>
        <pc:spChg chg="mod">
          <ac:chgData name="Anders Grundtworm Krüger" userId="5a68c4d5-1e9f-48ae-b7a2-0309e99105e1" providerId="ADAL" clId="{56DF3432-13B1-4409-A27C-4E41583CA89A}" dt="2022-11-20T19:58:08.626" v="911" actId="20577"/>
          <ac:spMkLst>
            <pc:docMk/>
            <pc:sldMk cId="1175214118" sldId="304"/>
            <ac:spMk id="5" creationId="{76E8D651-0136-4A34-942D-BD882B9D0243}"/>
          </ac:spMkLst>
        </pc:spChg>
        <pc:graphicFrameChg chg="add mod modGraphic">
          <ac:chgData name="Anders Grundtworm Krüger" userId="5a68c4d5-1e9f-48ae-b7a2-0309e99105e1" providerId="ADAL" clId="{56DF3432-13B1-4409-A27C-4E41583CA89A}" dt="2022-11-20T19:30:13.272" v="483" actId="14100"/>
          <ac:graphicFrameMkLst>
            <pc:docMk/>
            <pc:sldMk cId="1175214118" sldId="304"/>
            <ac:graphicFrameMk id="3" creationId="{19B07BB3-351A-4CAA-869B-D299C2679D5E}"/>
          </ac:graphicFrameMkLst>
        </pc:graphicFrameChg>
      </pc:sldChg>
      <pc:sldChg chg="addSp delSp modSp add mod">
        <pc:chgData name="Anders Grundtworm Krüger" userId="5a68c4d5-1e9f-48ae-b7a2-0309e99105e1" providerId="ADAL" clId="{56DF3432-13B1-4409-A27C-4E41583CA89A}" dt="2022-11-20T20:01:38.866" v="1017" actId="20577"/>
        <pc:sldMkLst>
          <pc:docMk/>
          <pc:sldMk cId="3420524983" sldId="305"/>
        </pc:sldMkLst>
        <pc:spChg chg="mod">
          <ac:chgData name="Anders Grundtworm Krüger" userId="5a68c4d5-1e9f-48ae-b7a2-0309e99105e1" providerId="ADAL" clId="{56DF3432-13B1-4409-A27C-4E41583CA89A}" dt="2022-11-20T19:55:05.937" v="649" actId="790"/>
          <ac:spMkLst>
            <pc:docMk/>
            <pc:sldMk cId="3420524983" sldId="305"/>
            <ac:spMk id="2" creationId="{75AC86D3-8FD1-4F47-A319-7D0542E48B2F}"/>
          </ac:spMkLst>
        </pc:spChg>
        <pc:spChg chg="mod">
          <ac:chgData name="Anders Grundtworm Krüger" userId="5a68c4d5-1e9f-48ae-b7a2-0309e99105e1" providerId="ADAL" clId="{56DF3432-13B1-4409-A27C-4E41583CA89A}" dt="2022-11-20T20:01:38.866" v="1017" actId="20577"/>
          <ac:spMkLst>
            <pc:docMk/>
            <pc:sldMk cId="3420524983" sldId="305"/>
            <ac:spMk id="5" creationId="{76E8D651-0136-4A34-942D-BD882B9D0243}"/>
          </ac:spMkLst>
        </pc:spChg>
        <pc:graphicFrameChg chg="del modGraphic">
          <ac:chgData name="Anders Grundtworm Krüger" userId="5a68c4d5-1e9f-48ae-b7a2-0309e99105e1" providerId="ADAL" clId="{56DF3432-13B1-4409-A27C-4E41583CA89A}" dt="2022-11-20T19:59:37.281" v="914" actId="478"/>
          <ac:graphicFrameMkLst>
            <pc:docMk/>
            <pc:sldMk cId="3420524983" sldId="305"/>
            <ac:graphicFrameMk id="3" creationId="{19B07BB3-351A-4CAA-869B-D299C2679D5E}"/>
          </ac:graphicFrameMkLst>
        </pc:graphicFrameChg>
        <pc:graphicFrameChg chg="add mod modGraphic">
          <ac:chgData name="Anders Grundtworm Krüger" userId="5a68c4d5-1e9f-48ae-b7a2-0309e99105e1" providerId="ADAL" clId="{56DF3432-13B1-4409-A27C-4E41583CA89A}" dt="2022-11-20T20:01:01.998" v="943" actId="14734"/>
          <ac:graphicFrameMkLst>
            <pc:docMk/>
            <pc:sldMk cId="3420524983" sldId="305"/>
            <ac:graphicFrameMk id="4" creationId="{A15B8C52-DC77-4D78-AD80-1EEEB482B093}"/>
          </ac:graphicFrameMkLst>
        </pc:graphicFrameChg>
      </pc:sldChg>
      <pc:sldChg chg="modSp add mod">
        <pc:chgData name="Anders Grundtworm Krüger" userId="5a68c4d5-1e9f-48ae-b7a2-0309e99105e1" providerId="ADAL" clId="{56DF3432-13B1-4409-A27C-4E41583CA89A}" dt="2022-11-20T20:08:39.323" v="1126" actId="6549"/>
        <pc:sldMkLst>
          <pc:docMk/>
          <pc:sldMk cId="3444428975" sldId="306"/>
        </pc:sldMkLst>
        <pc:spChg chg="mod">
          <ac:chgData name="Anders Grundtworm Krüger" userId="5a68c4d5-1e9f-48ae-b7a2-0309e99105e1" providerId="ADAL" clId="{56DF3432-13B1-4409-A27C-4E41583CA89A}" dt="2022-11-20T20:01:59.772" v="1047" actId="20577"/>
          <ac:spMkLst>
            <pc:docMk/>
            <pc:sldMk cId="3444428975" sldId="306"/>
            <ac:spMk id="2" creationId="{75AC86D3-8FD1-4F47-A319-7D0542E48B2F}"/>
          </ac:spMkLst>
        </pc:spChg>
        <pc:spChg chg="mod">
          <ac:chgData name="Anders Grundtworm Krüger" userId="5a68c4d5-1e9f-48ae-b7a2-0309e99105e1" providerId="ADAL" clId="{56DF3432-13B1-4409-A27C-4E41583CA89A}" dt="2022-11-20T20:08:39.323" v="1126" actId="6549"/>
          <ac:spMkLst>
            <pc:docMk/>
            <pc:sldMk cId="3444428975" sldId="306"/>
            <ac:spMk id="5" creationId="{76E8D651-0136-4A34-942D-BD882B9D02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F456D37C-BC7A-4C64-9869-CAD3F56E1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F2BBCDF-AE9F-4C62-8293-9F85E66EBA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8E82-5235-434C-8665-0039FFC62550}" type="datetime1">
              <a:rPr lang="da-DK" smtClean="0"/>
              <a:t>20-11-2022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681DB0-73DD-4EB3-A8DE-750DA3504B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29FD9-BE7C-4449-85C4-AAB1E91D7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AFF2-4296-4996-9C90-8A66A03865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385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8878-DF31-4A44-B73A-4441709004A4}" type="datetime1">
              <a:rPr lang="da-DK" smtClean="0"/>
              <a:pPr/>
              <a:t>20-11-2022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11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53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80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51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686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72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31ADD-16A8-46C9-8B86-B54E1EFF4ED6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tion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312D2D-5669-49E0-80C3-280371F3B6FB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6381F-D652-4EC3-A1A3-CFEC1FC58CBB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869E1-38D5-442C-9480-E429C5EB97A3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 i master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9E399-7A96-4C61-9167-FA3A2A0D4837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398DB-D01E-4082-BEE2-9304A94A61DF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99967C6-B554-4961-85CB-B74E585B8F7B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D109939-9DA8-409D-A4D1-5FB2C39D6808}" type="datetime1">
              <a:rPr lang="da-DK" noProof="0" smtClean="0"/>
              <a:t>20-11-2022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9F3D07B-D1B4-4832-9FE9-698FA2CA9B7C}" type="datetime1">
              <a:rPr lang="da-DK" noProof="0" smtClean="0"/>
              <a:t>20-11-2022</a:t>
            </a:fld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3273" y="-1124603"/>
            <a:ext cx="10691243" cy="7983578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da-DK" sz="4400" dirty="0">
                <a:solidFill>
                  <a:schemeClr val="tx1"/>
                </a:solidFill>
              </a:rPr>
              <a:t>Case for </a:t>
            </a:r>
            <a:r>
              <a:rPr lang="da-DK" sz="4400" dirty="0" err="1">
                <a:solidFill>
                  <a:schemeClr val="tx1"/>
                </a:solidFill>
              </a:rPr>
              <a:t>Orsted</a:t>
            </a:r>
            <a:r>
              <a:rPr lang="da-DK" sz="4400" dirty="0">
                <a:solidFill>
                  <a:schemeClr val="tx1"/>
                </a:solidFill>
              </a:rPr>
              <a:t> interview</a:t>
            </a:r>
            <a:br>
              <a:rPr lang="da-DK" sz="4400" dirty="0">
                <a:solidFill>
                  <a:schemeClr val="tx1"/>
                </a:solidFill>
              </a:rPr>
            </a:br>
            <a:br>
              <a:rPr lang="da-DK" sz="4400" dirty="0">
                <a:solidFill>
                  <a:schemeClr val="tx1"/>
                </a:solidFill>
              </a:rPr>
            </a:br>
            <a:endParaRPr lang="da-DK" sz="4400" dirty="0">
              <a:solidFill>
                <a:schemeClr val="tx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1600" dirty="0"/>
              <a:t>Anders .G Krüger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/>
              <a:t>Case approach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E8D651-0136-4A34-942D-BD882B9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Vendor performance</a:t>
            </a:r>
          </a:p>
          <a:p>
            <a:pPr lvl="1">
              <a:buFontTx/>
              <a:buChar char="-"/>
            </a:pPr>
            <a:r>
              <a:rPr lang="en-US" dirty="0"/>
              <a:t>Method</a:t>
            </a:r>
          </a:p>
          <a:p>
            <a:pPr lvl="1">
              <a:buFontTx/>
              <a:buChar char="-"/>
            </a:pPr>
            <a:r>
              <a:rPr lang="en-US" dirty="0"/>
              <a:t>Results</a:t>
            </a:r>
          </a:p>
          <a:p>
            <a:pPr>
              <a:buFontTx/>
              <a:buChar char="-"/>
            </a:pPr>
            <a:r>
              <a:rPr lang="en-US" dirty="0"/>
              <a:t>Forecast improvement?</a:t>
            </a:r>
          </a:p>
          <a:p>
            <a:pPr>
              <a:buFontTx/>
              <a:buChar char="-"/>
            </a:pPr>
            <a:r>
              <a:rPr lang="en-US" dirty="0"/>
              <a:t>Further work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0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Vendor</a:t>
            </a:r>
            <a:r>
              <a:rPr lang="da-DK" dirty="0"/>
              <a:t> performance - </a:t>
            </a:r>
            <a:r>
              <a:rPr lang="da-DK" dirty="0" err="1"/>
              <a:t>method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ladsholder til indhold 4">
                <a:extLst>
                  <a:ext uri="{FF2B5EF4-FFF2-40B4-BE49-F238E27FC236}">
                    <a16:creationId xmlns:a16="http://schemas.microsoft.com/office/drawing/2014/main" id="{76E8D651-0136-4A34-942D-BD882B9D0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 dirty="0"/>
                  <a:t>Two measures: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Bias to see if forecast has tendency to over/underestimates</a:t>
                </a:r>
              </a:p>
              <a:p>
                <a:pPr marL="201168" lvl="1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buFontTx/>
                  <a:buChar char="-"/>
                </a:pPr>
                <a:r>
                  <a:rPr lang="en-US" dirty="0"/>
                  <a:t>MAPE to have relative error</a:t>
                </a:r>
              </a:p>
              <a:p>
                <a:pPr marL="201168" lvl="1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da-DK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Pladsholder til indhold 4">
                <a:extLst>
                  <a:ext uri="{FF2B5EF4-FFF2-40B4-BE49-F238E27FC236}">
                    <a16:creationId xmlns:a16="http://schemas.microsoft.com/office/drawing/2014/main" id="{76E8D651-0136-4A34-942D-BD882B9D0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4" t="-81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9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Vendor</a:t>
            </a:r>
            <a:r>
              <a:rPr lang="da-DK" dirty="0"/>
              <a:t> performance - </a:t>
            </a:r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E8D651-0136-4A34-942D-BD882B9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Bias and MAPE for the three vendors: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Vendor 0 and 1 seems to underestimate while vendor 2 seems to overestimate</a:t>
            </a:r>
          </a:p>
          <a:p>
            <a:pPr>
              <a:buFontTx/>
              <a:buChar char="-"/>
            </a:pPr>
            <a:r>
              <a:rPr lang="en-US" dirty="0"/>
              <a:t>MAPE seems quite high for all and might be affected by hours with very low production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19B07BB3-351A-4CAA-869B-D299C2679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06809"/>
              </p:ext>
            </p:extLst>
          </p:nvPr>
        </p:nvGraphicFramePr>
        <p:xfrm>
          <a:off x="1097280" y="2549652"/>
          <a:ext cx="2700528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176">
                  <a:extLst>
                    <a:ext uri="{9D8B030D-6E8A-4147-A177-3AD203B41FA5}">
                      <a16:colId xmlns:a16="http://schemas.microsoft.com/office/drawing/2014/main" val="558630614"/>
                    </a:ext>
                  </a:extLst>
                </a:gridCol>
                <a:gridCol w="900176">
                  <a:extLst>
                    <a:ext uri="{9D8B030D-6E8A-4147-A177-3AD203B41FA5}">
                      <a16:colId xmlns:a16="http://schemas.microsoft.com/office/drawing/2014/main" val="3776960707"/>
                    </a:ext>
                  </a:extLst>
                </a:gridCol>
                <a:gridCol w="900176">
                  <a:extLst>
                    <a:ext uri="{9D8B030D-6E8A-4147-A177-3AD203B41FA5}">
                      <a16:colId xmlns:a16="http://schemas.microsoft.com/office/drawing/2014/main" val="345578416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>
                          <a:effectLst/>
                        </a:rPr>
                        <a:t>Bias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>
                          <a:effectLst/>
                        </a:rPr>
                        <a:t>MAPE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418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 err="1">
                          <a:effectLst/>
                        </a:rPr>
                        <a:t>Vendor</a:t>
                      </a:r>
                      <a:r>
                        <a:rPr lang="da-DK" sz="1600" u="none" strike="noStrike" dirty="0">
                          <a:effectLst/>
                        </a:rPr>
                        <a:t> 0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-0,009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>
                          <a:effectLst/>
                        </a:rPr>
                        <a:t>29%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813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>
                          <a:effectLst/>
                        </a:rPr>
                        <a:t>Vendor 1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-0,099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38%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9969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 err="1">
                          <a:effectLst/>
                        </a:rPr>
                        <a:t>Vendor</a:t>
                      </a:r>
                      <a:r>
                        <a:rPr lang="da-DK" sz="1600" u="none" strike="noStrike" dirty="0">
                          <a:effectLst/>
                        </a:rPr>
                        <a:t> 2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0,078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42%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54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21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/>
              <a:t>Forecast </a:t>
            </a:r>
            <a:r>
              <a:rPr lang="en-US" dirty="0"/>
              <a:t>improvement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E8D651-0136-4A34-942D-BD882B9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Can forecast be improved by combining vendors? </a:t>
            </a:r>
            <a:r>
              <a:rPr lang="en-US" dirty="0" err="1"/>
              <a:t>Fx</a:t>
            </a:r>
            <a:r>
              <a:rPr lang="en-US" dirty="0"/>
              <a:t>. using the average of </a:t>
            </a:r>
            <a:r>
              <a:rPr lang="en-US" dirty="0" err="1"/>
              <a:t>vendor_x</a:t>
            </a:r>
            <a:r>
              <a:rPr lang="en-US" dirty="0"/>
              <a:t> and </a:t>
            </a:r>
            <a:r>
              <a:rPr lang="en-US" dirty="0" err="1"/>
              <a:t>vendor_y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Combining the vendors does not seem to improve forecast performance</a:t>
            </a:r>
          </a:p>
          <a:p>
            <a:pPr>
              <a:buFontTx/>
              <a:buChar char="-"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15B8C52-DC77-4D78-AD80-1EEEB482B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54658"/>
              </p:ext>
            </p:extLst>
          </p:nvPr>
        </p:nvGraphicFramePr>
        <p:xfrm>
          <a:off x="1097280" y="2625471"/>
          <a:ext cx="235305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959">
                  <a:extLst>
                    <a:ext uri="{9D8B030D-6E8A-4147-A177-3AD203B41FA5}">
                      <a16:colId xmlns:a16="http://schemas.microsoft.com/office/drawing/2014/main" val="783509587"/>
                    </a:ext>
                  </a:extLst>
                </a:gridCol>
                <a:gridCol w="600689">
                  <a:extLst>
                    <a:ext uri="{9D8B030D-6E8A-4147-A177-3AD203B41FA5}">
                      <a16:colId xmlns:a16="http://schemas.microsoft.com/office/drawing/2014/main" val="274326986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3809391333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>
                          <a:effectLst/>
                        </a:rPr>
                        <a:t>Bias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>
                          <a:effectLst/>
                        </a:rPr>
                        <a:t>MAPE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5858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 dirty="0" err="1">
                          <a:effectLst/>
                        </a:rPr>
                        <a:t>Vendor</a:t>
                      </a:r>
                      <a:r>
                        <a:rPr lang="da-DK" sz="1600" u="none" strike="noStrike" dirty="0">
                          <a:effectLst/>
                        </a:rPr>
                        <a:t> 01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-0,054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>
                          <a:effectLst/>
                        </a:rPr>
                        <a:t>32%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5436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>
                          <a:effectLst/>
                        </a:rPr>
                        <a:t>Vendor 02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0,034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34%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73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>
                          <a:effectLst/>
                        </a:rPr>
                        <a:t>Vendor 12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-0,01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36%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5860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u="none" strike="noStrike">
                          <a:effectLst/>
                        </a:rPr>
                        <a:t>Vendor 012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>
                          <a:effectLst/>
                        </a:rPr>
                        <a:t>-0,01</a:t>
                      </a:r>
                      <a:endParaRPr lang="da-DK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1600" u="none" strike="noStrike" dirty="0">
                          <a:effectLst/>
                        </a:rPr>
                        <a:t>33%</a:t>
                      </a:r>
                      <a:endParaRPr lang="da-DK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3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work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E8D651-0136-4A34-942D-BD882B9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Analyzing seasonality</a:t>
            </a:r>
          </a:p>
          <a:p>
            <a:pPr>
              <a:buFontTx/>
              <a:buChar char="-"/>
            </a:pPr>
            <a:r>
              <a:rPr lang="en-US" dirty="0"/>
              <a:t>Analyzing on hourly level and see if there </a:t>
            </a:r>
            <a:r>
              <a:rPr lang="en-US"/>
              <a:t>is an hourly tendency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Visualization to spot </a:t>
            </a:r>
            <a:r>
              <a:rPr lang="en-US" dirty="0" err="1"/>
              <a:t>fx</a:t>
            </a:r>
            <a:r>
              <a:rPr lang="en-US" dirty="0"/>
              <a:t> outliers</a:t>
            </a:r>
          </a:p>
          <a:p>
            <a:pPr>
              <a:buFontTx/>
              <a:buChar char="-"/>
            </a:pPr>
            <a:r>
              <a:rPr lang="en-US" dirty="0"/>
              <a:t>Better code (</a:t>
            </a:r>
            <a:r>
              <a:rPr lang="en-US" dirty="0" err="1"/>
              <a:t>fx</a:t>
            </a:r>
            <a:r>
              <a:rPr lang="en-US" dirty="0"/>
              <a:t> declaring functions instead of repetitive code)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6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Weekly</a:t>
            </a:r>
            <a:r>
              <a:rPr lang="da-DK" dirty="0"/>
              <a:t> </a:t>
            </a:r>
            <a:r>
              <a:rPr lang="da-DK" dirty="0" err="1"/>
              <a:t>production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6E8D651-0136-4A34-942D-BD882B9D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Average weekly production of 488 MWh with average capacity factor of 38,5%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2897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341_TF22712842_Win32" id="{43F27160-ED91-4C1B-8285-47C5C28C1312}" vid="{E67D2879-F0C2-4239-A0D5-020458F3099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{6CCE7840-A4E9-43F5-A240-E9BB984F073F}tf22712842_win32</Template>
  <TotalTime>113</TotalTime>
  <Words>226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Cambria Math</vt:lpstr>
      <vt:lpstr>Franklin Gothic Book</vt:lpstr>
      <vt:lpstr>1_RetrospectVTI</vt:lpstr>
      <vt:lpstr>Case for Orsted interview  </vt:lpstr>
      <vt:lpstr>Case approach</vt:lpstr>
      <vt:lpstr>Vendor performance - method</vt:lpstr>
      <vt:lpstr>Vendor performance - Results</vt:lpstr>
      <vt:lpstr>Forecast improvement</vt:lpstr>
      <vt:lpstr>Further work</vt:lpstr>
      <vt:lpstr>Weekly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for Orsted interview  </dc:title>
  <dc:creator>Anders Grundtworm Krüger</dc:creator>
  <cp:lastModifiedBy>Anders Grundtworm Krüger</cp:lastModifiedBy>
  <cp:revision>2</cp:revision>
  <dcterms:created xsi:type="dcterms:W3CDTF">2022-11-20T13:38:39Z</dcterms:created>
  <dcterms:modified xsi:type="dcterms:W3CDTF">2022-11-20T20:19:36Z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