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9" r:id="rId3"/>
    <p:sldId id="285" r:id="rId4"/>
    <p:sldId id="284" r:id="rId5"/>
    <p:sldId id="286" r:id="rId6"/>
    <p:sldId id="287" r:id="rId7"/>
    <p:sldId id="299" r:id="rId8"/>
    <p:sldId id="298" r:id="rId9"/>
    <p:sldId id="300" r:id="rId10"/>
    <p:sldId id="301" r:id="rId11"/>
    <p:sldId id="303" r:id="rId12"/>
    <p:sldId id="302" r:id="rId13"/>
    <p:sldId id="296" r:id="rId14"/>
    <p:sldId id="304" r:id="rId15"/>
    <p:sldId id="297" r:id="rId16"/>
    <p:sldId id="305" r:id="rId17"/>
    <p:sldId id="295" r:id="rId18"/>
    <p:sldId id="288" r:id="rId19"/>
    <p:sldId id="291" r:id="rId20"/>
    <p:sldId id="292" r:id="rId21"/>
    <p:sldId id="293" r:id="rId22"/>
    <p:sldId id="294" r:id="rId23"/>
    <p:sldId id="282" r:id="rId24"/>
    <p:sldId id="283" r:id="rId25"/>
    <p:sldId id="29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5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09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868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1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391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985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4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18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54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07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205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07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72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47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12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2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3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96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0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8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22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0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5_static_arrays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Bubble sort</a:t>
            </a:r>
            <a:endParaRPr lang="ru-RU" dirty="0"/>
          </a:p>
        </p:txBody>
      </p:sp>
      <p:pic>
        <p:nvPicPr>
          <p:cNvPr id="1028" name="Picture 4" descr="Compare two adjacent elements and swap them if the first element is greater than the next element">
            <a:extLst>
              <a:ext uri="{FF2B5EF4-FFF2-40B4-BE49-F238E27FC236}">
                <a16:creationId xmlns:a16="http://schemas.microsoft.com/office/drawing/2014/main" id="{EA3372A5-5320-40F9-9434-95FCF3FD3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13336"/>
          <a:stretch/>
        </p:blipFill>
        <p:spPr bwMode="auto">
          <a:xfrm>
            <a:off x="996381" y="1770110"/>
            <a:ext cx="3400064" cy="477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inue the swapping and put the largest element among the unsorted list at the end">
            <a:extLst>
              <a:ext uri="{FF2B5EF4-FFF2-40B4-BE49-F238E27FC236}">
                <a16:creationId xmlns:a16="http://schemas.microsoft.com/office/drawing/2014/main" id="{D532D353-B84A-42E8-8309-22B781739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18528"/>
          <a:stretch/>
        </p:blipFill>
        <p:spPr bwMode="auto">
          <a:xfrm>
            <a:off x="4471642" y="1870681"/>
            <a:ext cx="3400064" cy="36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wapping occurs only if the first element is greater than the next element">
            <a:extLst>
              <a:ext uri="{FF2B5EF4-FFF2-40B4-BE49-F238E27FC236}">
                <a16:creationId xmlns:a16="http://schemas.microsoft.com/office/drawing/2014/main" id="{B42CDA72-32A8-4C1A-AEE2-E1790EC78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5" t="23668"/>
          <a:stretch/>
        </p:blipFill>
        <p:spPr bwMode="auto">
          <a:xfrm>
            <a:off x="7871706" y="1870681"/>
            <a:ext cx="3456819" cy="271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A1FF90-8009-4BCF-9C4C-BE0D3D7DF79F}"/>
              </a:ext>
            </a:extLst>
          </p:cNvPr>
          <p:cNvSpPr txBox="1"/>
          <p:nvPr/>
        </p:nvSpPr>
        <p:spPr>
          <a:xfrm>
            <a:off x="4471642" y="1585444"/>
            <a:ext cx="94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= 1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5A2E1-346D-4E4E-958D-085A8DB4A263}"/>
              </a:ext>
            </a:extLst>
          </p:cNvPr>
          <p:cNvSpPr txBox="1"/>
          <p:nvPr/>
        </p:nvSpPr>
        <p:spPr>
          <a:xfrm>
            <a:off x="996381" y="1522854"/>
            <a:ext cx="94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= 0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6567C-E436-43EC-B0D9-E0CD368129A2}"/>
              </a:ext>
            </a:extLst>
          </p:cNvPr>
          <p:cNvSpPr txBox="1"/>
          <p:nvPr/>
        </p:nvSpPr>
        <p:spPr>
          <a:xfrm>
            <a:off x="7946903" y="1599485"/>
            <a:ext cx="94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= 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B20CF-8B60-41AC-9442-DBE806F17755}"/>
              </a:ext>
            </a:extLst>
          </p:cNvPr>
          <p:cNvSpPr txBox="1"/>
          <p:nvPr/>
        </p:nvSpPr>
        <p:spPr>
          <a:xfrm>
            <a:off x="538324" y="19961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0949A-0DAF-4587-B868-9F33F913D103}"/>
              </a:ext>
            </a:extLst>
          </p:cNvPr>
          <p:cNvSpPr txBox="1"/>
          <p:nvPr/>
        </p:nvSpPr>
        <p:spPr>
          <a:xfrm>
            <a:off x="535985" y="293032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3CEB4-0B3F-4896-83A8-5C7C70C040C6}"/>
              </a:ext>
            </a:extLst>
          </p:cNvPr>
          <p:cNvSpPr txBox="1"/>
          <p:nvPr/>
        </p:nvSpPr>
        <p:spPr>
          <a:xfrm>
            <a:off x="544823" y="397106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63F7-5738-4B80-8CC3-BC735B215237}"/>
              </a:ext>
            </a:extLst>
          </p:cNvPr>
          <p:cNvSpPr txBox="1"/>
          <p:nvPr/>
        </p:nvSpPr>
        <p:spPr>
          <a:xfrm>
            <a:off x="544823" y="49052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CA43D-55E8-427A-99BF-81A3D85AF2D6}"/>
              </a:ext>
            </a:extLst>
          </p:cNvPr>
          <p:cNvSpPr txBox="1"/>
          <p:nvPr/>
        </p:nvSpPr>
        <p:spPr>
          <a:xfrm>
            <a:off x="544823" y="583950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93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Bubble sort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2E1739-64C7-401B-A0B0-2467435349F0}"/>
              </a:ext>
            </a:extLst>
          </p:cNvPr>
          <p:cNvSpPr txBox="1"/>
          <p:nvPr/>
        </p:nvSpPr>
        <p:spPr>
          <a:xfrm>
            <a:off x="3860976" y="1961815"/>
            <a:ext cx="38641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bubble_sort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n, int array[n]) {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for (int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for (int j = 0; j &lt; n -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(array[j] &gt; array[j + 1]) {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int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array[j + 1];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array[j + 1] = array[j];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array[j] = </a:t>
            </a:r>
            <a:r>
              <a:rPr lang="en-US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35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 complexity</a:t>
            </a:r>
            <a:endParaRPr lang="ru-RU" dirty="0"/>
          </a:p>
        </p:txBody>
      </p:sp>
      <p:pic>
        <p:nvPicPr>
          <p:cNvPr id="2050" name="Picture 2" descr="Оценка сложности алгоритмов, или Что такое О(log n) 1">
            <a:extLst>
              <a:ext uri="{FF2B5EF4-FFF2-40B4-BE49-F238E27FC236}">
                <a16:creationId xmlns:a16="http://schemas.microsoft.com/office/drawing/2014/main" id="{599F430C-9E0B-40B0-B76A-18355E1E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" y="1807877"/>
            <a:ext cx="9812458" cy="36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E559B3-FA64-4DE7-AFFA-9F809BCE7895}"/>
              </a:ext>
            </a:extLst>
          </p:cNvPr>
          <p:cNvSpPr txBox="1"/>
          <p:nvPr/>
        </p:nvSpPr>
        <p:spPr>
          <a:xfrm>
            <a:off x="2757390" y="5706618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https://tproger.ru/articles/computational-complexity-explained</a:t>
            </a:r>
          </a:p>
        </p:txBody>
      </p:sp>
    </p:spTree>
    <p:extLst>
      <p:ext uri="{BB962C8B-B14F-4D97-AF65-F5344CB8AC3E}">
        <p14:creationId xmlns:p14="http://schemas.microsoft.com/office/powerpoint/2010/main" val="369838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Matrices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819D710-D334-4124-B467-F14F6DE4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27" y="4036726"/>
            <a:ext cx="2172003" cy="18576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4EC5B0-BE16-4393-A97D-8A211AA3C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040" y="1481526"/>
            <a:ext cx="1815709" cy="15311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382D39-1F2F-4BB9-BAA9-C7CEE07BB1C8}"/>
              </a:ext>
            </a:extLst>
          </p:cNvPr>
          <p:cNvSpPr txBox="1"/>
          <p:nvPr/>
        </p:nvSpPr>
        <p:spPr>
          <a:xfrm>
            <a:off x="971396" y="2083308"/>
            <a:ext cx="63404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C1[2][2] = {{1, 2}, {3, 4}};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C2[4][4] = {{1, -2, 3, 4},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{5, 6, -7, 8},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{4, 3, 2, -1},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{8, 7, 6, -5}};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16">
            <a:extLst>
              <a:ext uri="{FF2B5EF4-FFF2-40B4-BE49-F238E27FC236}">
                <a16:creationId xmlns:a16="http://schemas.microsoft.com/office/drawing/2014/main" id="{8EBE1884-25EA-4355-9406-F3255216E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39740"/>
              </p:ext>
            </p:extLst>
          </p:nvPr>
        </p:nvGraphicFramePr>
        <p:xfrm>
          <a:off x="6627379" y="3480466"/>
          <a:ext cx="4267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758">
                  <a:extLst>
                    <a:ext uri="{9D8B030D-6E8A-4147-A177-3AD203B41FA5}">
                      <a16:colId xmlns:a16="http://schemas.microsoft.com/office/drawing/2014/main" val="2406569639"/>
                    </a:ext>
                  </a:extLst>
                </a:gridCol>
                <a:gridCol w="1438815">
                  <a:extLst>
                    <a:ext uri="{9D8B030D-6E8A-4147-A177-3AD203B41FA5}">
                      <a16:colId xmlns:a16="http://schemas.microsoft.com/office/drawing/2014/main" val="3589885439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605560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 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 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94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 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8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8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Diagonal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61A5FD-7C33-442E-98F4-9044345E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54" y="2606764"/>
            <a:ext cx="6329687" cy="1931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7FE12-1362-487B-99F1-046AECD1DB79}"/>
              </a:ext>
            </a:extLst>
          </p:cNvPr>
          <p:cNvSpPr txBox="1"/>
          <p:nvPr/>
        </p:nvSpPr>
        <p:spPr>
          <a:xfrm>
            <a:off x="8816077" y="2743200"/>
            <a:ext cx="20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диагональ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93B0C-FB6C-4533-950B-3CC1A9CB857A}"/>
              </a:ext>
            </a:extLst>
          </p:cNvPr>
          <p:cNvSpPr txBox="1"/>
          <p:nvPr/>
        </p:nvSpPr>
        <p:spPr>
          <a:xfrm>
            <a:off x="8816077" y="3942431"/>
            <a:ext cx="22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Побочная диагональ</a:t>
            </a:r>
          </a:p>
        </p:txBody>
      </p:sp>
    </p:spTree>
    <p:extLst>
      <p:ext uri="{BB962C8B-B14F-4D97-AF65-F5344CB8AC3E}">
        <p14:creationId xmlns:p14="http://schemas.microsoft.com/office/powerpoint/2010/main" val="108625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Matrix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A0727-1C7E-4B94-A7B1-3E57B599AB73}"/>
              </a:ext>
            </a:extLst>
          </p:cNvPr>
          <p:cNvSpPr txBox="1"/>
          <p:nvPr/>
        </p:nvSpPr>
        <p:spPr>
          <a:xfrm>
            <a:off x="2921217" y="1687523"/>
            <a:ext cx="63495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print_matrix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n, int m, int matrix[n][m]) {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for (int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for (int j = 0; j &lt; n;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 ", matrix[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m[3][3] = {{1, 2, 3}, {4, 5, 6}, {7, 8, 9}};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3, m);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Matrices (int)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1C49727-06C1-4034-9EBC-AB23EA1ED509}"/>
              </a:ext>
            </a:extLst>
          </p:cNvPr>
          <p:cNvGraphicFramePr>
            <a:graphicFrameLocks noGrp="1"/>
          </p:cNvGraphicFramePr>
          <p:nvPr/>
        </p:nvGraphicFramePr>
        <p:xfrm>
          <a:off x="670560" y="4025437"/>
          <a:ext cx="10881365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215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2A1DF-7197-4725-9750-20E2F39C8C4A}"/>
              </a:ext>
            </a:extLst>
          </p:cNvPr>
          <p:cNvSpPr txBox="1"/>
          <p:nvPr/>
        </p:nvSpPr>
        <p:spPr>
          <a:xfrm>
            <a:off x="3618185" y="1745529"/>
            <a:ext cx="5151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m[3][3] = {{1, 2, 3},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{4, 5, 6},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{7, 8, 9}};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18C64-4B6A-497F-9C7C-1976D1625635}"/>
              </a:ext>
            </a:extLst>
          </p:cNvPr>
          <p:cNvSpPr txBox="1"/>
          <p:nvPr/>
        </p:nvSpPr>
        <p:spPr>
          <a:xfrm>
            <a:off x="1705249" y="4671768"/>
            <a:ext cx="9389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208   212    216    220    224   228    232    236   240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4A1A-4C2B-4E32-8A3E-77A972B6355E}"/>
              </a:ext>
            </a:extLst>
          </p:cNvPr>
          <p:cNvSpPr txBox="1"/>
          <p:nvPr/>
        </p:nvSpPr>
        <p:spPr>
          <a:xfrm>
            <a:off x="1705249" y="3579193"/>
            <a:ext cx="1016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m[0][0]   m[0][1]   m[0][2]   m[1][0]   m[1][1]   m[1][2]   m[2][0]   m[2][1]   m[2][2]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DB45C-4496-43A6-8EF1-F51CE91C1CB5}"/>
              </a:ext>
            </a:extLst>
          </p:cNvPr>
          <p:cNvSpPr txBox="1"/>
          <p:nvPr/>
        </p:nvSpPr>
        <p:spPr>
          <a:xfrm>
            <a:off x="840829" y="5441209"/>
            <a:ext cx="10881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(m[0][2])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(c[0][0]) + 0*3*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 + 2*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 = 208 + 0 + 2*4 = 216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363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Matrices (char)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1C49727-06C1-4034-9EBC-AB23EA1ED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83943"/>
              </p:ext>
            </p:extLst>
          </p:nvPr>
        </p:nvGraphicFramePr>
        <p:xfrm>
          <a:off x="670560" y="4025437"/>
          <a:ext cx="10881365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215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2A1DF-7197-4725-9750-20E2F39C8C4A}"/>
              </a:ext>
            </a:extLst>
          </p:cNvPr>
          <p:cNvSpPr txBox="1"/>
          <p:nvPr/>
        </p:nvSpPr>
        <p:spPr>
          <a:xfrm>
            <a:off x="3246119" y="1654677"/>
            <a:ext cx="5151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c[3][3] = {{'A', 'B', 'C'},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{'D', 'E', 'F'},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{'G', 'H', 'I'}};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18C64-4B6A-497F-9C7C-1976D1625635}"/>
              </a:ext>
            </a:extLst>
          </p:cNvPr>
          <p:cNvSpPr txBox="1"/>
          <p:nvPr/>
        </p:nvSpPr>
        <p:spPr>
          <a:xfrm>
            <a:off x="1705249" y="4671768"/>
            <a:ext cx="9389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15      16      17      18      19     20      21     22      23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4A1A-4C2B-4E32-8A3E-77A972B6355E}"/>
              </a:ext>
            </a:extLst>
          </p:cNvPr>
          <p:cNvSpPr txBox="1"/>
          <p:nvPr/>
        </p:nvSpPr>
        <p:spPr>
          <a:xfrm>
            <a:off x="1589314" y="3492129"/>
            <a:ext cx="938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c[0][0]  c[0][1]  c[0][2]  c[1][0]  c[1][1]  c[1][2]  c[2][0]  c[2][1]  c[2][2]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F4CC6-EA1E-4FE9-9A2A-BEFCB0DFECCF}"/>
              </a:ext>
            </a:extLst>
          </p:cNvPr>
          <p:cNvSpPr txBox="1"/>
          <p:nvPr/>
        </p:nvSpPr>
        <p:spPr>
          <a:xfrm>
            <a:off x="1120140" y="5502732"/>
            <a:ext cx="10431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(c[1][2])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(c[0][0]) + 1*3*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 + 2*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 = 15 + 3 + 2 = 20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920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 Strings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85004-516B-41F2-9941-FFEE2F381ED5}"/>
              </a:ext>
            </a:extLst>
          </p:cNvPr>
          <p:cNvSpPr txBox="1"/>
          <p:nvPr/>
        </p:nvSpPr>
        <p:spPr>
          <a:xfrm>
            <a:off x="3319462" y="2036713"/>
            <a:ext cx="55530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c1 = 'H';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c2 =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c3 = '!';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("%c %c %c\n", c1, c2, c3);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%d %d\n", c1, c2, c3);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3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 Strings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85004-516B-41F2-9941-FFEE2F381ED5}"/>
              </a:ext>
            </a:extLst>
          </p:cNvPr>
          <p:cNvSpPr txBox="1"/>
          <p:nvPr/>
        </p:nvSpPr>
        <p:spPr>
          <a:xfrm>
            <a:off x="4185283" y="2751088"/>
            <a:ext cx="38214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s[] = "Hi!";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 s);</a:t>
            </a: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1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1561394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Average test score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F8EDF93-7467-4E58-8C98-1F6C286D5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63127"/>
              </p:ext>
            </p:extLst>
          </p:nvPr>
        </p:nvGraphicFramePr>
        <p:xfrm>
          <a:off x="3076574" y="3622904"/>
          <a:ext cx="589597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95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1177291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874585-C7FF-45BC-BF39-2E03AD9776DD}"/>
              </a:ext>
            </a:extLst>
          </p:cNvPr>
          <p:cNvSpPr txBox="1"/>
          <p:nvPr/>
        </p:nvSpPr>
        <p:spPr>
          <a:xfrm>
            <a:off x="3580791" y="3133190"/>
            <a:ext cx="503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test1_score   test2_score  test3_score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685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NUL ('\0')</a:t>
            </a:r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7AC9D29-932E-4AAC-A0C3-48A5EF94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41743"/>
              </p:ext>
            </p:extLst>
          </p:nvPr>
        </p:nvGraphicFramePr>
        <p:xfrm>
          <a:off x="3219449" y="2779279"/>
          <a:ext cx="589597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8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982398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982398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980812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98398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983985">
                  <a:extLst>
                    <a:ext uri="{9D8B030D-6E8A-4147-A177-3AD203B41FA5}">
                      <a16:colId xmlns:a16="http://schemas.microsoft.com/office/drawing/2014/main" val="918507054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22C1FE-AA10-4E1F-89F1-9DFDB1DE9D45}"/>
              </a:ext>
            </a:extLst>
          </p:cNvPr>
          <p:cNvSpPr txBox="1"/>
          <p:nvPr/>
        </p:nvSpPr>
        <p:spPr>
          <a:xfrm>
            <a:off x="4162424" y="2038845"/>
            <a:ext cx="429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s[0]   s[1]   s[2]   s[3]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6B0E8F73-AB71-40A8-92C6-73D462558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12297"/>
              </p:ext>
            </p:extLst>
          </p:nvPr>
        </p:nvGraphicFramePr>
        <p:xfrm>
          <a:off x="3219449" y="4600687"/>
          <a:ext cx="589597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8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982398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982398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980812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98398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983985">
                  <a:extLst>
                    <a:ext uri="{9D8B030D-6E8A-4147-A177-3AD203B41FA5}">
                      <a16:colId xmlns:a16="http://schemas.microsoft.com/office/drawing/2014/main" val="918507054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66219C9-BB7D-44E6-9864-1E3DAC8268C8}"/>
              </a:ext>
            </a:extLst>
          </p:cNvPr>
          <p:cNvSpPr txBox="1"/>
          <p:nvPr/>
        </p:nvSpPr>
        <p:spPr>
          <a:xfrm>
            <a:off x="4162424" y="3954588"/>
            <a:ext cx="429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s[0]   s[1]   s[2]   s[3]</a:t>
            </a:r>
          </a:p>
        </p:txBody>
      </p:sp>
    </p:spTree>
    <p:extLst>
      <p:ext uri="{BB962C8B-B14F-4D97-AF65-F5344CB8AC3E}">
        <p14:creationId xmlns:p14="http://schemas.microsoft.com/office/powerpoint/2010/main" val="153861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 from keyboard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2CE3C-BB64-4898-84B5-A685CE157423}"/>
              </a:ext>
            </a:extLst>
          </p:cNvPr>
          <p:cNvSpPr txBox="1"/>
          <p:nvPr/>
        </p:nvSpPr>
        <p:spPr>
          <a:xfrm>
            <a:off x="3057525" y="1855738"/>
            <a:ext cx="60769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name[20];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name: ");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("%s", name); 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("Your name is %s\n", name);</a:t>
            </a:r>
          </a:p>
          <a:p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name: ");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(name), stdin);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("My name is %s\n", name);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8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 String functions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54FE9-15DF-4140-ADD3-17DC51ED2B23}"/>
              </a:ext>
            </a:extLst>
          </p:cNvPr>
          <p:cNvSpPr txBox="1"/>
          <p:nvPr/>
        </p:nvSpPr>
        <p:spPr>
          <a:xfrm>
            <a:off x="2229801" y="1777305"/>
            <a:ext cx="81286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функциями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строк</a:t>
            </a:r>
            <a:endParaRPr lang="ru-RU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строки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включая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'\0'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одной строки в другую</a:t>
            </a: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strncpy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Тоже самое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с не выходя за размер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puts();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 на экран строки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Ввод с клавиатуры строки</a:t>
            </a: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двух строк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двух строк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F800A-E834-44D9-B911-579B3F5503ED}"/>
              </a:ext>
            </a:extLst>
          </p:cNvPr>
          <p:cNvSpPr txBox="1"/>
          <p:nvPr/>
        </p:nvSpPr>
        <p:spPr>
          <a:xfrm>
            <a:off x="8278179" y="5569237"/>
            <a:ext cx="341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пример в: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5_static_arrays/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string_functions.c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5153F-92F3-42A3-9781-3DCA5004D815}"/>
              </a:ext>
            </a:extLst>
          </p:cNvPr>
          <p:cNvSpPr txBox="1"/>
          <p:nvPr/>
        </p:nvSpPr>
        <p:spPr>
          <a:xfrm>
            <a:off x="2377963" y="2024451"/>
            <a:ext cx="777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stdl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rand()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a = rand(); // 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число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диапазоне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b = 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nd() % 100;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от 0 до 99</a:t>
            </a:r>
          </a:p>
          <a:p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 = (rand() % 100) + 50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от 50 до 149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%d, b = %d, c = %d\n", a, b, c);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4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rand(), </a:t>
            </a:r>
            <a:r>
              <a:rPr lang="en-US" dirty="0" err="1"/>
              <a:t>srand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5153F-92F3-42A3-9781-3DCA5004D815}"/>
              </a:ext>
            </a:extLst>
          </p:cNvPr>
          <p:cNvSpPr txBox="1"/>
          <p:nvPr/>
        </p:nvSpPr>
        <p:spPr>
          <a:xfrm>
            <a:off x="2206513" y="1748226"/>
            <a:ext cx="7778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stdl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rand()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random(int min, int max)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(rand() % (max - min + 1)) + min;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(time(NULL));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("random num = %d\n", random(-100, 100));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32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1C49727-06C1-4034-9EBC-AB23EA1ED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9997"/>
              </p:ext>
            </p:extLst>
          </p:nvPr>
        </p:nvGraphicFramePr>
        <p:xfrm>
          <a:off x="3562349" y="3613379"/>
          <a:ext cx="589597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95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1177291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2A1DF-7197-4725-9750-20E2F39C8C4A}"/>
              </a:ext>
            </a:extLst>
          </p:cNvPr>
          <p:cNvSpPr txBox="1"/>
          <p:nvPr/>
        </p:nvSpPr>
        <p:spPr>
          <a:xfrm>
            <a:off x="2352675" y="1805678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{77, 100, -42};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[0]     [1]     [2]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357C7-8D59-409D-B585-83E0D2E6F05B}"/>
              </a:ext>
            </a:extLst>
          </p:cNvPr>
          <p:cNvSpPr txBox="1"/>
          <p:nvPr/>
        </p:nvSpPr>
        <p:spPr>
          <a:xfrm>
            <a:off x="4895849" y="4366458"/>
            <a:ext cx="366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200    204     208               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7631A-3C5E-4C47-ADAF-474D009BAA5A}"/>
              </a:ext>
            </a:extLst>
          </p:cNvPr>
          <p:cNvSpPr txBox="1"/>
          <p:nvPr/>
        </p:nvSpPr>
        <p:spPr>
          <a:xfrm>
            <a:off x="2352675" y="3613378"/>
            <a:ext cx="147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7C466-47C5-4A17-B6E4-D5DDE23BE5C7}"/>
              </a:ext>
            </a:extLst>
          </p:cNvPr>
          <p:cNvSpPr txBox="1"/>
          <p:nvPr/>
        </p:nvSpPr>
        <p:spPr>
          <a:xfrm>
            <a:off x="2352675" y="4366458"/>
            <a:ext cx="180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5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998889" y="247145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Addressing types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1998889" y="1412014"/>
            <a:ext cx="76485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адресаций процессора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Прямая адресация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Базово-индексная адресация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b[3];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(b[k]) =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(b[0]) + k*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Косвенная адресация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71014BEE-8054-423C-9B42-28EE47CE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77861"/>
              </p:ext>
            </p:extLst>
          </p:nvPr>
        </p:nvGraphicFramePr>
        <p:xfrm>
          <a:off x="7314931" y="2379078"/>
          <a:ext cx="2825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-17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CCE89F-ECBA-43E6-846A-45BEDA22A9B8}"/>
              </a:ext>
            </a:extLst>
          </p:cNvPr>
          <p:cNvSpPr txBox="1"/>
          <p:nvPr/>
        </p:nvSpPr>
        <p:spPr>
          <a:xfrm>
            <a:off x="8580169" y="2051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2AC65-CC98-4CEF-9DFD-C4CF021B15A1}"/>
              </a:ext>
            </a:extLst>
          </p:cNvPr>
          <p:cNvSpPr txBox="1"/>
          <p:nvPr/>
        </p:nvSpPr>
        <p:spPr>
          <a:xfrm>
            <a:off x="8459944" y="278219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  <a:endParaRPr lang="ru-RU" dirty="0"/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9CA50CFA-0E63-4923-84AB-D14F35DE5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50632"/>
              </p:ext>
            </p:extLst>
          </p:nvPr>
        </p:nvGraphicFramePr>
        <p:xfrm>
          <a:off x="7314931" y="3779156"/>
          <a:ext cx="2825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-17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1237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757EF2-B452-4119-A16F-12818E6047C4}"/>
              </a:ext>
            </a:extLst>
          </p:cNvPr>
          <p:cNvSpPr txBox="1"/>
          <p:nvPr/>
        </p:nvSpPr>
        <p:spPr>
          <a:xfrm>
            <a:off x="7906908" y="339172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b[0]   b[1]   b[2]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BC33C-BEA9-4013-8496-89F0A73C2356}"/>
              </a:ext>
            </a:extLst>
          </p:cNvPr>
          <p:cNvSpPr txBox="1"/>
          <p:nvPr/>
        </p:nvSpPr>
        <p:spPr>
          <a:xfrm>
            <a:off x="7906908" y="419052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200    204    208</a:t>
            </a:r>
            <a:endParaRPr lang="ru-RU" dirty="0"/>
          </a:p>
        </p:txBody>
      </p:sp>
      <p:graphicFrame>
        <p:nvGraphicFramePr>
          <p:cNvPr id="10" name="Таблица 3">
            <a:extLst>
              <a:ext uri="{FF2B5EF4-FFF2-40B4-BE49-F238E27FC236}">
                <a16:creationId xmlns:a16="http://schemas.microsoft.com/office/drawing/2014/main" id="{B6F29B41-957F-4341-B362-571555A7C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86516"/>
              </p:ext>
            </p:extLst>
          </p:nvPr>
        </p:nvGraphicFramePr>
        <p:xfrm>
          <a:off x="7314931" y="5075146"/>
          <a:ext cx="2825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-17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86AF63-BF48-4799-BC9A-0DBDD928D486}"/>
              </a:ext>
            </a:extLst>
          </p:cNvPr>
          <p:cNvSpPr txBox="1"/>
          <p:nvPr/>
        </p:nvSpPr>
        <p:spPr>
          <a:xfrm>
            <a:off x="8580169" y="46877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5FE3-8292-490A-A53F-DF177E184B69}"/>
              </a:ext>
            </a:extLst>
          </p:cNvPr>
          <p:cNvSpPr txBox="1"/>
          <p:nvPr/>
        </p:nvSpPr>
        <p:spPr>
          <a:xfrm>
            <a:off x="8459944" y="547826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100               112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2487D-0422-48E5-A360-9E4096439FBE}"/>
              </a:ext>
            </a:extLst>
          </p:cNvPr>
          <p:cNvSpPr txBox="1"/>
          <p:nvPr/>
        </p:nvSpPr>
        <p:spPr>
          <a:xfrm>
            <a:off x="9678118" y="4718117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72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998889" y="247145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 initialization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08A32-F724-4391-8043-FFFDAAC1132F}"/>
              </a:ext>
            </a:extLst>
          </p:cNvPr>
          <p:cNvSpPr txBox="1"/>
          <p:nvPr/>
        </p:nvSpPr>
        <p:spPr>
          <a:xfrm>
            <a:off x="4064055" y="1830735"/>
            <a:ext cx="43877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5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a[N];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b[5] = {1, 2, 3, 4, 5};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c[] = {1.5, 3.2, 2.5};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d[5] = {[3] = 9};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e[N] = {0};</a:t>
            </a:r>
          </a:p>
        </p:txBody>
      </p:sp>
    </p:spTree>
    <p:extLst>
      <p:ext uri="{BB962C8B-B14F-4D97-AF65-F5344CB8AC3E}">
        <p14:creationId xmlns:p14="http://schemas.microsoft.com/office/powerpoint/2010/main" val="154022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998889" y="247145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 assignment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08A32-F724-4391-8043-FFFDAAC1132F}"/>
              </a:ext>
            </a:extLst>
          </p:cNvPr>
          <p:cNvSpPr txBox="1"/>
          <p:nvPr/>
        </p:nvSpPr>
        <p:spPr>
          <a:xfrm>
            <a:off x="3709776" y="1627078"/>
            <a:ext cx="494077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a[5] = {5, 6, 7, 8, 9};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b[5] = {1, 2, 3, 4, 5};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a; // Error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{5, 3}; // Error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 = -17; // Ok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= b[4]; // Ok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a[2.5] = 33; // Error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b[4000] = 100; // Error,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segfault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a[-1] = 8; // Ok, possible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segfault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Static array size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2A1DF-7197-4725-9750-20E2F39C8C4A}"/>
              </a:ext>
            </a:extLst>
          </p:cNvPr>
          <p:cNvSpPr txBox="1"/>
          <p:nvPr/>
        </p:nvSpPr>
        <p:spPr>
          <a:xfrm>
            <a:off x="2621672" y="2644170"/>
            <a:ext cx="6948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m[] = {1, 2, 3};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/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(m[0]); </a:t>
            </a:r>
          </a:p>
        </p:txBody>
      </p:sp>
    </p:spTree>
    <p:extLst>
      <p:ext uri="{BB962C8B-B14F-4D97-AF65-F5344CB8AC3E}">
        <p14:creationId xmlns:p14="http://schemas.microsoft.com/office/powerpoint/2010/main" val="176761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array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A0727-1C7E-4B94-A7B1-3E57B599AB73}"/>
              </a:ext>
            </a:extLst>
          </p:cNvPr>
          <p:cNvSpPr txBox="1"/>
          <p:nvPr/>
        </p:nvSpPr>
        <p:spPr>
          <a:xfrm>
            <a:off x="2921217" y="1926412"/>
            <a:ext cx="63495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print_array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n, int array[n]) {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for (int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("%d ", array[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A[] = {1, 2, 3, 4, 5};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A);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"Delete" element in array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A0727-1C7E-4B94-A7B1-3E57B599AB73}"/>
              </a:ext>
            </a:extLst>
          </p:cNvPr>
          <p:cNvSpPr txBox="1"/>
          <p:nvPr/>
        </p:nvSpPr>
        <p:spPr>
          <a:xfrm>
            <a:off x="2782809" y="1617408"/>
            <a:ext cx="81206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delete_k_elem_array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k, int n, int array[])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array[k] = 0;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for (int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k;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array[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array[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+ 1];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array[5] = {1, 2, 3, 4, 5};</a:t>
            </a:r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print_array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array);</a:t>
            </a:r>
          </a:p>
          <a:p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delete_k_elem_array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(2, 5, array); // 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изменяет значения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print_array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array);</a:t>
            </a:r>
          </a:p>
        </p:txBody>
      </p:sp>
    </p:spTree>
    <p:extLst>
      <p:ext uri="{BB962C8B-B14F-4D97-AF65-F5344CB8AC3E}">
        <p14:creationId xmlns:p14="http://schemas.microsoft.com/office/powerpoint/2010/main" val="126832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</TotalTime>
  <Words>1805</Words>
  <Application>Microsoft Office PowerPoint</Application>
  <PresentationFormat>Широкоэкранный</PresentationFormat>
  <Paragraphs>257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C Programming 5_static_arrays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436</cp:revision>
  <dcterms:created xsi:type="dcterms:W3CDTF">2019-12-17T14:15:21Z</dcterms:created>
  <dcterms:modified xsi:type="dcterms:W3CDTF">2024-10-14T04:05:57Z</dcterms:modified>
</cp:coreProperties>
</file>