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y Veyler" initials="AV" lastIdx="0" clrIdx="0">
    <p:extLst>
      <p:ext uri="{19B8F6BF-5375-455C-9EA6-DF929625EA0E}">
        <p15:presenceInfo xmlns:p15="http://schemas.microsoft.com/office/powerpoint/2012/main" userId="3d9934d1e83c21f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Средний стиль 4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30" autoAdjust="0"/>
  </p:normalViewPr>
  <p:slideViewPr>
    <p:cSldViewPr snapToGrid="0">
      <p:cViewPr>
        <p:scale>
          <a:sx n="100" d="100"/>
          <a:sy n="100" d="100"/>
        </p:scale>
        <p:origin x="-648" y="-13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F5437-F444-4613-A039-4AD69D91C86A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EAB29-8E86-49C7-96F5-7C9D7207610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886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856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575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117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0014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845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1331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7273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9873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7EAB29-8E86-49C7-96F5-7C9D72076108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19128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783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09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99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502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11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40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888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5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0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29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F7D01-7D49-4F37-AA30-F04C65571A4A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008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F7D01-7D49-4F37-AA30-F04C65571A4A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6C3A23-AFCE-4B49-9CB1-3B0B6D1FEC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7906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521262"/>
            <a:ext cx="9144000" cy="2387600"/>
          </a:xfrm>
        </p:spPr>
        <p:txBody>
          <a:bodyPr/>
          <a:lstStyle/>
          <a:p>
            <a:r>
              <a:rPr lang="en-US" dirty="0"/>
              <a:t>C Programming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78762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589314" y="497632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Source code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108A81-D3CF-469A-A112-82D8C30C4E56}"/>
              </a:ext>
            </a:extLst>
          </p:cNvPr>
          <p:cNvSpPr txBox="1"/>
          <p:nvPr/>
        </p:nvSpPr>
        <p:spPr>
          <a:xfrm>
            <a:off x="3055473" y="2108579"/>
            <a:ext cx="65457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&lt;stdio.h&gt;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main(void)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printf(“hello, world!\n");</a:t>
            </a:r>
          </a:p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393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D6DDCA-2435-48E9-A804-41423F9D4BC5}"/>
              </a:ext>
            </a:extLst>
          </p:cNvPr>
          <p:cNvSpPr txBox="1"/>
          <p:nvPr/>
        </p:nvSpPr>
        <p:spPr>
          <a:xfrm>
            <a:off x="2007697" y="1112630"/>
            <a:ext cx="778290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Команды в терминале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mkdir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my_dir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Создать каталог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my_dir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ls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Просмотреть список файлов в текущем каталоге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pwd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Вывести имя текущей директории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cd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my_dir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Перейти в каталог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my_dir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cd ..       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Подняться на каталог "выше" (вернуться назад)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nano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hello.c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открыть файл в текст. редакторе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nano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rm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file_name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удалить файл с именем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file_name</a:t>
            </a:r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man command</a:t>
            </a:r>
            <a:r>
              <a:rPr lang="en-US" dirty="0">
                <a:solidFill>
                  <a:srgbClr val="CCCCCC"/>
                </a:solidFill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Мануал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Описание команды)</a:t>
            </a:r>
            <a:endParaRPr lang="en-US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Команды в текст. редакторе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nano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CTRL+O (^O)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save program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CTRL+X (^X)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exit program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Компиляция и запуск</a:t>
            </a:r>
            <a:endParaRPr lang="ru-RU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gcc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hello.c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-o hello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./hello</a:t>
            </a:r>
          </a:p>
          <a:p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41BFFD37-09C8-4240-9340-90A1E2B4F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7657" y="206852"/>
            <a:ext cx="7313070" cy="905778"/>
          </a:xfrm>
        </p:spPr>
        <p:txBody>
          <a:bodyPr>
            <a:noAutofit/>
          </a:bodyPr>
          <a:lstStyle/>
          <a:p>
            <a:r>
              <a:rPr lang="en-US" sz="4800" dirty="0"/>
              <a:t>List of commands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517490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655453" y="141058"/>
            <a:ext cx="8881091" cy="10697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Types in C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AC1EB9A1-D676-4558-9B01-373817E1C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858895"/>
              </p:ext>
            </p:extLst>
          </p:nvPr>
        </p:nvGraphicFramePr>
        <p:xfrm>
          <a:off x="2247452" y="1319473"/>
          <a:ext cx="7697092" cy="513375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657203">
                  <a:extLst>
                    <a:ext uri="{9D8B030D-6E8A-4147-A177-3AD203B41FA5}">
                      <a16:colId xmlns:a16="http://schemas.microsoft.com/office/drawing/2014/main" val="284487438"/>
                    </a:ext>
                  </a:extLst>
                </a:gridCol>
                <a:gridCol w="939512">
                  <a:extLst>
                    <a:ext uri="{9D8B030D-6E8A-4147-A177-3AD203B41FA5}">
                      <a16:colId xmlns:a16="http://schemas.microsoft.com/office/drawing/2014/main" val="2722715245"/>
                    </a:ext>
                  </a:extLst>
                </a:gridCol>
                <a:gridCol w="3840355">
                  <a:extLst>
                    <a:ext uri="{9D8B030D-6E8A-4147-A177-3AD203B41FA5}">
                      <a16:colId xmlns:a16="http://schemas.microsoft.com/office/drawing/2014/main" val="2835282755"/>
                    </a:ext>
                  </a:extLst>
                </a:gridCol>
                <a:gridCol w="1260022">
                  <a:extLst>
                    <a:ext uri="{9D8B030D-6E8A-4147-A177-3AD203B41FA5}">
                      <a16:colId xmlns:a16="http://schemas.microsoft.com/office/drawing/2014/main" val="2940940358"/>
                    </a:ext>
                  </a:extLst>
                </a:gridCol>
              </a:tblGrid>
              <a:tr h="490390"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Format Specifier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Minimal Range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Typical Byte Size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3113625"/>
                  </a:ext>
                </a:extLst>
              </a:tr>
              <a:tr h="268475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char</a:t>
                      </a:r>
                    </a:p>
                  </a:txBody>
                  <a:tcPr marL="22383" marR="22383" marT="22383" marB="2238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%c</a:t>
                      </a:r>
                    </a:p>
                  </a:txBody>
                  <a:tcPr marL="22383" marR="22383" marT="22383" marB="2238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to 255</a:t>
                      </a:r>
                    </a:p>
                  </a:txBody>
                  <a:tcPr marL="22383" marR="22383" marT="22383" marB="2238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1519586"/>
                  </a:ext>
                </a:extLst>
              </a:tr>
              <a:tr h="49039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</a:t>
                      </a: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signed char</a:t>
                      </a:r>
                    </a:p>
                  </a:txBody>
                  <a:tcPr marL="22383" marR="22383" marT="22383" marB="2238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%c</a:t>
                      </a:r>
                    </a:p>
                  </a:txBody>
                  <a:tcPr marL="22383" marR="22383" marT="22383" marB="2238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-128 to 127</a:t>
                      </a:r>
                    </a:p>
                  </a:txBody>
                  <a:tcPr marL="22383" marR="22383" marT="22383" marB="22383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3188634"/>
                  </a:ext>
                </a:extLst>
              </a:tr>
              <a:tr h="49039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 int</a:t>
                      </a:r>
                    </a:p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short</a:t>
                      </a:r>
                    </a:p>
                  </a:txBody>
                  <a:tcPr marL="22383" marR="22383" marT="22383" marB="2238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hd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-32,767 to 32,767</a:t>
                      </a:r>
                    </a:p>
                  </a:txBody>
                  <a:tcPr marL="22383" marR="22383" marT="22383" marB="2238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429345"/>
                  </a:ext>
                </a:extLst>
              </a:tr>
              <a:tr h="325413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short</a:t>
                      </a:r>
                    </a:p>
                  </a:txBody>
                  <a:tcPr marL="22383" marR="22383" marT="22383" marB="2238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%hu</a:t>
                      </a:r>
                    </a:p>
                  </a:txBody>
                  <a:tcPr marL="22383" marR="22383" marT="22383" marB="2238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to 65,535</a:t>
                      </a:r>
                    </a:p>
                  </a:txBody>
                  <a:tcPr marL="22383" marR="22383" marT="22383" marB="22383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440091"/>
                  </a:ext>
                </a:extLst>
              </a:tr>
              <a:tr h="712304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int</a:t>
                      </a:r>
                    </a:p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</a:t>
                      </a:r>
                    </a:p>
                  </a:txBody>
                  <a:tcPr marL="22383" marR="22383" marT="22383" marB="22383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%d, %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-2,147,483,648 to 2,147,483,647</a:t>
                      </a:r>
                    </a:p>
                  </a:txBody>
                  <a:tcPr marL="22383" marR="22383" marT="22383" marB="22383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22383" marR="22383" marT="22383" marB="22383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0398460"/>
                  </a:ext>
                </a:extLst>
              </a:tr>
              <a:tr h="362828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int</a:t>
                      </a:r>
                    </a:p>
                  </a:txBody>
                  <a:tcPr marL="22383" marR="22383" marT="22383" marB="22383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%u</a:t>
                      </a:r>
                    </a:p>
                  </a:txBody>
                  <a:tcPr marL="22383" marR="22383" marT="22383" marB="22383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to 4294967295</a:t>
                      </a:r>
                    </a:p>
                  </a:txBody>
                  <a:tcPr marL="22383" marR="22383" marT="22383" marB="22383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22383" marR="22383" marT="22383" marB="22383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796493"/>
                  </a:ext>
                </a:extLst>
              </a:tr>
              <a:tr h="522394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</a:t>
                      </a:r>
                    </a:p>
                  </a:txBody>
                  <a:tcPr marL="22383" marR="22383" marT="22383" marB="22383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lld</a:t>
                      </a: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%</a:t>
                      </a:r>
                      <a:r>
                        <a:rPr lang="en-US" sz="14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lli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−9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223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372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036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854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775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808 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+9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223 372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036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854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775</a:t>
                      </a: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807</a:t>
                      </a:r>
                      <a:endParaRPr lang="en-US" sz="1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06478"/>
                  </a:ext>
                </a:extLst>
              </a:tr>
              <a:tr h="49039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 marL="22383" marR="22383" marT="22383" marB="2238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%f</a:t>
                      </a:r>
                    </a:p>
                  </a:txBody>
                  <a:tcPr marL="22383" marR="22383" marT="22383" marB="2238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3.4E-38 to 3.4E+38</a:t>
                      </a:r>
                    </a:p>
                  </a:txBody>
                  <a:tcPr marL="22383" marR="22383" marT="22383" marB="2238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276327"/>
                  </a:ext>
                </a:extLst>
              </a:tr>
              <a:tr h="490390"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double</a:t>
                      </a:r>
                    </a:p>
                  </a:txBody>
                  <a:tcPr marL="22383" marR="22383" marT="22383" marB="2238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%lf</a:t>
                      </a:r>
                    </a:p>
                  </a:txBody>
                  <a:tcPr marL="22383" marR="22383" marT="22383" marB="2238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1.7E-308 to 1.7E+308</a:t>
                      </a:r>
                    </a:p>
                  </a:txBody>
                  <a:tcPr marL="22383" marR="22383" marT="22383" marB="2238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736276"/>
                  </a:ext>
                </a:extLst>
              </a:tr>
              <a:tr h="490390"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double</a:t>
                      </a:r>
                    </a:p>
                  </a:txBody>
                  <a:tcPr marL="22383" marR="22383" marT="22383" marB="2238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%Lf</a:t>
                      </a:r>
                    </a:p>
                  </a:txBody>
                  <a:tcPr marL="22383" marR="22383" marT="22383" marB="2238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3.4E-4932 to 1.1E+4932</a:t>
                      </a:r>
                    </a:p>
                  </a:txBody>
                  <a:tcPr marL="22383" marR="22383" marT="22383" marB="2238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2383" marR="22383" marT="22383" marB="2238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954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376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655454" y="378372"/>
            <a:ext cx="8881091" cy="10697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Types in C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Таблица 6">
            <a:extLst>
              <a:ext uri="{FF2B5EF4-FFF2-40B4-BE49-F238E27FC236}">
                <a16:creationId xmlns:a16="http://schemas.microsoft.com/office/drawing/2014/main" id="{90A087D6-3F45-41CD-82A2-BD119F808A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966232"/>
              </p:ext>
            </p:extLst>
          </p:nvPr>
        </p:nvGraphicFramePr>
        <p:xfrm>
          <a:off x="2031999" y="1640205"/>
          <a:ext cx="812800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54297847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2257730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240732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15371349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3041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Type\size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byte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byte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byte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byte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215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00010001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2943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short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00010010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00000010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763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10000000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00010110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00011110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11000010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524055"/>
                  </a:ext>
                </a:extLst>
              </a:tr>
            </a:tbl>
          </a:graphicData>
        </a:graphic>
      </p:graphicFrame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6BE9B36-AC0C-45E9-9168-9D32F2DFC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3602391"/>
            <a:ext cx="8127999" cy="251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77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3">
            <a:extLst>
              <a:ext uri="{FF2B5EF4-FFF2-40B4-BE49-F238E27FC236}">
                <a16:creationId xmlns:a16="http://schemas.microsoft.com/office/drawing/2014/main" id="{8259CF3A-AC4E-4FB4-B194-DC7CBFC75277}"/>
              </a:ext>
            </a:extLst>
          </p:cNvPr>
          <p:cNvSpPr txBox="1">
            <a:spLocks/>
          </p:cNvSpPr>
          <p:nvPr/>
        </p:nvSpPr>
        <p:spPr>
          <a:xfrm>
            <a:off x="1655454" y="378372"/>
            <a:ext cx="8881091" cy="10697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Signed and unsigned values</a:t>
            </a:r>
            <a:endParaRPr lang="ru-R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86D84BF-B759-4E53-8189-C6003055D7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337" y="1579412"/>
            <a:ext cx="4845326" cy="499384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4471743-5D67-468D-994A-0E3DC1A5A6D8}"/>
              </a:ext>
            </a:extLst>
          </p:cNvPr>
          <p:cNvSpPr txBox="1"/>
          <p:nvPr/>
        </p:nvSpPr>
        <p:spPr>
          <a:xfrm>
            <a:off x="1635600" y="4570702"/>
            <a:ext cx="20377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unsigned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0215CA-A810-4E50-9534-9401975C7635}"/>
              </a:ext>
            </a:extLst>
          </p:cNvPr>
          <p:cNvSpPr txBox="1"/>
          <p:nvPr/>
        </p:nvSpPr>
        <p:spPr>
          <a:xfrm>
            <a:off x="2148561" y="5571977"/>
            <a:ext cx="15247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signed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999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44D9C8AE-0A3E-4056-813F-36670D18429A}"/>
              </a:ext>
            </a:extLst>
          </p:cNvPr>
          <p:cNvSpPr txBox="1">
            <a:spLocks/>
          </p:cNvSpPr>
          <p:nvPr/>
        </p:nvSpPr>
        <p:spPr>
          <a:xfrm>
            <a:off x="1589314" y="341221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Print variables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C54808-DCA0-4B16-932C-4CE16CF89972}"/>
              </a:ext>
            </a:extLst>
          </p:cNvPr>
          <p:cNvSpPr txBox="1"/>
          <p:nvPr/>
        </p:nvSpPr>
        <p:spPr>
          <a:xfrm>
            <a:off x="3191459" y="2151727"/>
            <a:ext cx="543025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5;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'A';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 = 5.132;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 %c\n", a,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("%f\n", f);</a:t>
            </a:r>
          </a:p>
        </p:txBody>
      </p:sp>
    </p:spTree>
    <p:extLst>
      <p:ext uri="{BB962C8B-B14F-4D97-AF65-F5344CB8AC3E}">
        <p14:creationId xmlns:p14="http://schemas.microsoft.com/office/powerpoint/2010/main" val="3630822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Заголовок 3">
            <a:extLst>
              <a:ext uri="{FF2B5EF4-FFF2-40B4-BE49-F238E27FC236}">
                <a16:creationId xmlns:a16="http://schemas.microsoft.com/office/drawing/2014/main" id="{44D9C8AE-0A3E-4056-813F-36670D18429A}"/>
              </a:ext>
            </a:extLst>
          </p:cNvPr>
          <p:cNvSpPr txBox="1">
            <a:spLocks/>
          </p:cNvSpPr>
          <p:nvPr/>
        </p:nvSpPr>
        <p:spPr>
          <a:xfrm>
            <a:off x="1589314" y="341221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Print variables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5F2FB4-06B2-4D9F-B9F4-E49C37A634A1}"/>
              </a:ext>
            </a:extLst>
          </p:cNvPr>
          <p:cNvSpPr txBox="1"/>
          <p:nvPr/>
        </p:nvSpPr>
        <p:spPr>
          <a:xfrm>
            <a:off x="3598693" y="2644170"/>
            <a:ext cx="49946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= 12345;</a:t>
            </a:r>
          </a:p>
          <a:p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("a %7d a\n", a);</a:t>
            </a:r>
          </a:p>
          <a:p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("b %-7d b\n", a);</a:t>
            </a:r>
          </a:p>
        </p:txBody>
      </p:sp>
    </p:spTree>
    <p:extLst>
      <p:ext uri="{BB962C8B-B14F-4D97-AF65-F5344CB8AC3E}">
        <p14:creationId xmlns:p14="http://schemas.microsoft.com/office/powerpoint/2010/main" val="825248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E0D6B0E-2565-4C08-9911-5AB313FD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5713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Unicode Characters – What Every Developer Should Know About Encoding">
            <a:extLst>
              <a:ext uri="{FF2B5EF4-FFF2-40B4-BE49-F238E27FC236}">
                <a16:creationId xmlns:a16="http://schemas.microsoft.com/office/drawing/2014/main" id="{E0B29F9F-9C7B-4DF8-A0BD-EE55DD9E2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0811" y="1720850"/>
            <a:ext cx="6810375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3">
            <a:extLst>
              <a:ext uri="{FF2B5EF4-FFF2-40B4-BE49-F238E27FC236}">
                <a16:creationId xmlns:a16="http://schemas.microsoft.com/office/drawing/2014/main" id="{0FBC87F8-FD56-4AD1-914E-16810AA22A8A}"/>
              </a:ext>
            </a:extLst>
          </p:cNvPr>
          <p:cNvSpPr txBox="1">
            <a:spLocks/>
          </p:cNvSpPr>
          <p:nvPr/>
        </p:nvSpPr>
        <p:spPr>
          <a:xfrm>
            <a:off x="1589314" y="341221"/>
            <a:ext cx="9013371" cy="11648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ASCII &amp; UNICODE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796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761</TotalTime>
  <Words>408</Words>
  <Application>Microsoft Office PowerPoint</Application>
  <PresentationFormat>Широкоэкранный</PresentationFormat>
  <Paragraphs>118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Times New Roman</vt:lpstr>
      <vt:lpstr>Office Theme</vt:lpstr>
      <vt:lpstr>C Programming</vt:lpstr>
      <vt:lpstr>Презентация PowerPoint</vt:lpstr>
      <vt:lpstr>List of commands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Andrey Veyler</dc:creator>
  <cp:lastModifiedBy>Andrey Veyler</cp:lastModifiedBy>
  <cp:revision>137</cp:revision>
  <dcterms:created xsi:type="dcterms:W3CDTF">2019-12-17T14:15:21Z</dcterms:created>
  <dcterms:modified xsi:type="dcterms:W3CDTF">2023-09-12T02:38:21Z</dcterms:modified>
</cp:coreProperties>
</file>