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44" r:id="rId3"/>
    <p:sldId id="345" r:id="rId4"/>
    <p:sldId id="347" r:id="rId5"/>
    <p:sldId id="348" r:id="rId6"/>
    <p:sldId id="349" r:id="rId7"/>
    <p:sldId id="350" r:id="rId8"/>
    <p:sldId id="351" r:id="rId9"/>
    <p:sldId id="352" r:id="rId10"/>
    <p:sldId id="353" r:id="rId11"/>
    <p:sldId id="355" r:id="rId12"/>
    <p:sldId id="356" r:id="rId13"/>
    <p:sldId id="357" r:id="rId14"/>
    <p:sldId id="361" r:id="rId15"/>
    <p:sldId id="362" r:id="rId16"/>
    <p:sldId id="363" r:id="rId17"/>
    <p:sldId id="358" r:id="rId18"/>
    <p:sldId id="359" r:id="rId19"/>
    <p:sldId id="360" r:id="rId20"/>
    <p:sldId id="354" r:id="rId21"/>
    <p:sldId id="364" r:id="rId22"/>
    <p:sldId id="365" r:id="rId23"/>
    <p:sldId id="366" r:id="rId24"/>
    <p:sldId id="367" r:id="rId25"/>
    <p:sldId id="368" r:id="rId26"/>
    <p:sldId id="369" r:id="rId27"/>
    <p:sldId id="370" r:id="rId28"/>
    <p:sldId id="371" r:id="rId29"/>
    <p:sldId id="372" r:id="rId30"/>
    <p:sldId id="290"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y Veyler" initials="AV" lastIdx="1" clrIdx="0">
    <p:extLst>
      <p:ext uri="{19B8F6BF-5375-455C-9EA6-DF929625EA0E}">
        <p15:presenceInfo xmlns:p15="http://schemas.microsoft.com/office/powerpoint/2012/main" userId="3d9934d1e83c21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30" autoAdjust="0"/>
  </p:normalViewPr>
  <p:slideViewPr>
    <p:cSldViewPr snapToGrid="0">
      <p:cViewPr varScale="1">
        <p:scale>
          <a:sx n="152" d="100"/>
          <a:sy n="152" d="100"/>
        </p:scale>
        <p:origin x="618" y="1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F5437-F444-4613-A039-4AD69D91C86A}" type="datetimeFigureOut">
              <a:rPr lang="ru-RU" smtClean="0"/>
              <a:t>11.02.2025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EAB29-8E86-49C7-96F5-7C9D72076108}" type="slidenum">
              <a:rPr lang="ru-RU" smtClean="0"/>
              <a:t>‹#›</a:t>
            </a:fld>
            <a:endParaRPr lang="ru-RU"/>
          </a:p>
        </p:txBody>
      </p:sp>
    </p:spTree>
    <p:extLst>
      <p:ext uri="{BB962C8B-B14F-4D97-AF65-F5344CB8AC3E}">
        <p14:creationId xmlns:p14="http://schemas.microsoft.com/office/powerpoint/2010/main" val="316588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a:t>
            </a:fld>
            <a:endParaRPr lang="ru-RU"/>
          </a:p>
        </p:txBody>
      </p:sp>
    </p:spTree>
    <p:extLst>
      <p:ext uri="{BB962C8B-B14F-4D97-AF65-F5344CB8AC3E}">
        <p14:creationId xmlns:p14="http://schemas.microsoft.com/office/powerpoint/2010/main" val="182985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10</a:t>
            </a:fld>
            <a:endParaRPr lang="ru-RU"/>
          </a:p>
        </p:txBody>
      </p:sp>
    </p:spTree>
    <p:extLst>
      <p:ext uri="{BB962C8B-B14F-4D97-AF65-F5344CB8AC3E}">
        <p14:creationId xmlns:p14="http://schemas.microsoft.com/office/powerpoint/2010/main" val="44660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11</a:t>
            </a:fld>
            <a:endParaRPr lang="ru-RU"/>
          </a:p>
        </p:txBody>
      </p:sp>
    </p:spTree>
    <p:extLst>
      <p:ext uri="{BB962C8B-B14F-4D97-AF65-F5344CB8AC3E}">
        <p14:creationId xmlns:p14="http://schemas.microsoft.com/office/powerpoint/2010/main" val="656737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12</a:t>
            </a:fld>
            <a:endParaRPr lang="ru-RU"/>
          </a:p>
        </p:txBody>
      </p:sp>
    </p:spTree>
    <p:extLst>
      <p:ext uri="{BB962C8B-B14F-4D97-AF65-F5344CB8AC3E}">
        <p14:creationId xmlns:p14="http://schemas.microsoft.com/office/powerpoint/2010/main" val="1365922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13</a:t>
            </a:fld>
            <a:endParaRPr lang="ru-RU"/>
          </a:p>
        </p:txBody>
      </p:sp>
    </p:spTree>
    <p:extLst>
      <p:ext uri="{BB962C8B-B14F-4D97-AF65-F5344CB8AC3E}">
        <p14:creationId xmlns:p14="http://schemas.microsoft.com/office/powerpoint/2010/main" val="80553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14</a:t>
            </a:fld>
            <a:endParaRPr lang="ru-RU"/>
          </a:p>
        </p:txBody>
      </p:sp>
    </p:spTree>
    <p:extLst>
      <p:ext uri="{BB962C8B-B14F-4D97-AF65-F5344CB8AC3E}">
        <p14:creationId xmlns:p14="http://schemas.microsoft.com/office/powerpoint/2010/main" val="193373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15</a:t>
            </a:fld>
            <a:endParaRPr lang="ru-RU"/>
          </a:p>
        </p:txBody>
      </p:sp>
    </p:spTree>
    <p:extLst>
      <p:ext uri="{BB962C8B-B14F-4D97-AF65-F5344CB8AC3E}">
        <p14:creationId xmlns:p14="http://schemas.microsoft.com/office/powerpoint/2010/main" val="1906057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16</a:t>
            </a:fld>
            <a:endParaRPr lang="ru-RU"/>
          </a:p>
        </p:txBody>
      </p:sp>
    </p:spTree>
    <p:extLst>
      <p:ext uri="{BB962C8B-B14F-4D97-AF65-F5344CB8AC3E}">
        <p14:creationId xmlns:p14="http://schemas.microsoft.com/office/powerpoint/2010/main" val="344870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17</a:t>
            </a:fld>
            <a:endParaRPr lang="ru-RU"/>
          </a:p>
        </p:txBody>
      </p:sp>
    </p:spTree>
    <p:extLst>
      <p:ext uri="{BB962C8B-B14F-4D97-AF65-F5344CB8AC3E}">
        <p14:creationId xmlns:p14="http://schemas.microsoft.com/office/powerpoint/2010/main" val="390335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18</a:t>
            </a:fld>
            <a:endParaRPr lang="ru-RU"/>
          </a:p>
        </p:txBody>
      </p:sp>
    </p:spTree>
    <p:extLst>
      <p:ext uri="{BB962C8B-B14F-4D97-AF65-F5344CB8AC3E}">
        <p14:creationId xmlns:p14="http://schemas.microsoft.com/office/powerpoint/2010/main" val="3978924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19</a:t>
            </a:fld>
            <a:endParaRPr lang="ru-RU"/>
          </a:p>
        </p:txBody>
      </p:sp>
    </p:spTree>
    <p:extLst>
      <p:ext uri="{BB962C8B-B14F-4D97-AF65-F5344CB8AC3E}">
        <p14:creationId xmlns:p14="http://schemas.microsoft.com/office/powerpoint/2010/main" val="37599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a:t>
            </a:fld>
            <a:endParaRPr lang="ru-RU"/>
          </a:p>
        </p:txBody>
      </p:sp>
    </p:spTree>
    <p:extLst>
      <p:ext uri="{BB962C8B-B14F-4D97-AF65-F5344CB8AC3E}">
        <p14:creationId xmlns:p14="http://schemas.microsoft.com/office/powerpoint/2010/main" val="3843950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20</a:t>
            </a:fld>
            <a:endParaRPr lang="ru-RU"/>
          </a:p>
        </p:txBody>
      </p:sp>
    </p:spTree>
    <p:extLst>
      <p:ext uri="{BB962C8B-B14F-4D97-AF65-F5344CB8AC3E}">
        <p14:creationId xmlns:p14="http://schemas.microsoft.com/office/powerpoint/2010/main" val="3062199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21</a:t>
            </a:fld>
            <a:endParaRPr lang="ru-RU"/>
          </a:p>
        </p:txBody>
      </p:sp>
    </p:spTree>
    <p:extLst>
      <p:ext uri="{BB962C8B-B14F-4D97-AF65-F5344CB8AC3E}">
        <p14:creationId xmlns:p14="http://schemas.microsoft.com/office/powerpoint/2010/main" val="3090738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22</a:t>
            </a:fld>
            <a:endParaRPr lang="ru-RU"/>
          </a:p>
        </p:txBody>
      </p:sp>
    </p:spTree>
    <p:extLst>
      <p:ext uri="{BB962C8B-B14F-4D97-AF65-F5344CB8AC3E}">
        <p14:creationId xmlns:p14="http://schemas.microsoft.com/office/powerpoint/2010/main" val="1894408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23</a:t>
            </a:fld>
            <a:endParaRPr lang="ru-RU"/>
          </a:p>
        </p:txBody>
      </p:sp>
    </p:spTree>
    <p:extLst>
      <p:ext uri="{BB962C8B-B14F-4D97-AF65-F5344CB8AC3E}">
        <p14:creationId xmlns:p14="http://schemas.microsoft.com/office/powerpoint/2010/main" val="1873526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24</a:t>
            </a:fld>
            <a:endParaRPr lang="ru-RU"/>
          </a:p>
        </p:txBody>
      </p:sp>
    </p:spTree>
    <p:extLst>
      <p:ext uri="{BB962C8B-B14F-4D97-AF65-F5344CB8AC3E}">
        <p14:creationId xmlns:p14="http://schemas.microsoft.com/office/powerpoint/2010/main" val="3398014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25</a:t>
            </a:fld>
            <a:endParaRPr lang="ru-RU"/>
          </a:p>
        </p:txBody>
      </p:sp>
    </p:spTree>
    <p:extLst>
      <p:ext uri="{BB962C8B-B14F-4D97-AF65-F5344CB8AC3E}">
        <p14:creationId xmlns:p14="http://schemas.microsoft.com/office/powerpoint/2010/main" val="716665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26</a:t>
            </a:fld>
            <a:endParaRPr lang="ru-RU"/>
          </a:p>
        </p:txBody>
      </p:sp>
    </p:spTree>
    <p:extLst>
      <p:ext uri="{BB962C8B-B14F-4D97-AF65-F5344CB8AC3E}">
        <p14:creationId xmlns:p14="http://schemas.microsoft.com/office/powerpoint/2010/main" val="2900054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27</a:t>
            </a:fld>
            <a:endParaRPr lang="ru-RU"/>
          </a:p>
        </p:txBody>
      </p:sp>
    </p:spTree>
    <p:extLst>
      <p:ext uri="{BB962C8B-B14F-4D97-AF65-F5344CB8AC3E}">
        <p14:creationId xmlns:p14="http://schemas.microsoft.com/office/powerpoint/2010/main" val="3090336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28</a:t>
            </a:fld>
            <a:endParaRPr lang="ru-RU"/>
          </a:p>
        </p:txBody>
      </p:sp>
    </p:spTree>
    <p:extLst>
      <p:ext uri="{BB962C8B-B14F-4D97-AF65-F5344CB8AC3E}">
        <p14:creationId xmlns:p14="http://schemas.microsoft.com/office/powerpoint/2010/main" val="1780304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29</a:t>
            </a:fld>
            <a:endParaRPr lang="ru-RU"/>
          </a:p>
        </p:txBody>
      </p:sp>
    </p:spTree>
    <p:extLst>
      <p:ext uri="{BB962C8B-B14F-4D97-AF65-F5344CB8AC3E}">
        <p14:creationId xmlns:p14="http://schemas.microsoft.com/office/powerpoint/2010/main" val="426647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3</a:t>
            </a:fld>
            <a:endParaRPr lang="ru-RU"/>
          </a:p>
        </p:txBody>
      </p:sp>
    </p:spTree>
    <p:extLst>
      <p:ext uri="{BB962C8B-B14F-4D97-AF65-F5344CB8AC3E}">
        <p14:creationId xmlns:p14="http://schemas.microsoft.com/office/powerpoint/2010/main" val="19992785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30</a:t>
            </a:fld>
            <a:endParaRPr lang="ru-RU"/>
          </a:p>
        </p:txBody>
      </p:sp>
    </p:spTree>
    <p:extLst>
      <p:ext uri="{BB962C8B-B14F-4D97-AF65-F5344CB8AC3E}">
        <p14:creationId xmlns:p14="http://schemas.microsoft.com/office/powerpoint/2010/main" val="121856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4</a:t>
            </a:fld>
            <a:endParaRPr lang="ru-RU"/>
          </a:p>
        </p:txBody>
      </p:sp>
    </p:spTree>
    <p:extLst>
      <p:ext uri="{BB962C8B-B14F-4D97-AF65-F5344CB8AC3E}">
        <p14:creationId xmlns:p14="http://schemas.microsoft.com/office/powerpoint/2010/main" val="320512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5</a:t>
            </a:fld>
            <a:endParaRPr lang="ru-RU"/>
          </a:p>
        </p:txBody>
      </p:sp>
    </p:spTree>
    <p:extLst>
      <p:ext uri="{BB962C8B-B14F-4D97-AF65-F5344CB8AC3E}">
        <p14:creationId xmlns:p14="http://schemas.microsoft.com/office/powerpoint/2010/main" val="186466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6</a:t>
            </a:fld>
            <a:endParaRPr lang="ru-RU"/>
          </a:p>
        </p:txBody>
      </p:sp>
    </p:spTree>
    <p:extLst>
      <p:ext uri="{BB962C8B-B14F-4D97-AF65-F5344CB8AC3E}">
        <p14:creationId xmlns:p14="http://schemas.microsoft.com/office/powerpoint/2010/main" val="212306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7</a:t>
            </a:fld>
            <a:endParaRPr lang="ru-RU"/>
          </a:p>
        </p:txBody>
      </p:sp>
    </p:spTree>
    <p:extLst>
      <p:ext uri="{BB962C8B-B14F-4D97-AF65-F5344CB8AC3E}">
        <p14:creationId xmlns:p14="http://schemas.microsoft.com/office/powerpoint/2010/main" val="139368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8</a:t>
            </a:fld>
            <a:endParaRPr lang="ru-RU"/>
          </a:p>
        </p:txBody>
      </p:sp>
    </p:spTree>
    <p:extLst>
      <p:ext uri="{BB962C8B-B14F-4D97-AF65-F5344CB8AC3E}">
        <p14:creationId xmlns:p14="http://schemas.microsoft.com/office/powerpoint/2010/main" val="371479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9</a:t>
            </a:fld>
            <a:endParaRPr lang="ru-RU"/>
          </a:p>
        </p:txBody>
      </p:sp>
    </p:spTree>
    <p:extLst>
      <p:ext uri="{BB962C8B-B14F-4D97-AF65-F5344CB8AC3E}">
        <p14:creationId xmlns:p14="http://schemas.microsoft.com/office/powerpoint/2010/main" val="4250756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80478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83609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0009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49650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8BF7D01-7D49-4F37-AA30-F04C65571A4A}" type="datetimeFigureOut">
              <a:rPr lang="ru-RU" smtClean="0"/>
              <a:t>11.02.2025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8121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8BF7D01-7D49-4F37-AA30-F04C65571A4A}" type="datetimeFigureOut">
              <a:rPr lang="ru-RU" smtClean="0"/>
              <a:t>11.02.2025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79940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8BF7D01-7D49-4F37-AA30-F04C65571A4A}" type="datetimeFigureOut">
              <a:rPr lang="ru-RU" smtClean="0"/>
              <a:t>11.02.2025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5008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8BF7D01-7D49-4F37-AA30-F04C65571A4A}" type="datetimeFigureOut">
              <a:rPr lang="ru-RU" smtClean="0"/>
              <a:t>11.02.2025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48205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F7D01-7D49-4F37-AA30-F04C65571A4A}" type="datetimeFigureOut">
              <a:rPr lang="ru-RU" smtClean="0"/>
              <a:t>11.02.2025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9890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11.02.2025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40629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11.02.2025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2008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F7D01-7D49-4F37-AA30-F04C65571A4A}" type="datetimeFigureOut">
              <a:rPr lang="ru-RU" smtClean="0"/>
              <a:t>11.02.2025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C3A23-AFCE-4B49-9CB1-3B0B6D1FEC45}" type="slidenum">
              <a:rPr lang="ru-RU" smtClean="0"/>
              <a:t>‹#›</a:t>
            </a:fld>
            <a:endParaRPr lang="ru-RU"/>
          </a:p>
        </p:txBody>
      </p:sp>
    </p:spTree>
    <p:extLst>
      <p:ext uri="{BB962C8B-B14F-4D97-AF65-F5344CB8AC3E}">
        <p14:creationId xmlns:p14="http://schemas.microsoft.com/office/powerpoint/2010/main" val="2251790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1262"/>
            <a:ext cx="9144000" cy="2387600"/>
          </a:xfrm>
        </p:spPr>
        <p:txBody>
          <a:bodyPr/>
          <a:lstStyle/>
          <a:p>
            <a:r>
              <a:rPr lang="en-US" dirty="0"/>
              <a:t>C Programming</a:t>
            </a:r>
            <a:br>
              <a:rPr lang="en-US" dirty="0"/>
            </a:br>
            <a:r>
              <a:rPr lang="en-US" sz="3200" dirty="0"/>
              <a:t>2_linked_lists</a:t>
            </a:r>
            <a:endParaRPr lang="ru-RU" dirty="0"/>
          </a:p>
        </p:txBody>
      </p:sp>
    </p:spTree>
    <p:extLst>
      <p:ext uri="{BB962C8B-B14F-4D97-AF65-F5344CB8AC3E}">
        <p14:creationId xmlns:p14="http://schemas.microsoft.com/office/powerpoint/2010/main" val="267876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9A81F131-66F7-43FE-8A6C-D508EAAA9C4D}"/>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Проход по списку и его вывод</a:t>
            </a:r>
          </a:p>
        </p:txBody>
      </p:sp>
      <p:sp>
        <p:nvSpPr>
          <p:cNvPr id="10" name="TextBox 9">
            <a:extLst>
              <a:ext uri="{FF2B5EF4-FFF2-40B4-BE49-F238E27FC236}">
                <a16:creationId xmlns:a16="http://schemas.microsoft.com/office/drawing/2014/main" id="{24C17576-E8CD-447C-B9DF-7CFD35DBAFC2}"/>
              </a:ext>
            </a:extLst>
          </p:cNvPr>
          <p:cNvSpPr txBox="1"/>
          <p:nvPr/>
        </p:nvSpPr>
        <p:spPr>
          <a:xfrm>
            <a:off x="746361" y="1715607"/>
            <a:ext cx="5817857" cy="1200329"/>
          </a:xfrm>
          <a:prstGeom prst="rect">
            <a:avLst/>
          </a:prstGeom>
          <a:noFill/>
        </p:spPr>
        <p:txBody>
          <a:bodyPr wrap="square">
            <a:spAutoFit/>
          </a:bodyPr>
          <a:lstStyle/>
          <a:p>
            <a:pPr marL="285750" indent="-285750">
              <a:buFont typeface="Arial" panose="020B0604020202020204" pitchFamily="34" charset="0"/>
              <a:buChar char="•"/>
            </a:pPr>
            <a:r>
              <a:rPr lang="ru-RU" dirty="0"/>
              <a:t>Пока текущий узел не равен NULL:</a:t>
            </a:r>
          </a:p>
          <a:p>
            <a:pPr marL="742950" lvl="1" indent="-285750">
              <a:buFont typeface="Arial" panose="020B0604020202020204" pitchFamily="34" charset="0"/>
              <a:buChar char="•"/>
            </a:pPr>
            <a:r>
              <a:rPr lang="ru-RU" dirty="0"/>
              <a:t>Печатаем на экран данные</a:t>
            </a:r>
          </a:p>
          <a:p>
            <a:pPr marL="742950" lvl="1" indent="-285750">
              <a:buFont typeface="Arial" panose="020B0604020202020204" pitchFamily="34" charset="0"/>
              <a:buChar char="•"/>
            </a:pPr>
            <a:r>
              <a:rPr lang="ru-RU" dirty="0"/>
              <a:t>Приравниваем текущий указатель на следующий</a:t>
            </a:r>
          </a:p>
          <a:p>
            <a:pPr marL="285750" indent="-285750">
              <a:buFont typeface="Arial" panose="020B0604020202020204" pitchFamily="34" charset="0"/>
              <a:buChar char="•"/>
            </a:pPr>
            <a:r>
              <a:rPr lang="ru-RU" dirty="0"/>
              <a:t>Список закончился</a:t>
            </a:r>
          </a:p>
        </p:txBody>
      </p:sp>
      <p:pic>
        <p:nvPicPr>
          <p:cNvPr id="9218" name="Picture 2" descr="alt text">
            <a:extLst>
              <a:ext uri="{FF2B5EF4-FFF2-40B4-BE49-F238E27FC236}">
                <a16:creationId xmlns:a16="http://schemas.microsoft.com/office/drawing/2014/main" id="{8F0228A1-0D92-4912-B4F8-5FE5C549A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61" y="3104101"/>
            <a:ext cx="5392377" cy="223289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lt text">
            <a:extLst>
              <a:ext uri="{FF2B5EF4-FFF2-40B4-BE49-F238E27FC236}">
                <a16:creationId xmlns:a16="http://schemas.microsoft.com/office/drawing/2014/main" id="{E146E015-17E2-4653-9246-22134F1900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4034" y="1609740"/>
            <a:ext cx="4962859" cy="2232899"/>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lt text">
            <a:extLst>
              <a:ext uri="{FF2B5EF4-FFF2-40B4-BE49-F238E27FC236}">
                <a16:creationId xmlns:a16="http://schemas.microsoft.com/office/drawing/2014/main" id="{D22327C7-84A4-435D-A5D1-DC4EA191A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4035" y="4234744"/>
            <a:ext cx="4962859" cy="227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36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2">
            <a:extLst>
              <a:ext uri="{FF2B5EF4-FFF2-40B4-BE49-F238E27FC236}">
                <a16:creationId xmlns:a16="http://schemas.microsoft.com/office/drawing/2014/main" id="{F6CF6776-696C-4A86-AA7E-FD693C0D51C5}"/>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Длина списка</a:t>
            </a:r>
          </a:p>
        </p:txBody>
      </p:sp>
      <p:sp>
        <p:nvSpPr>
          <p:cNvPr id="13" name="TextBox 12">
            <a:extLst>
              <a:ext uri="{FF2B5EF4-FFF2-40B4-BE49-F238E27FC236}">
                <a16:creationId xmlns:a16="http://schemas.microsoft.com/office/drawing/2014/main" id="{0A7ECCE6-13C3-4A0F-89EB-CC25594DA038}"/>
              </a:ext>
            </a:extLst>
          </p:cNvPr>
          <p:cNvSpPr txBox="1"/>
          <p:nvPr/>
        </p:nvSpPr>
        <p:spPr>
          <a:xfrm>
            <a:off x="3048525" y="3417897"/>
            <a:ext cx="6094948" cy="1477328"/>
          </a:xfrm>
          <a:prstGeom prst="rect">
            <a:avLst/>
          </a:prstGeom>
          <a:noFill/>
        </p:spPr>
        <p:txBody>
          <a:bodyPr wrap="square">
            <a:spAutoFit/>
          </a:bodyPr>
          <a:lstStyle/>
          <a:p>
            <a:pPr marL="285750" indent="-285750">
              <a:buFont typeface="Arial" panose="020B0604020202020204" pitchFamily="34" charset="0"/>
              <a:buChar char="•"/>
            </a:pPr>
            <a:r>
              <a:rPr lang="ru-RU" dirty="0"/>
              <a:t>Длина списка = 0</a:t>
            </a:r>
          </a:p>
          <a:p>
            <a:pPr marL="285750" indent="-285750">
              <a:buFont typeface="Arial" panose="020B0604020202020204" pitchFamily="34" charset="0"/>
              <a:buChar char="•"/>
            </a:pPr>
            <a:r>
              <a:rPr lang="ru-RU" dirty="0"/>
              <a:t>Пока текущий узел не равен NULL:</a:t>
            </a:r>
          </a:p>
          <a:p>
            <a:pPr marL="742950" lvl="1" indent="-285750">
              <a:buFont typeface="Arial" panose="020B0604020202020204" pitchFamily="34" charset="0"/>
              <a:buChar char="•"/>
            </a:pPr>
            <a:r>
              <a:rPr lang="ru-RU" dirty="0"/>
              <a:t>Длина списка + 1</a:t>
            </a:r>
          </a:p>
          <a:p>
            <a:pPr marL="742950" lvl="1" indent="-285750">
              <a:buFont typeface="Arial" panose="020B0604020202020204" pitchFamily="34" charset="0"/>
              <a:buChar char="•"/>
            </a:pPr>
            <a:r>
              <a:rPr lang="ru-RU" dirty="0"/>
              <a:t>Приравниваем текущий указатель на следующий</a:t>
            </a:r>
            <a:endParaRPr lang="en-US" dirty="0"/>
          </a:p>
          <a:p>
            <a:pPr marL="285750" indent="-285750">
              <a:buFont typeface="Arial" panose="020B0604020202020204" pitchFamily="34" charset="0"/>
              <a:buChar char="•"/>
            </a:pPr>
            <a:r>
              <a:rPr lang="ru-RU" dirty="0"/>
              <a:t>Возвращаем длину</a:t>
            </a:r>
          </a:p>
        </p:txBody>
      </p:sp>
      <p:sp>
        <p:nvSpPr>
          <p:cNvPr id="15" name="TextBox 14">
            <a:extLst>
              <a:ext uri="{FF2B5EF4-FFF2-40B4-BE49-F238E27FC236}">
                <a16:creationId xmlns:a16="http://schemas.microsoft.com/office/drawing/2014/main" id="{77602A8C-BDDD-4667-B4FC-C0ABDB0854C8}"/>
              </a:ext>
            </a:extLst>
          </p:cNvPr>
          <p:cNvSpPr txBox="1"/>
          <p:nvPr/>
        </p:nvSpPr>
        <p:spPr>
          <a:xfrm>
            <a:off x="3470646" y="2108112"/>
            <a:ext cx="5250705" cy="707886"/>
          </a:xfrm>
          <a:prstGeom prst="rect">
            <a:avLst/>
          </a:prstGeom>
          <a:noFill/>
        </p:spPr>
        <p:txBody>
          <a:bodyPr wrap="square">
            <a:spAutoFit/>
          </a:bodyPr>
          <a:lstStyle/>
          <a:p>
            <a:r>
              <a:rPr lang="ru-RU" sz="2000" b="0" dirty="0">
                <a:solidFill>
                  <a:srgbClr val="6A9955"/>
                </a:solidFill>
                <a:effectLst/>
                <a:latin typeface="Consolas" panose="020B0609020204030204" pitchFamily="49" charset="0"/>
              </a:rPr>
              <a:t>// Возвращает длину списка (</a:t>
            </a:r>
            <a:r>
              <a:rPr lang="en-US" sz="2000" b="0" dirty="0">
                <a:solidFill>
                  <a:srgbClr val="6A9955"/>
                </a:solidFill>
                <a:effectLst/>
                <a:latin typeface="Consolas" panose="020B0609020204030204" pitchFamily="49" charset="0"/>
              </a:rPr>
              <a:t>int)</a:t>
            </a:r>
            <a:endParaRPr lang="ru-RU" sz="2000" b="0" dirty="0">
              <a:solidFill>
                <a:srgbClr val="CCCCCC"/>
              </a:solidFill>
              <a:effectLst/>
              <a:latin typeface="Consolas" panose="020B0609020204030204" pitchFamily="49" charset="0"/>
            </a:endParaRPr>
          </a:p>
          <a:p>
            <a:r>
              <a:rPr lang="ru-RU" sz="2000" b="0" dirty="0" err="1">
                <a:solidFill>
                  <a:srgbClr val="569CD6"/>
                </a:solidFill>
                <a:effectLst/>
                <a:latin typeface="Consolas" panose="020B0609020204030204" pitchFamily="49" charset="0"/>
              </a:rPr>
              <a:t>int</a:t>
            </a:r>
            <a:r>
              <a:rPr lang="ru-RU" sz="2000" b="0" dirty="0">
                <a:solidFill>
                  <a:srgbClr val="CCCCCC"/>
                </a:solidFill>
                <a:effectLst/>
                <a:latin typeface="Consolas" panose="020B0609020204030204" pitchFamily="49" charset="0"/>
              </a:rPr>
              <a:t> </a:t>
            </a:r>
            <a:r>
              <a:rPr lang="ru-RU" sz="2000" b="0" dirty="0" err="1">
                <a:solidFill>
                  <a:srgbClr val="DCDCAA"/>
                </a:solidFill>
                <a:effectLst/>
                <a:latin typeface="Consolas" panose="020B0609020204030204" pitchFamily="49" charset="0"/>
              </a:rPr>
              <a:t>lengthList</a:t>
            </a:r>
            <a:r>
              <a:rPr lang="ru-RU" sz="2000" b="0" dirty="0">
                <a:solidFill>
                  <a:srgbClr val="CCCCCC"/>
                </a:solidFill>
                <a:effectLst/>
                <a:latin typeface="Consolas" panose="020B0609020204030204" pitchFamily="49" charset="0"/>
              </a:rPr>
              <a:t>(</a:t>
            </a:r>
            <a:r>
              <a:rPr lang="ru-RU" sz="2000" b="0" dirty="0" err="1">
                <a:solidFill>
                  <a:srgbClr val="4EC9B0"/>
                </a:solidFill>
                <a:effectLst/>
                <a:latin typeface="Consolas" panose="020B0609020204030204" pitchFamily="49" charset="0"/>
              </a:rPr>
              <a:t>node_t</a:t>
            </a:r>
            <a:r>
              <a:rPr lang="ru-RU" sz="2000" b="0" dirty="0">
                <a:solidFill>
                  <a:srgbClr val="D4D4D4"/>
                </a:solidFill>
                <a:effectLst/>
                <a:latin typeface="Consolas" panose="020B0609020204030204" pitchFamily="49" charset="0"/>
              </a:rPr>
              <a:t>*</a:t>
            </a:r>
            <a:r>
              <a:rPr lang="ru-RU" sz="2000" b="0" dirty="0">
                <a:solidFill>
                  <a:srgbClr val="CCCCCC"/>
                </a:solidFill>
                <a:effectLst/>
                <a:latin typeface="Consolas" panose="020B0609020204030204" pitchFamily="49" charset="0"/>
              </a:rPr>
              <a:t> </a:t>
            </a:r>
            <a:r>
              <a:rPr lang="ru-RU" sz="2000" b="0" dirty="0" err="1">
                <a:solidFill>
                  <a:srgbClr val="9CDCFE"/>
                </a:solidFill>
                <a:effectLst/>
                <a:latin typeface="Consolas" panose="020B0609020204030204" pitchFamily="49" charset="0"/>
              </a:rPr>
              <a:t>head</a:t>
            </a:r>
            <a:r>
              <a:rPr lang="ru-RU" sz="2000" b="0" dirty="0">
                <a:solidFill>
                  <a:srgbClr val="CCCCCC"/>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endParaRPr lang="ru-RU"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16152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F66EEF51-71E4-41D1-96B2-F8CB5B4287BD}"/>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Поиск в списке</a:t>
            </a:r>
          </a:p>
        </p:txBody>
      </p:sp>
      <p:sp>
        <p:nvSpPr>
          <p:cNvPr id="4" name="TextBox 3">
            <a:extLst>
              <a:ext uri="{FF2B5EF4-FFF2-40B4-BE49-F238E27FC236}">
                <a16:creationId xmlns:a16="http://schemas.microsoft.com/office/drawing/2014/main" id="{F0269353-9A37-4864-A5B7-E73E24DA6354}"/>
              </a:ext>
            </a:extLst>
          </p:cNvPr>
          <p:cNvSpPr txBox="1"/>
          <p:nvPr/>
        </p:nvSpPr>
        <p:spPr>
          <a:xfrm>
            <a:off x="2647292" y="2048205"/>
            <a:ext cx="6897414" cy="923330"/>
          </a:xfrm>
          <a:prstGeom prst="rect">
            <a:avLst/>
          </a:prstGeom>
          <a:noFill/>
        </p:spPr>
        <p:txBody>
          <a:bodyPr wrap="square">
            <a:spAutoFit/>
          </a:bodyPr>
          <a:lstStyle/>
          <a:p>
            <a:r>
              <a:rPr lang="ru-RU" b="0" dirty="0">
                <a:solidFill>
                  <a:srgbClr val="6A9955"/>
                </a:solidFill>
                <a:effectLst/>
                <a:latin typeface="Consolas" panose="020B0609020204030204" pitchFamily="49" charset="0"/>
              </a:rPr>
              <a:t>// Функция поиска, проходим по списку, </a:t>
            </a:r>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 </a:t>
            </a:r>
            <a:r>
              <a:rPr lang="ru-RU" b="0" dirty="0">
                <a:solidFill>
                  <a:srgbClr val="6A9955"/>
                </a:solidFill>
                <a:effectLst/>
                <a:latin typeface="Consolas" panose="020B0609020204030204" pitchFamily="49" charset="0"/>
              </a:rPr>
              <a:t>если элемент в списке вернем </a:t>
            </a:r>
            <a:r>
              <a:rPr lang="ru-RU" b="0" dirty="0" err="1">
                <a:solidFill>
                  <a:srgbClr val="6A9955"/>
                </a:solidFill>
                <a:effectLst/>
                <a:latin typeface="Consolas" panose="020B0609020204030204" pitchFamily="49" charset="0"/>
              </a:rPr>
              <a:t>true</a:t>
            </a:r>
            <a:r>
              <a:rPr lang="ru-RU" b="0" dirty="0">
                <a:solidFill>
                  <a:srgbClr val="6A9955"/>
                </a:solidFill>
                <a:effectLst/>
                <a:latin typeface="Consolas" panose="020B0609020204030204" pitchFamily="49" charset="0"/>
              </a:rPr>
              <a:t> иначе </a:t>
            </a:r>
            <a:r>
              <a:rPr lang="ru-RU" b="0" dirty="0" err="1">
                <a:solidFill>
                  <a:srgbClr val="6A9955"/>
                </a:solidFill>
                <a:effectLst/>
                <a:latin typeface="Consolas" panose="020B0609020204030204" pitchFamily="49" charset="0"/>
              </a:rPr>
              <a:t>false</a:t>
            </a:r>
            <a:endParaRPr lang="ru-RU" b="0" dirty="0">
              <a:solidFill>
                <a:srgbClr val="CCCCCC"/>
              </a:solidFill>
              <a:effectLst/>
              <a:latin typeface="Consolas" panose="020B0609020204030204" pitchFamily="49" charset="0"/>
            </a:endParaRPr>
          </a:p>
          <a:p>
            <a:r>
              <a:rPr lang="ru-RU" b="0" dirty="0" err="1">
                <a:solidFill>
                  <a:srgbClr val="569CD6"/>
                </a:solidFill>
                <a:effectLst/>
                <a:latin typeface="Consolas" panose="020B0609020204030204" pitchFamily="49" charset="0"/>
              </a:rPr>
              <a:t>bool</a:t>
            </a:r>
            <a:r>
              <a:rPr lang="ru-RU" b="0" dirty="0">
                <a:solidFill>
                  <a:srgbClr val="CCCCCC"/>
                </a:solidFill>
                <a:effectLst/>
                <a:latin typeface="Consolas" panose="020B0609020204030204" pitchFamily="49" charset="0"/>
              </a:rPr>
              <a:t> </a:t>
            </a:r>
            <a:r>
              <a:rPr lang="ru-RU" b="0" dirty="0" err="1">
                <a:solidFill>
                  <a:srgbClr val="DCDCAA"/>
                </a:solidFill>
                <a:effectLst/>
                <a:latin typeface="Consolas" panose="020B0609020204030204" pitchFamily="49" charset="0"/>
              </a:rPr>
              <a:t>searchList</a:t>
            </a:r>
            <a:r>
              <a:rPr lang="ru-RU" b="0" dirty="0">
                <a:solidFill>
                  <a:srgbClr val="CCCCCC"/>
                </a:solidFill>
                <a:effectLst/>
                <a:latin typeface="Consolas" panose="020B0609020204030204" pitchFamily="49" charset="0"/>
              </a:rPr>
              <a:t>(</a:t>
            </a:r>
            <a:r>
              <a:rPr lang="ru-RU" b="0" dirty="0" err="1">
                <a:solidFill>
                  <a:srgbClr val="4EC9B0"/>
                </a:solidFill>
                <a:effectLst/>
                <a:latin typeface="Consolas" panose="020B0609020204030204" pitchFamily="49" charset="0"/>
              </a:rPr>
              <a:t>node_t</a:t>
            </a:r>
            <a:r>
              <a:rPr lang="ru-RU" b="0" dirty="0">
                <a:solidFill>
                  <a:srgbClr val="D4D4D4"/>
                </a:solidFill>
                <a:effectLst/>
                <a:latin typeface="Consolas" panose="020B0609020204030204" pitchFamily="49" charset="0"/>
              </a:rPr>
              <a:t>*</a:t>
            </a:r>
            <a:r>
              <a:rPr lang="ru-RU" b="0" dirty="0">
                <a:solidFill>
                  <a:srgbClr val="CCCCCC"/>
                </a:solidFill>
                <a:effectLst/>
                <a:latin typeface="Consolas" panose="020B0609020204030204" pitchFamily="49" charset="0"/>
              </a:rPr>
              <a:t> </a:t>
            </a:r>
            <a:r>
              <a:rPr lang="ru-RU" b="0" dirty="0" err="1">
                <a:solidFill>
                  <a:srgbClr val="9CDCFE"/>
                </a:solidFill>
                <a:effectLst/>
                <a:latin typeface="Consolas" panose="020B0609020204030204" pitchFamily="49" charset="0"/>
              </a:rPr>
              <a:t>head</a:t>
            </a:r>
            <a:r>
              <a:rPr lang="ru-RU" b="0" dirty="0">
                <a:solidFill>
                  <a:srgbClr val="CCCCCC"/>
                </a:solidFill>
                <a:effectLst/>
                <a:latin typeface="Consolas" panose="020B0609020204030204" pitchFamily="49" charset="0"/>
              </a:rPr>
              <a:t>, </a:t>
            </a:r>
            <a:r>
              <a:rPr lang="ru-RU" b="0" dirty="0" err="1">
                <a:solidFill>
                  <a:srgbClr val="569CD6"/>
                </a:solidFill>
                <a:effectLst/>
                <a:latin typeface="Consolas" panose="020B0609020204030204" pitchFamily="49" charset="0"/>
              </a:rPr>
              <a:t>int</a:t>
            </a:r>
            <a:r>
              <a:rPr lang="ru-RU" b="0" dirty="0">
                <a:solidFill>
                  <a:srgbClr val="CCCCCC"/>
                </a:solidFill>
                <a:effectLst/>
                <a:latin typeface="Consolas" panose="020B0609020204030204" pitchFamily="49" charset="0"/>
              </a:rPr>
              <a:t> </a:t>
            </a:r>
            <a:r>
              <a:rPr lang="ru-RU" b="0" dirty="0" err="1">
                <a:solidFill>
                  <a:srgbClr val="9CDCFE"/>
                </a:solidFill>
                <a:effectLst/>
                <a:latin typeface="Consolas" panose="020B0609020204030204" pitchFamily="49" charset="0"/>
              </a:rPr>
              <a:t>target</a:t>
            </a:r>
            <a:r>
              <a:rPr lang="ru-RU" b="0" dirty="0">
                <a:solidFill>
                  <a:srgbClr val="CCCCCC"/>
                </a:solidFill>
                <a:effectLst/>
                <a:latin typeface="Consolas" panose="020B0609020204030204" pitchFamily="49" charset="0"/>
              </a:rPr>
              <a:t>)</a:t>
            </a:r>
            <a:r>
              <a:rPr lang="en-US" b="0" dirty="0">
                <a:solidFill>
                  <a:srgbClr val="CCCCCC"/>
                </a:solidFill>
                <a:effectLst/>
                <a:latin typeface="Consolas" panose="020B0609020204030204" pitchFamily="49" charset="0"/>
              </a:rPr>
              <a:t>;</a:t>
            </a:r>
            <a:endParaRPr lang="ru-RU"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3D18C7C-12F0-43BE-AF0F-F20D511CF9AC}"/>
              </a:ext>
            </a:extLst>
          </p:cNvPr>
          <p:cNvSpPr txBox="1"/>
          <p:nvPr/>
        </p:nvSpPr>
        <p:spPr>
          <a:xfrm>
            <a:off x="3048525" y="3593162"/>
            <a:ext cx="6094948" cy="1477328"/>
          </a:xfrm>
          <a:prstGeom prst="rect">
            <a:avLst/>
          </a:prstGeom>
          <a:noFill/>
        </p:spPr>
        <p:txBody>
          <a:bodyPr wrap="square">
            <a:spAutoFit/>
          </a:bodyPr>
          <a:lstStyle/>
          <a:p>
            <a:pPr marL="285750" indent="-285750">
              <a:buFont typeface="Arial" panose="020B0604020202020204" pitchFamily="34" charset="0"/>
              <a:buChar char="•"/>
            </a:pPr>
            <a:r>
              <a:rPr lang="ru-RU" dirty="0"/>
              <a:t>Пока текущий узел не равен NULL:</a:t>
            </a:r>
          </a:p>
          <a:p>
            <a:pPr marL="742950" lvl="1" indent="-285750">
              <a:buFont typeface="Arial" panose="020B0604020202020204" pitchFamily="34" charset="0"/>
              <a:buChar char="•"/>
            </a:pPr>
            <a:r>
              <a:rPr lang="ru-RU" dirty="0"/>
              <a:t>Если </a:t>
            </a:r>
            <a:r>
              <a:rPr lang="ru-RU" dirty="0" err="1"/>
              <a:t>data</a:t>
            </a:r>
            <a:r>
              <a:rPr lang="ru-RU" dirty="0"/>
              <a:t> = искомой</a:t>
            </a:r>
          </a:p>
          <a:p>
            <a:pPr marL="1200150" lvl="2" indent="-285750">
              <a:buFont typeface="Arial" panose="020B0604020202020204" pitchFamily="34" charset="0"/>
              <a:buChar char="•"/>
            </a:pPr>
            <a:r>
              <a:rPr lang="ru-RU" dirty="0"/>
              <a:t>Возвращаем </a:t>
            </a:r>
            <a:r>
              <a:rPr lang="ru-RU" dirty="0" err="1"/>
              <a:t>true</a:t>
            </a:r>
            <a:r>
              <a:rPr lang="ru-RU" dirty="0"/>
              <a:t> (искомый элемент есть в списке)</a:t>
            </a:r>
          </a:p>
          <a:p>
            <a:pPr marL="742950" lvl="1" indent="-285750">
              <a:buFont typeface="Arial" panose="020B0604020202020204" pitchFamily="34" charset="0"/>
              <a:buChar char="•"/>
            </a:pPr>
            <a:r>
              <a:rPr lang="ru-RU" dirty="0"/>
              <a:t>Приравниваем текущий указатель на следующий</a:t>
            </a:r>
          </a:p>
        </p:txBody>
      </p:sp>
    </p:spTree>
    <p:extLst>
      <p:ext uri="{BB962C8B-B14F-4D97-AF65-F5344CB8AC3E}">
        <p14:creationId xmlns:p14="http://schemas.microsoft.com/office/powerpoint/2010/main" val="123348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57485359-5D72-4627-8CA0-B7FA62198B5D}"/>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Добавление элемента в начало</a:t>
            </a:r>
          </a:p>
        </p:txBody>
      </p:sp>
      <p:pic>
        <p:nvPicPr>
          <p:cNvPr id="10242" name="Picture 2" descr="alt text">
            <a:extLst>
              <a:ext uri="{FF2B5EF4-FFF2-40B4-BE49-F238E27FC236}">
                <a16:creationId xmlns:a16="http://schemas.microsoft.com/office/drawing/2014/main" id="{60B0CA64-502D-4222-B7DA-644196345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242" y="3064816"/>
            <a:ext cx="7355512" cy="30930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61AF76-6A42-444F-87F0-2AF8E503FDEA}"/>
              </a:ext>
            </a:extLst>
          </p:cNvPr>
          <p:cNvSpPr txBox="1"/>
          <p:nvPr/>
        </p:nvSpPr>
        <p:spPr>
          <a:xfrm>
            <a:off x="2634679" y="1576189"/>
            <a:ext cx="6922638" cy="1200329"/>
          </a:xfrm>
          <a:prstGeom prst="rect">
            <a:avLst/>
          </a:prstGeom>
          <a:noFill/>
        </p:spPr>
        <p:txBody>
          <a:bodyPr wrap="square">
            <a:spAutoFit/>
          </a:bodyPr>
          <a:lstStyle/>
          <a:p>
            <a:pPr marL="285750" indent="-285750">
              <a:buFont typeface="Arial" panose="020B0604020202020204" pitchFamily="34" charset="0"/>
              <a:buChar char="•"/>
            </a:pPr>
            <a:r>
              <a:rPr lang="ru-RU" dirty="0"/>
              <a:t>Создать новый узел с заданным значением.</a:t>
            </a:r>
          </a:p>
          <a:p>
            <a:pPr marL="285750" indent="-285750">
              <a:buFont typeface="Arial" panose="020B0604020202020204" pitchFamily="34" charset="0"/>
              <a:buChar char="•"/>
            </a:pPr>
            <a:r>
              <a:rPr lang="ru-RU" dirty="0"/>
              <a:t>Установить следующий указатель нового узла на текущий </a:t>
            </a:r>
            <a:r>
              <a:rPr lang="ru-RU" dirty="0" err="1"/>
              <a:t>head</a:t>
            </a:r>
            <a:r>
              <a:rPr lang="ru-RU" dirty="0"/>
              <a:t>.</a:t>
            </a:r>
          </a:p>
          <a:p>
            <a:pPr marL="285750" indent="-285750">
              <a:buFont typeface="Arial" panose="020B0604020202020204" pitchFamily="34" charset="0"/>
              <a:buChar char="•"/>
            </a:pPr>
            <a:r>
              <a:rPr lang="ru-RU" dirty="0" err="1"/>
              <a:t>head</a:t>
            </a:r>
            <a:r>
              <a:rPr lang="ru-RU" dirty="0"/>
              <a:t> должен указывать на новый узел.</a:t>
            </a:r>
          </a:p>
          <a:p>
            <a:pPr marL="285750" indent="-285750">
              <a:buFont typeface="Arial" panose="020B0604020202020204" pitchFamily="34" charset="0"/>
              <a:buChar char="•"/>
            </a:pPr>
            <a:r>
              <a:rPr lang="ru-RU" dirty="0"/>
              <a:t>Вернуть новую голову списка.</a:t>
            </a:r>
          </a:p>
        </p:txBody>
      </p:sp>
    </p:spTree>
    <p:extLst>
      <p:ext uri="{BB962C8B-B14F-4D97-AF65-F5344CB8AC3E}">
        <p14:creationId xmlns:p14="http://schemas.microsoft.com/office/powerpoint/2010/main" val="422955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57485359-5D72-4627-8CA0-B7FA62198B5D}"/>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Удаление первого узла</a:t>
            </a:r>
          </a:p>
        </p:txBody>
      </p:sp>
      <p:sp>
        <p:nvSpPr>
          <p:cNvPr id="7" name="TextBox 6">
            <a:extLst>
              <a:ext uri="{FF2B5EF4-FFF2-40B4-BE49-F238E27FC236}">
                <a16:creationId xmlns:a16="http://schemas.microsoft.com/office/drawing/2014/main" id="{6961AF76-6A42-444F-87F0-2AF8E503FDEA}"/>
              </a:ext>
            </a:extLst>
          </p:cNvPr>
          <p:cNvSpPr txBox="1"/>
          <p:nvPr/>
        </p:nvSpPr>
        <p:spPr>
          <a:xfrm>
            <a:off x="2634680" y="1557271"/>
            <a:ext cx="6922638" cy="1754326"/>
          </a:xfrm>
          <a:prstGeom prst="rect">
            <a:avLst/>
          </a:prstGeom>
          <a:noFill/>
        </p:spPr>
        <p:txBody>
          <a:bodyPr wrap="square">
            <a:spAutoFit/>
          </a:bodyPr>
          <a:lstStyle/>
          <a:p>
            <a:pPr marL="285750" indent="-285750">
              <a:buFont typeface="Arial" panose="020B0604020202020204" pitchFamily="34" charset="0"/>
              <a:buChar char="•"/>
            </a:pPr>
            <a:r>
              <a:rPr lang="ru-RU" dirty="0"/>
              <a:t>Проверить, имеет ли голова значение NULL</a:t>
            </a:r>
          </a:p>
          <a:p>
            <a:pPr marL="742950" lvl="1" indent="-285750">
              <a:buFont typeface="Arial" panose="020B0604020202020204" pitchFamily="34" charset="0"/>
              <a:buChar char="•"/>
            </a:pPr>
            <a:r>
              <a:rPr lang="ru-RU" dirty="0"/>
              <a:t>Если да, то вернуть NULL (список пуст)</a:t>
            </a:r>
          </a:p>
          <a:p>
            <a:pPr marL="285750" indent="-285750">
              <a:buFont typeface="Arial" panose="020B0604020202020204" pitchFamily="34" charset="0"/>
              <a:buChar char="•"/>
            </a:pPr>
            <a:r>
              <a:rPr lang="ru-RU" dirty="0"/>
              <a:t>Сохранить текущий </a:t>
            </a:r>
            <a:r>
              <a:rPr lang="ru-RU" dirty="0" err="1"/>
              <a:t>head</a:t>
            </a:r>
            <a:r>
              <a:rPr lang="ru-RU" dirty="0"/>
              <a:t> во временной переменной</a:t>
            </a:r>
          </a:p>
          <a:p>
            <a:pPr marL="285750" indent="-285750">
              <a:buFont typeface="Arial" panose="020B0604020202020204" pitchFamily="34" charset="0"/>
              <a:buChar char="•"/>
            </a:pPr>
            <a:r>
              <a:rPr lang="ru-RU" dirty="0"/>
              <a:t>Переместить указатель головы на следующий узел</a:t>
            </a:r>
          </a:p>
          <a:p>
            <a:pPr marL="285750" indent="-285750">
              <a:buFont typeface="Arial" panose="020B0604020202020204" pitchFamily="34" charset="0"/>
              <a:buChar char="•"/>
            </a:pPr>
            <a:r>
              <a:rPr lang="ru-RU" dirty="0"/>
              <a:t>Удалить временный узел</a:t>
            </a:r>
          </a:p>
          <a:p>
            <a:pPr marL="285750" indent="-285750">
              <a:buFont typeface="Arial" panose="020B0604020202020204" pitchFamily="34" charset="0"/>
              <a:buChar char="•"/>
            </a:pPr>
            <a:r>
              <a:rPr lang="ru-RU" dirty="0"/>
              <a:t>Вернуть новый </a:t>
            </a:r>
            <a:r>
              <a:rPr lang="ru-RU" dirty="0" err="1"/>
              <a:t>head</a:t>
            </a:r>
            <a:r>
              <a:rPr lang="ru-RU" dirty="0"/>
              <a:t> связанного списка</a:t>
            </a:r>
          </a:p>
        </p:txBody>
      </p:sp>
      <p:pic>
        <p:nvPicPr>
          <p:cNvPr id="15362" name="Picture 2" descr="alt text">
            <a:extLst>
              <a:ext uri="{FF2B5EF4-FFF2-40B4-BE49-F238E27FC236}">
                <a16:creationId xmlns:a16="http://schemas.microsoft.com/office/drawing/2014/main" id="{F14DDFF1-C747-4716-81F5-7020DED36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487" y="3546404"/>
            <a:ext cx="9371023" cy="199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10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57485359-5D72-4627-8CA0-B7FA62198B5D}"/>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Добавление элемента в конец</a:t>
            </a:r>
          </a:p>
        </p:txBody>
      </p:sp>
      <p:sp>
        <p:nvSpPr>
          <p:cNvPr id="7" name="TextBox 6">
            <a:extLst>
              <a:ext uri="{FF2B5EF4-FFF2-40B4-BE49-F238E27FC236}">
                <a16:creationId xmlns:a16="http://schemas.microsoft.com/office/drawing/2014/main" id="{6961AF76-6A42-444F-87F0-2AF8E503FDEA}"/>
              </a:ext>
            </a:extLst>
          </p:cNvPr>
          <p:cNvSpPr txBox="1"/>
          <p:nvPr/>
        </p:nvSpPr>
        <p:spPr>
          <a:xfrm>
            <a:off x="1451477" y="1607720"/>
            <a:ext cx="9289045" cy="1754326"/>
          </a:xfrm>
          <a:prstGeom prst="rect">
            <a:avLst/>
          </a:prstGeom>
          <a:noFill/>
        </p:spPr>
        <p:txBody>
          <a:bodyPr wrap="square">
            <a:spAutoFit/>
          </a:bodyPr>
          <a:lstStyle/>
          <a:p>
            <a:pPr marL="285750" indent="-285750">
              <a:buFont typeface="Arial" panose="020B0604020202020204" pitchFamily="34" charset="0"/>
              <a:buChar char="•"/>
            </a:pPr>
            <a:r>
              <a:rPr lang="ru-RU" dirty="0"/>
              <a:t>Создать новый узел с заданным значением.</a:t>
            </a:r>
          </a:p>
          <a:p>
            <a:pPr marL="285750" indent="-285750">
              <a:buFont typeface="Arial" panose="020B0604020202020204" pitchFamily="34" charset="0"/>
              <a:buChar char="•"/>
            </a:pPr>
            <a:r>
              <a:rPr lang="ru-RU" dirty="0"/>
              <a:t>Проверить пуст ли список:</a:t>
            </a:r>
          </a:p>
          <a:p>
            <a:pPr marL="742950" lvl="1" indent="-285750">
              <a:buFont typeface="Arial" panose="020B0604020202020204" pitchFamily="34" charset="0"/>
              <a:buChar char="•"/>
            </a:pPr>
            <a:r>
              <a:rPr lang="ru-RU" dirty="0"/>
              <a:t>Если да, сделать новый узел головой и вернуть</a:t>
            </a:r>
          </a:p>
          <a:p>
            <a:pPr marL="285750" indent="-285750">
              <a:buFont typeface="Arial" panose="020B0604020202020204" pitchFamily="34" charset="0"/>
              <a:buChar char="•"/>
            </a:pPr>
            <a:r>
              <a:rPr lang="ru-RU" dirty="0"/>
              <a:t>Перемещаться по списку до тех пор, пока не будет достигнут последний узел</a:t>
            </a:r>
          </a:p>
          <a:p>
            <a:pPr marL="285750" indent="-285750">
              <a:buFont typeface="Arial" panose="020B0604020202020204" pitchFamily="34" charset="0"/>
              <a:buChar char="•"/>
            </a:pPr>
            <a:r>
              <a:rPr lang="ru-RU" dirty="0"/>
              <a:t>Связать новый узел с текущим последним узлом, установив указатель следующего узла у последнего узла на новый узел</a:t>
            </a:r>
          </a:p>
        </p:txBody>
      </p:sp>
      <p:pic>
        <p:nvPicPr>
          <p:cNvPr id="14338" name="Picture 2" descr="alt text">
            <a:extLst>
              <a:ext uri="{FF2B5EF4-FFF2-40B4-BE49-F238E27FC236}">
                <a16:creationId xmlns:a16="http://schemas.microsoft.com/office/drawing/2014/main" id="{E34C54C3-47D0-430D-B712-243B6EFA8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77" y="3851370"/>
            <a:ext cx="9289045" cy="225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76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57485359-5D72-4627-8CA0-B7FA62198B5D}"/>
              </a:ext>
            </a:extLst>
          </p:cNvPr>
          <p:cNvSpPr txBox="1">
            <a:spLocks/>
          </p:cNvSpPr>
          <p:nvPr/>
        </p:nvSpPr>
        <p:spPr>
          <a:xfrm>
            <a:off x="1133141" y="289948"/>
            <a:ext cx="9925717" cy="92768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Добавление элемента в начало списка</a:t>
            </a:r>
          </a:p>
        </p:txBody>
      </p:sp>
      <p:pic>
        <p:nvPicPr>
          <p:cNvPr id="10242" name="Picture 2" descr="alt text">
            <a:extLst>
              <a:ext uri="{FF2B5EF4-FFF2-40B4-BE49-F238E27FC236}">
                <a16:creationId xmlns:a16="http://schemas.microsoft.com/office/drawing/2014/main" id="{60B0CA64-502D-4222-B7DA-644196345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242" y="3064816"/>
            <a:ext cx="7355512" cy="30930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61AF76-6A42-444F-87F0-2AF8E503FDEA}"/>
              </a:ext>
            </a:extLst>
          </p:cNvPr>
          <p:cNvSpPr txBox="1"/>
          <p:nvPr/>
        </p:nvSpPr>
        <p:spPr>
          <a:xfrm>
            <a:off x="2418242" y="1614026"/>
            <a:ext cx="6922638" cy="1200329"/>
          </a:xfrm>
          <a:prstGeom prst="rect">
            <a:avLst/>
          </a:prstGeom>
          <a:noFill/>
        </p:spPr>
        <p:txBody>
          <a:bodyPr wrap="square">
            <a:spAutoFit/>
          </a:bodyPr>
          <a:lstStyle/>
          <a:p>
            <a:pPr marL="285750" indent="-285750">
              <a:buFont typeface="Arial" panose="020B0604020202020204" pitchFamily="34" charset="0"/>
              <a:buChar char="•"/>
            </a:pPr>
            <a:r>
              <a:rPr lang="ru-RU" dirty="0"/>
              <a:t>Создать новый узел с заданным значением.</a:t>
            </a:r>
          </a:p>
          <a:p>
            <a:pPr marL="285750" indent="-285750">
              <a:buFont typeface="Arial" panose="020B0604020202020204" pitchFamily="34" charset="0"/>
              <a:buChar char="•"/>
            </a:pPr>
            <a:r>
              <a:rPr lang="ru-RU" dirty="0"/>
              <a:t>Установить следующий указатель нового узла на текущий </a:t>
            </a:r>
            <a:r>
              <a:rPr lang="ru-RU" dirty="0" err="1"/>
              <a:t>head</a:t>
            </a:r>
            <a:r>
              <a:rPr lang="ru-RU" dirty="0"/>
              <a:t>.</a:t>
            </a:r>
          </a:p>
          <a:p>
            <a:pPr marL="285750" indent="-285750">
              <a:buFont typeface="Arial" panose="020B0604020202020204" pitchFamily="34" charset="0"/>
              <a:buChar char="•"/>
            </a:pPr>
            <a:r>
              <a:rPr lang="ru-RU" dirty="0" err="1"/>
              <a:t>head</a:t>
            </a:r>
            <a:r>
              <a:rPr lang="ru-RU" dirty="0"/>
              <a:t> должен указывать на новый узел.</a:t>
            </a:r>
          </a:p>
          <a:p>
            <a:pPr marL="285750" indent="-285750">
              <a:buFont typeface="Arial" panose="020B0604020202020204" pitchFamily="34" charset="0"/>
              <a:buChar char="•"/>
            </a:pPr>
            <a:r>
              <a:rPr lang="ru-RU" dirty="0"/>
              <a:t>Вернуть новую голову списка.</a:t>
            </a:r>
          </a:p>
        </p:txBody>
      </p:sp>
    </p:spTree>
    <p:extLst>
      <p:ext uri="{BB962C8B-B14F-4D97-AF65-F5344CB8AC3E}">
        <p14:creationId xmlns:p14="http://schemas.microsoft.com/office/powerpoint/2010/main" val="298461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1AAB8ED9-172B-4AD1-AAE1-4E67B13A6692}"/>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Удаление последнего узла</a:t>
            </a:r>
          </a:p>
        </p:txBody>
      </p:sp>
      <p:pic>
        <p:nvPicPr>
          <p:cNvPr id="16386" name="Picture 2" descr="alt text">
            <a:extLst>
              <a:ext uri="{FF2B5EF4-FFF2-40B4-BE49-F238E27FC236}">
                <a16:creationId xmlns:a16="http://schemas.microsoft.com/office/drawing/2014/main" id="{07F4662E-E2D8-4156-9DB3-9FEC6869FF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750" y="3967481"/>
            <a:ext cx="9648497" cy="26005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6AB2191-FF28-4C3C-AD1A-20E89E45BE23}"/>
              </a:ext>
            </a:extLst>
          </p:cNvPr>
          <p:cNvSpPr txBox="1"/>
          <p:nvPr/>
        </p:nvSpPr>
        <p:spPr>
          <a:xfrm>
            <a:off x="1271750" y="1438977"/>
            <a:ext cx="9400980" cy="2308324"/>
          </a:xfrm>
          <a:prstGeom prst="rect">
            <a:avLst/>
          </a:prstGeom>
          <a:noFill/>
        </p:spPr>
        <p:txBody>
          <a:bodyPr wrap="square">
            <a:spAutoFit/>
          </a:bodyPr>
          <a:lstStyle/>
          <a:p>
            <a:pPr marL="285750" indent="-285750">
              <a:buFont typeface="Arial" panose="020B0604020202020204" pitchFamily="34" charset="0"/>
              <a:buChar char="•"/>
            </a:pPr>
            <a:r>
              <a:rPr lang="ru-RU" dirty="0"/>
              <a:t>Проверить пуст ли список (</a:t>
            </a:r>
            <a:r>
              <a:rPr lang="ru-RU" dirty="0" err="1"/>
              <a:t>head</a:t>
            </a:r>
            <a:r>
              <a:rPr lang="ru-RU" dirty="0"/>
              <a:t> = NULL)</a:t>
            </a:r>
          </a:p>
          <a:p>
            <a:pPr marL="742950" lvl="1" indent="-285750">
              <a:buFont typeface="Arial" panose="020B0604020202020204" pitchFamily="34" charset="0"/>
              <a:buChar char="•"/>
            </a:pPr>
            <a:r>
              <a:rPr lang="ru-RU" dirty="0"/>
              <a:t>Если да, вернуть NULL (список пуст)</a:t>
            </a:r>
          </a:p>
          <a:p>
            <a:pPr marL="285750" indent="-285750">
              <a:buFont typeface="Arial" panose="020B0604020202020204" pitchFamily="34" charset="0"/>
              <a:buChar char="•"/>
            </a:pPr>
            <a:r>
              <a:rPr lang="ru-RU" dirty="0"/>
              <a:t>Проверить, равен ли следующий узел от головы NULL (только один узел в списке - голова)</a:t>
            </a:r>
          </a:p>
          <a:p>
            <a:pPr marL="742950" lvl="1" indent="-285750">
              <a:buFont typeface="Arial" panose="020B0604020202020204" pitchFamily="34" charset="0"/>
              <a:buChar char="•"/>
            </a:pPr>
            <a:r>
              <a:rPr lang="ru-RU" dirty="0"/>
              <a:t>Если да, удалить </a:t>
            </a:r>
            <a:r>
              <a:rPr lang="ru-RU" dirty="0" err="1"/>
              <a:t>head</a:t>
            </a:r>
            <a:r>
              <a:rPr lang="ru-RU" dirty="0"/>
              <a:t> и вернуть NULL</a:t>
            </a:r>
          </a:p>
          <a:p>
            <a:pPr marL="285750" indent="-285750">
              <a:buFont typeface="Arial" panose="020B0604020202020204" pitchFamily="34" charset="0"/>
              <a:buChar char="•"/>
            </a:pPr>
            <a:r>
              <a:rPr lang="ru-RU" dirty="0"/>
              <a:t>Пройти по списку, чтобы найти предпоследний узел (второй с конца)</a:t>
            </a:r>
          </a:p>
          <a:p>
            <a:pPr marL="285750" indent="-285750">
              <a:buFont typeface="Arial" panose="020B0604020202020204" pitchFamily="34" charset="0"/>
              <a:buChar char="•"/>
            </a:pPr>
            <a:r>
              <a:rPr lang="ru-RU" dirty="0"/>
              <a:t>Удалить последний узел (узел после предпоследнего)</a:t>
            </a:r>
          </a:p>
          <a:p>
            <a:pPr marL="285750" indent="-285750">
              <a:buFont typeface="Arial" panose="020B0604020202020204" pitchFamily="34" charset="0"/>
              <a:buChar char="•"/>
            </a:pPr>
            <a:r>
              <a:rPr lang="ru-RU" dirty="0"/>
              <a:t>Установить следующий указатель предпоследнего узла в NULL</a:t>
            </a:r>
          </a:p>
          <a:p>
            <a:pPr marL="285750" indent="-285750">
              <a:buFont typeface="Arial" panose="020B0604020202020204" pitchFamily="34" charset="0"/>
              <a:buChar char="•"/>
            </a:pPr>
            <a:r>
              <a:rPr lang="ru-RU" dirty="0"/>
              <a:t>Возвращаем </a:t>
            </a:r>
            <a:r>
              <a:rPr lang="ru-RU" dirty="0" err="1"/>
              <a:t>head</a:t>
            </a:r>
            <a:r>
              <a:rPr lang="ru-RU" dirty="0"/>
              <a:t> списка</a:t>
            </a:r>
          </a:p>
        </p:txBody>
      </p:sp>
    </p:spTree>
    <p:extLst>
      <p:ext uri="{BB962C8B-B14F-4D97-AF65-F5344CB8AC3E}">
        <p14:creationId xmlns:p14="http://schemas.microsoft.com/office/powerpoint/2010/main" val="12174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08721C48-D618-4B47-A54A-D3DE236050A6}"/>
              </a:ext>
            </a:extLst>
          </p:cNvPr>
          <p:cNvSpPr txBox="1">
            <a:spLocks/>
          </p:cNvSpPr>
          <p:nvPr/>
        </p:nvSpPr>
        <p:spPr>
          <a:xfrm>
            <a:off x="1133141" y="289948"/>
            <a:ext cx="9925717" cy="927688"/>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Вставка в середину и удаление из середины</a:t>
            </a:r>
          </a:p>
        </p:txBody>
      </p:sp>
      <p:pic>
        <p:nvPicPr>
          <p:cNvPr id="17412" name="Picture 4" descr="Я устал, я ухожу» Борис Ельцин — самый мемный президент России. Как он  вошел в историю интернета?: Интернет: Интернет и СМИ: Lenta.ru">
            <a:extLst>
              <a:ext uri="{FF2B5EF4-FFF2-40B4-BE49-F238E27FC236}">
                <a16:creationId xmlns:a16="http://schemas.microsoft.com/office/drawing/2014/main" id="{3D0F29D2-BD4F-4949-8EA0-FEF389E9D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920" y="2932795"/>
            <a:ext cx="5325987" cy="35477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2D68553-7FEE-4DB2-99A4-C4452C80C00B}"/>
              </a:ext>
            </a:extLst>
          </p:cNvPr>
          <p:cNvSpPr txBox="1"/>
          <p:nvPr/>
        </p:nvSpPr>
        <p:spPr>
          <a:xfrm>
            <a:off x="1464617" y="1475051"/>
            <a:ext cx="9722594" cy="1200329"/>
          </a:xfrm>
          <a:prstGeom prst="rect">
            <a:avLst/>
          </a:prstGeom>
          <a:noFill/>
        </p:spPr>
        <p:txBody>
          <a:bodyPr wrap="square">
            <a:spAutoFit/>
          </a:bodyPr>
          <a:lstStyle/>
          <a:p>
            <a:r>
              <a:rPr lang="ru-RU" dirty="0"/>
              <a:t>Здесь я уже устал рисовать и расписывать - поэтому самостоятельно.</a:t>
            </a:r>
          </a:p>
          <a:p>
            <a:r>
              <a:rPr lang="ru-RU" dirty="0"/>
              <a:t>Что для этого нужно сделать?</a:t>
            </a:r>
          </a:p>
          <a:p>
            <a:r>
              <a:rPr lang="ru-RU" dirty="0"/>
              <a:t>Понять все примеры выше с поиском и вставкой/удалением, а также не забывать вначале проверку на пустой список, чтоб не схватить </a:t>
            </a:r>
            <a:r>
              <a:rPr lang="ru-RU" dirty="0" err="1"/>
              <a:t>сегу</a:t>
            </a:r>
            <a:r>
              <a:rPr lang="ru-RU" dirty="0"/>
              <a:t> (</a:t>
            </a:r>
            <a:r>
              <a:rPr lang="ru-RU" dirty="0" err="1"/>
              <a:t>segfault</a:t>
            </a:r>
            <a:r>
              <a:rPr lang="ru-RU" dirty="0"/>
              <a:t>)</a:t>
            </a:r>
          </a:p>
        </p:txBody>
      </p:sp>
    </p:spTree>
    <p:extLst>
      <p:ext uri="{BB962C8B-B14F-4D97-AF65-F5344CB8AC3E}">
        <p14:creationId xmlns:p14="http://schemas.microsoft.com/office/powerpoint/2010/main" val="4200678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CD20947F-7E4C-46F6-A130-46C8196EE471}"/>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Стек и Очередь</a:t>
            </a:r>
          </a:p>
        </p:txBody>
      </p:sp>
      <p:sp>
        <p:nvSpPr>
          <p:cNvPr id="6" name="TextBox 5">
            <a:extLst>
              <a:ext uri="{FF2B5EF4-FFF2-40B4-BE49-F238E27FC236}">
                <a16:creationId xmlns:a16="http://schemas.microsoft.com/office/drawing/2014/main" id="{A8A59264-C7FC-466E-AE84-EEE8D99AC42D}"/>
              </a:ext>
            </a:extLst>
          </p:cNvPr>
          <p:cNvSpPr txBox="1"/>
          <p:nvPr/>
        </p:nvSpPr>
        <p:spPr>
          <a:xfrm>
            <a:off x="826112" y="1179274"/>
            <a:ext cx="10632265" cy="2862322"/>
          </a:xfrm>
          <a:prstGeom prst="rect">
            <a:avLst/>
          </a:prstGeom>
          <a:noFill/>
        </p:spPr>
        <p:txBody>
          <a:bodyPr wrap="square">
            <a:spAutoFit/>
          </a:bodyPr>
          <a:lstStyle/>
          <a:p>
            <a:r>
              <a:rPr lang="ru-RU" dirty="0"/>
              <a:t>Стек (англ. </a:t>
            </a:r>
            <a:r>
              <a:rPr lang="ru-RU" dirty="0" err="1"/>
              <a:t>stack</a:t>
            </a:r>
            <a:r>
              <a:rPr lang="ru-RU" dirty="0"/>
              <a:t> - стопка) - еще одна из простейших структур данных. Для описания стека часто используется аббревиатура LIFO (</a:t>
            </a:r>
            <a:r>
              <a:rPr lang="ru-RU" dirty="0" err="1"/>
              <a:t>Last</a:t>
            </a:r>
            <a:r>
              <a:rPr lang="ru-RU" dirty="0"/>
              <a:t> In, First Out), подчёркивающая, что элемент, попавший в стек последним, первым будет из него извлечён. Классический стек поддерживает всего лишь три операции:</a:t>
            </a:r>
          </a:p>
          <a:p>
            <a:pPr marL="285750" indent="-285750">
              <a:buFont typeface="Arial" panose="020B0604020202020204" pitchFamily="34" charset="0"/>
              <a:buChar char="•"/>
            </a:pPr>
            <a:r>
              <a:rPr lang="ru-RU" dirty="0"/>
              <a:t>Добавить элемент в стек </a:t>
            </a:r>
            <a:r>
              <a:rPr lang="ru-RU" dirty="0" err="1"/>
              <a:t>push</a:t>
            </a:r>
            <a:r>
              <a:rPr lang="ru-RU" dirty="0"/>
              <a:t>() (Сложность: O(1))</a:t>
            </a:r>
          </a:p>
          <a:p>
            <a:pPr marL="285750" indent="-285750">
              <a:buFont typeface="Arial" panose="020B0604020202020204" pitchFamily="34" charset="0"/>
              <a:buChar char="•"/>
            </a:pPr>
            <a:r>
              <a:rPr lang="ru-RU" dirty="0"/>
              <a:t>Извлечь элемент из стека </a:t>
            </a:r>
            <a:r>
              <a:rPr lang="ru-RU" dirty="0" err="1"/>
              <a:t>pop</a:t>
            </a:r>
            <a:r>
              <a:rPr lang="ru-RU" dirty="0"/>
              <a:t>() (Сложность: O(1))</a:t>
            </a:r>
          </a:p>
          <a:p>
            <a:pPr marL="285750" indent="-285750">
              <a:buFont typeface="Arial" panose="020B0604020202020204" pitchFamily="34" charset="0"/>
              <a:buChar char="•"/>
            </a:pPr>
            <a:r>
              <a:rPr lang="ru-RU" dirty="0"/>
              <a:t>Проверить, пуст ли стек </a:t>
            </a:r>
            <a:r>
              <a:rPr lang="ru-RU" dirty="0" err="1"/>
              <a:t>isEmpty</a:t>
            </a:r>
            <a:r>
              <a:rPr lang="ru-RU" dirty="0"/>
              <a:t>() (Сложность: O(1))</a:t>
            </a:r>
          </a:p>
          <a:p>
            <a:endParaRPr lang="ru-RU" dirty="0"/>
          </a:p>
          <a:p>
            <a:r>
              <a:rPr lang="ru-RU" dirty="0"/>
              <a:t>Очередь (англ. </a:t>
            </a:r>
            <a:r>
              <a:rPr lang="ru-RU" dirty="0" err="1"/>
              <a:t>queue</a:t>
            </a:r>
            <a:r>
              <a:rPr lang="ru-RU" dirty="0"/>
              <a:t>) поддерживает тот же набор операций, что и стек, но имеет противоположную семантику. Для описания очереди используется аббревиатура FIFO (First In, First Out), так как первым из очереди извлекается элемент, раньше всех в неё добавленный.</a:t>
            </a:r>
          </a:p>
        </p:txBody>
      </p:sp>
      <p:pic>
        <p:nvPicPr>
          <p:cNvPr id="18438" name="Picture 6" descr="alt text">
            <a:extLst>
              <a:ext uri="{FF2B5EF4-FFF2-40B4-BE49-F238E27FC236}">
                <a16:creationId xmlns:a16="http://schemas.microsoft.com/office/drawing/2014/main" id="{12FDBC4E-8B51-4CA6-A11B-E330AF333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70" y="4360343"/>
            <a:ext cx="498157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Stack vs Queue">
            <a:extLst>
              <a:ext uri="{FF2B5EF4-FFF2-40B4-BE49-F238E27FC236}">
                <a16:creationId xmlns:a16="http://schemas.microsoft.com/office/drawing/2014/main" id="{849D4061-7D45-45BE-920B-8A8C84679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657" t="25488" b="26309"/>
          <a:stretch/>
        </p:blipFill>
        <p:spPr bwMode="auto">
          <a:xfrm>
            <a:off x="6930521" y="4360343"/>
            <a:ext cx="3947948"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64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2">
            <a:extLst>
              <a:ext uri="{FF2B5EF4-FFF2-40B4-BE49-F238E27FC236}">
                <a16:creationId xmlns:a16="http://schemas.microsoft.com/office/drawing/2014/main" id="{CEF7D3C9-F027-4DFF-AC25-52606D3BE3A7}"/>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Списки</a:t>
            </a:r>
          </a:p>
        </p:txBody>
      </p:sp>
      <p:sp>
        <p:nvSpPr>
          <p:cNvPr id="8" name="TextBox 7">
            <a:extLst>
              <a:ext uri="{FF2B5EF4-FFF2-40B4-BE49-F238E27FC236}">
                <a16:creationId xmlns:a16="http://schemas.microsoft.com/office/drawing/2014/main" id="{561099DA-8A51-4746-863E-498F9D99C754}"/>
              </a:ext>
            </a:extLst>
          </p:cNvPr>
          <p:cNvSpPr txBox="1"/>
          <p:nvPr/>
        </p:nvSpPr>
        <p:spPr>
          <a:xfrm>
            <a:off x="907569" y="1217636"/>
            <a:ext cx="10597486" cy="923330"/>
          </a:xfrm>
          <a:prstGeom prst="rect">
            <a:avLst/>
          </a:prstGeom>
          <a:noFill/>
        </p:spPr>
        <p:txBody>
          <a:bodyPr wrap="square">
            <a:spAutoFit/>
          </a:bodyPr>
          <a:lstStyle/>
          <a:p>
            <a:r>
              <a:rPr lang="ru-RU" dirty="0"/>
              <a:t>	Список — это структура данных, которая хранит элементы в линейном порядке и позволяет вставлять и удалять элементы в любом месте последовательности. Списки могут быть односвязными, двусвязными или круговыми (циклическими). </a:t>
            </a:r>
          </a:p>
        </p:txBody>
      </p:sp>
      <p:pic>
        <p:nvPicPr>
          <p:cNvPr id="17" name="Рисунок 16">
            <a:extLst>
              <a:ext uri="{FF2B5EF4-FFF2-40B4-BE49-F238E27FC236}">
                <a16:creationId xmlns:a16="http://schemas.microsoft.com/office/drawing/2014/main" id="{842C138E-3C6A-4642-BD85-6E4898A2E83E}"/>
              </a:ext>
            </a:extLst>
          </p:cNvPr>
          <p:cNvPicPr>
            <a:picLocks noChangeAspect="1"/>
          </p:cNvPicPr>
          <p:nvPr/>
        </p:nvPicPr>
        <p:blipFill>
          <a:blip r:embed="rId3"/>
          <a:stretch>
            <a:fillRect/>
          </a:stretch>
        </p:blipFill>
        <p:spPr>
          <a:xfrm>
            <a:off x="4194793" y="2535664"/>
            <a:ext cx="7712564" cy="3285533"/>
          </a:xfrm>
          <a:prstGeom prst="rect">
            <a:avLst/>
          </a:prstGeom>
        </p:spPr>
      </p:pic>
      <p:sp>
        <p:nvSpPr>
          <p:cNvPr id="18" name="TextBox 17">
            <a:extLst>
              <a:ext uri="{FF2B5EF4-FFF2-40B4-BE49-F238E27FC236}">
                <a16:creationId xmlns:a16="http://schemas.microsoft.com/office/drawing/2014/main" id="{F86CFDC3-5338-4544-AB9B-117BA9386063}"/>
              </a:ext>
            </a:extLst>
          </p:cNvPr>
          <p:cNvSpPr txBox="1"/>
          <p:nvPr/>
        </p:nvSpPr>
        <p:spPr>
          <a:xfrm>
            <a:off x="907569" y="2216166"/>
            <a:ext cx="3343980" cy="3693319"/>
          </a:xfrm>
          <a:prstGeom prst="rect">
            <a:avLst/>
          </a:prstGeom>
          <a:noFill/>
        </p:spPr>
        <p:txBody>
          <a:bodyPr wrap="square">
            <a:spAutoFit/>
          </a:bodyPr>
          <a:lstStyle/>
          <a:p>
            <a:r>
              <a:rPr lang="ru-RU" dirty="0"/>
              <a:t>Одно из главных преимуществ списков - быстрая вставка/удаление элементов.</a:t>
            </a:r>
          </a:p>
          <a:p>
            <a:endParaRPr lang="ru-RU" dirty="0"/>
          </a:p>
          <a:p>
            <a:r>
              <a:rPr lang="ru-RU" dirty="0"/>
              <a:t>В статическом массиве вставка/удаление новых элементов невозможна.</a:t>
            </a:r>
          </a:p>
          <a:p>
            <a:endParaRPr lang="ru-RU" dirty="0"/>
          </a:p>
          <a:p>
            <a:r>
              <a:rPr lang="ru-RU" dirty="0"/>
              <a:t>В динамическом возможна, но необходимо двигать все оставшиеся элементы массива, чтобы освободить место для нового элемента.</a:t>
            </a:r>
          </a:p>
        </p:txBody>
      </p:sp>
    </p:spTree>
    <p:extLst>
      <p:ext uri="{BB962C8B-B14F-4D97-AF65-F5344CB8AC3E}">
        <p14:creationId xmlns:p14="http://schemas.microsoft.com/office/powerpoint/2010/main" val="191817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Примеры из реальной жизни</a:t>
            </a:r>
          </a:p>
        </p:txBody>
      </p:sp>
      <p:sp>
        <p:nvSpPr>
          <p:cNvPr id="6" name="TextBox 5">
            <a:extLst>
              <a:ext uri="{FF2B5EF4-FFF2-40B4-BE49-F238E27FC236}">
                <a16:creationId xmlns:a16="http://schemas.microsoft.com/office/drawing/2014/main" id="{0D02F73B-FD2C-4BBB-8D2D-7E89F6A14DAF}"/>
              </a:ext>
            </a:extLst>
          </p:cNvPr>
          <p:cNvSpPr txBox="1"/>
          <p:nvPr/>
        </p:nvSpPr>
        <p:spPr>
          <a:xfrm>
            <a:off x="880766" y="1334751"/>
            <a:ext cx="10430466" cy="3693319"/>
          </a:xfrm>
          <a:prstGeom prst="rect">
            <a:avLst/>
          </a:prstGeom>
          <a:noFill/>
        </p:spPr>
        <p:txBody>
          <a:bodyPr wrap="square">
            <a:spAutoFit/>
          </a:bodyPr>
          <a:lstStyle/>
          <a:p>
            <a:pPr marL="285750" indent="-285750">
              <a:buFont typeface="Arial" panose="020B0604020202020204" pitchFamily="34" charset="0"/>
              <a:buChar char="•"/>
            </a:pPr>
            <a:r>
              <a:rPr lang="ru-RU" dirty="0"/>
              <a:t>Стеки используются для кнопок отмены в различных программах. Самые последние изменения помещаются в стек. Даже кнопка «Назад» в браузере работает с помощью стека, в который помещаются все недавно посещенные веб-страницы</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ru-RU" dirty="0"/>
              <a:t>Очереди: Представим, что у вас есть веб-сайт, который предоставляет файлы тысячам пользователей. Вы не можете обслуживать все запросы</a:t>
            </a:r>
            <a:r>
              <a:rPr lang="en-US" dirty="0"/>
              <a:t> </a:t>
            </a:r>
            <a:r>
              <a:rPr lang="ru-RU" dirty="0"/>
              <a:t>одновременно, вы можете обрабатывать только, например, 100 за раз. Справедливой политикой будет подача в порядке очереди: обслуживайте 100 человек за раз в порядке их поступления. </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Аналогично в многозадачной операционной системе ЦП не может выполнять все задания одновременно, поэтому задания необходимо группировать в пакеты, а затем планировать в соответствии с некоторой политикой. Опять же, очередь может быть подходящим вариантом в этом случае</a:t>
            </a:r>
          </a:p>
        </p:txBody>
      </p:sp>
      <p:pic>
        <p:nvPicPr>
          <p:cNvPr id="21506" name="Picture 2" descr="CS106B Stacks and Queues">
            <a:extLst>
              <a:ext uri="{FF2B5EF4-FFF2-40B4-BE49-F238E27FC236}">
                <a16:creationId xmlns:a16="http://schemas.microsoft.com/office/drawing/2014/main" id="{5BB50EEF-B302-4065-870C-4A5C1354D88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 b="1866"/>
          <a:stretch/>
        </p:blipFill>
        <p:spPr bwMode="auto">
          <a:xfrm>
            <a:off x="6095999" y="4786411"/>
            <a:ext cx="4656081" cy="183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884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Двусвязный список</a:t>
            </a:r>
          </a:p>
        </p:txBody>
      </p:sp>
      <p:sp>
        <p:nvSpPr>
          <p:cNvPr id="4" name="TextBox 3">
            <a:extLst>
              <a:ext uri="{FF2B5EF4-FFF2-40B4-BE49-F238E27FC236}">
                <a16:creationId xmlns:a16="http://schemas.microsoft.com/office/drawing/2014/main" id="{D7B63C32-1B2B-4CCF-8036-83917C272CD2}"/>
              </a:ext>
            </a:extLst>
          </p:cNvPr>
          <p:cNvSpPr txBox="1"/>
          <p:nvPr/>
        </p:nvSpPr>
        <p:spPr>
          <a:xfrm>
            <a:off x="1808272" y="1781351"/>
            <a:ext cx="7427134" cy="1477328"/>
          </a:xfrm>
          <a:prstGeom prst="rect">
            <a:avLst/>
          </a:prstGeom>
          <a:noFill/>
        </p:spPr>
        <p:txBody>
          <a:bodyPr wrap="square">
            <a:spAutoFit/>
          </a:bodyPr>
          <a:lstStyle/>
          <a:p>
            <a:r>
              <a:rPr lang="ru-RU" b="0" dirty="0" err="1">
                <a:solidFill>
                  <a:srgbClr val="4EC9B0"/>
                </a:solidFill>
                <a:effectLst/>
                <a:latin typeface="Consolas" panose="020B0609020204030204" pitchFamily="49" charset="0"/>
              </a:rPr>
              <a:t>node_t</a:t>
            </a:r>
            <a:r>
              <a:rPr lang="ru-RU" b="0" dirty="0">
                <a:solidFill>
                  <a:srgbClr val="CCCCCC"/>
                </a:solidFill>
                <a:effectLst/>
                <a:latin typeface="Consolas" panose="020B0609020204030204" pitchFamily="49" charset="0"/>
              </a:rPr>
              <a:t> {</a:t>
            </a:r>
          </a:p>
          <a:p>
            <a:r>
              <a:rPr lang="ru-RU" b="0" dirty="0">
                <a:solidFill>
                  <a:srgbClr val="CCCCCC"/>
                </a:solidFill>
                <a:effectLst/>
                <a:latin typeface="Consolas" panose="020B0609020204030204" pitchFamily="49" charset="0"/>
              </a:rPr>
              <a:t>    </a:t>
            </a:r>
            <a:r>
              <a:rPr lang="ru-RU" b="0" dirty="0" err="1">
                <a:solidFill>
                  <a:srgbClr val="4EC9B0"/>
                </a:solidFill>
                <a:effectLst/>
                <a:latin typeface="Consolas" panose="020B0609020204030204" pitchFamily="49" charset="0"/>
              </a:rPr>
              <a:t>node_t</a:t>
            </a:r>
            <a:r>
              <a:rPr lang="ru-RU" b="0" dirty="0">
                <a:solidFill>
                  <a:srgbClr val="CCCCCC"/>
                </a:solidFill>
                <a:effectLst/>
                <a:latin typeface="Consolas" panose="020B0609020204030204" pitchFamily="49" charset="0"/>
              </a:rPr>
              <a:t> </a:t>
            </a:r>
            <a:r>
              <a:rPr lang="ru-RU" b="0" dirty="0">
                <a:solidFill>
                  <a:srgbClr val="D4D4D4"/>
                </a:solidFill>
                <a:effectLst/>
                <a:latin typeface="Consolas" panose="020B0609020204030204" pitchFamily="49" charset="0"/>
              </a:rPr>
              <a:t>*</a:t>
            </a:r>
            <a:r>
              <a:rPr lang="ru-RU" b="0" dirty="0" err="1">
                <a:solidFill>
                  <a:srgbClr val="CCCCCC"/>
                </a:solidFill>
                <a:effectLst/>
                <a:latin typeface="Consolas" panose="020B0609020204030204" pitchFamily="49" charset="0"/>
              </a:rPr>
              <a:t>prev</a:t>
            </a:r>
            <a:r>
              <a:rPr lang="ru-RU" b="0" dirty="0">
                <a:solidFill>
                  <a:srgbClr val="CCCCCC"/>
                </a:solidFill>
                <a:effectLst/>
                <a:latin typeface="Consolas" panose="020B0609020204030204" pitchFamily="49" charset="0"/>
              </a:rPr>
              <a:t>;</a:t>
            </a:r>
            <a:r>
              <a:rPr lang="ru-RU" b="0" dirty="0">
                <a:solidFill>
                  <a:srgbClr val="6A9955"/>
                </a:solidFill>
                <a:effectLst/>
                <a:latin typeface="Consolas" panose="020B0609020204030204" pitchFamily="49" charset="0"/>
              </a:rPr>
              <a:t> // указатель на предыдущий узел</a:t>
            </a:r>
            <a:endParaRPr lang="ru-RU" b="0" dirty="0">
              <a:solidFill>
                <a:srgbClr val="CCCCCC"/>
              </a:solidFill>
              <a:effectLst/>
              <a:latin typeface="Consolas" panose="020B0609020204030204" pitchFamily="49" charset="0"/>
            </a:endParaRPr>
          </a:p>
          <a:p>
            <a:r>
              <a:rPr lang="ru-RU" b="0" dirty="0">
                <a:solidFill>
                  <a:srgbClr val="CCCCCC"/>
                </a:solidFill>
                <a:effectLst/>
                <a:latin typeface="Consolas" panose="020B0609020204030204" pitchFamily="49" charset="0"/>
              </a:rPr>
              <a:t>    </a:t>
            </a:r>
            <a:r>
              <a:rPr lang="ru-RU" b="0" dirty="0" err="1">
                <a:solidFill>
                  <a:srgbClr val="569CD6"/>
                </a:solidFill>
                <a:effectLst/>
                <a:latin typeface="Consolas" panose="020B0609020204030204" pitchFamily="49" charset="0"/>
              </a:rPr>
              <a:t>int</a:t>
            </a:r>
            <a:r>
              <a:rPr lang="ru-RU" b="0" dirty="0">
                <a:solidFill>
                  <a:srgbClr val="CCCCCC"/>
                </a:solidFill>
                <a:effectLst/>
                <a:latin typeface="Consolas" panose="020B0609020204030204" pitchFamily="49" charset="0"/>
              </a:rPr>
              <a:t> </a:t>
            </a:r>
            <a:r>
              <a:rPr lang="ru-RU" b="0" dirty="0" err="1">
                <a:solidFill>
                  <a:srgbClr val="CCCCCC"/>
                </a:solidFill>
                <a:effectLst/>
                <a:latin typeface="Consolas" panose="020B0609020204030204" pitchFamily="49" charset="0"/>
              </a:rPr>
              <a:t>data</a:t>
            </a:r>
            <a:r>
              <a:rPr lang="ru-RU" b="0" dirty="0">
                <a:solidFill>
                  <a:srgbClr val="CCCCCC"/>
                </a:solidFill>
                <a:effectLst/>
                <a:latin typeface="Consolas" panose="020B0609020204030204" pitchFamily="49" charset="0"/>
              </a:rPr>
              <a:t>;</a:t>
            </a:r>
            <a:r>
              <a:rPr lang="ru-RU" b="0" dirty="0">
                <a:solidFill>
                  <a:srgbClr val="6A9955"/>
                </a:solidFill>
                <a:effectLst/>
                <a:latin typeface="Consolas" panose="020B0609020204030204" pitchFamily="49" charset="0"/>
              </a:rPr>
              <a:t> // любые данные</a:t>
            </a:r>
            <a:endParaRPr lang="ru-RU" b="0" dirty="0">
              <a:solidFill>
                <a:srgbClr val="CCCCCC"/>
              </a:solidFill>
              <a:effectLst/>
              <a:latin typeface="Consolas" panose="020B0609020204030204" pitchFamily="49" charset="0"/>
            </a:endParaRPr>
          </a:p>
          <a:p>
            <a:r>
              <a:rPr lang="ru-RU" b="0" dirty="0">
                <a:solidFill>
                  <a:srgbClr val="CCCCCC"/>
                </a:solidFill>
                <a:effectLst/>
                <a:latin typeface="Consolas" panose="020B0609020204030204" pitchFamily="49" charset="0"/>
              </a:rPr>
              <a:t>    </a:t>
            </a:r>
            <a:r>
              <a:rPr lang="ru-RU" b="0" dirty="0" err="1">
                <a:solidFill>
                  <a:srgbClr val="4EC9B0"/>
                </a:solidFill>
                <a:effectLst/>
                <a:latin typeface="Consolas" panose="020B0609020204030204" pitchFamily="49" charset="0"/>
              </a:rPr>
              <a:t>node_t</a:t>
            </a:r>
            <a:r>
              <a:rPr lang="ru-RU" b="0" dirty="0">
                <a:solidFill>
                  <a:srgbClr val="CCCCCC"/>
                </a:solidFill>
                <a:effectLst/>
                <a:latin typeface="Consolas" panose="020B0609020204030204" pitchFamily="49" charset="0"/>
              </a:rPr>
              <a:t> </a:t>
            </a:r>
            <a:r>
              <a:rPr lang="ru-RU" b="0" dirty="0">
                <a:solidFill>
                  <a:srgbClr val="D4D4D4"/>
                </a:solidFill>
                <a:effectLst/>
                <a:latin typeface="Consolas" panose="020B0609020204030204" pitchFamily="49" charset="0"/>
              </a:rPr>
              <a:t>*</a:t>
            </a:r>
            <a:r>
              <a:rPr lang="ru-RU" b="0" dirty="0" err="1">
                <a:solidFill>
                  <a:srgbClr val="CCCCCC"/>
                </a:solidFill>
                <a:effectLst/>
                <a:latin typeface="Consolas" panose="020B0609020204030204" pitchFamily="49" charset="0"/>
              </a:rPr>
              <a:t>next</a:t>
            </a:r>
            <a:r>
              <a:rPr lang="ru-RU" b="0" dirty="0">
                <a:solidFill>
                  <a:srgbClr val="CCCCCC"/>
                </a:solidFill>
                <a:effectLst/>
                <a:latin typeface="Consolas" panose="020B0609020204030204" pitchFamily="49" charset="0"/>
              </a:rPr>
              <a:t>;</a:t>
            </a:r>
            <a:r>
              <a:rPr lang="ru-RU" b="0" dirty="0">
                <a:solidFill>
                  <a:srgbClr val="6A9955"/>
                </a:solidFill>
                <a:effectLst/>
                <a:latin typeface="Consolas" panose="020B0609020204030204" pitchFamily="49" charset="0"/>
              </a:rPr>
              <a:t> // указатель на следующий узел</a:t>
            </a:r>
            <a:endParaRPr lang="ru-RU" b="0" dirty="0">
              <a:solidFill>
                <a:srgbClr val="CCCCCC"/>
              </a:solidFill>
              <a:effectLst/>
              <a:latin typeface="Consolas" panose="020B0609020204030204" pitchFamily="49" charset="0"/>
            </a:endParaRPr>
          </a:p>
          <a:p>
            <a:r>
              <a:rPr lang="ru-RU" b="0" dirty="0">
                <a:solidFill>
                  <a:srgbClr val="CCCCCC"/>
                </a:solidFill>
                <a:effectLst/>
                <a:latin typeface="Consolas" panose="020B0609020204030204" pitchFamily="49" charset="0"/>
              </a:rPr>
              <a:t>};</a:t>
            </a:r>
          </a:p>
        </p:txBody>
      </p:sp>
      <p:pic>
        <p:nvPicPr>
          <p:cNvPr id="20482" name="Picture 2" descr="alt text">
            <a:extLst>
              <a:ext uri="{FF2B5EF4-FFF2-40B4-BE49-F238E27FC236}">
                <a16:creationId xmlns:a16="http://schemas.microsoft.com/office/drawing/2014/main" id="{36A837DF-B557-48E7-A60E-57531F7E6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272" y="3599322"/>
            <a:ext cx="8066887" cy="197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49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0" y="196070"/>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Двусвязный список</a:t>
            </a:r>
          </a:p>
        </p:txBody>
      </p:sp>
      <p:sp>
        <p:nvSpPr>
          <p:cNvPr id="8" name="TextBox 7">
            <a:extLst>
              <a:ext uri="{FF2B5EF4-FFF2-40B4-BE49-F238E27FC236}">
                <a16:creationId xmlns:a16="http://schemas.microsoft.com/office/drawing/2014/main" id="{86124B49-E9E2-409F-87BD-A687A1B7FD2D}"/>
              </a:ext>
            </a:extLst>
          </p:cNvPr>
          <p:cNvSpPr txBox="1"/>
          <p:nvPr/>
        </p:nvSpPr>
        <p:spPr>
          <a:xfrm>
            <a:off x="6095998" y="1368985"/>
            <a:ext cx="4177074" cy="2800767"/>
          </a:xfrm>
          <a:prstGeom prst="rect">
            <a:avLst/>
          </a:prstGeom>
          <a:noFill/>
        </p:spPr>
        <p:txBody>
          <a:bodyPr wrap="square">
            <a:spAutoFit/>
          </a:bodyPr>
          <a:lstStyle/>
          <a:p>
            <a:r>
              <a:rPr lang="ru-RU" sz="1600" dirty="0"/>
              <a:t>Минусы:</a:t>
            </a:r>
          </a:p>
          <a:p>
            <a:pPr marL="285750" indent="-285750">
              <a:buFont typeface="Arial" panose="020B0604020202020204" pitchFamily="34" charset="0"/>
              <a:buChar char="•"/>
            </a:pPr>
            <a:r>
              <a:rPr lang="ru-RU" sz="1600" dirty="0"/>
              <a:t>Более сложный, чем односвязные списки: двусвязные списки более сложны, чем односвязные, поскольку для каждого узла требуются дополнительные указатели.</a:t>
            </a:r>
          </a:p>
          <a:p>
            <a:pPr marL="285750" indent="-285750">
              <a:buFont typeface="Arial" panose="020B0604020202020204" pitchFamily="34" charset="0"/>
              <a:buChar char="•"/>
            </a:pPr>
            <a:endParaRPr lang="ru-RU" sz="1600" dirty="0"/>
          </a:p>
          <a:p>
            <a:pPr marL="285750" indent="-285750">
              <a:buFont typeface="Arial" panose="020B0604020202020204" pitchFamily="34" charset="0"/>
              <a:buChar char="•"/>
            </a:pPr>
            <a:r>
              <a:rPr lang="ru-RU" sz="1600" dirty="0"/>
              <a:t>Больше накладных расходов на память: двусвязные списки требуют больше накладных расходов на память, чем односвязные списки, поскольку каждый узел хранит два указателя вместо одного.</a:t>
            </a:r>
          </a:p>
        </p:txBody>
      </p:sp>
      <p:sp>
        <p:nvSpPr>
          <p:cNvPr id="10" name="TextBox 9">
            <a:extLst>
              <a:ext uri="{FF2B5EF4-FFF2-40B4-BE49-F238E27FC236}">
                <a16:creationId xmlns:a16="http://schemas.microsoft.com/office/drawing/2014/main" id="{0089A727-99E6-423F-B6B5-A91AACB875C4}"/>
              </a:ext>
            </a:extLst>
          </p:cNvPr>
          <p:cNvSpPr txBox="1"/>
          <p:nvPr/>
        </p:nvSpPr>
        <p:spPr>
          <a:xfrm>
            <a:off x="1083213" y="1368985"/>
            <a:ext cx="4783137" cy="2800767"/>
          </a:xfrm>
          <a:prstGeom prst="rect">
            <a:avLst/>
          </a:prstGeom>
          <a:noFill/>
        </p:spPr>
        <p:txBody>
          <a:bodyPr wrap="square">
            <a:spAutoFit/>
          </a:bodyPr>
          <a:lstStyle/>
          <a:p>
            <a:r>
              <a:rPr lang="ru-RU" sz="1600" dirty="0"/>
              <a:t>Плюсы:</a:t>
            </a:r>
          </a:p>
          <a:p>
            <a:pPr marL="285750" indent="-285750">
              <a:buFont typeface="Arial" panose="020B0604020202020204" pitchFamily="34" charset="0"/>
              <a:buChar char="•"/>
            </a:pPr>
            <a:r>
              <a:rPr lang="ru-RU" sz="1600" dirty="0"/>
              <a:t>Эффективный обход в обоих направлениях: двусвязные списки обеспечивают эффективный обход списка в обоих направлениях.</a:t>
            </a:r>
          </a:p>
          <a:p>
            <a:pPr marL="285750" indent="-285750">
              <a:buFont typeface="Arial" panose="020B0604020202020204" pitchFamily="34" charset="0"/>
              <a:buChar char="•"/>
            </a:pPr>
            <a:endParaRPr lang="ru-RU" sz="1600" dirty="0"/>
          </a:p>
          <a:p>
            <a:pPr marL="285750" indent="-285750">
              <a:buFont typeface="Arial" panose="020B0604020202020204" pitchFamily="34" charset="0"/>
              <a:buChar char="•"/>
            </a:pPr>
            <a:r>
              <a:rPr lang="ru-RU" sz="1600" dirty="0"/>
              <a:t>Также может использоваться для реализации стека или очереди: двусвязные списки можно использовать для реализации как стеков, так и очередей, которые являются распространенными структурами данных, используемыми в программировании.</a:t>
            </a:r>
          </a:p>
        </p:txBody>
      </p:sp>
      <p:sp>
        <p:nvSpPr>
          <p:cNvPr id="12" name="TextBox 11">
            <a:extLst>
              <a:ext uri="{FF2B5EF4-FFF2-40B4-BE49-F238E27FC236}">
                <a16:creationId xmlns:a16="http://schemas.microsoft.com/office/drawing/2014/main" id="{32818CF0-CB2D-459C-8FA2-84FD51C853F9}"/>
              </a:ext>
            </a:extLst>
          </p:cNvPr>
          <p:cNvSpPr txBox="1"/>
          <p:nvPr/>
        </p:nvSpPr>
        <p:spPr>
          <a:xfrm>
            <a:off x="918729" y="4471735"/>
            <a:ext cx="10527036" cy="1815882"/>
          </a:xfrm>
          <a:prstGeom prst="rect">
            <a:avLst/>
          </a:prstGeom>
          <a:noFill/>
        </p:spPr>
        <p:txBody>
          <a:bodyPr wrap="square">
            <a:spAutoFit/>
          </a:bodyPr>
          <a:lstStyle/>
          <a:p>
            <a:r>
              <a:rPr lang="ru-RU" sz="1600" dirty="0"/>
              <a:t>Примеры применения:</a:t>
            </a:r>
          </a:p>
          <a:p>
            <a:pPr marL="285750" indent="-285750">
              <a:buFont typeface="Arial" panose="020B0604020202020204" pitchFamily="34" charset="0"/>
              <a:buChar char="•"/>
            </a:pPr>
            <a:r>
              <a:rPr lang="ru-RU" sz="1600" dirty="0"/>
              <a:t>Реализация функций отмены и повтора действий в текстовых редакторах.</a:t>
            </a:r>
          </a:p>
          <a:p>
            <a:pPr marL="285750" indent="-285750">
              <a:buFont typeface="Arial" panose="020B0604020202020204" pitchFamily="34" charset="0"/>
              <a:buChar char="•"/>
            </a:pPr>
            <a:r>
              <a:rPr lang="ru-RU" sz="1600" dirty="0"/>
              <a:t>Реализация кэша, где требуется быстрая вставка и удаление элементов.</a:t>
            </a:r>
          </a:p>
          <a:p>
            <a:pPr marL="285750" indent="-285750">
              <a:buFont typeface="Arial" panose="020B0604020202020204" pitchFamily="34" charset="0"/>
              <a:buChar char="•"/>
            </a:pPr>
            <a:r>
              <a:rPr lang="ru-RU" sz="1600" dirty="0"/>
              <a:t>Управление историей браузера для навигации между посещенными страницами.</a:t>
            </a:r>
          </a:p>
          <a:p>
            <a:pPr marL="285750" indent="-285750">
              <a:buFont typeface="Arial" panose="020B0604020202020204" pitchFamily="34" charset="0"/>
              <a:buChar char="•"/>
            </a:pPr>
            <a:r>
              <a:rPr lang="ru-RU" sz="1600" dirty="0"/>
              <a:t>Приложения для музыки для управления списками воспроизведения и эффективной навигации по песням.</a:t>
            </a:r>
          </a:p>
          <a:p>
            <a:pPr marL="285750" indent="-285750">
              <a:buFont typeface="Arial" panose="020B0604020202020204" pitchFamily="34" charset="0"/>
              <a:buChar char="•"/>
            </a:pPr>
            <a:r>
              <a:rPr lang="ru-RU" sz="1600" dirty="0"/>
              <a:t>Реализация структур данных, таких как Дек (</a:t>
            </a:r>
            <a:r>
              <a:rPr lang="ru-RU" sz="1600" dirty="0" err="1"/>
              <a:t>Deque</a:t>
            </a:r>
            <a:r>
              <a:rPr lang="ru-RU" sz="1600" dirty="0"/>
              <a:t> - двусторонняя очередь), для эффективной вставки и удаления на обоих концах.</a:t>
            </a:r>
          </a:p>
        </p:txBody>
      </p:sp>
    </p:spTree>
    <p:extLst>
      <p:ext uri="{BB962C8B-B14F-4D97-AF65-F5344CB8AC3E}">
        <p14:creationId xmlns:p14="http://schemas.microsoft.com/office/powerpoint/2010/main" val="278514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Циклический список</a:t>
            </a:r>
          </a:p>
        </p:txBody>
      </p:sp>
      <p:pic>
        <p:nvPicPr>
          <p:cNvPr id="22530" name="Picture 2" descr="alt text">
            <a:extLst>
              <a:ext uri="{FF2B5EF4-FFF2-40B4-BE49-F238E27FC236}">
                <a16:creationId xmlns:a16="http://schemas.microsoft.com/office/drawing/2014/main" id="{CDC36120-7F0D-48C7-8396-1F8A02856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499" y="1485900"/>
            <a:ext cx="9525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alt text">
            <a:extLst>
              <a:ext uri="{FF2B5EF4-FFF2-40B4-BE49-F238E27FC236}">
                <a16:creationId xmlns:a16="http://schemas.microsoft.com/office/drawing/2014/main" id="{D26C9937-8A89-43B5-9299-86D5FF907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499" y="3624492"/>
            <a:ext cx="9534525"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4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Поиск цикла в списке</a:t>
            </a:r>
          </a:p>
        </p:txBody>
      </p:sp>
      <p:sp>
        <p:nvSpPr>
          <p:cNvPr id="8" name="TextBox 7">
            <a:extLst>
              <a:ext uri="{FF2B5EF4-FFF2-40B4-BE49-F238E27FC236}">
                <a16:creationId xmlns:a16="http://schemas.microsoft.com/office/drawing/2014/main" id="{96F7D5CB-F6D7-4276-B1E1-C19EE86209C7}"/>
              </a:ext>
            </a:extLst>
          </p:cNvPr>
          <p:cNvSpPr txBox="1"/>
          <p:nvPr/>
        </p:nvSpPr>
        <p:spPr>
          <a:xfrm>
            <a:off x="915450" y="1355946"/>
            <a:ext cx="9730477" cy="2554545"/>
          </a:xfrm>
          <a:prstGeom prst="rect">
            <a:avLst/>
          </a:prstGeom>
          <a:noFill/>
        </p:spPr>
        <p:txBody>
          <a:bodyPr wrap="square">
            <a:spAutoFit/>
          </a:bodyPr>
          <a:lstStyle/>
          <a:p>
            <a:r>
              <a:rPr lang="ru-RU" sz="2000" dirty="0"/>
              <a:t>Как определить - список циклический или нет? </a:t>
            </a:r>
          </a:p>
          <a:p>
            <a:endParaRPr lang="ru-RU" sz="2000" dirty="0"/>
          </a:p>
          <a:p>
            <a:r>
              <a:rPr lang="ru-RU" sz="2000" dirty="0"/>
              <a:t>Воспользуемся алгоритмом Флойда "Черепаха и заяц" (или бывает кролик вместо зайца). Пусть за одну итерацию первый указатель (черепаха) переходит к следующему элементу списка, а второй указатель (заяц) на два элемента вперед. Тогда, если эти два указателя встретятся, то цикл найден, если дошли до конца списка, то цикла нет.</a:t>
            </a:r>
          </a:p>
          <a:p>
            <a:endParaRPr lang="ru-RU" sz="2000" dirty="0"/>
          </a:p>
          <a:p>
            <a:r>
              <a:rPr lang="ru-RU" dirty="0"/>
              <a:t>Алгоритм с маркировкой (см. в </a:t>
            </a:r>
            <a:r>
              <a:rPr lang="ru-RU" dirty="0" err="1"/>
              <a:t>гугле</a:t>
            </a:r>
            <a:r>
              <a:rPr lang="ru-RU" dirty="0"/>
              <a:t>)</a:t>
            </a:r>
          </a:p>
        </p:txBody>
      </p:sp>
      <p:pic>
        <p:nvPicPr>
          <p:cNvPr id="23554" name="Picture 2" descr="Five versions of Hare and Tortoise">
            <a:extLst>
              <a:ext uri="{FF2B5EF4-FFF2-40B4-BE49-F238E27FC236}">
                <a16:creationId xmlns:a16="http://schemas.microsoft.com/office/drawing/2014/main" id="{4F05D37C-012C-404B-97A1-26ABB9C5495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1161" y="3963574"/>
            <a:ext cx="3906717" cy="2604478"/>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Startup lessons from the tortoise &amp; the hare: start slower to finish faster  - thestartupfactory.tech">
            <a:extLst>
              <a:ext uri="{FF2B5EF4-FFF2-40B4-BE49-F238E27FC236}">
                <a16:creationId xmlns:a16="http://schemas.microsoft.com/office/drawing/2014/main" id="{3AC52D23-8C1B-4229-8B6B-73C1891F12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4207" y="3487332"/>
            <a:ext cx="5134534" cy="308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547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 Circular LL</a:t>
            </a:r>
            <a:endParaRPr lang="ru-RU" dirty="0"/>
          </a:p>
        </p:txBody>
      </p:sp>
      <p:sp>
        <p:nvSpPr>
          <p:cNvPr id="9" name="TextBox 8">
            <a:extLst>
              <a:ext uri="{FF2B5EF4-FFF2-40B4-BE49-F238E27FC236}">
                <a16:creationId xmlns:a16="http://schemas.microsoft.com/office/drawing/2014/main" id="{E0F7C31C-95E0-4C89-B934-DD872BD07EF6}"/>
              </a:ext>
            </a:extLst>
          </p:cNvPr>
          <p:cNvSpPr txBox="1"/>
          <p:nvPr/>
        </p:nvSpPr>
        <p:spPr>
          <a:xfrm>
            <a:off x="6095999" y="1539468"/>
            <a:ext cx="5648784" cy="4031873"/>
          </a:xfrm>
          <a:prstGeom prst="rect">
            <a:avLst/>
          </a:prstGeom>
          <a:noFill/>
        </p:spPr>
        <p:txBody>
          <a:bodyPr wrap="square">
            <a:spAutoFit/>
          </a:bodyPr>
          <a:lstStyle/>
          <a:p>
            <a:r>
              <a:rPr lang="ru-RU" sz="1600" dirty="0"/>
              <a:t>Минусы</a:t>
            </a:r>
            <a:r>
              <a:rPr lang="en-US" sz="1600" dirty="0"/>
              <a:t>:</a:t>
            </a:r>
            <a:endParaRPr lang="ru-RU" sz="1600" dirty="0"/>
          </a:p>
          <a:p>
            <a:pPr marL="285750" indent="-285750">
              <a:buFont typeface="Arial" panose="020B0604020202020204" pitchFamily="34" charset="0"/>
              <a:buChar char="•"/>
            </a:pPr>
            <a:r>
              <a:rPr lang="ru-RU" sz="1600" dirty="0"/>
              <a:t>Обход кольцевого связанного списка без четкого условия остановки может привести к бесконечным циклам</a:t>
            </a:r>
            <a:endParaRPr lang="en-US" sz="1600" dirty="0"/>
          </a:p>
          <a:p>
            <a:pPr marL="285750" indent="-285750">
              <a:buFont typeface="Arial" panose="020B0604020202020204" pitchFamily="34" charset="0"/>
              <a:buChar char="•"/>
            </a:pPr>
            <a:r>
              <a:rPr lang="ru-RU" sz="1600" dirty="0"/>
              <a:t>Сложна (</a:t>
            </a:r>
            <a:r>
              <a:rPr lang="en-US" sz="1600" dirty="0"/>
              <a:t>hard)</a:t>
            </a:r>
            <a:endParaRPr lang="ru-RU" sz="1600" dirty="0"/>
          </a:p>
          <a:p>
            <a:endParaRPr lang="en-US" sz="1600" dirty="0"/>
          </a:p>
          <a:p>
            <a:r>
              <a:rPr lang="ru-RU" sz="1600" dirty="0"/>
              <a:t>Применение</a:t>
            </a:r>
            <a:r>
              <a:rPr lang="en-US" sz="1600" dirty="0"/>
              <a:t>:</a:t>
            </a:r>
            <a:r>
              <a:rPr lang="ru-RU" sz="1600" dirty="0"/>
              <a:t> кольцевых связанных списков</a:t>
            </a:r>
          </a:p>
          <a:p>
            <a:pPr marL="285750" indent="-285750">
              <a:buFont typeface="Arial" panose="020B0604020202020204" pitchFamily="34" charset="0"/>
              <a:buChar char="•"/>
            </a:pPr>
            <a:r>
              <a:rPr lang="ru-RU" sz="1600" dirty="0"/>
              <a:t>Он используется для разделения ресурсов между разными пользователями, как правило, с помощью механизма планирования </a:t>
            </a:r>
            <a:r>
              <a:rPr lang="ru-RU" sz="1600" dirty="0" err="1"/>
              <a:t>Round-Robin</a:t>
            </a:r>
            <a:endParaRPr lang="ru-RU" sz="1600" dirty="0"/>
          </a:p>
          <a:p>
            <a:pPr marL="285750" indent="-285750">
              <a:buFont typeface="Arial" panose="020B0604020202020204" pitchFamily="34" charset="0"/>
              <a:buChar char="•"/>
            </a:pPr>
            <a:r>
              <a:rPr lang="ru-RU" sz="1600" dirty="0"/>
              <a:t>В многопользовательских играх кольцевой связанный список может использоваться для переключения между игроками. После хода последнего игрока список циклически возвращается к первому игроку.</a:t>
            </a:r>
          </a:p>
          <a:p>
            <a:pPr marL="285750" indent="-285750">
              <a:buFont typeface="Arial" panose="020B0604020202020204" pitchFamily="34" charset="0"/>
              <a:buChar char="•"/>
            </a:pPr>
            <a:r>
              <a:rPr lang="ru-RU" sz="1600" dirty="0"/>
              <a:t>В медиаплеерах кольцевые связанные списки могут управлять плейлистами, что позволяет пользователям непрерывно перебирать песни.</a:t>
            </a:r>
          </a:p>
        </p:txBody>
      </p:sp>
      <p:sp>
        <p:nvSpPr>
          <p:cNvPr id="11" name="TextBox 10">
            <a:extLst>
              <a:ext uri="{FF2B5EF4-FFF2-40B4-BE49-F238E27FC236}">
                <a16:creationId xmlns:a16="http://schemas.microsoft.com/office/drawing/2014/main" id="{EE28982E-4D0A-426A-89D1-142B4BDBA751}"/>
              </a:ext>
            </a:extLst>
          </p:cNvPr>
          <p:cNvSpPr txBox="1"/>
          <p:nvPr/>
        </p:nvSpPr>
        <p:spPr>
          <a:xfrm>
            <a:off x="361031" y="1539468"/>
            <a:ext cx="5648784" cy="3539430"/>
          </a:xfrm>
          <a:prstGeom prst="rect">
            <a:avLst/>
          </a:prstGeom>
          <a:noFill/>
        </p:spPr>
        <p:txBody>
          <a:bodyPr wrap="square">
            <a:spAutoFit/>
          </a:bodyPr>
          <a:lstStyle/>
          <a:p>
            <a:r>
              <a:rPr lang="ru-RU" sz="1600" dirty="0"/>
              <a:t>Плюсы</a:t>
            </a:r>
            <a:r>
              <a:rPr lang="en-US" sz="1600" dirty="0"/>
              <a:t>:</a:t>
            </a:r>
            <a:endParaRPr lang="ru-RU" sz="1600" dirty="0"/>
          </a:p>
          <a:p>
            <a:pPr marL="285750" indent="-285750">
              <a:buFont typeface="Arial" panose="020B0604020202020204" pitchFamily="34" charset="0"/>
              <a:buChar char="•"/>
            </a:pPr>
            <a:r>
              <a:rPr lang="ru-RU" sz="1600" dirty="0"/>
              <a:t>В кольцевом связанном списке последний узел указывает на первый узел, т.е. нет ссылок на NULL.</a:t>
            </a:r>
          </a:p>
          <a:p>
            <a:pPr marL="285750" indent="-285750">
              <a:buFont typeface="Arial" panose="020B0604020202020204" pitchFamily="34" charset="0"/>
              <a:buChar char="•"/>
            </a:pPr>
            <a:r>
              <a:rPr lang="ru-RU" sz="1600" dirty="0"/>
              <a:t>Мы можем обойти список из любого узла и вернуться к нему без необходимости перезапуска с головы, что полезно в приложениях, требующих кольцевой итерации.</a:t>
            </a:r>
          </a:p>
          <a:p>
            <a:pPr marL="285750" indent="-285750">
              <a:buFont typeface="Arial" panose="020B0604020202020204" pitchFamily="34" charset="0"/>
              <a:buChar char="•"/>
            </a:pPr>
            <a:r>
              <a:rPr lang="ru-RU" sz="1600" dirty="0"/>
              <a:t>Кольцевые связанные списки могут легко реализовывать кольцевые очереди, где последний элемент соединяется с первым, что позволяет эффективно управлять ресурсами.</a:t>
            </a:r>
          </a:p>
          <a:p>
            <a:pPr marL="285750" indent="-285750">
              <a:buFont typeface="Arial" panose="020B0604020202020204" pitchFamily="34" charset="0"/>
              <a:buChar char="•"/>
            </a:pPr>
            <a:r>
              <a:rPr lang="ru-RU" sz="1600" dirty="0"/>
              <a:t>В кольцевом связанном списке каждый узел имеет ссылку на следующий узел в последовательности. Хотя он не имеет прямой ссылки на предыдущий узел, как в двусвязном списке, мы все равно можем найти предыдущий узел, обойдя список.</a:t>
            </a:r>
          </a:p>
        </p:txBody>
      </p:sp>
      <p:pic>
        <p:nvPicPr>
          <p:cNvPr id="28674" name="Picture 2" descr="Circular Linked List in Solidity! | by Joshua Hannan | Modular-Network |  Medium">
            <a:extLst>
              <a:ext uri="{FF2B5EF4-FFF2-40B4-BE49-F238E27FC236}">
                <a16:creationId xmlns:a16="http://schemas.microsoft.com/office/drawing/2014/main" id="{B15CF6FF-430D-494A-9747-3BB76C037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73" y="5191751"/>
            <a:ext cx="1788493" cy="1376301"/>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Guide to Circular Linked List in C | Simplilearn">
            <a:extLst>
              <a:ext uri="{FF2B5EF4-FFF2-40B4-BE49-F238E27FC236}">
                <a16:creationId xmlns:a16="http://schemas.microsoft.com/office/drawing/2014/main" id="{C3179569-7273-4486-BE79-AFB17DD474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337" y="5039316"/>
            <a:ext cx="2920570" cy="152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6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Выводы по спискам</a:t>
            </a:r>
          </a:p>
        </p:txBody>
      </p:sp>
      <p:sp>
        <p:nvSpPr>
          <p:cNvPr id="8" name="TextBox 7">
            <a:extLst>
              <a:ext uri="{FF2B5EF4-FFF2-40B4-BE49-F238E27FC236}">
                <a16:creationId xmlns:a16="http://schemas.microsoft.com/office/drawing/2014/main" id="{069F5E99-3064-447C-A079-596E9ABAA5AB}"/>
              </a:ext>
            </a:extLst>
          </p:cNvPr>
          <p:cNvSpPr txBox="1"/>
          <p:nvPr/>
        </p:nvSpPr>
        <p:spPr>
          <a:xfrm>
            <a:off x="979039" y="1575477"/>
            <a:ext cx="10132497" cy="923330"/>
          </a:xfrm>
          <a:prstGeom prst="rect">
            <a:avLst/>
          </a:prstGeom>
          <a:noFill/>
        </p:spPr>
        <p:txBody>
          <a:bodyPr wrap="square">
            <a:spAutoFit/>
          </a:bodyPr>
          <a:lstStyle/>
          <a:p>
            <a:r>
              <a:rPr lang="ru-RU" dirty="0"/>
              <a:t>Связанный список (</a:t>
            </a:r>
            <a:r>
              <a:rPr lang="en-US" dirty="0"/>
              <a:t>Linked List)</a:t>
            </a:r>
            <a:r>
              <a:rPr lang="ru-RU" dirty="0"/>
              <a:t> — это линейная структура данных, которая используется для хранения набора данных с помощью узлов</a:t>
            </a:r>
          </a:p>
          <a:p>
            <a:endParaRPr lang="ru-RU" dirty="0"/>
          </a:p>
        </p:txBody>
      </p:sp>
      <p:sp>
        <p:nvSpPr>
          <p:cNvPr id="12" name="TextBox 11">
            <a:extLst>
              <a:ext uri="{FF2B5EF4-FFF2-40B4-BE49-F238E27FC236}">
                <a16:creationId xmlns:a16="http://schemas.microsoft.com/office/drawing/2014/main" id="{B9FB760A-06D1-4B26-8A32-FC574843211B}"/>
              </a:ext>
            </a:extLst>
          </p:cNvPr>
          <p:cNvSpPr txBox="1"/>
          <p:nvPr/>
        </p:nvSpPr>
        <p:spPr>
          <a:xfrm>
            <a:off x="979039" y="2434306"/>
            <a:ext cx="9722594" cy="2031325"/>
          </a:xfrm>
          <a:prstGeom prst="rect">
            <a:avLst/>
          </a:prstGeom>
          <a:noFill/>
        </p:spPr>
        <p:txBody>
          <a:bodyPr wrap="square">
            <a:spAutoFit/>
          </a:bodyPr>
          <a:lstStyle/>
          <a:p>
            <a:pPr marL="285750" indent="-285750">
              <a:buFont typeface="Arial" panose="020B0604020202020204" pitchFamily="34" charset="0"/>
              <a:buChar char="•"/>
            </a:pPr>
            <a:r>
              <a:rPr lang="ru-RU" dirty="0"/>
              <a:t>Последовательные элементы соединены указателями/ссылками.</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Последний узел связанного списка указывает на </a:t>
            </a:r>
            <a:r>
              <a:rPr lang="ru-RU" dirty="0" err="1"/>
              <a:t>null</a:t>
            </a:r>
            <a:r>
              <a:rPr lang="ru-RU" dirty="0"/>
              <a:t>.</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Точка входа связанного списка называется головой.</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Обычные вариации связанных списков — это </a:t>
            </a:r>
            <a:r>
              <a:rPr lang="ru-RU" dirty="0" err="1"/>
              <a:t>Singly</a:t>
            </a:r>
            <a:r>
              <a:rPr lang="ru-RU" dirty="0"/>
              <a:t>, </a:t>
            </a:r>
            <a:r>
              <a:rPr lang="ru-RU" dirty="0" err="1"/>
              <a:t>Doubly</a:t>
            </a:r>
            <a:r>
              <a:rPr lang="ru-RU" dirty="0"/>
              <a:t>, </a:t>
            </a:r>
            <a:r>
              <a:rPr lang="ru-RU" dirty="0" err="1"/>
              <a:t>Singly</a:t>
            </a:r>
            <a:r>
              <a:rPr lang="ru-RU" dirty="0"/>
              <a:t> </a:t>
            </a:r>
            <a:r>
              <a:rPr lang="ru-RU" dirty="0" err="1"/>
              <a:t>Circular</a:t>
            </a:r>
            <a:r>
              <a:rPr lang="ru-RU" dirty="0"/>
              <a:t> и </a:t>
            </a:r>
            <a:r>
              <a:rPr lang="ru-RU" dirty="0" err="1"/>
              <a:t>Doubly</a:t>
            </a:r>
            <a:r>
              <a:rPr lang="ru-RU" dirty="0"/>
              <a:t> </a:t>
            </a:r>
            <a:r>
              <a:rPr lang="ru-RU" dirty="0" err="1"/>
              <a:t>Circular</a:t>
            </a:r>
            <a:r>
              <a:rPr lang="ru-RU" dirty="0"/>
              <a:t>.</a:t>
            </a:r>
          </a:p>
        </p:txBody>
      </p:sp>
      <p:sp>
        <p:nvSpPr>
          <p:cNvPr id="18" name="TextBox 17">
            <a:extLst>
              <a:ext uri="{FF2B5EF4-FFF2-40B4-BE49-F238E27FC236}">
                <a16:creationId xmlns:a16="http://schemas.microsoft.com/office/drawing/2014/main" id="{1D917E77-0F58-499C-B5C9-93E2590C8CFC}"/>
              </a:ext>
            </a:extLst>
          </p:cNvPr>
          <p:cNvSpPr txBox="1"/>
          <p:nvPr/>
        </p:nvSpPr>
        <p:spPr>
          <a:xfrm>
            <a:off x="979039" y="5075896"/>
            <a:ext cx="10662219" cy="923330"/>
          </a:xfrm>
          <a:prstGeom prst="rect">
            <a:avLst/>
          </a:prstGeom>
          <a:noFill/>
        </p:spPr>
        <p:txBody>
          <a:bodyPr wrap="square">
            <a:spAutoFit/>
          </a:bodyPr>
          <a:lstStyle/>
          <a:p>
            <a:r>
              <a:rPr lang="ru-RU" dirty="0"/>
              <a:t>Всегда необходимо учитывать плюсы и минусы структур данных при их выборе. Например, если вам нужно быстрое время доступа, массивы могут быть лучшим выбором, но если вам нужно часто вставлять или удалять элементы, списки могут быть лучшим выбором</a:t>
            </a:r>
          </a:p>
        </p:txBody>
      </p:sp>
    </p:spTree>
    <p:extLst>
      <p:ext uri="{BB962C8B-B14F-4D97-AF65-F5344CB8AC3E}">
        <p14:creationId xmlns:p14="http://schemas.microsoft.com/office/powerpoint/2010/main" val="2542161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Преимущества связанных списков</a:t>
            </a:r>
          </a:p>
        </p:txBody>
      </p:sp>
      <p:sp>
        <p:nvSpPr>
          <p:cNvPr id="8" name="TextBox 7">
            <a:extLst>
              <a:ext uri="{FF2B5EF4-FFF2-40B4-BE49-F238E27FC236}">
                <a16:creationId xmlns:a16="http://schemas.microsoft.com/office/drawing/2014/main" id="{069F5E99-3064-447C-A079-596E9ABAA5AB}"/>
              </a:ext>
            </a:extLst>
          </p:cNvPr>
          <p:cNvSpPr txBox="1"/>
          <p:nvPr/>
        </p:nvSpPr>
        <p:spPr>
          <a:xfrm>
            <a:off x="926361" y="1638539"/>
            <a:ext cx="10132497" cy="3970318"/>
          </a:xfrm>
          <a:prstGeom prst="rect">
            <a:avLst/>
          </a:prstGeom>
          <a:noFill/>
        </p:spPr>
        <p:txBody>
          <a:bodyPr wrap="square">
            <a:spAutoFit/>
          </a:bodyPr>
          <a:lstStyle/>
          <a:p>
            <a:pPr marL="285750" indent="-285750">
              <a:buFont typeface="Arial" panose="020B0604020202020204" pitchFamily="34" charset="0"/>
              <a:buChar char="•"/>
            </a:pPr>
            <a:r>
              <a:rPr lang="ru-RU" dirty="0"/>
              <a:t>Вставка и удаление в любой точке связанного списка занимает O(1) времени. Тогда как в структуре данных массива вставка/удаление в середине занимает O(n) времени.</a:t>
            </a:r>
            <a:br>
              <a:rPr lang="en-US" dirty="0"/>
            </a:br>
            <a:endParaRPr lang="ru-RU" dirty="0"/>
          </a:p>
          <a:p>
            <a:pPr marL="285750" indent="-285750">
              <a:buFont typeface="Arial" panose="020B0604020202020204" pitchFamily="34" charset="0"/>
              <a:buChar char="•"/>
            </a:pPr>
            <a:r>
              <a:rPr lang="ru-RU" dirty="0"/>
              <a:t>Эта структура данных проста и может также использоваться для реализации стека, очередей и других абстрактных структур данных. Большинство языковых библиотек используют связанный список внутренне для реализации этих структур данных.</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Связанный список может оказаться более эффективным по сравнению с массивами в случаях, когда мы не можем заранее угадать максимально допустимое количество элементов. Даже с динамическими массивами, такими как </a:t>
            </a:r>
            <a:r>
              <a:rPr lang="ru-RU" dirty="0" err="1"/>
              <a:t>vector</a:t>
            </a:r>
            <a:r>
              <a:rPr lang="ru-RU" dirty="0"/>
              <a:t> в C++ или </a:t>
            </a:r>
            <a:r>
              <a:rPr lang="ru-RU" dirty="0" err="1"/>
              <a:t>list</a:t>
            </a:r>
            <a:r>
              <a:rPr lang="ru-RU" dirty="0"/>
              <a:t> в Python или </a:t>
            </a:r>
            <a:r>
              <a:rPr lang="ru-RU" dirty="0" err="1"/>
              <a:t>ArrayList</a:t>
            </a:r>
            <a:r>
              <a:rPr lang="ru-RU" dirty="0"/>
              <a:t> в Java внутренняя работа включает в себя освобождение всей памяти и выделение большего фрагмента, когда вставки происходят за пределами текущей емкости.</a:t>
            </a:r>
          </a:p>
          <a:p>
            <a:br>
              <a:rPr lang="en-US" dirty="0"/>
            </a:br>
            <a:endParaRPr lang="ru-RU" dirty="0"/>
          </a:p>
        </p:txBody>
      </p:sp>
      <p:pic>
        <p:nvPicPr>
          <p:cNvPr id="6" name="Picture 2" descr="cat with glasses meme | Photographic Print">
            <a:extLst>
              <a:ext uri="{FF2B5EF4-FFF2-40B4-BE49-F238E27FC236}">
                <a16:creationId xmlns:a16="http://schemas.microsoft.com/office/drawing/2014/main" id="{BD914B19-75D1-406F-9504-99290B9A0A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7320" y="4676382"/>
            <a:ext cx="1368629" cy="136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72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Недостатки связанных списков:</a:t>
            </a:r>
          </a:p>
        </p:txBody>
      </p:sp>
      <p:sp>
        <p:nvSpPr>
          <p:cNvPr id="8" name="TextBox 7">
            <a:extLst>
              <a:ext uri="{FF2B5EF4-FFF2-40B4-BE49-F238E27FC236}">
                <a16:creationId xmlns:a16="http://schemas.microsoft.com/office/drawing/2014/main" id="{069F5E99-3064-447C-A079-596E9ABAA5AB}"/>
              </a:ext>
            </a:extLst>
          </p:cNvPr>
          <p:cNvSpPr txBox="1"/>
          <p:nvPr/>
        </p:nvSpPr>
        <p:spPr>
          <a:xfrm>
            <a:off x="1029750" y="1411516"/>
            <a:ext cx="10132497" cy="4524315"/>
          </a:xfrm>
          <a:prstGeom prst="rect">
            <a:avLst/>
          </a:prstGeom>
          <a:noFill/>
        </p:spPr>
        <p:txBody>
          <a:bodyPr wrap="square">
            <a:spAutoFit/>
          </a:bodyPr>
          <a:lstStyle/>
          <a:p>
            <a:pPr marL="285750" indent="-285750">
              <a:buFont typeface="Arial" panose="020B0604020202020204" pitchFamily="34" charset="0"/>
              <a:buChar char="•"/>
            </a:pPr>
            <a:r>
              <a:rPr lang="ru-RU" dirty="0"/>
              <a:t>Медленное время доступа: доступ к элементам в связанном списке может быть медленным, так как вам нужно пройти по связанному списку, чтобы найти нужный элемент, что является операцией O(n)</a:t>
            </a:r>
            <a:br>
              <a:rPr lang="ru-RU" dirty="0"/>
            </a:br>
            <a:endParaRPr lang="ru-RU" dirty="0"/>
          </a:p>
          <a:p>
            <a:pPr marL="285750" indent="-285750">
              <a:buFont typeface="Arial" panose="020B0604020202020204" pitchFamily="34" charset="0"/>
              <a:buChar char="•"/>
            </a:pPr>
            <a:r>
              <a:rPr lang="ru-RU" dirty="0"/>
              <a:t>Указатели или ссылки: использование указателей и ссылок для доступа к следующему узлу вызывают сложности для не понимающих что происходит</a:t>
            </a:r>
            <a:br>
              <a:rPr lang="ru-RU" dirty="0"/>
            </a:br>
            <a:endParaRPr lang="ru-RU" dirty="0"/>
          </a:p>
          <a:p>
            <a:pPr marL="285750" indent="-285750">
              <a:buFont typeface="Arial" panose="020B0604020202020204" pitchFamily="34" charset="0"/>
              <a:buChar char="•"/>
            </a:pPr>
            <a:r>
              <a:rPr lang="ru-RU" dirty="0"/>
              <a:t>Расход памяти: Связанные списки занимают больше памяти, т.к. каждый узел в списке требует доп. памяти для хранения указателя на следующий узел</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Неэффективность кэширования: Связанные списки неэффективны в отношении кэширования, так как память не является непрерывной. Это означает, что при обходе связанного списка вы вряд ли получите нужные вам данные в кэше, что приведет к промахам кэша и низкой производительности.</a:t>
            </a:r>
          </a:p>
          <a:p>
            <a:br>
              <a:rPr lang="ru-RU" dirty="0"/>
            </a:br>
            <a:endParaRPr lang="ru-RU" dirty="0"/>
          </a:p>
        </p:txBody>
      </p:sp>
      <p:pic>
        <p:nvPicPr>
          <p:cNvPr id="25602" name="Picture 2" descr="Sad Cat on Phone by Kaylio | Redbubble">
            <a:extLst>
              <a:ext uri="{FF2B5EF4-FFF2-40B4-BE49-F238E27FC236}">
                <a16:creationId xmlns:a16="http://schemas.microsoft.com/office/drawing/2014/main" id="{9ED8DBEF-FDF2-429F-87B4-202A000378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4231" y="4834681"/>
            <a:ext cx="1223606" cy="1223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E938672-0952-4303-90D6-285843A50533}"/>
              </a:ext>
            </a:extLst>
          </p:cNvPr>
          <p:cNvSpPr txBox="1">
            <a:spLocks/>
          </p:cNvSpPr>
          <p:nvPr/>
        </p:nvSpPr>
        <p:spPr>
          <a:xfrm>
            <a:off x="1133141" y="289948"/>
            <a:ext cx="9925717" cy="927688"/>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Применения связанных списков в реальном мире</a:t>
            </a:r>
          </a:p>
        </p:txBody>
      </p:sp>
      <p:sp>
        <p:nvSpPr>
          <p:cNvPr id="7" name="TextBox 6">
            <a:extLst>
              <a:ext uri="{FF2B5EF4-FFF2-40B4-BE49-F238E27FC236}">
                <a16:creationId xmlns:a16="http://schemas.microsoft.com/office/drawing/2014/main" id="{6C1DD1D3-A837-4ACB-B740-915F769E3ADE}"/>
              </a:ext>
            </a:extLst>
          </p:cNvPr>
          <p:cNvSpPr txBox="1"/>
          <p:nvPr/>
        </p:nvSpPr>
        <p:spPr>
          <a:xfrm>
            <a:off x="1233913" y="1582340"/>
            <a:ext cx="9724171" cy="3693319"/>
          </a:xfrm>
          <a:prstGeom prst="rect">
            <a:avLst/>
          </a:prstGeom>
          <a:noFill/>
        </p:spPr>
        <p:txBody>
          <a:bodyPr wrap="square">
            <a:spAutoFit/>
          </a:bodyPr>
          <a:lstStyle/>
          <a:p>
            <a:pPr marL="285750" indent="-285750">
              <a:buFont typeface="Arial" panose="020B0604020202020204" pitchFamily="34" charset="0"/>
              <a:buChar char="•"/>
            </a:pPr>
            <a:r>
              <a:rPr lang="ru-RU" dirty="0"/>
              <a:t>Список песен в музыкальном проигрывателе связан с предыдущей и следующей песнями.</a:t>
            </a:r>
          </a:p>
          <a:p>
            <a:pPr marL="285750" indent="-285750">
              <a:buFont typeface="Arial" panose="020B0604020202020204" pitchFamily="34" charset="0"/>
              <a:buChar char="•"/>
            </a:pPr>
            <a:endParaRPr lang="ru-RU" dirty="0"/>
          </a:p>
          <a:p>
            <a:pPr marL="285750" indent="-285750">
              <a:buFont typeface="Arial" panose="020B0604020202020204" pitchFamily="34" charset="0"/>
              <a:buChar char="•"/>
            </a:pPr>
            <a:r>
              <a:rPr lang="ru-RU" dirty="0"/>
              <a:t>В веб-браузере URL-адреса предыдущей и следующей веб-страницы могут быть связаны с помощью кнопок «предыдущая» и «следующая» (двухсвязный список)</a:t>
            </a:r>
            <a:br>
              <a:rPr lang="ru-RU" dirty="0"/>
            </a:br>
            <a:endParaRPr lang="ru-RU" dirty="0"/>
          </a:p>
          <a:p>
            <a:pPr marL="285750" indent="-285750">
              <a:buFont typeface="Arial" panose="020B0604020202020204" pitchFamily="34" charset="0"/>
              <a:buChar char="•"/>
            </a:pPr>
            <a:r>
              <a:rPr lang="ru-RU" dirty="0"/>
              <a:t>В средстве просмотра изображений предыдущее и следующее изображения могут быть связаны с помощью кнопок «предыдущая» и «следующая» (двухсвязный список)</a:t>
            </a:r>
            <a:br>
              <a:rPr lang="ru-RU" dirty="0"/>
            </a:br>
            <a:endParaRPr lang="ru-RU" dirty="0"/>
          </a:p>
          <a:p>
            <a:pPr marL="285750" indent="-285750">
              <a:buFont typeface="Arial" panose="020B0604020202020204" pitchFamily="34" charset="0"/>
              <a:buChar char="•"/>
            </a:pPr>
            <a:r>
              <a:rPr lang="ru-RU" dirty="0"/>
              <a:t>Циклические связанные списки могут использоваться для реализации действий в циклическом режиме, когда мы переходим к каждому элементу по одному через время t</a:t>
            </a:r>
            <a:br>
              <a:rPr lang="ru-RU" dirty="0"/>
            </a:br>
            <a:endParaRPr lang="ru-RU" dirty="0"/>
          </a:p>
          <a:p>
            <a:pPr marL="285750" indent="-285750">
              <a:buFont typeface="Arial" panose="020B0604020202020204" pitchFamily="34" charset="0"/>
              <a:buChar char="•"/>
            </a:pPr>
            <a:r>
              <a:rPr lang="ru-RU" dirty="0"/>
              <a:t>Связанные списки предпочтительнее массивов для реализации структур данных </a:t>
            </a:r>
            <a:r>
              <a:rPr lang="ru-RU" dirty="0" err="1"/>
              <a:t>Queue</a:t>
            </a:r>
            <a:r>
              <a:rPr lang="en-US" dirty="0"/>
              <a:t>, Stack </a:t>
            </a:r>
            <a:r>
              <a:rPr lang="ru-RU" dirty="0"/>
              <a:t>и </a:t>
            </a:r>
            <a:r>
              <a:rPr lang="ru-RU" dirty="0" err="1"/>
              <a:t>Deque</a:t>
            </a:r>
            <a:r>
              <a:rPr lang="ru-RU" dirty="0"/>
              <a:t> из-за быстрых удалений (или вставок) из начала</a:t>
            </a:r>
            <a:r>
              <a:rPr lang="en-US" dirty="0"/>
              <a:t>/</a:t>
            </a:r>
            <a:r>
              <a:rPr lang="ru-RU" dirty="0"/>
              <a:t>конца связанных списков.</a:t>
            </a:r>
          </a:p>
        </p:txBody>
      </p:sp>
      <p:pic>
        <p:nvPicPr>
          <p:cNvPr id="24580" name="Picture 4" descr="The crying cat meme is iconic and perfectly representing me atm 🫠 Thinking  of making a meme cat series after I finish the zodiacs TONIGHT!! #cryingcat  #studentlife #collegelife #college #whyamidoingthis #digitalart #art #">
            <a:extLst>
              <a:ext uri="{FF2B5EF4-FFF2-40B4-BE49-F238E27FC236}">
                <a16:creationId xmlns:a16="http://schemas.microsoft.com/office/drawing/2014/main" id="{E8A97AB1-85E7-469A-909C-A16AC6E8C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6721" y="5764990"/>
            <a:ext cx="875279" cy="109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54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2">
            <a:extLst>
              <a:ext uri="{FF2B5EF4-FFF2-40B4-BE49-F238E27FC236}">
                <a16:creationId xmlns:a16="http://schemas.microsoft.com/office/drawing/2014/main" id="{CEF7D3C9-F027-4DFF-AC25-52606D3BE3A7}"/>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Связанные списки (</a:t>
            </a:r>
            <a:r>
              <a:rPr lang="en-US" dirty="0"/>
              <a:t>Linked List)</a:t>
            </a:r>
            <a:endParaRPr lang="ru-RU" dirty="0"/>
          </a:p>
        </p:txBody>
      </p:sp>
      <p:sp>
        <p:nvSpPr>
          <p:cNvPr id="6" name="TextBox 5">
            <a:extLst>
              <a:ext uri="{FF2B5EF4-FFF2-40B4-BE49-F238E27FC236}">
                <a16:creationId xmlns:a16="http://schemas.microsoft.com/office/drawing/2014/main" id="{7A84643A-A732-4392-820F-76326A18F554}"/>
              </a:ext>
            </a:extLst>
          </p:cNvPr>
          <p:cNvSpPr txBox="1"/>
          <p:nvPr/>
        </p:nvSpPr>
        <p:spPr>
          <a:xfrm>
            <a:off x="1133141" y="1529156"/>
            <a:ext cx="10149187" cy="1477328"/>
          </a:xfrm>
          <a:prstGeom prst="rect">
            <a:avLst/>
          </a:prstGeom>
          <a:noFill/>
        </p:spPr>
        <p:txBody>
          <a:bodyPr wrap="square">
            <a:spAutoFit/>
          </a:bodyPr>
          <a:lstStyle/>
          <a:p>
            <a:r>
              <a:rPr lang="ru-RU" sz="1800" dirty="0"/>
              <a:t>	Связанный список представляет собой последовательность узлов, где каждый узел состоит из двух компонентов:</a:t>
            </a:r>
          </a:p>
          <a:p>
            <a:endParaRPr lang="ru-RU" sz="1800" dirty="0"/>
          </a:p>
          <a:p>
            <a:pPr marL="342900" indent="-342900">
              <a:buFont typeface="+mj-lt"/>
              <a:buAutoNum type="arabicPeriod"/>
            </a:pPr>
            <a:r>
              <a:rPr lang="ru-RU" sz="1800" dirty="0"/>
              <a:t>Данные: любые значения, например, число, структуры и т.д.</a:t>
            </a:r>
          </a:p>
          <a:p>
            <a:pPr marL="342900" indent="-342900">
              <a:buFont typeface="+mj-lt"/>
              <a:buAutoNum type="arabicPeriod"/>
            </a:pPr>
            <a:r>
              <a:rPr lang="ru-RU" sz="1800" dirty="0"/>
              <a:t>Указатель: ссылка на следующий узел в списке.</a:t>
            </a:r>
          </a:p>
        </p:txBody>
      </p:sp>
      <p:pic>
        <p:nvPicPr>
          <p:cNvPr id="7" name="Picture 4" descr="A Beginners Overview of Linked Lists in Python">
            <a:extLst>
              <a:ext uri="{FF2B5EF4-FFF2-40B4-BE49-F238E27FC236}">
                <a16:creationId xmlns:a16="http://schemas.microsoft.com/office/drawing/2014/main" id="{B8EBBABE-DBD1-4B97-9D40-4656C3D64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2148" y="3262356"/>
            <a:ext cx="4903029" cy="27579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EA9C96-36B5-4D62-9C87-BBC70951F4B7}"/>
              </a:ext>
            </a:extLst>
          </p:cNvPr>
          <p:cNvSpPr txBox="1"/>
          <p:nvPr/>
        </p:nvSpPr>
        <p:spPr>
          <a:xfrm>
            <a:off x="1133141" y="3262356"/>
            <a:ext cx="5337027" cy="1754326"/>
          </a:xfrm>
          <a:prstGeom prst="rect">
            <a:avLst/>
          </a:prstGeom>
          <a:noFill/>
        </p:spPr>
        <p:txBody>
          <a:bodyPr wrap="square">
            <a:spAutoFit/>
          </a:bodyPr>
          <a:lstStyle/>
          <a:p>
            <a:r>
              <a:rPr lang="ru-RU" dirty="0"/>
              <a:t>В отличие от массивов, связанные списки не хранят элементы в смежных ячейках памяти. Каждый узел указывает на следующий, образуя цепочечную структуру. Чтобы получить доступ к любому элементу (узлу), необходимо последовательно пройтись по всем узлам перед ним.</a:t>
            </a:r>
          </a:p>
        </p:txBody>
      </p:sp>
    </p:spTree>
    <p:extLst>
      <p:ext uri="{BB962C8B-B14F-4D97-AF65-F5344CB8AC3E}">
        <p14:creationId xmlns:p14="http://schemas.microsoft.com/office/powerpoint/2010/main" val="291412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8EE967-943B-407F-8E78-2668FBEBC15D}"/>
              </a:ext>
            </a:extLst>
          </p:cNvPr>
          <p:cNvSpPr txBox="1"/>
          <p:nvPr/>
        </p:nvSpPr>
        <p:spPr>
          <a:xfrm>
            <a:off x="4643100" y="3632375"/>
            <a:ext cx="6520988" cy="523220"/>
          </a:xfrm>
          <a:prstGeom prst="rect">
            <a:avLst/>
          </a:prstGeom>
          <a:noFill/>
        </p:spPr>
        <p:txBody>
          <a:bodyPr wrap="square">
            <a:spAutoFit/>
          </a:bodyPr>
          <a:lstStyle/>
          <a:p>
            <a:r>
              <a:rPr lang="ru-RU" sz="2800" dirty="0"/>
              <a:t>https://github.com/kruffka/C-Programming</a:t>
            </a:r>
          </a:p>
        </p:txBody>
      </p:sp>
      <p:pic>
        <p:nvPicPr>
          <p:cNvPr id="5" name="Рисунок 4">
            <a:extLst>
              <a:ext uri="{FF2B5EF4-FFF2-40B4-BE49-F238E27FC236}">
                <a16:creationId xmlns:a16="http://schemas.microsoft.com/office/drawing/2014/main" id="{4BA00CC5-DBBE-4494-A2EC-6CA07C637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912" y="2309998"/>
            <a:ext cx="3498480" cy="3498480"/>
          </a:xfrm>
          <a:prstGeom prst="rect">
            <a:avLst/>
          </a:prstGeom>
        </p:spPr>
      </p:pic>
    </p:spTree>
    <p:extLst>
      <p:ext uri="{BB962C8B-B14F-4D97-AF65-F5344CB8AC3E}">
        <p14:creationId xmlns:p14="http://schemas.microsoft.com/office/powerpoint/2010/main" val="24476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8B69733F-0158-48CC-AD66-3D9A4AB92330}"/>
              </a:ext>
            </a:extLst>
          </p:cNvPr>
          <p:cNvSpPr txBox="1">
            <a:spLocks/>
          </p:cNvSpPr>
          <p:nvPr/>
        </p:nvSpPr>
        <p:spPr>
          <a:xfrm>
            <a:off x="1133141" y="289948"/>
            <a:ext cx="9925717" cy="92768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Односвязный список (</a:t>
            </a:r>
            <a:r>
              <a:rPr lang="en-US" dirty="0"/>
              <a:t>Singly Linked List)</a:t>
            </a:r>
            <a:endParaRPr lang="ru-RU" dirty="0"/>
          </a:p>
        </p:txBody>
      </p:sp>
      <p:sp>
        <p:nvSpPr>
          <p:cNvPr id="10" name="TextBox 9">
            <a:extLst>
              <a:ext uri="{FF2B5EF4-FFF2-40B4-BE49-F238E27FC236}">
                <a16:creationId xmlns:a16="http://schemas.microsoft.com/office/drawing/2014/main" id="{6E21BE18-6217-41B6-A87E-350F1EFEBA5A}"/>
              </a:ext>
            </a:extLst>
          </p:cNvPr>
          <p:cNvSpPr txBox="1"/>
          <p:nvPr/>
        </p:nvSpPr>
        <p:spPr>
          <a:xfrm>
            <a:off x="1502453" y="1600938"/>
            <a:ext cx="9867638" cy="923330"/>
          </a:xfrm>
          <a:prstGeom prst="rect">
            <a:avLst/>
          </a:prstGeom>
          <a:noFill/>
        </p:spPr>
        <p:txBody>
          <a:bodyPr wrap="square">
            <a:spAutoFit/>
          </a:bodyPr>
          <a:lstStyle/>
          <a:p>
            <a:r>
              <a:rPr lang="ru-RU" dirty="0"/>
              <a:t>Односвязный список состоит из узлов. В каждом узле хранится указатель на следующий узел и сами данные. Указатели последнего узла (хвост - </a:t>
            </a:r>
            <a:r>
              <a:rPr lang="ru-RU" dirty="0" err="1"/>
              <a:t>tail</a:t>
            </a:r>
            <a:r>
              <a:rPr lang="ru-RU" dirty="0"/>
              <a:t>) указывают на NULL, что указывает на конец связанного списка (т.е. дальше нет узлов)</a:t>
            </a:r>
          </a:p>
        </p:txBody>
      </p:sp>
      <p:pic>
        <p:nvPicPr>
          <p:cNvPr id="2051" name="Picture 3" descr="alt text">
            <a:extLst>
              <a:ext uri="{FF2B5EF4-FFF2-40B4-BE49-F238E27FC236}">
                <a16:creationId xmlns:a16="http://schemas.microsoft.com/office/drawing/2014/main" id="{1CB01C8C-B9C7-44F0-8F01-904395596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070" y="3429000"/>
            <a:ext cx="6455980" cy="16177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F82BCB8-FAAB-4D02-B56B-49CDC2E7FCA5}"/>
              </a:ext>
            </a:extLst>
          </p:cNvPr>
          <p:cNvSpPr txBox="1"/>
          <p:nvPr/>
        </p:nvSpPr>
        <p:spPr>
          <a:xfrm>
            <a:off x="2697315" y="5277658"/>
            <a:ext cx="5891738" cy="369332"/>
          </a:xfrm>
          <a:prstGeom prst="rect">
            <a:avLst/>
          </a:prstGeom>
          <a:noFill/>
        </p:spPr>
        <p:txBody>
          <a:bodyPr wrap="square">
            <a:spAutoFit/>
          </a:bodyPr>
          <a:lstStyle/>
          <a:p>
            <a:r>
              <a:rPr lang="ru-RU" dirty="0"/>
              <a:t>Пример структуры узла и односвязного списка из 3 узлов</a:t>
            </a:r>
          </a:p>
        </p:txBody>
      </p:sp>
      <p:sp>
        <p:nvSpPr>
          <p:cNvPr id="19" name="TextBox 18">
            <a:extLst>
              <a:ext uri="{FF2B5EF4-FFF2-40B4-BE49-F238E27FC236}">
                <a16:creationId xmlns:a16="http://schemas.microsoft.com/office/drawing/2014/main" id="{E6E7D816-7E57-4241-A588-BFFF64D54DF0}"/>
              </a:ext>
            </a:extLst>
          </p:cNvPr>
          <p:cNvSpPr txBox="1"/>
          <p:nvPr/>
        </p:nvSpPr>
        <p:spPr>
          <a:xfrm>
            <a:off x="1502453" y="3359899"/>
            <a:ext cx="3750617" cy="2308324"/>
          </a:xfrm>
          <a:prstGeom prst="rect">
            <a:avLst/>
          </a:prstGeom>
          <a:noFill/>
        </p:spPr>
        <p:txBody>
          <a:bodyPr wrap="square">
            <a:spAutoFit/>
          </a:bodyPr>
          <a:lstStyle/>
          <a:p>
            <a:r>
              <a:rPr lang="en-US" b="0" dirty="0">
                <a:solidFill>
                  <a:srgbClr val="569CD6"/>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next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a:t>
            </a:r>
          </a:p>
          <a:p>
            <a:r>
              <a:rPr lang="en-US" b="0" dirty="0">
                <a:solidFill>
                  <a:srgbClr val="569CD6"/>
                </a:solidFill>
                <a:effectLst/>
                <a:latin typeface="Consolas" panose="020B0609020204030204" pitchFamily="49" charset="0"/>
              </a:rPr>
              <a:t>typedef</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node</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node_t</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8848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2">
            <a:extLst>
              <a:ext uri="{FF2B5EF4-FFF2-40B4-BE49-F238E27FC236}">
                <a16:creationId xmlns:a16="http://schemas.microsoft.com/office/drawing/2014/main" id="{E4C795B3-5CE2-4496-85B4-DAED154AE161}"/>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Создаем узлы</a:t>
            </a:r>
          </a:p>
        </p:txBody>
      </p:sp>
      <p:sp>
        <p:nvSpPr>
          <p:cNvPr id="9" name="TextBox 8">
            <a:extLst>
              <a:ext uri="{FF2B5EF4-FFF2-40B4-BE49-F238E27FC236}">
                <a16:creationId xmlns:a16="http://schemas.microsoft.com/office/drawing/2014/main" id="{EEB36D71-5363-49A7-BB66-78994295302B}"/>
              </a:ext>
            </a:extLst>
          </p:cNvPr>
          <p:cNvSpPr txBox="1"/>
          <p:nvPr/>
        </p:nvSpPr>
        <p:spPr>
          <a:xfrm>
            <a:off x="4188900" y="1483550"/>
            <a:ext cx="3296568" cy="1815882"/>
          </a:xfrm>
          <a:prstGeom prst="rect">
            <a:avLst/>
          </a:prstGeom>
          <a:noFill/>
        </p:spPr>
        <p:txBody>
          <a:bodyPr wrap="square">
            <a:spAutoFit/>
          </a:bodyPr>
          <a:lstStyle/>
          <a:p>
            <a:r>
              <a:rPr lang="en-US" sz="1400" b="0" dirty="0" err="1">
                <a:solidFill>
                  <a:srgbClr val="4EC9B0"/>
                </a:solidFill>
                <a:effectLst/>
                <a:latin typeface="Consolas" panose="020B0609020204030204" pitchFamily="49" charset="0"/>
              </a:rPr>
              <a:t>node_t</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newNode</a:t>
            </a:r>
            <a:r>
              <a:rPr lang="en-US" sz="1400" b="0" dirty="0">
                <a:solidFill>
                  <a:srgbClr val="CCCCCC"/>
                </a:solidFill>
                <a:effectLst/>
                <a:latin typeface="Consolas" panose="020B0609020204030204" pitchFamily="49" charset="0"/>
              </a:rPr>
              <a:t>(</a:t>
            </a:r>
            <a:r>
              <a:rPr lang="en-US" sz="1400" b="0" dirty="0">
                <a:solidFill>
                  <a:srgbClr val="569CD6"/>
                </a:solidFill>
                <a:effectLst/>
                <a:latin typeface="Consolas" panose="020B0609020204030204" pitchFamily="49" charset="0"/>
              </a:rPr>
              <a:t>int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endParaRPr lang="en-US" sz="1400" dirty="0">
              <a:solidFill>
                <a:srgbClr val="CCCCCC"/>
              </a:solidFill>
              <a:latin typeface="Consolas" panose="020B0609020204030204" pitchFamily="49" charset="0"/>
            </a:endParaRPr>
          </a:p>
          <a:p>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 .</a:t>
            </a:r>
            <a:endParaRPr lang="ru-RU" sz="1400" dirty="0">
              <a:solidFill>
                <a:srgbClr val="CCCCCC"/>
              </a:solidFill>
              <a:latin typeface="Consolas" panose="020B0609020204030204" pitchFamily="49" charset="0"/>
            </a:endParaRPr>
          </a:p>
          <a:p>
            <a:br>
              <a:rPr lang="fr-FR" sz="1400" b="0" dirty="0">
                <a:solidFill>
                  <a:srgbClr val="CCCCCC"/>
                </a:solidFill>
                <a:effectLst/>
                <a:latin typeface="Consolas" panose="020B0609020204030204" pitchFamily="49" charset="0"/>
              </a:rPr>
            </a:br>
            <a:r>
              <a:rPr lang="fr-FR" sz="1400" b="0" dirty="0">
                <a:solidFill>
                  <a:srgbClr val="4EC9B0"/>
                </a:solidFill>
                <a:effectLst/>
                <a:latin typeface="Consolas" panose="020B0609020204030204" pitchFamily="49" charset="0"/>
              </a:rPr>
              <a:t>node_t</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node1</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CCCCCC"/>
                </a:solidFill>
                <a:effectLst/>
                <a:latin typeface="Consolas" panose="020B0609020204030204" pitchFamily="49" charset="0"/>
              </a:rPr>
              <a:t> </a:t>
            </a:r>
            <a:r>
              <a:rPr lang="fr-FR" sz="1400" b="0" dirty="0">
                <a:solidFill>
                  <a:srgbClr val="DCDCAA"/>
                </a:solidFill>
                <a:effectLst/>
                <a:latin typeface="Consolas" panose="020B0609020204030204" pitchFamily="49" charset="0"/>
              </a:rPr>
              <a:t>newNode</a:t>
            </a:r>
            <a:r>
              <a:rPr lang="fr-FR" sz="1400" b="0" dirty="0">
                <a:solidFill>
                  <a:srgbClr val="CCCCCC"/>
                </a:solidFill>
                <a:effectLst/>
                <a:latin typeface="Consolas" panose="020B0609020204030204" pitchFamily="49" charset="0"/>
              </a:rPr>
              <a:t>(</a:t>
            </a:r>
            <a:r>
              <a:rPr lang="fr-FR" sz="1400" b="0" dirty="0">
                <a:solidFill>
                  <a:srgbClr val="B5CEA8"/>
                </a:solidFill>
                <a:effectLst/>
                <a:latin typeface="Consolas" panose="020B0609020204030204" pitchFamily="49" charset="0"/>
              </a:rPr>
              <a:t>1</a:t>
            </a:r>
            <a:r>
              <a:rPr lang="fr-FR" sz="1400" b="0" dirty="0">
                <a:solidFill>
                  <a:srgbClr val="CCCCCC"/>
                </a:solidFill>
                <a:effectLst/>
                <a:latin typeface="Consolas" panose="020B0609020204030204" pitchFamily="49" charset="0"/>
              </a:rPr>
              <a:t>);</a:t>
            </a:r>
          </a:p>
          <a:p>
            <a:r>
              <a:rPr lang="fr-FR" sz="1400" b="0" dirty="0">
                <a:solidFill>
                  <a:srgbClr val="4EC9B0"/>
                </a:solidFill>
                <a:effectLst/>
                <a:latin typeface="Consolas" panose="020B0609020204030204" pitchFamily="49" charset="0"/>
              </a:rPr>
              <a:t>node_t</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node2</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CCCCCC"/>
                </a:solidFill>
                <a:effectLst/>
                <a:latin typeface="Consolas" panose="020B0609020204030204" pitchFamily="49" charset="0"/>
              </a:rPr>
              <a:t> </a:t>
            </a:r>
            <a:r>
              <a:rPr lang="fr-FR" sz="1400" b="0" dirty="0">
                <a:solidFill>
                  <a:srgbClr val="DCDCAA"/>
                </a:solidFill>
                <a:effectLst/>
                <a:latin typeface="Consolas" panose="020B0609020204030204" pitchFamily="49" charset="0"/>
              </a:rPr>
              <a:t>newNode</a:t>
            </a:r>
            <a:r>
              <a:rPr lang="fr-FR" sz="1400" b="0" dirty="0">
                <a:solidFill>
                  <a:srgbClr val="CCCCCC"/>
                </a:solidFill>
                <a:effectLst/>
                <a:latin typeface="Consolas" panose="020B0609020204030204" pitchFamily="49" charset="0"/>
              </a:rPr>
              <a:t>(</a:t>
            </a:r>
            <a:r>
              <a:rPr lang="fr-FR" sz="1400" b="0" dirty="0">
                <a:solidFill>
                  <a:srgbClr val="B5CEA8"/>
                </a:solidFill>
                <a:effectLst/>
                <a:latin typeface="Consolas" panose="020B0609020204030204" pitchFamily="49" charset="0"/>
              </a:rPr>
              <a:t>2</a:t>
            </a:r>
            <a:r>
              <a:rPr lang="fr-FR" sz="1400" b="0" dirty="0">
                <a:solidFill>
                  <a:srgbClr val="CCCCCC"/>
                </a:solidFill>
                <a:effectLst/>
                <a:latin typeface="Consolas" panose="020B0609020204030204" pitchFamily="49" charset="0"/>
              </a:rPr>
              <a:t>);</a:t>
            </a:r>
          </a:p>
          <a:p>
            <a:r>
              <a:rPr lang="fr-FR" sz="1400" b="0" dirty="0">
                <a:solidFill>
                  <a:srgbClr val="4EC9B0"/>
                </a:solidFill>
                <a:effectLst/>
                <a:latin typeface="Consolas" panose="020B0609020204030204" pitchFamily="49" charset="0"/>
              </a:rPr>
              <a:t>node_t</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node3</a:t>
            </a:r>
            <a:r>
              <a:rPr lang="fr-FR" sz="1400" b="0" dirty="0">
                <a:solidFill>
                  <a:srgbClr val="CCCCCC"/>
                </a:solidFill>
                <a:effectLst/>
                <a:latin typeface="Consolas" panose="020B0609020204030204" pitchFamily="49" charset="0"/>
              </a:rPr>
              <a:t> </a:t>
            </a:r>
            <a:r>
              <a:rPr lang="fr-FR" sz="1400" b="0" dirty="0">
                <a:solidFill>
                  <a:srgbClr val="D4D4D4"/>
                </a:solidFill>
                <a:effectLst/>
                <a:latin typeface="Consolas" panose="020B0609020204030204" pitchFamily="49" charset="0"/>
              </a:rPr>
              <a:t>=</a:t>
            </a:r>
            <a:r>
              <a:rPr lang="fr-FR" sz="1400" b="0" dirty="0">
                <a:solidFill>
                  <a:srgbClr val="CCCCCC"/>
                </a:solidFill>
                <a:effectLst/>
                <a:latin typeface="Consolas" panose="020B0609020204030204" pitchFamily="49" charset="0"/>
              </a:rPr>
              <a:t> </a:t>
            </a:r>
            <a:r>
              <a:rPr lang="fr-FR" sz="1400" b="0" dirty="0">
                <a:solidFill>
                  <a:srgbClr val="DCDCAA"/>
                </a:solidFill>
                <a:effectLst/>
                <a:latin typeface="Consolas" panose="020B0609020204030204" pitchFamily="49" charset="0"/>
              </a:rPr>
              <a:t>newNode</a:t>
            </a:r>
            <a:r>
              <a:rPr lang="fr-FR" sz="1400" b="0" dirty="0">
                <a:solidFill>
                  <a:srgbClr val="CCCCCC"/>
                </a:solidFill>
                <a:effectLst/>
                <a:latin typeface="Consolas" panose="020B0609020204030204" pitchFamily="49" charset="0"/>
              </a:rPr>
              <a:t>(</a:t>
            </a:r>
            <a:r>
              <a:rPr lang="fr-FR" sz="1400" b="0" dirty="0">
                <a:solidFill>
                  <a:srgbClr val="B5CEA8"/>
                </a:solidFill>
                <a:effectLst/>
                <a:latin typeface="Consolas" panose="020B0609020204030204" pitchFamily="49" charset="0"/>
              </a:rPr>
              <a:t>3</a:t>
            </a:r>
            <a:r>
              <a:rPr lang="fr-FR" sz="1400" b="0" dirty="0">
                <a:solidFill>
                  <a:srgbClr val="CCCCCC"/>
                </a:solidFill>
                <a:effectLst/>
                <a:latin typeface="Consolas" panose="020B0609020204030204" pitchFamily="49" charset="0"/>
              </a:rPr>
              <a:t>);</a:t>
            </a:r>
          </a:p>
          <a:p>
            <a:endParaRPr lang="fr-FR" sz="1400" b="0" dirty="0">
              <a:solidFill>
                <a:srgbClr val="CCCCCC"/>
              </a:solidFill>
              <a:effectLst/>
              <a:latin typeface="Consolas" panose="020B0609020204030204" pitchFamily="49" charset="0"/>
            </a:endParaRPr>
          </a:p>
        </p:txBody>
      </p:sp>
      <p:pic>
        <p:nvPicPr>
          <p:cNvPr id="4099" name="Picture 3" descr="alt text">
            <a:extLst>
              <a:ext uri="{FF2B5EF4-FFF2-40B4-BE49-F238E27FC236}">
                <a16:creationId xmlns:a16="http://schemas.microsoft.com/office/drawing/2014/main" id="{52EC9A81-4D85-4C45-889A-FA32C967D9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
          <a:stretch/>
        </p:blipFill>
        <p:spPr bwMode="auto">
          <a:xfrm>
            <a:off x="1555657" y="3237718"/>
            <a:ext cx="8692091" cy="298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0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35A8A6DA-F585-4F66-A306-B34DD2B42D9D}"/>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Создаем узлы</a:t>
            </a:r>
          </a:p>
        </p:txBody>
      </p:sp>
      <p:pic>
        <p:nvPicPr>
          <p:cNvPr id="5122" name="Picture 2" descr="alt text">
            <a:extLst>
              <a:ext uri="{FF2B5EF4-FFF2-40B4-BE49-F238E27FC236}">
                <a16:creationId xmlns:a16="http://schemas.microsoft.com/office/drawing/2014/main" id="{A21C4C44-7E23-4963-BAFD-53A7AA8B0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589" y="1657852"/>
            <a:ext cx="10543978" cy="22584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C8D566-C176-4BD3-885E-10D6E41FA1F9}"/>
              </a:ext>
            </a:extLst>
          </p:cNvPr>
          <p:cNvSpPr txBox="1"/>
          <p:nvPr/>
        </p:nvSpPr>
        <p:spPr>
          <a:xfrm>
            <a:off x="824011" y="5080934"/>
            <a:ext cx="10362413" cy="646331"/>
          </a:xfrm>
          <a:prstGeom prst="rect">
            <a:avLst/>
          </a:prstGeom>
          <a:noFill/>
        </p:spPr>
        <p:txBody>
          <a:bodyPr wrap="square">
            <a:spAutoFit/>
          </a:bodyPr>
          <a:lstStyle/>
          <a:p>
            <a:r>
              <a:rPr lang="ru-RU" dirty="0"/>
              <a:t>Указатели node1, node2 и node3 находятся в стеке и вероятнее всего будут лежать рядом друг с другом и друг за другом, а вот сами структуры находятся в куче и могут лежать совсем не по порядку</a:t>
            </a:r>
          </a:p>
        </p:txBody>
      </p:sp>
      <p:sp>
        <p:nvSpPr>
          <p:cNvPr id="11" name="TextBox 10">
            <a:extLst>
              <a:ext uri="{FF2B5EF4-FFF2-40B4-BE49-F238E27FC236}">
                <a16:creationId xmlns:a16="http://schemas.microsoft.com/office/drawing/2014/main" id="{E62D2749-EE53-485D-87AA-691165B38D85}"/>
              </a:ext>
            </a:extLst>
          </p:cNvPr>
          <p:cNvSpPr txBox="1"/>
          <p:nvPr/>
        </p:nvSpPr>
        <p:spPr>
          <a:xfrm>
            <a:off x="824011" y="4175449"/>
            <a:ext cx="10612556" cy="646331"/>
          </a:xfrm>
          <a:prstGeom prst="rect">
            <a:avLst/>
          </a:prstGeom>
          <a:noFill/>
        </p:spPr>
        <p:txBody>
          <a:bodyPr wrap="square">
            <a:spAutoFit/>
          </a:bodyPr>
          <a:lstStyle/>
          <a:p>
            <a:r>
              <a:rPr lang="ru-RU" dirty="0"/>
              <a:t>Мы выделили память под три структуры </a:t>
            </a:r>
            <a:r>
              <a:rPr lang="ru-RU" dirty="0" err="1"/>
              <a:t>node</a:t>
            </a:r>
            <a:r>
              <a:rPr lang="ru-RU" dirty="0"/>
              <a:t>, заполнили их числами и адрес начала каждой структуры записали в указатели node1, node2 и node3 соответственно</a:t>
            </a:r>
          </a:p>
        </p:txBody>
      </p:sp>
    </p:spTree>
    <p:extLst>
      <p:ext uri="{BB962C8B-B14F-4D97-AF65-F5344CB8AC3E}">
        <p14:creationId xmlns:p14="http://schemas.microsoft.com/office/powerpoint/2010/main" val="384023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730CD5CD-F253-43FE-BF49-ED9CD72C1548}"/>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Связываем узлы</a:t>
            </a:r>
          </a:p>
        </p:txBody>
      </p:sp>
      <p:pic>
        <p:nvPicPr>
          <p:cNvPr id="6147" name="Picture 3" descr="alt text">
            <a:extLst>
              <a:ext uri="{FF2B5EF4-FFF2-40B4-BE49-F238E27FC236}">
                <a16:creationId xmlns:a16="http://schemas.microsoft.com/office/drawing/2014/main" id="{94146CFA-BEE7-471E-923B-5B81FA96C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836" y="1615193"/>
            <a:ext cx="10334465" cy="30009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926C53-7368-4F0A-A500-2D07E9E9E52B}"/>
              </a:ext>
            </a:extLst>
          </p:cNvPr>
          <p:cNvSpPr txBox="1"/>
          <p:nvPr/>
        </p:nvSpPr>
        <p:spPr>
          <a:xfrm>
            <a:off x="2604463" y="4782868"/>
            <a:ext cx="3848361" cy="461665"/>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node1</a:t>
            </a:r>
            <a:r>
              <a:rPr lang="en-US" sz="2400" b="0" dirty="0">
                <a:solidFill>
                  <a:srgbClr val="CCCCCC"/>
                </a:solidFill>
                <a:effectLst/>
                <a:latin typeface="Consolas" panose="020B0609020204030204" pitchFamily="49" charset="0"/>
              </a:rPr>
              <a:t>-&gt;</a:t>
            </a:r>
            <a:r>
              <a:rPr lang="en-US" sz="2400" b="0" dirty="0">
                <a:solidFill>
                  <a:srgbClr val="9CDCFE"/>
                </a:solidFill>
                <a:effectLst/>
                <a:latin typeface="Consolas" panose="020B0609020204030204" pitchFamily="49" charset="0"/>
              </a:rPr>
              <a:t>next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node2</a:t>
            </a:r>
            <a:r>
              <a:rPr lang="en-US" sz="2400" b="0" dirty="0">
                <a:solidFill>
                  <a:srgbClr val="CCCCCC"/>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7E92DE3-04EF-426E-9FBD-95A7CD1AA4BF}"/>
              </a:ext>
            </a:extLst>
          </p:cNvPr>
          <p:cNvSpPr txBox="1"/>
          <p:nvPr/>
        </p:nvSpPr>
        <p:spPr>
          <a:xfrm>
            <a:off x="6730297" y="4781142"/>
            <a:ext cx="4097458" cy="461665"/>
          </a:xfrm>
          <a:prstGeom prst="rect">
            <a:avLst/>
          </a:prstGeom>
          <a:noFill/>
        </p:spPr>
        <p:txBody>
          <a:bodyPr wrap="square">
            <a:spAutoFit/>
          </a:bodyPr>
          <a:lstStyle/>
          <a:p>
            <a:r>
              <a:rPr lang="en-US" sz="2400" b="0" dirty="0">
                <a:solidFill>
                  <a:srgbClr val="9CDCFE"/>
                </a:solidFill>
                <a:effectLst/>
                <a:latin typeface="Consolas" panose="020B0609020204030204" pitchFamily="49" charset="0"/>
              </a:rPr>
              <a:t>node2</a:t>
            </a:r>
            <a:r>
              <a:rPr lang="en-US" sz="2400" b="0" dirty="0">
                <a:solidFill>
                  <a:srgbClr val="CCCCCC"/>
                </a:solidFill>
                <a:effectLst/>
                <a:latin typeface="Consolas" panose="020B0609020204030204" pitchFamily="49" charset="0"/>
              </a:rPr>
              <a:t>-&gt;</a:t>
            </a:r>
            <a:r>
              <a:rPr lang="en-US" sz="2400" b="0" dirty="0">
                <a:solidFill>
                  <a:srgbClr val="9CDCFE"/>
                </a:solidFill>
                <a:effectLst/>
                <a:latin typeface="Consolas" panose="020B0609020204030204" pitchFamily="49" charset="0"/>
              </a:rPr>
              <a:t>next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node3</a:t>
            </a:r>
            <a:r>
              <a:rPr lang="en-US" sz="2400" b="0" dirty="0">
                <a:solidFill>
                  <a:srgbClr val="CCCCCC"/>
                </a:solidFill>
                <a:effectLst/>
                <a:latin typeface="Consolas" panose="020B0609020204030204" pitchFamily="49" charset="0"/>
              </a:rPr>
              <a:t>;</a:t>
            </a:r>
            <a:endParaRPr lang="ru-RU" sz="2400" dirty="0"/>
          </a:p>
        </p:txBody>
      </p:sp>
    </p:spTree>
    <p:extLst>
      <p:ext uri="{BB962C8B-B14F-4D97-AF65-F5344CB8AC3E}">
        <p14:creationId xmlns:p14="http://schemas.microsoft.com/office/powerpoint/2010/main" val="279745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
            <a:extLst>
              <a:ext uri="{FF2B5EF4-FFF2-40B4-BE49-F238E27FC236}">
                <a16:creationId xmlns:a16="http://schemas.microsoft.com/office/drawing/2014/main" id="{7D0408B8-1A26-43F1-92E1-D64816CC1B11}"/>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Развяжем узел 2</a:t>
            </a:r>
            <a:r>
              <a:rPr lang="en-US" dirty="0"/>
              <a:t> (delete node 2)</a:t>
            </a:r>
            <a:endParaRPr lang="ru-RU" dirty="0"/>
          </a:p>
        </p:txBody>
      </p:sp>
      <p:pic>
        <p:nvPicPr>
          <p:cNvPr id="7170" name="Picture 2" descr="alt text">
            <a:extLst>
              <a:ext uri="{FF2B5EF4-FFF2-40B4-BE49-F238E27FC236}">
                <a16:creationId xmlns:a16="http://schemas.microsoft.com/office/drawing/2014/main" id="{EEA7C073-E686-4578-B1BB-9DD505489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397" y="1888450"/>
            <a:ext cx="9583206" cy="28831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A1D5B6C-ACC8-4B10-8C7B-0D52BBF9C973}"/>
              </a:ext>
            </a:extLst>
          </p:cNvPr>
          <p:cNvSpPr txBox="1"/>
          <p:nvPr/>
        </p:nvSpPr>
        <p:spPr>
          <a:xfrm>
            <a:off x="1190885" y="5074985"/>
            <a:ext cx="9925717" cy="1200329"/>
          </a:xfrm>
          <a:prstGeom prst="rect">
            <a:avLst/>
          </a:prstGeom>
          <a:noFill/>
        </p:spPr>
        <p:txBody>
          <a:bodyPr wrap="square">
            <a:spAutoFit/>
          </a:bodyPr>
          <a:lstStyle/>
          <a:p>
            <a:r>
              <a:rPr lang="ru-RU" dirty="0"/>
              <a:t>В создании списка таким образом есть нюанс: под каждый узел мы создавали свою переменную-указатель со своим именем, а это не </a:t>
            </a:r>
            <a:r>
              <a:rPr lang="ru-RU" dirty="0" err="1"/>
              <a:t>серъезно</a:t>
            </a:r>
            <a:r>
              <a:rPr lang="ru-RU" dirty="0"/>
              <a:t> если мы захотим расширяться. В реальности пишут отдельные функции для добавления узла в список, например в конец, начало, между двумя любыми (в середину).</a:t>
            </a:r>
          </a:p>
        </p:txBody>
      </p:sp>
    </p:spTree>
    <p:extLst>
      <p:ext uri="{BB962C8B-B14F-4D97-AF65-F5344CB8AC3E}">
        <p14:creationId xmlns:p14="http://schemas.microsoft.com/office/powerpoint/2010/main" val="201306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lt text">
            <a:extLst>
              <a:ext uri="{FF2B5EF4-FFF2-40B4-BE49-F238E27FC236}">
                <a16:creationId xmlns:a16="http://schemas.microsoft.com/office/drawing/2014/main" id="{E5D793F4-913D-44E9-AF81-678EF7655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080" y="2569768"/>
            <a:ext cx="8243838" cy="3457509"/>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оловок 2">
            <a:extLst>
              <a:ext uri="{FF2B5EF4-FFF2-40B4-BE49-F238E27FC236}">
                <a16:creationId xmlns:a16="http://schemas.microsoft.com/office/drawing/2014/main" id="{543FADAA-5BD8-4214-81CC-EBD1A6C3251D}"/>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Добавим голову к списку</a:t>
            </a:r>
          </a:p>
        </p:txBody>
      </p:sp>
      <p:sp>
        <p:nvSpPr>
          <p:cNvPr id="5" name="TextBox 4">
            <a:extLst>
              <a:ext uri="{FF2B5EF4-FFF2-40B4-BE49-F238E27FC236}">
                <a16:creationId xmlns:a16="http://schemas.microsoft.com/office/drawing/2014/main" id="{446DC2F8-F5C5-481F-9873-7C9417C93EB0}"/>
              </a:ext>
            </a:extLst>
          </p:cNvPr>
          <p:cNvSpPr txBox="1"/>
          <p:nvPr/>
        </p:nvSpPr>
        <p:spPr>
          <a:xfrm>
            <a:off x="3048525" y="1647079"/>
            <a:ext cx="6094948" cy="646331"/>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node_t</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head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NULL</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a:t>
            </a:r>
            <a:r>
              <a:rPr lang="ru-RU" b="0" dirty="0">
                <a:solidFill>
                  <a:srgbClr val="6A9955"/>
                </a:solidFill>
                <a:effectLst/>
                <a:latin typeface="Consolas" panose="020B0609020204030204" pitchFamily="49" charset="0"/>
              </a:rPr>
              <a:t>Список пустой</a:t>
            </a:r>
            <a:endParaRPr lang="ru-RU" b="0" dirty="0">
              <a:solidFill>
                <a:srgbClr val="CCCCCC"/>
              </a:solidFill>
              <a:effectLst/>
              <a:latin typeface="Consolas" panose="020B0609020204030204" pitchFamily="49" charset="0"/>
            </a:endParaRPr>
          </a:p>
          <a:p>
            <a:r>
              <a:rPr lang="ru-RU"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head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node1</a:t>
            </a:r>
            <a:r>
              <a:rPr lang="en-US" b="0" dirty="0">
                <a:solidFill>
                  <a:srgbClr val="CCCCCC"/>
                </a:solidFill>
                <a:effectLst/>
                <a:latin typeface="Consolas" panose="020B0609020204030204" pitchFamily="49" charset="0"/>
              </a:rPr>
              <a:t>;</a:t>
            </a:r>
            <a:r>
              <a:rPr lang="en-US" b="0" dirty="0">
                <a:solidFill>
                  <a:srgbClr val="6A9955"/>
                </a:solidFill>
                <a:effectLst/>
                <a:latin typeface="Consolas" panose="020B0609020204030204" pitchFamily="49" charset="0"/>
              </a:rPr>
              <a:t> // </a:t>
            </a:r>
            <a:r>
              <a:rPr lang="ru-RU" b="0" dirty="0">
                <a:solidFill>
                  <a:srgbClr val="6A9955"/>
                </a:solidFill>
                <a:effectLst/>
                <a:latin typeface="Consolas" panose="020B0609020204030204" pitchFamily="49" charset="0"/>
              </a:rPr>
              <a:t>привяжемся к списку 1 -&gt; 3</a:t>
            </a:r>
            <a:endParaRPr lang="ru-RU"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066118669"/>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2806</TotalTime>
  <Words>2201</Words>
  <Application>Microsoft Office PowerPoint</Application>
  <PresentationFormat>Широкоэкранный</PresentationFormat>
  <Paragraphs>215</Paragraphs>
  <Slides>30</Slides>
  <Notes>30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30</vt:i4>
      </vt:variant>
    </vt:vector>
  </HeadingPairs>
  <TitlesOfParts>
    <vt:vector size="35" baseType="lpstr">
      <vt:lpstr>Arial</vt:lpstr>
      <vt:lpstr>Calibri</vt:lpstr>
      <vt:lpstr>Calibri Light</vt:lpstr>
      <vt:lpstr>Consolas</vt:lpstr>
      <vt:lpstr>Office Theme</vt:lpstr>
      <vt:lpstr>C Programming 2_linked_lists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Andrey Veyler</dc:creator>
  <cp:lastModifiedBy>Andrey Veyler</cp:lastModifiedBy>
  <cp:revision>818</cp:revision>
  <dcterms:created xsi:type="dcterms:W3CDTF">2019-12-17T14:15:21Z</dcterms:created>
  <dcterms:modified xsi:type="dcterms:W3CDTF">2025-02-11T16:17:59Z</dcterms:modified>
</cp:coreProperties>
</file>