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7" r:id="rId3"/>
    <p:sldId id="264" r:id="rId4"/>
    <p:sldId id="265" r:id="rId5"/>
    <p:sldId id="258" r:id="rId6"/>
    <p:sldId id="269" r:id="rId7"/>
    <p:sldId id="270" r:id="rId8"/>
    <p:sldId id="272" r:id="rId9"/>
    <p:sldId id="273" r:id="rId10"/>
    <p:sldId id="263" r:id="rId11"/>
    <p:sldId id="25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69" d="100"/>
          <a:sy n="69" d="100"/>
        </p:scale>
        <p:origin x="93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873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1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12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882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001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57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73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2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931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58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r>
              <a:rPr lang="en-US" sz="3200" dirty="0"/>
              <a:t>2_conditions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Keyboard input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F2FB4-06B2-4D9F-B9F4-E49C37A634A1}"/>
              </a:ext>
            </a:extLst>
          </p:cNvPr>
          <p:cNvSpPr txBox="1"/>
          <p:nvPr/>
        </p:nvSpPr>
        <p:spPr>
          <a:xfrm>
            <a:off x="3866917" y="1975896"/>
            <a:ext cx="54976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a: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ru-RU" sz="3600">
                <a:latin typeface="Times New Roman" panose="02020603050405020304" pitchFamily="18" charset="0"/>
                <a:cs typeface="Times New Roman" panose="02020603050405020304" pitchFamily="18" charset="0"/>
              </a:rPr>
              <a:t>("%d",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a);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%d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&amp;x, &amp;y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24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D6DDCA-2435-48E9-A804-41423F9D4BC5}"/>
              </a:ext>
            </a:extLst>
          </p:cNvPr>
          <p:cNvSpPr txBox="1"/>
          <p:nvPr/>
        </p:nvSpPr>
        <p:spPr>
          <a:xfrm>
            <a:off x="2007697" y="1112630"/>
            <a:ext cx="778290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Команды в терминале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Создать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ls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Просмотреть список файлов в текущем каталоге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Вывести имя текущей директории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Перейти в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..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Подняться на каталог "выше" (вернуться назад)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nano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hello.c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открыть файл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rm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удалить файл с именем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file_name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 command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Мануал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Описание команды)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Команды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CTRL+O (^O)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save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CTRL+X (^X)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exit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Компиляция и запуск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hello.c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-o hello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./hello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1BFFD37-09C8-4240-9340-90A1E2B4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657" y="206852"/>
            <a:ext cx="7313070" cy="905778"/>
          </a:xfrm>
        </p:spPr>
        <p:txBody>
          <a:bodyPr>
            <a:noAutofit/>
          </a:bodyPr>
          <a:lstStyle/>
          <a:p>
            <a:r>
              <a:rPr lang="en-US" sz="4800" dirty="0"/>
              <a:t>List of commands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51749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statement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AFFEF-CF25-45AC-90A7-920955B7E9DE}"/>
              </a:ext>
            </a:extLst>
          </p:cNvPr>
          <p:cNvSpPr txBox="1"/>
          <p:nvPr/>
        </p:nvSpPr>
        <p:spPr>
          <a:xfrm>
            <a:off x="3463017" y="2274838"/>
            <a:ext cx="52659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(expression)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 code if expr not zero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880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.. else statement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8A81-D3CF-469A-A112-82D8C30C4E56}"/>
              </a:ext>
            </a:extLst>
          </p:cNvPr>
          <p:cNvSpPr txBox="1"/>
          <p:nvPr/>
        </p:nvSpPr>
        <p:spPr>
          <a:xfrm>
            <a:off x="2943224" y="1662501"/>
            <a:ext cx="6305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(expression1) 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statement1	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if (expression2){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statement2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if (expression3){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statement3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else code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9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.. else brackets {}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8A81-D3CF-469A-A112-82D8C30C4E56}"/>
              </a:ext>
            </a:extLst>
          </p:cNvPr>
          <p:cNvSpPr txBox="1"/>
          <p:nvPr/>
        </p:nvSpPr>
        <p:spPr>
          <a:xfrm>
            <a:off x="2640291" y="1720840"/>
            <a:ext cx="6911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(condition)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printf("condition is true\n");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printf("condition is false\n");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("hello\n");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5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.. else example</a:t>
            </a:r>
            <a:endParaRPr lang="ru-RU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7ADA51D2-8515-4986-889A-2CC911020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70347"/>
              </p:ext>
            </p:extLst>
          </p:nvPr>
        </p:nvGraphicFramePr>
        <p:xfrm>
          <a:off x="2717798" y="2107670"/>
          <a:ext cx="8158748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9374">
                  <a:extLst>
                    <a:ext uri="{9D8B030D-6E8A-4147-A177-3AD203B41FA5}">
                      <a16:colId xmlns:a16="http://schemas.microsoft.com/office/drawing/2014/main" val="3801352832"/>
                    </a:ext>
                  </a:extLst>
                </a:gridCol>
                <a:gridCol w="4079374">
                  <a:extLst>
                    <a:ext uri="{9D8B030D-6E8A-4147-A177-3AD203B41FA5}">
                      <a16:colId xmlns:a16="http://schemas.microsoft.com/office/drawing/2014/main" val="338980184"/>
                    </a:ext>
                  </a:extLst>
                </a:gridCol>
              </a:tblGrid>
              <a:tr h="37320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 is true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Expression is false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553"/>
                  </a:ext>
                </a:extLst>
              </a:tr>
              <a:tr h="127960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test  = 5;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(test &lt; 10)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// body of if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// body of else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test  = 5;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(test &gt; 10)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// body of if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// body of else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712219"/>
                  </a:ext>
                </a:extLst>
              </a:tr>
            </a:tbl>
          </a:graphicData>
        </a:graphic>
      </p:graphicFrame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D03A6B0B-4FF1-4FE1-941B-49A5373632B2}"/>
              </a:ext>
            </a:extLst>
          </p:cNvPr>
          <p:cNvGrpSpPr/>
          <p:nvPr/>
        </p:nvGrpSpPr>
        <p:grpSpPr>
          <a:xfrm>
            <a:off x="2378071" y="4148139"/>
            <a:ext cx="323850" cy="1476375"/>
            <a:chOff x="1708149" y="4486275"/>
            <a:chExt cx="323850" cy="1476375"/>
          </a:xfrm>
        </p:grpSpPr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B3E97A39-0559-4201-B7B6-0172600AC34F}"/>
                </a:ext>
              </a:extLst>
            </p:cNvPr>
            <p:cNvCxnSpPr>
              <a:cxnSpLocks/>
            </p:cNvCxnSpPr>
            <p:nvPr/>
          </p:nvCxnSpPr>
          <p:spPr>
            <a:xfrm>
              <a:off x="1708149" y="5962650"/>
              <a:ext cx="3238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86C836B-A931-4EBB-9883-CD9BEBFADD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8150" y="4486275"/>
              <a:ext cx="3238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CC92B68A-9577-46F4-B4EE-DC9AE70A56B4}"/>
                </a:ext>
              </a:extLst>
            </p:cNvPr>
            <p:cNvCxnSpPr/>
            <p:nvPr/>
          </p:nvCxnSpPr>
          <p:spPr>
            <a:xfrm flipV="1">
              <a:off x="1708149" y="4486275"/>
              <a:ext cx="0" cy="14763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9D39193B-7728-416D-ABD5-B3CF8EAB0462}"/>
              </a:ext>
            </a:extLst>
          </p:cNvPr>
          <p:cNvGrpSpPr/>
          <p:nvPr/>
        </p:nvGrpSpPr>
        <p:grpSpPr>
          <a:xfrm>
            <a:off x="2378072" y="3286125"/>
            <a:ext cx="323850" cy="335880"/>
            <a:chOff x="1708149" y="3695700"/>
            <a:chExt cx="323850" cy="504826"/>
          </a:xfrm>
        </p:grpSpPr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A599A7E3-F5EF-4725-BCA2-F399B7967949}"/>
                </a:ext>
              </a:extLst>
            </p:cNvPr>
            <p:cNvCxnSpPr>
              <a:cxnSpLocks/>
            </p:cNvCxnSpPr>
            <p:nvPr/>
          </p:nvCxnSpPr>
          <p:spPr>
            <a:xfrm>
              <a:off x="1708149" y="4200525"/>
              <a:ext cx="3238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6478B19B-518B-4D12-81D7-C41D3CC3ED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8149" y="3695700"/>
              <a:ext cx="3238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46C39B3F-8A28-492A-B01A-522D86EFC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8149" y="3695700"/>
              <a:ext cx="0" cy="5048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A81304DF-ACF2-42A8-8245-C8EBAC131D9F}"/>
              </a:ext>
            </a:extLst>
          </p:cNvPr>
          <p:cNvGrpSpPr/>
          <p:nvPr/>
        </p:nvGrpSpPr>
        <p:grpSpPr>
          <a:xfrm>
            <a:off x="6534149" y="5231653"/>
            <a:ext cx="323850" cy="428627"/>
            <a:chOff x="5867400" y="5686425"/>
            <a:chExt cx="323850" cy="428627"/>
          </a:xfrm>
        </p:grpSpPr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0EA72912-DC3F-40FB-985D-55C83FA7E4B4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6115050"/>
              <a:ext cx="3238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031EB678-5655-42D9-B4D6-5BF5A35162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7400" y="5686425"/>
              <a:ext cx="0" cy="4286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04392C45-56CE-4AC1-B81E-A6574BC75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7400" y="5686425"/>
              <a:ext cx="3238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A9586272-B614-42BB-B1D2-6A20F760CFD9}"/>
              </a:ext>
            </a:extLst>
          </p:cNvPr>
          <p:cNvGrpSpPr/>
          <p:nvPr/>
        </p:nvGrpSpPr>
        <p:grpSpPr>
          <a:xfrm>
            <a:off x="6527798" y="3305175"/>
            <a:ext cx="330201" cy="1371600"/>
            <a:chOff x="5861049" y="3771900"/>
            <a:chExt cx="330201" cy="1247776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8C37BF57-DE80-415D-98EF-D0BFAE609CFF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5019675"/>
              <a:ext cx="3238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4EF0266C-0FBB-4B86-87BF-F40FDACF2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1049" y="3771900"/>
              <a:ext cx="0" cy="1247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9AA9B6D1-89D5-40C7-AB62-C91F0A639B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1049" y="3771900"/>
              <a:ext cx="3238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39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Logical Operators</a:t>
            </a:r>
            <a:endParaRPr lang="ru-RU" dirty="0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254EB63-E563-4283-9B96-057DE566E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41464"/>
              </p:ext>
            </p:extLst>
          </p:nvPr>
        </p:nvGraphicFramePr>
        <p:xfrm>
          <a:off x="3880707" y="2200274"/>
          <a:ext cx="4882293" cy="3476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378">
                  <a:extLst>
                    <a:ext uri="{9D8B030D-6E8A-4147-A177-3AD203B41FA5}">
                      <a16:colId xmlns:a16="http://schemas.microsoft.com/office/drawing/2014/main" val="308611735"/>
                    </a:ext>
                  </a:extLst>
                </a:gridCol>
                <a:gridCol w="3571915">
                  <a:extLst>
                    <a:ext uri="{9D8B030D-6E8A-4147-A177-3AD203B41FA5}">
                      <a16:colId xmlns:a16="http://schemas.microsoft.com/office/drawing/2014/main" val="3822017701"/>
                    </a:ext>
                  </a:extLst>
                </a:gridCol>
              </a:tblGrid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&amp;&amp;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48124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82311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54681"/>
                  </a:ext>
                </a:extLst>
              </a:tr>
              <a:tr h="6343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==, !=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EQUAL, !EQUAL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60729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&gt;, &lt;</a:t>
                      </a:r>
                    </a:p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&gt;=, &lt;=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7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91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Ternary Operator</a:t>
            </a:r>
            <a:endParaRPr lang="ru-RU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6241942A-9108-41C2-9DC3-65FA16C4D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65098"/>
              </p:ext>
            </p:extLst>
          </p:nvPr>
        </p:nvGraphicFramePr>
        <p:xfrm>
          <a:off x="3035298" y="2181878"/>
          <a:ext cx="6775452" cy="316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2502">
                  <a:extLst>
                    <a:ext uri="{9D8B030D-6E8A-4147-A177-3AD203B41FA5}">
                      <a16:colId xmlns:a16="http://schemas.microsoft.com/office/drawing/2014/main" val="612971784"/>
                    </a:ext>
                  </a:extLst>
                </a:gridCol>
                <a:gridCol w="4552950">
                  <a:extLst>
                    <a:ext uri="{9D8B030D-6E8A-4147-A177-3AD203B41FA5}">
                      <a16:colId xmlns:a16="http://schemas.microsoft.com/office/drawing/2014/main" val="2096649484"/>
                    </a:ext>
                  </a:extLst>
                </a:gridCol>
              </a:tblGrid>
              <a:tr h="37130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.. else 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Ternary Operator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829"/>
                  </a:ext>
                </a:extLst>
              </a:tr>
              <a:tr h="201418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a = 3, b = 5;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(a &gt; b) {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("a\n");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 else {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("b\n");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a = 3, b = 5;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 b ?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("a\n") :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("b\n");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33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30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Ternary Operator</a:t>
            </a:r>
            <a:endParaRPr lang="ru-RU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6241942A-9108-41C2-9DC3-65FA16C4D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82379"/>
              </p:ext>
            </p:extLst>
          </p:nvPr>
        </p:nvGraphicFramePr>
        <p:xfrm>
          <a:off x="3437616" y="2026920"/>
          <a:ext cx="5477783" cy="353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8033">
                  <a:extLst>
                    <a:ext uri="{9D8B030D-6E8A-4147-A177-3AD203B41FA5}">
                      <a16:colId xmlns:a16="http://schemas.microsoft.com/office/drawing/2014/main" val="612971784"/>
                    </a:ext>
                  </a:extLst>
                </a:gridCol>
                <a:gridCol w="3169750">
                  <a:extLst>
                    <a:ext uri="{9D8B030D-6E8A-4147-A177-3AD203B41FA5}">
                      <a16:colId xmlns:a16="http://schemas.microsoft.com/office/drawing/2014/main" val="2096649484"/>
                    </a:ext>
                  </a:extLst>
                </a:gridCol>
              </a:tblGrid>
              <a:tr h="37130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.. else 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Ternary Operator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829"/>
                  </a:ext>
                </a:extLst>
              </a:tr>
              <a:tr h="161222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a = 3, b = 5;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max;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(a &gt; b) {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max = a;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 else {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max = b;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a = 3, b = 5;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max;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= a &gt; b ? a : b;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33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14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switch .. case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F2FB4-06B2-4D9F-B9F4-E49C37A634A1}"/>
              </a:ext>
            </a:extLst>
          </p:cNvPr>
          <p:cNvSpPr txBox="1"/>
          <p:nvPr/>
        </p:nvSpPr>
        <p:spPr>
          <a:xfrm>
            <a:off x="4227865" y="1506090"/>
            <a:ext cx="439384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(expression)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const1: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statements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const2: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code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const3: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default: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default statements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6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932</TotalTime>
  <Words>529</Words>
  <Application>Microsoft Office PowerPoint</Application>
  <PresentationFormat>Широкоэкранный</PresentationFormat>
  <Paragraphs>132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Office Theme</vt:lpstr>
      <vt:lpstr>C Programming 2_conditions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List of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227</cp:revision>
  <dcterms:created xsi:type="dcterms:W3CDTF">2019-12-17T14:15:21Z</dcterms:created>
  <dcterms:modified xsi:type="dcterms:W3CDTF">2023-09-24T13:33:58Z</dcterms:modified>
</cp:coreProperties>
</file>