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7" r:id="rId3"/>
    <p:sldId id="280" r:id="rId4"/>
    <p:sldId id="268" r:id="rId5"/>
    <p:sldId id="269" r:id="rId6"/>
    <p:sldId id="277" r:id="rId7"/>
    <p:sldId id="259" r:id="rId8"/>
    <p:sldId id="264" r:id="rId9"/>
    <p:sldId id="262" r:id="rId10"/>
    <p:sldId id="260" r:id="rId11"/>
    <p:sldId id="261" r:id="rId12"/>
    <p:sldId id="282" r:id="rId13"/>
    <p:sldId id="263" r:id="rId14"/>
    <p:sldId id="283" r:id="rId15"/>
    <p:sldId id="278" r:id="rId16"/>
    <p:sldId id="271" r:id="rId17"/>
    <p:sldId id="273" r:id="rId18"/>
    <p:sldId id="274" r:id="rId19"/>
    <p:sldId id="276" r:id="rId20"/>
    <p:sldId id="265" r:id="rId21"/>
    <p:sldId id="25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4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7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2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6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5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80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66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9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1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1_hello_world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2298274" y="378372"/>
            <a:ext cx="7595452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Отрицательные числа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1FC82-4DAC-45A9-AE68-17EC2FF5FDC6}"/>
              </a:ext>
            </a:extLst>
          </p:cNvPr>
          <p:cNvSpPr txBox="1"/>
          <p:nvPr/>
        </p:nvSpPr>
        <p:spPr>
          <a:xfrm>
            <a:off x="1951629" y="1670602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Прямой код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6AA11-5CD1-4EA3-80D5-CDEA7D0E126F}"/>
              </a:ext>
            </a:extLst>
          </p:cNvPr>
          <p:cNvSpPr txBox="1"/>
          <p:nvPr/>
        </p:nvSpPr>
        <p:spPr>
          <a:xfrm>
            <a:off x="6613913" y="1582018"/>
            <a:ext cx="3052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Дополнительный код </a:t>
            </a:r>
          </a:p>
          <a:p>
            <a:r>
              <a:rPr lang="ru-RU" sz="2400" dirty="0"/>
              <a:t>(дополнение до двух)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F4DF56F-8CC2-47FE-BFD4-61D8A7C3D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06186"/>
              </p:ext>
            </p:extLst>
          </p:nvPr>
        </p:nvGraphicFramePr>
        <p:xfrm>
          <a:off x="974528" y="2738581"/>
          <a:ext cx="1495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3">
                  <a:extLst>
                    <a:ext uri="{9D8B030D-6E8A-4147-A177-3AD203B41FA5}">
                      <a16:colId xmlns:a16="http://schemas.microsoft.com/office/drawing/2014/main" val="2041692866"/>
                    </a:ext>
                  </a:extLst>
                </a:gridCol>
                <a:gridCol w="1280463">
                  <a:extLst>
                    <a:ext uri="{9D8B030D-6E8A-4147-A177-3AD203B41FA5}">
                      <a16:colId xmlns:a16="http://schemas.microsoft.com/office/drawing/2014/main" val="296196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8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FA0DC1-7D03-4482-913A-F5FBAD96C1E6}"/>
              </a:ext>
            </a:extLst>
          </p:cNvPr>
          <p:cNvSpPr txBox="1"/>
          <p:nvPr/>
        </p:nvSpPr>
        <p:spPr>
          <a:xfrm>
            <a:off x="668739" y="2416335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31   30                    0</a:t>
            </a:r>
            <a:endParaRPr lang="ru-RU" dirty="0"/>
          </a:p>
        </p:txBody>
      </p:sp>
      <p:graphicFrame>
        <p:nvGraphicFramePr>
          <p:cNvPr id="18" name="Таблица 10">
            <a:extLst>
              <a:ext uri="{FF2B5EF4-FFF2-40B4-BE49-F238E27FC236}">
                <a16:creationId xmlns:a16="http://schemas.microsoft.com/office/drawing/2014/main" id="{04518407-F77F-4112-B80D-2D8801AD1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4102"/>
              </p:ext>
            </p:extLst>
          </p:nvPr>
        </p:nvGraphicFramePr>
        <p:xfrm>
          <a:off x="7039687" y="2736769"/>
          <a:ext cx="1495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53">
                  <a:extLst>
                    <a:ext uri="{9D8B030D-6E8A-4147-A177-3AD203B41FA5}">
                      <a16:colId xmlns:a16="http://schemas.microsoft.com/office/drawing/2014/main" val="2041692866"/>
                    </a:ext>
                  </a:extLst>
                </a:gridCol>
                <a:gridCol w="1280463">
                  <a:extLst>
                    <a:ext uri="{9D8B030D-6E8A-4147-A177-3AD203B41FA5}">
                      <a16:colId xmlns:a16="http://schemas.microsoft.com/office/drawing/2014/main" val="296196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809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6C03D2E-B081-4480-9CFB-08C854AA96B8}"/>
              </a:ext>
            </a:extLst>
          </p:cNvPr>
          <p:cNvSpPr txBox="1"/>
          <p:nvPr/>
        </p:nvSpPr>
        <p:spPr>
          <a:xfrm>
            <a:off x="6733898" y="2414523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31   30                    0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0A54-E4A8-4C67-B35C-2EEF4441099C}"/>
              </a:ext>
            </a:extLst>
          </p:cNvPr>
          <p:cNvSpPr txBox="1"/>
          <p:nvPr/>
        </p:nvSpPr>
        <p:spPr>
          <a:xfrm>
            <a:off x="668739" y="3639340"/>
            <a:ext cx="52551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 = 00000101</a:t>
            </a:r>
          </a:p>
          <a:p>
            <a:r>
              <a:rPr lang="en-US" dirty="0"/>
              <a:t>-5 = 10000101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ru-RU" dirty="0"/>
              <a:t>Прост в вычислении</a:t>
            </a:r>
          </a:p>
          <a:p>
            <a:r>
              <a:rPr lang="ru-RU" dirty="0"/>
              <a:t>+ Количество «+» чисел равно количеству «-»</a:t>
            </a:r>
            <a:r>
              <a:rPr lang="en-US" dirty="0"/>
              <a:t> </a:t>
            </a:r>
            <a:r>
              <a:rPr lang="ru-RU" dirty="0"/>
              <a:t>чисел</a:t>
            </a:r>
          </a:p>
          <a:p>
            <a:endParaRPr lang="ru-RU" dirty="0"/>
          </a:p>
          <a:p>
            <a:r>
              <a:rPr lang="ru-RU" dirty="0"/>
              <a:t>- Два нуля (-0 и +0)</a:t>
            </a:r>
          </a:p>
          <a:p>
            <a:r>
              <a:rPr lang="ru-RU" dirty="0"/>
              <a:t>- Требует реализации операции вычитания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DA6E3-E624-4B6D-82CC-7EDE46AB9AE7}"/>
              </a:ext>
            </a:extLst>
          </p:cNvPr>
          <p:cNvSpPr txBox="1"/>
          <p:nvPr/>
        </p:nvSpPr>
        <p:spPr>
          <a:xfrm>
            <a:off x="6783064" y="4546801"/>
            <a:ext cx="3504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 = 00000101</a:t>
            </a:r>
          </a:p>
          <a:p>
            <a:r>
              <a:rPr lang="ru-RU" dirty="0"/>
              <a:t>-5 -</a:t>
            </a:r>
            <a:r>
              <a:rPr lang="en-US" dirty="0"/>
              <a:t>&gt;</a:t>
            </a:r>
          </a:p>
          <a:p>
            <a:pPr marL="800100" lvl="1" indent="-342900">
              <a:buAutoNum type="arabicPeriod"/>
            </a:pPr>
            <a:r>
              <a:rPr lang="ru-RU" dirty="0"/>
              <a:t>Прямой код</a:t>
            </a:r>
            <a:r>
              <a:rPr lang="en-US" dirty="0"/>
              <a:t>       00000101</a:t>
            </a: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Обратный код</a:t>
            </a:r>
            <a:r>
              <a:rPr lang="en-US" dirty="0"/>
              <a:t>   11111010</a:t>
            </a: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Прибавляем 1</a:t>
            </a:r>
            <a:r>
              <a:rPr lang="en-US" dirty="0"/>
              <a:t>   11111011</a:t>
            </a: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Единица в </a:t>
            </a:r>
            <a:r>
              <a:rPr lang="en-US" dirty="0"/>
              <a:t>s        11111011</a:t>
            </a:r>
            <a:endParaRPr lang="ru-RU" dirty="0"/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E770F863-376D-40C0-94F3-3F5B9343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15" y="2448715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E4CB795B-2E13-4423-8CFD-A45A30564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432" y="2414523"/>
            <a:ext cx="2011792" cy="25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7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2704568" y="481641"/>
            <a:ext cx="6782863" cy="9090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Signed/unsigned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3" y="1579411"/>
            <a:ext cx="4380383" cy="4645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53245" y="4275014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066676" y="536043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Вещественные числа (</a:t>
            </a:r>
            <a:r>
              <a:rPr lang="en-US" sz="4800" dirty="0"/>
              <a:t>IEEE-754)</a:t>
            </a:r>
            <a:endParaRPr lang="ru-RU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3A860175-D4C4-453E-8895-597C32C04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82719"/>
              </p:ext>
            </p:extLst>
          </p:nvPr>
        </p:nvGraphicFramePr>
        <p:xfrm>
          <a:off x="6117349" y="5169955"/>
          <a:ext cx="43399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63">
                  <a:extLst>
                    <a:ext uri="{9D8B030D-6E8A-4147-A177-3AD203B41FA5}">
                      <a16:colId xmlns:a16="http://schemas.microsoft.com/office/drawing/2014/main" val="2041692866"/>
                    </a:ext>
                  </a:extLst>
                </a:gridCol>
                <a:gridCol w="1718839">
                  <a:extLst>
                    <a:ext uri="{9D8B030D-6E8A-4147-A177-3AD203B41FA5}">
                      <a16:colId xmlns:a16="http://schemas.microsoft.com/office/drawing/2014/main" val="2961963788"/>
                    </a:ext>
                  </a:extLst>
                </a:gridCol>
                <a:gridCol w="2224787">
                  <a:extLst>
                    <a:ext uri="{9D8B030D-6E8A-4147-A177-3AD203B41FA5}">
                      <a16:colId xmlns:a16="http://schemas.microsoft.com/office/drawing/2014/main" val="111867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080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200C37-7757-4298-9103-2ABA99F11273}"/>
              </a:ext>
            </a:extLst>
          </p:cNvPr>
          <p:cNvSpPr txBox="1"/>
          <p:nvPr/>
        </p:nvSpPr>
        <p:spPr>
          <a:xfrm>
            <a:off x="5878513" y="4847709"/>
            <a:ext cx="479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31   30                          23 22                                     0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A9BF-8F3B-4260-B55F-D7FC2A0106E1}"/>
                  </a:ext>
                </a:extLst>
              </p:cNvPr>
              <p:cNvSpPr txBox="1"/>
              <p:nvPr/>
            </p:nvSpPr>
            <p:spPr>
              <a:xfrm>
                <a:off x="1998528" y="1791624"/>
                <a:ext cx="5775684" cy="41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 – </a:t>
                </a:r>
                <a:r>
                  <a:rPr lang="ru-RU" sz="2000" dirty="0"/>
                  <a:t>знак</a:t>
                </a:r>
                <a:r>
                  <a:rPr lang="en-US" sz="2000" dirty="0"/>
                  <a:t> (0 </a:t>
                </a:r>
                <a:r>
                  <a:rPr lang="ru-RU" sz="2000" dirty="0"/>
                  <a:t>положительное число</a:t>
                </a:r>
                <a:r>
                  <a:rPr lang="en-US" sz="2000" dirty="0"/>
                  <a:t>, 1 </a:t>
                </a:r>
                <a:r>
                  <a:rPr lang="ru-RU" sz="2000" dirty="0"/>
                  <a:t>отрицательное)</a:t>
                </a:r>
              </a:p>
              <a:p>
                <a:r>
                  <a:rPr lang="en-US" sz="2000" dirty="0"/>
                  <a:t>m – </a:t>
                </a:r>
                <a:r>
                  <a:rPr lang="ru-RU" sz="2000" dirty="0"/>
                  <a:t>мантисса</a:t>
                </a:r>
              </a:p>
              <a:p>
                <a:r>
                  <a:rPr lang="en-US" sz="2000" dirty="0"/>
                  <a:t>b – </a:t>
                </a:r>
                <a:r>
                  <a:rPr lang="ru-RU" sz="2000" dirty="0"/>
                  <a:t>основание</a:t>
                </a:r>
              </a:p>
              <a:p>
                <a:r>
                  <a:rPr lang="en-US" sz="2000" dirty="0"/>
                  <a:t>e – </a:t>
                </a:r>
                <a:r>
                  <a:rPr lang="ru-RU" sz="2000" dirty="0"/>
                  <a:t>экспонента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12</a:t>
                </a:r>
                <a:r>
                  <a:rPr lang="en-US" sz="2000" dirty="0"/>
                  <a:t>2</a:t>
                </a:r>
                <a:r>
                  <a:rPr lang="ru-RU" sz="2000" dirty="0"/>
                  <a:t>.88 =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sup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12288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ru-RU" sz="2000" dirty="0"/>
              </a:p>
              <a:p>
                <a:r>
                  <a:rPr lang="en-US" sz="2000" dirty="0"/>
                  <a:t>s = 0</a:t>
                </a:r>
              </a:p>
              <a:p>
                <a:r>
                  <a:rPr lang="en-US" sz="2000" dirty="0"/>
                  <a:t>m = 12288</a:t>
                </a:r>
                <a:endParaRPr lang="ru-RU" sz="2000" dirty="0"/>
              </a:p>
              <a:p>
                <a:r>
                  <a:rPr lang="en-US" sz="2000" dirty="0"/>
                  <a:t>b = 10</a:t>
                </a:r>
              </a:p>
              <a:p>
                <a:r>
                  <a:rPr lang="en-US" sz="2000" dirty="0"/>
                  <a:t>e = -2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CA9BF-8F3B-4260-B55F-D7FC2A01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28" y="1791624"/>
                <a:ext cx="5775684" cy="4100418"/>
              </a:xfrm>
              <a:prstGeom prst="rect">
                <a:avLst/>
              </a:prstGeom>
              <a:blipFill>
                <a:blip r:embed="rId3"/>
                <a:stretch>
                  <a:fillRect l="-1162" t="-892" r="-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405994" y="1506090"/>
            <a:ext cx="49946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'A';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 = -12;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 = 5.0;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ru-RU" sz="2800" dirty="0" err="1">
                <a:cs typeface="Times New Roman" panose="02020603050405020304" pitchFamily="18" charset="0"/>
              </a:rPr>
              <a:t>rintf</a:t>
            </a:r>
            <a:r>
              <a:rPr lang="ru-RU" sz="2800" dirty="0">
                <a:cs typeface="Times New Roman" panose="02020603050405020304" pitchFamily="18" charset="0"/>
              </a:rPr>
              <a:t>("%d\n", a);</a:t>
            </a:r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 err="1">
                <a:cs typeface="Times New Roman" panose="02020603050405020304" pitchFamily="18" charset="0"/>
              </a:rPr>
              <a:t>printf</a:t>
            </a:r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ru-RU" sz="2800" dirty="0">
                <a:cs typeface="Times New Roman" panose="02020603050405020304" pitchFamily="18" charset="0"/>
              </a:rPr>
              <a:t>"%</a:t>
            </a:r>
            <a:r>
              <a:rPr lang="en-US" sz="2800" dirty="0">
                <a:cs typeface="Times New Roman" panose="02020603050405020304" pitchFamily="18" charset="0"/>
              </a:rPr>
              <a:t>c</a:t>
            </a:r>
            <a:r>
              <a:rPr lang="ru-RU" sz="2800" dirty="0">
                <a:cs typeface="Times New Roman" panose="02020603050405020304" pitchFamily="18" charset="0"/>
              </a:rPr>
              <a:t>\n", </a:t>
            </a:r>
            <a:r>
              <a:rPr lang="en-US" sz="2800" dirty="0">
                <a:cs typeface="Times New Roman" panose="02020603050405020304" pitchFamily="18" charset="0"/>
              </a:rPr>
              <a:t>c);</a:t>
            </a:r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2800" dirty="0" err="1">
                <a:cs typeface="Times New Roman" panose="02020603050405020304" pitchFamily="18" charset="0"/>
              </a:rPr>
              <a:t>printf</a:t>
            </a:r>
            <a:r>
              <a:rPr lang="ru-RU" sz="2800" dirty="0">
                <a:cs typeface="Times New Roman" panose="02020603050405020304" pitchFamily="18" charset="0"/>
              </a:rPr>
              <a:t>("%f\n", f);</a:t>
            </a:r>
            <a:endParaRPr lang="en-US" sz="2800" dirty="0">
              <a:cs typeface="Times New Roman" panose="02020603050405020304" pitchFamily="18" charset="0"/>
            </a:endParaRPr>
          </a:p>
          <a:p>
            <a:r>
              <a:rPr lang="ru-RU" sz="2800" dirty="0" err="1">
                <a:cs typeface="Times New Roman" panose="02020603050405020304" pitchFamily="18" charset="0"/>
              </a:rPr>
              <a:t>printf</a:t>
            </a:r>
            <a:r>
              <a:rPr lang="ru-RU" sz="2800" dirty="0">
                <a:cs typeface="Times New Roman" panose="02020603050405020304" pitchFamily="18" charset="0"/>
              </a:rPr>
              <a:t>("%d</a:t>
            </a:r>
            <a:r>
              <a:rPr lang="en-US" sz="2800" dirty="0">
                <a:cs typeface="Times New Roman" panose="02020603050405020304" pitchFamily="18" charset="0"/>
              </a:rPr>
              <a:t> %d</a:t>
            </a:r>
            <a:r>
              <a:rPr lang="ru-RU" sz="2800" dirty="0">
                <a:cs typeface="Times New Roman" panose="02020603050405020304" pitchFamily="18" charset="0"/>
              </a:rPr>
              <a:t>\n", a, c);</a:t>
            </a: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printf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0BF65-1E18-47A2-954D-9312B8F1D7AE}"/>
              </a:ext>
            </a:extLst>
          </p:cNvPr>
          <p:cNvSpPr txBox="1"/>
          <p:nvPr/>
        </p:nvSpPr>
        <p:spPr>
          <a:xfrm>
            <a:off x="1589314" y="2644170"/>
            <a:ext cx="4375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cs typeface="Times New Roman" panose="02020603050405020304" pitchFamily="18" charset="0"/>
              </a:rPr>
              <a:t>int</a:t>
            </a:r>
            <a:r>
              <a:rPr lang="ru-RU" sz="3200" dirty="0">
                <a:cs typeface="Times New Roman" panose="02020603050405020304" pitchFamily="18" charset="0"/>
              </a:rPr>
              <a:t> a = 12345;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%7d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\n", a);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%-7d</a:t>
            </a:r>
            <a:r>
              <a:rPr lang="en-US" sz="3200" dirty="0">
                <a:cs typeface="Times New Roman" panose="02020603050405020304" pitchFamily="18" charset="0"/>
              </a:rPr>
              <a:t>|</a:t>
            </a:r>
            <a:r>
              <a:rPr lang="ru-RU" sz="3200" dirty="0">
                <a:cs typeface="Times New Roman" panose="02020603050405020304" pitchFamily="18" charset="0"/>
              </a:rPr>
              <a:t>\n", a);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2C233-EB50-41A9-93B2-B922C5F12E58}"/>
              </a:ext>
            </a:extLst>
          </p:cNvPr>
          <p:cNvSpPr txBox="1"/>
          <p:nvPr/>
        </p:nvSpPr>
        <p:spPr>
          <a:xfrm>
            <a:off x="6989927" y="2644170"/>
            <a:ext cx="4375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float</a:t>
            </a:r>
            <a:r>
              <a:rPr lang="ru-RU"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b</a:t>
            </a:r>
            <a:r>
              <a:rPr lang="ru-RU" sz="3200" dirty="0">
                <a:cs typeface="Times New Roman" panose="02020603050405020304" pitchFamily="18" charset="0"/>
              </a:rPr>
              <a:t> = 12345;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%.5f</a:t>
            </a:r>
            <a:r>
              <a:rPr lang="ru-RU" sz="3200" dirty="0">
                <a:cs typeface="Times New Roman" panose="02020603050405020304" pitchFamily="18" charset="0"/>
              </a:rPr>
              <a:t>\n", </a:t>
            </a:r>
            <a:r>
              <a:rPr lang="en-US" sz="3200" dirty="0">
                <a:cs typeface="Times New Roman" panose="02020603050405020304" pitchFamily="18" charset="0"/>
              </a:rPr>
              <a:t>b</a:t>
            </a:r>
            <a:r>
              <a:rPr lang="ru-RU" sz="3200" dirty="0">
                <a:cs typeface="Times New Roman" panose="02020603050405020304" pitchFamily="18" charset="0"/>
              </a:rPr>
              <a:t>);</a:t>
            </a:r>
          </a:p>
          <a:p>
            <a:r>
              <a:rPr lang="ru-RU" sz="3200" dirty="0" err="1">
                <a:cs typeface="Times New Roman" panose="02020603050405020304" pitchFamily="18" charset="0"/>
              </a:rPr>
              <a:t>printf</a:t>
            </a:r>
            <a:r>
              <a:rPr lang="ru-RU" sz="3200" dirty="0">
                <a:cs typeface="Times New Roman" panose="02020603050405020304" pitchFamily="18" charset="0"/>
              </a:rPr>
              <a:t>("</a:t>
            </a:r>
            <a:r>
              <a:rPr lang="en-US" sz="3200" dirty="0">
                <a:cs typeface="Times New Roman" panose="02020603050405020304" pitchFamily="18" charset="0"/>
              </a:rPr>
              <a:t>%.2f</a:t>
            </a:r>
            <a:r>
              <a:rPr lang="ru-RU" sz="3200" dirty="0">
                <a:cs typeface="Times New Roman" panose="02020603050405020304" pitchFamily="18" charset="0"/>
              </a:rPr>
              <a:t>\n", </a:t>
            </a:r>
            <a:r>
              <a:rPr lang="en-US" sz="3200" dirty="0">
                <a:cs typeface="Times New Roman" panose="02020603050405020304" pitchFamily="18" charset="0"/>
              </a:rPr>
              <a:t>b</a:t>
            </a:r>
            <a:r>
              <a:rPr lang="ru-RU" sz="3200" dirty="0"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029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Linux</a:t>
            </a:r>
            <a:endParaRPr lang="ru-RU" dirty="0"/>
          </a:p>
        </p:txBody>
      </p:sp>
      <p:pic>
        <p:nvPicPr>
          <p:cNvPr id="2068" name="Picture 20" descr="Linux Icon | Operating Systems Iconpack | Tatice">
            <a:extLst>
              <a:ext uri="{FF2B5EF4-FFF2-40B4-BE49-F238E27FC236}">
                <a16:creationId xmlns:a16="http://schemas.microsoft.com/office/drawing/2014/main" id="{BAB87505-B7B4-5682-B014-734C0F55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32" y="2409640"/>
            <a:ext cx="2295319" cy="22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Веб-разработка в Windows | Microsoft Learn">
            <a:extLst>
              <a:ext uri="{FF2B5EF4-FFF2-40B4-BE49-F238E27FC236}">
                <a16:creationId xmlns:a16="http://schemas.microsoft.com/office/drawing/2014/main" id="{40C6EA46-A534-4C1D-4F0B-24C12335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1" y="2608293"/>
            <a:ext cx="3578101" cy="20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2E5E721-221E-456F-3D7B-CC40BE7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20" y="2471768"/>
            <a:ext cx="2356423" cy="23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710F1-DE49-452E-A24F-E6F7D72F1E31}"/>
              </a:ext>
            </a:extLst>
          </p:cNvPr>
          <p:cNvSpPr txBox="1"/>
          <p:nvPr/>
        </p:nvSpPr>
        <p:spPr>
          <a:xfrm>
            <a:off x="1269516" y="4732547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D7DCB-6319-4D23-B0E2-B7F343A70DD1}"/>
              </a:ext>
            </a:extLst>
          </p:cNvPr>
          <p:cNvSpPr txBox="1"/>
          <p:nvPr/>
        </p:nvSpPr>
        <p:spPr>
          <a:xfrm>
            <a:off x="5337974" y="470495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+ Linux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58F8-FE5F-45FE-9BCF-119D73A14425}"/>
              </a:ext>
            </a:extLst>
          </p:cNvPr>
          <p:cNvSpPr txBox="1"/>
          <p:nvPr/>
        </p:nvSpPr>
        <p:spPr>
          <a:xfrm>
            <a:off x="9338341" y="470495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on 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05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18" y="504212"/>
            <a:ext cx="9646623" cy="1107502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86CF8-30D2-1D45-0FE2-77B76BCB0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37" b="500"/>
          <a:stretch/>
        </p:blipFill>
        <p:spPr>
          <a:xfrm>
            <a:off x="1405118" y="2414217"/>
            <a:ext cx="5828195" cy="3283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77572-2E71-48FC-9BBD-303F690DA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260" y="1527961"/>
            <a:ext cx="3177622" cy="48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Virtual Machine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CBDA8-C70D-9DC9-6955-9D2D9708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1931657"/>
            <a:ext cx="6324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OS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112C4-A4DE-C2DC-6EFB-D133D632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1919059"/>
            <a:ext cx="7496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603" y="74645"/>
            <a:ext cx="3147527" cy="1245734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37" y="2890099"/>
            <a:ext cx="3354355" cy="3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90E63-E5A3-4470-AD6D-63EB1FD9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10" y="2803503"/>
            <a:ext cx="3543537" cy="3527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763732" y="1541590"/>
            <a:ext cx="10664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  <a:p>
            <a:r>
              <a:rPr lang="en-US" sz="2800" dirty="0"/>
              <a:t>https://github.com/kruffka/C-Programming/tree/master/0_hello_world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841" y="864658"/>
            <a:ext cx="3391394" cy="73405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 language</a:t>
            </a:r>
            <a:endParaRPr lang="ru-R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2B04A-1EDA-4E73-91EC-C7A6BAE0DCA2}"/>
              </a:ext>
            </a:extLst>
          </p:cNvPr>
          <p:cNvSpPr txBox="1"/>
          <p:nvPr/>
        </p:nvSpPr>
        <p:spPr>
          <a:xfrm>
            <a:off x="4153960" y="1998517"/>
            <a:ext cx="388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Стандарт языка СИ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BC9E2-434D-4777-8092-13544458430D}"/>
              </a:ext>
            </a:extLst>
          </p:cNvPr>
          <p:cNvSpPr txBox="1"/>
          <p:nvPr/>
        </p:nvSpPr>
        <p:spPr>
          <a:xfrm>
            <a:off x="2864408" y="3346009"/>
            <a:ext cx="646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Реализация стандарта языка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06C33-C7E9-40EF-8A41-9AD06B6AF517}"/>
              </a:ext>
            </a:extLst>
          </p:cNvPr>
          <p:cNvSpPr txBox="1"/>
          <p:nvPr/>
        </p:nvSpPr>
        <p:spPr>
          <a:xfrm>
            <a:off x="7764340" y="4755709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Clang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5C283-787C-4616-9938-74614DAC9120}"/>
              </a:ext>
            </a:extLst>
          </p:cNvPr>
          <p:cNvSpPr txBox="1"/>
          <p:nvPr/>
        </p:nvSpPr>
        <p:spPr>
          <a:xfrm>
            <a:off x="2864408" y="4759173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GCC</a:t>
            </a:r>
            <a:endParaRPr lang="ru-RU" sz="4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70369AF-CF15-4C1C-8433-9506A966BE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392758" y="3992340"/>
            <a:ext cx="2703240" cy="7668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5A8E297-1432-4E43-8F3B-EF661C9E03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5998" y="3992340"/>
            <a:ext cx="2334550" cy="7633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495166D-346B-4C9C-BC8C-9969EBFE5CE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6095998" y="2644848"/>
            <a:ext cx="1" cy="7011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7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973" y="423142"/>
            <a:ext cx="6036053" cy="1029241"/>
          </a:xfrm>
        </p:spPr>
        <p:txBody>
          <a:bodyPr>
            <a:normAutofit/>
          </a:bodyPr>
          <a:lstStyle/>
          <a:p>
            <a:r>
              <a:rPr lang="en-US" dirty="0" err="1"/>
              <a:t>Eios</a:t>
            </a:r>
            <a:r>
              <a:rPr lang="ru-RU" dirty="0"/>
              <a:t> и литература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639B9-ADC9-4BFB-8FC0-218E3C92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13" y="1572444"/>
            <a:ext cx="3911110" cy="3788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46560-5A85-4AE5-8FC3-9179812CD149}"/>
              </a:ext>
            </a:extLst>
          </p:cNvPr>
          <p:cNvSpPr txBox="1"/>
          <p:nvPr/>
        </p:nvSpPr>
        <p:spPr>
          <a:xfrm>
            <a:off x="1989428" y="5481394"/>
            <a:ext cx="8503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https://eios.sibsutis.ru/course/view.php?id=3912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E3802-7EEB-46C3-9840-0602E8545DB0}"/>
              </a:ext>
            </a:extLst>
          </p:cNvPr>
          <p:cNvSpPr txBox="1"/>
          <p:nvPr/>
        </p:nvSpPr>
        <p:spPr>
          <a:xfrm>
            <a:off x="7022999" y="2767280"/>
            <a:ext cx="3558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Кодовое слово:</a:t>
            </a:r>
            <a:r>
              <a:rPr lang="en-US" sz="4000" dirty="0"/>
              <a:t> </a:t>
            </a:r>
          </a:p>
          <a:p>
            <a:r>
              <a:rPr lang="ru-RU" sz="4000" dirty="0"/>
              <a:t>ИКС</a:t>
            </a:r>
          </a:p>
        </p:txBody>
      </p:sp>
    </p:spTree>
    <p:extLst>
      <p:ext uri="{BB962C8B-B14F-4D97-AF65-F5344CB8AC3E}">
        <p14:creationId xmlns:p14="http://schemas.microsoft.com/office/powerpoint/2010/main" val="148450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CB05C-C565-4D84-1107-3E25A23F478E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5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Machine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67942-ABFA-CA95-E788-D0A86028236F}"/>
              </a:ext>
            </a:extLst>
          </p:cNvPr>
          <p:cNvSpPr txBox="1"/>
          <p:nvPr/>
        </p:nvSpPr>
        <p:spPr>
          <a:xfrm>
            <a:off x="1866591" y="1712264"/>
            <a:ext cx="8458816" cy="469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10111100  11010110  00001011  00011110  00111010  11110100  10101001  00011101  </a:t>
            </a:r>
          </a:p>
          <a:p>
            <a:r>
              <a:rPr lang="en-US" dirty="0"/>
              <a:t>01011101  01010010  10000011  01000010  00011000  11101000  10011101  01111111  </a:t>
            </a:r>
          </a:p>
          <a:p>
            <a:r>
              <a:rPr lang="en-US" dirty="0"/>
              <a:t>11101101  01100101  11000101  01010111  10001010  00001011  11100110  11010111  </a:t>
            </a:r>
          </a:p>
          <a:p>
            <a:r>
              <a:rPr lang="en-US" dirty="0"/>
              <a:t>11001101  00111000  00001110  01010101  00110010  00111001  00110000  10111001  </a:t>
            </a:r>
          </a:p>
          <a:p>
            <a:r>
              <a:rPr lang="en-US" dirty="0"/>
              <a:t>00000100  00010000  01100111  10100111  10111001  00000000  01101010  00110001  </a:t>
            </a:r>
          </a:p>
          <a:p>
            <a:r>
              <a:rPr lang="en-US" dirty="0"/>
              <a:t>01101111  10110110  10000001  01000000  11010001  00001110  01001110  01001011  </a:t>
            </a:r>
          </a:p>
          <a:p>
            <a:r>
              <a:rPr lang="en-US" dirty="0"/>
              <a:t>11011001  00000100  01000000  10111000  10010001  10111110  01001011  00010001  </a:t>
            </a:r>
          </a:p>
          <a:p>
            <a:r>
              <a:rPr lang="en-US" dirty="0"/>
              <a:t>00000111  10010110  11101011  01101111  10011110  01101000  11001001  11110101  </a:t>
            </a:r>
          </a:p>
          <a:p>
            <a:r>
              <a:rPr lang="en-US" dirty="0"/>
              <a:t>10000100  10000000  00010010  10111100  01000101  10110110  00000100  11111011  </a:t>
            </a:r>
          </a:p>
          <a:p>
            <a:r>
              <a:rPr lang="en-US" dirty="0"/>
              <a:t>10111110  10110100  10011110  01111100  11100001  11110111  11100001  10001100  </a:t>
            </a:r>
          </a:p>
          <a:p>
            <a:r>
              <a:rPr lang="en-US" dirty="0"/>
              <a:t>00010001  11000111  10111000  01110110  11101010  10001010  01011001  11010100  </a:t>
            </a:r>
          </a:p>
          <a:p>
            <a:r>
              <a:rPr lang="en-US" dirty="0"/>
              <a:t>01011111  10110010  11000011  11110110  01101110  10110110  01001000  11000100  </a:t>
            </a:r>
          </a:p>
          <a:p>
            <a:r>
              <a:rPr lang="en-US" dirty="0"/>
              <a:t>10001100  10101001  00010000  10011010  00011111  10101111  11001000  00100101  </a:t>
            </a:r>
          </a:p>
          <a:p>
            <a:r>
              <a:rPr lang="en-US" dirty="0"/>
              <a:t>11000011  00111001  01111100  11010001  11011101  01110100  01100101  10110110  </a:t>
            </a:r>
          </a:p>
          <a:p>
            <a:r>
              <a:rPr lang="en-US" dirty="0"/>
              <a:t>01110010  10011010  01000001  01100001  10010101  10110010  11101111  00100011  </a:t>
            </a:r>
          </a:p>
          <a:p>
            <a:r>
              <a:rPr lang="en-US" dirty="0"/>
              <a:t>00101111  10011100  01010000  01011001  01110101  10101111  01001000  00110110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9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125082" y="1802246"/>
            <a:ext cx="3780105" cy="3500513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9FFF-A69D-5E7F-1DD1-2D75CD9521F5}"/>
              </a:ext>
            </a:extLst>
          </p:cNvPr>
          <p:cNvSpPr txBox="1"/>
          <p:nvPr/>
        </p:nvSpPr>
        <p:spPr>
          <a:xfrm>
            <a:off x="620171" y="3110386"/>
            <a:ext cx="2726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Source code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3548-B37A-B03B-0FC7-F77E63D1D74E}"/>
              </a:ext>
            </a:extLst>
          </p:cNvPr>
          <p:cNvSpPr txBox="1"/>
          <p:nvPr/>
        </p:nvSpPr>
        <p:spPr>
          <a:xfrm>
            <a:off x="8693159" y="3130724"/>
            <a:ext cx="311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code</a:t>
            </a:r>
            <a:endParaRPr lang="ru-RU" sz="40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9D5BC41-8DF5-3F1A-AE17-EDD33CA53B27}"/>
              </a:ext>
            </a:extLst>
          </p:cNvPr>
          <p:cNvCxnSpPr>
            <a:cxnSpLocks/>
          </p:cNvCxnSpPr>
          <p:nvPr/>
        </p:nvCxnSpPr>
        <p:spPr>
          <a:xfrm>
            <a:off x="3346687" y="3518470"/>
            <a:ext cx="65888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DA25800-E2D1-0064-D6BA-ABDA0579276C}"/>
              </a:ext>
            </a:extLst>
          </p:cNvPr>
          <p:cNvCxnSpPr>
            <a:cxnSpLocks/>
          </p:cNvCxnSpPr>
          <p:nvPr/>
        </p:nvCxnSpPr>
        <p:spPr>
          <a:xfrm>
            <a:off x="8092892" y="3492000"/>
            <a:ext cx="60026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4596257" y="3132905"/>
            <a:ext cx="315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26F06-E0BD-4F7C-83C8-3038532F387D}"/>
              </a:ext>
            </a:extLst>
          </p:cNvPr>
          <p:cNvSpPr txBox="1"/>
          <p:nvPr/>
        </p:nvSpPr>
        <p:spPr>
          <a:xfrm>
            <a:off x="4596257" y="487043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538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798394" y="1658203"/>
            <a:ext cx="10461010" cy="164455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993756" y="415797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 steps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B8B8A2-C229-9C9F-3A2A-DAF738B12D0F}"/>
              </a:ext>
            </a:extLst>
          </p:cNvPr>
          <p:cNvSpPr/>
          <p:nvPr/>
        </p:nvSpPr>
        <p:spPr>
          <a:xfrm>
            <a:off x="980361" y="1924333"/>
            <a:ext cx="2100587" cy="11054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16BFF3-32C0-28DC-0831-00AF371C6D90}"/>
              </a:ext>
            </a:extLst>
          </p:cNvPr>
          <p:cNvCxnSpPr>
            <a:cxnSpLocks/>
          </p:cNvCxnSpPr>
          <p:nvPr/>
        </p:nvCxnSpPr>
        <p:spPr>
          <a:xfrm>
            <a:off x="344331" y="2453476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F00E53D-5634-9C02-477C-76996AF54395}"/>
              </a:ext>
            </a:extLst>
          </p:cNvPr>
          <p:cNvCxnSpPr>
            <a:cxnSpLocks/>
          </p:cNvCxnSpPr>
          <p:nvPr/>
        </p:nvCxnSpPr>
        <p:spPr>
          <a:xfrm>
            <a:off x="3193602" y="2458715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9A3ECE-CBD1-7D9E-5027-D1DA67954D0E}"/>
              </a:ext>
            </a:extLst>
          </p:cNvPr>
          <p:cNvCxnSpPr>
            <a:cxnSpLocks/>
          </p:cNvCxnSpPr>
          <p:nvPr/>
        </p:nvCxnSpPr>
        <p:spPr>
          <a:xfrm>
            <a:off x="5973008" y="2437158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31DC5C9-62F6-1C4F-7238-0796B770D5AE}"/>
              </a:ext>
            </a:extLst>
          </p:cNvPr>
          <p:cNvCxnSpPr>
            <a:cxnSpLocks/>
          </p:cNvCxnSpPr>
          <p:nvPr/>
        </p:nvCxnSpPr>
        <p:spPr>
          <a:xfrm>
            <a:off x="8717556" y="2453476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FD444-DB33-B722-D683-90E8D7E92AC8}"/>
              </a:ext>
            </a:extLst>
          </p:cNvPr>
          <p:cNvCxnSpPr>
            <a:cxnSpLocks/>
          </p:cNvCxnSpPr>
          <p:nvPr/>
        </p:nvCxnSpPr>
        <p:spPr>
          <a:xfrm>
            <a:off x="11441509" y="2444407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D7B64D-A08F-B30D-5222-33F98C39F4F7}"/>
              </a:ext>
            </a:extLst>
          </p:cNvPr>
          <p:cNvSpPr/>
          <p:nvPr/>
        </p:nvSpPr>
        <p:spPr>
          <a:xfrm>
            <a:off x="3671340" y="1924335"/>
            <a:ext cx="2137985" cy="11054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EAC00B-CD29-4C62-2E0D-1DF8F49B8907}"/>
              </a:ext>
            </a:extLst>
          </p:cNvPr>
          <p:cNvSpPr/>
          <p:nvPr/>
        </p:nvSpPr>
        <p:spPr>
          <a:xfrm>
            <a:off x="6480171" y="1924335"/>
            <a:ext cx="2137985" cy="11054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1E9881-4410-848C-17F6-932BD655719E}"/>
              </a:ext>
            </a:extLst>
          </p:cNvPr>
          <p:cNvSpPr/>
          <p:nvPr/>
        </p:nvSpPr>
        <p:spPr>
          <a:xfrm>
            <a:off x="9155852" y="1924332"/>
            <a:ext cx="1879931" cy="11054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ED92F-2E6E-F88E-4CE1-EE3AA67298AF}"/>
              </a:ext>
            </a:extLst>
          </p:cNvPr>
          <p:cNvSpPr txBox="1"/>
          <p:nvPr/>
        </p:nvSpPr>
        <p:spPr>
          <a:xfrm>
            <a:off x="1248414" y="2252492"/>
            <a:ext cx="156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52750-ACB0-DA50-80DD-CDAD0D253458}"/>
              </a:ext>
            </a:extLst>
          </p:cNvPr>
          <p:cNvSpPr txBox="1"/>
          <p:nvPr/>
        </p:nvSpPr>
        <p:spPr>
          <a:xfrm>
            <a:off x="4047173" y="2252492"/>
            <a:ext cx="138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F73B-F619-83B8-BFB0-4A39879DE54A}"/>
              </a:ext>
            </a:extLst>
          </p:cNvPr>
          <p:cNvSpPr txBox="1"/>
          <p:nvPr/>
        </p:nvSpPr>
        <p:spPr>
          <a:xfrm>
            <a:off x="6927284" y="2252492"/>
            <a:ext cx="12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96CE9-90BF-9375-E646-7EE1C09F5845}"/>
              </a:ext>
            </a:extLst>
          </p:cNvPr>
          <p:cNvSpPr txBox="1"/>
          <p:nvPr/>
        </p:nvSpPr>
        <p:spPr>
          <a:xfrm>
            <a:off x="9661493" y="2252492"/>
            <a:ext cx="86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4362-8D87-406D-8364-C81DB37A3D0E}"/>
              </a:ext>
            </a:extLst>
          </p:cNvPr>
          <p:cNvSpPr txBox="1"/>
          <p:nvPr/>
        </p:nvSpPr>
        <p:spPr>
          <a:xfrm>
            <a:off x="1029458" y="4081708"/>
            <a:ext cx="5829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1) </a:t>
            </a:r>
            <a:r>
              <a:rPr lang="ru-RU" sz="2000" dirty="0"/>
              <a:t>Обработка препроцессором</a:t>
            </a:r>
            <a:endParaRPr lang="en-US" sz="2000" dirty="0"/>
          </a:p>
          <a:p>
            <a:r>
              <a:rPr lang="en-US" sz="2000" dirty="0"/>
              <a:t>2)</a:t>
            </a:r>
            <a:r>
              <a:rPr lang="ru-RU" sz="2000" dirty="0"/>
              <a:t> Трансляция программы из языка СИ в Ассемблер</a:t>
            </a:r>
            <a:endParaRPr lang="en-US" sz="2000" dirty="0"/>
          </a:p>
          <a:p>
            <a:r>
              <a:rPr lang="en-US" sz="2000" dirty="0"/>
              <a:t>3)</a:t>
            </a:r>
            <a:r>
              <a:rPr lang="ru-RU" sz="2000" dirty="0"/>
              <a:t> Трансляция из Ассемблера в объектный модуль</a:t>
            </a:r>
            <a:endParaRPr lang="en-US" sz="2000" dirty="0"/>
          </a:p>
          <a:p>
            <a:r>
              <a:rPr lang="en-US" sz="2000" dirty="0"/>
              <a:t>4)</a:t>
            </a:r>
            <a:r>
              <a:rPr lang="ru-RU" sz="2000" dirty="0"/>
              <a:t> Объектный модуль в исполняемую программу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C4E59-478E-41F6-AAF3-38133EB0DE30}"/>
              </a:ext>
            </a:extLst>
          </p:cNvPr>
          <p:cNvSpPr txBox="1"/>
          <p:nvPr/>
        </p:nvSpPr>
        <p:spPr>
          <a:xfrm>
            <a:off x="7549163" y="4081707"/>
            <a:ext cx="289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</a:t>
            </a:r>
            <a:r>
              <a:rPr lang="it-IT" sz="2000" dirty="0"/>
              <a:t>gcc -E hello.c -o hello.i</a:t>
            </a:r>
            <a:endParaRPr lang="en-US" sz="2000" dirty="0"/>
          </a:p>
          <a:p>
            <a:r>
              <a:rPr lang="en-US" sz="2000" dirty="0"/>
              <a:t>2)</a:t>
            </a:r>
            <a:r>
              <a:rPr lang="ru-RU" sz="2000" dirty="0"/>
              <a:t> </a:t>
            </a:r>
            <a:r>
              <a:rPr lang="en-US" sz="2000" dirty="0" err="1"/>
              <a:t>gcc</a:t>
            </a:r>
            <a:r>
              <a:rPr lang="en-US" sz="2000" dirty="0"/>
              <a:t> -S </a:t>
            </a:r>
            <a:r>
              <a:rPr lang="en-US" sz="2000" dirty="0" err="1"/>
              <a:t>hello.i</a:t>
            </a:r>
            <a:r>
              <a:rPr lang="en-US" sz="2000" dirty="0"/>
              <a:t> -o </a:t>
            </a:r>
            <a:r>
              <a:rPr lang="en-US" sz="2000" dirty="0" err="1"/>
              <a:t>hello.s</a:t>
            </a:r>
            <a:endParaRPr lang="en-US" sz="2000" dirty="0"/>
          </a:p>
          <a:p>
            <a:r>
              <a:rPr lang="en-US" sz="2000" dirty="0"/>
              <a:t>3)</a:t>
            </a:r>
            <a:r>
              <a:rPr lang="ru-RU" sz="2000" dirty="0"/>
              <a:t> </a:t>
            </a:r>
            <a:r>
              <a:rPr lang="en-US" sz="2000" dirty="0" err="1"/>
              <a:t>gcc</a:t>
            </a:r>
            <a:r>
              <a:rPr lang="en-US" sz="2000" dirty="0"/>
              <a:t> -c </a:t>
            </a:r>
            <a:r>
              <a:rPr lang="en-US" sz="2000" dirty="0" err="1"/>
              <a:t>hello.s</a:t>
            </a:r>
            <a:r>
              <a:rPr lang="en-US" sz="2000" dirty="0"/>
              <a:t> -o </a:t>
            </a:r>
            <a:r>
              <a:rPr lang="en-US" sz="2000" dirty="0" err="1"/>
              <a:t>hello.o</a:t>
            </a:r>
            <a:endParaRPr lang="en-US" sz="2000" dirty="0"/>
          </a:p>
          <a:p>
            <a:r>
              <a:rPr lang="en-US" sz="2000" dirty="0"/>
              <a:t>4)</a:t>
            </a:r>
            <a:r>
              <a:rPr lang="ru-RU" sz="2000" dirty="0"/>
              <a:t> </a:t>
            </a:r>
            <a:r>
              <a:rPr lang="it-IT" sz="2000" dirty="0"/>
              <a:t>gcc hello.o -o hello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3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4275776" y="609600"/>
            <a:ext cx="3640447" cy="829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AC1EB9A1-D676-4558-9B01-373817E1C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762143"/>
                  </p:ext>
                </p:extLst>
              </p:nvPr>
            </p:nvGraphicFramePr>
            <p:xfrm>
              <a:off x="1892074" y="1579823"/>
              <a:ext cx="8407848" cy="4537931"/>
            </p:xfrm>
            <a:graphic>
              <a:graphicData uri="http://schemas.openxmlformats.org/drawingml/2006/table">
                <a:tbl>
                  <a:tblPr>
                    <a:tableStyleId>{E8B1032C-EA38-4F05-BA0D-38AFFFC7BED3}</a:tableStyleId>
                  </a:tblPr>
                  <a:tblGrid>
                    <a:gridCol w="1194026">
                      <a:extLst>
                        <a:ext uri="{9D8B030D-6E8A-4147-A177-3AD203B41FA5}">
                          <a16:colId xmlns:a16="http://schemas.microsoft.com/office/drawing/2014/main" val="284487438"/>
                        </a:ext>
                      </a:extLst>
                    </a:gridCol>
                    <a:gridCol w="1073150">
                      <a:extLst>
                        <a:ext uri="{9D8B030D-6E8A-4147-A177-3AD203B41FA5}">
                          <a16:colId xmlns:a16="http://schemas.microsoft.com/office/drawing/2014/main" val="1343240721"/>
                        </a:ext>
                      </a:extLst>
                    </a:gridCol>
                    <a:gridCol w="806450">
                      <a:extLst>
                        <a:ext uri="{9D8B030D-6E8A-4147-A177-3AD203B41FA5}">
                          <a16:colId xmlns:a16="http://schemas.microsoft.com/office/drawing/2014/main" val="2722715245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835282755"/>
                        </a:ext>
                      </a:extLst>
                    </a:gridCol>
                    <a:gridCol w="2730722">
                      <a:extLst>
                        <a:ext uri="{9D8B030D-6E8A-4147-A177-3AD203B41FA5}">
                          <a16:colId xmlns:a16="http://schemas.microsoft.com/office/drawing/2014/main" val="336086338"/>
                        </a:ext>
                      </a:extLst>
                    </a:gridCol>
                  </a:tblGrid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Тип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Размер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байт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Формат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без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unsigned)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853113625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char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%c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0…255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-128 … +127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203188634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 int</a:t>
                          </a:r>
                        </a:p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%h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0…65 535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-32 768 … +32 767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899429345"/>
                      </a:ext>
                    </a:extLst>
                  </a:tr>
                  <a:tr h="41610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0…4 294 967 295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-2 147 483 648 … +2 147 483 647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840398460"/>
                      </a:ext>
                    </a:extLst>
                  </a:tr>
                  <a:tr h="38999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70290120"/>
                      </a:ext>
                    </a:extLst>
                  </a:tr>
                  <a:tr h="38999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long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  <a:p>
                          <a:pPr marL="0" algn="ctr" defTabSz="914400" rtl="0" eaLnBrk="1" fontAlgn="t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0506478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float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837276327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307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061736276"/>
                      </a:ext>
                    </a:extLst>
                  </a:tr>
                  <a:tr h="448199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4391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b="0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4391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644954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AC1EB9A1-D676-4558-9B01-373817E1C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762143"/>
                  </p:ext>
                </p:extLst>
              </p:nvPr>
            </p:nvGraphicFramePr>
            <p:xfrm>
              <a:off x="1892074" y="1579823"/>
              <a:ext cx="8407848" cy="4537931"/>
            </p:xfrm>
            <a:graphic>
              <a:graphicData uri="http://schemas.openxmlformats.org/drawingml/2006/table">
                <a:tbl>
                  <a:tblPr>
                    <a:tableStyleId>{E8B1032C-EA38-4F05-BA0D-38AFFFC7BED3}</a:tableStyleId>
                  </a:tblPr>
                  <a:tblGrid>
                    <a:gridCol w="1194026">
                      <a:extLst>
                        <a:ext uri="{9D8B030D-6E8A-4147-A177-3AD203B41FA5}">
                          <a16:colId xmlns:a16="http://schemas.microsoft.com/office/drawing/2014/main" val="284487438"/>
                        </a:ext>
                      </a:extLst>
                    </a:gridCol>
                    <a:gridCol w="1073150">
                      <a:extLst>
                        <a:ext uri="{9D8B030D-6E8A-4147-A177-3AD203B41FA5}">
                          <a16:colId xmlns:a16="http://schemas.microsoft.com/office/drawing/2014/main" val="1343240721"/>
                        </a:ext>
                      </a:extLst>
                    </a:gridCol>
                    <a:gridCol w="806450">
                      <a:extLst>
                        <a:ext uri="{9D8B030D-6E8A-4147-A177-3AD203B41FA5}">
                          <a16:colId xmlns:a16="http://schemas.microsoft.com/office/drawing/2014/main" val="2722715245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835282755"/>
                        </a:ext>
                      </a:extLst>
                    </a:gridCol>
                    <a:gridCol w="2730722">
                      <a:extLst>
                        <a:ext uri="{9D8B030D-6E8A-4147-A177-3AD203B41FA5}">
                          <a16:colId xmlns:a16="http://schemas.microsoft.com/office/drawing/2014/main" val="336086338"/>
                        </a:ext>
                      </a:extLst>
                    </a:gridCol>
                  </a:tblGrid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Тип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Размер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байт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Формат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без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unsigned)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Диапазон знаковый (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signed)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3853113625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char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%c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0…255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-128 … +127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203188634"/>
                      </a:ext>
                    </a:extLst>
                  </a:tr>
                  <a:tr h="5324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 int</a:t>
                          </a:r>
                        </a:p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short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%h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0…65 535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-32 768 … +32 767</a:t>
                          </a:r>
                        </a:p>
                        <a:p>
                          <a:pPr algn="ctr" fontAlgn="t"/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1899429345"/>
                      </a:ext>
                    </a:extLst>
                  </a:tr>
                  <a:tr h="41610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0…4 294 967 295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-2 147 483 648 … +2 147 483 647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840398460"/>
                      </a:ext>
                    </a:extLst>
                  </a:tr>
                  <a:tr h="47148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70290120"/>
                      </a:ext>
                    </a:extLst>
                  </a:tr>
                  <a:tr h="68484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long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int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lld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t" latinLnBrk="0" hangingPunct="1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0…18 446 744 073 709 551 614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-9 223 372 036 854 775 808… +9223 372 036 854 775 807</a:t>
                          </a:r>
                        </a:p>
                        <a:p>
                          <a:pPr marL="0" algn="ctr" defTabSz="914400" rtl="0" eaLnBrk="1" fontAlgn="t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extLst>
                      <a:ext uri="{0D108BD9-81ED-4DB2-BD59-A6C34878D82A}">
                        <a16:rowId xmlns:a16="http://schemas.microsoft.com/office/drawing/2014/main" val="20506478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float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22383" marR="22383" marT="22383" marB="22383">
                        <a:blipFill>
                          <a:blip r:embed="rId3"/>
                          <a:stretch>
                            <a:fillRect l="-208259" t="-640000" r="-446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276327"/>
                      </a:ext>
                    </a:extLst>
                  </a:tr>
                  <a:tr h="49039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22383" marR="22383" marT="22383" marB="22383">
                        <a:blipFill>
                          <a:blip r:embed="rId3"/>
                          <a:stretch>
                            <a:fillRect l="-208259" t="-730864" r="-446" b="-112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1736276"/>
                      </a:ext>
                    </a:extLst>
                  </a:tr>
                  <a:tr h="47148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long double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%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Lf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IEEE 754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бинарный формат с плавающей запятой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2383" marR="22383" marT="22383" marB="22383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22383" marR="22383" marT="22383" marB="22383">
                        <a:blipFill>
                          <a:blip r:embed="rId3"/>
                          <a:stretch>
                            <a:fillRect l="-208259" t="-874026" r="-446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954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337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0FBC87F8-FD56-4AD1-914E-16810AA22A8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ASCII</a:t>
            </a:r>
            <a:endParaRPr lang="ru-RU" dirty="0"/>
          </a:p>
        </p:txBody>
      </p:sp>
      <p:pic>
        <p:nvPicPr>
          <p:cNvPr id="1032" name="Picture 8" descr="Display an ASCII Table with ascii | Delightly Linux">
            <a:extLst>
              <a:ext uri="{FF2B5EF4-FFF2-40B4-BE49-F238E27FC236}">
                <a16:creationId xmlns:a16="http://schemas.microsoft.com/office/drawing/2014/main" id="{8A9AFCBB-56D7-4455-B900-ACD9285B3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/>
          <a:stretch/>
        </p:blipFill>
        <p:spPr bwMode="auto">
          <a:xfrm>
            <a:off x="1405719" y="1617215"/>
            <a:ext cx="9408069" cy="44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4216508" y="333496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380873" y="2152886"/>
            <a:ext cx="5430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'A';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short s = -12;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d = 5.0;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947</Words>
  <Application>Microsoft Office PowerPoint</Application>
  <PresentationFormat>Широкоэкранный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 Programming  1_hello_world</vt:lpstr>
      <vt:lpstr>C language</vt:lpstr>
      <vt:lpstr>Source code</vt:lpstr>
      <vt:lpstr>Machine code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Linux</vt:lpstr>
      <vt:lpstr>Windows Subsystem for Linux</vt:lpstr>
      <vt:lpstr>Virtual Machine</vt:lpstr>
      <vt:lpstr>Ubuntu OS</vt:lpstr>
      <vt:lpstr>Github</vt:lpstr>
      <vt:lpstr>Eios и литература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245</cp:revision>
  <dcterms:created xsi:type="dcterms:W3CDTF">2019-12-17T14:15:21Z</dcterms:created>
  <dcterms:modified xsi:type="dcterms:W3CDTF">2024-09-08T17:44:10Z</dcterms:modified>
</cp:coreProperties>
</file>