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2" r:id="rId3"/>
    <p:sldId id="285" r:id="rId4"/>
    <p:sldId id="286" r:id="rId5"/>
    <p:sldId id="278" r:id="rId6"/>
    <p:sldId id="287" r:id="rId7"/>
    <p:sldId id="279" r:id="rId8"/>
    <p:sldId id="263" r:id="rId9"/>
    <p:sldId id="282" r:id="rId10"/>
    <p:sldId id="283" r:id="rId11"/>
    <p:sldId id="258" r:id="rId12"/>
    <p:sldId id="284" r:id="rId13"/>
    <p:sldId id="264" r:id="rId14"/>
    <p:sldId id="269" r:id="rId15"/>
    <p:sldId id="270" r:id="rId16"/>
    <p:sldId id="272" r:id="rId17"/>
    <p:sldId id="273" r:id="rId18"/>
    <p:sldId id="289" r:id="rId19"/>
    <p:sldId id="276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0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7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75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0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82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73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2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31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588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57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73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8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8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54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91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478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75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7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0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06314"/>
            <a:ext cx="9144000" cy="1578811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/>
              <a:t>2_types_</a:t>
            </a:r>
            <a:r>
              <a:rPr lang="en-US" sz="3200" dirty="0"/>
              <a:t>and_conds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C26B5A0-004A-47C5-B036-8D55CC13A9E7}"/>
              </a:ext>
            </a:extLst>
          </p:cNvPr>
          <p:cNvSpPr txBox="1">
            <a:spLocks/>
          </p:cNvSpPr>
          <p:nvPr/>
        </p:nvSpPr>
        <p:spPr>
          <a:xfrm>
            <a:off x="1589312" y="982103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if..else</a:t>
            </a:r>
            <a:r>
              <a:rPr lang="en-US" dirty="0"/>
              <a:t> statement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1CBB9-A224-4A2A-A2B6-0489A2775889}"/>
              </a:ext>
            </a:extLst>
          </p:cNvPr>
          <p:cNvSpPr txBox="1"/>
          <p:nvPr/>
        </p:nvSpPr>
        <p:spPr>
          <a:xfrm>
            <a:off x="4372856" y="2238412"/>
            <a:ext cx="34462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(expression)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488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.. else example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ADA51D2-8515-4986-889A-2CC911020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09357"/>
              </p:ext>
            </p:extLst>
          </p:nvPr>
        </p:nvGraphicFramePr>
        <p:xfrm>
          <a:off x="2717798" y="2107670"/>
          <a:ext cx="8158748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374">
                  <a:extLst>
                    <a:ext uri="{9D8B030D-6E8A-4147-A177-3AD203B41FA5}">
                      <a16:colId xmlns:a16="http://schemas.microsoft.com/office/drawing/2014/main" val="3801352832"/>
                    </a:ext>
                  </a:extLst>
                </a:gridCol>
                <a:gridCol w="4079374">
                  <a:extLst>
                    <a:ext uri="{9D8B030D-6E8A-4147-A177-3AD203B41FA5}">
                      <a16:colId xmlns:a16="http://schemas.microsoft.com/office/drawing/2014/main" val="338980184"/>
                    </a:ext>
                  </a:extLst>
                </a:gridCol>
              </a:tblGrid>
              <a:tr h="37320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 is true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 is false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553"/>
                  </a:ext>
                </a:extLst>
              </a:tr>
              <a:tr h="127960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test  = 5;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(test &lt; 10)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// body of if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body of 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test  = 10;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(test &lt; 10)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// body of if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body of 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12219"/>
                  </a:ext>
                </a:extLst>
              </a:tr>
            </a:tbl>
          </a:graphicData>
        </a:graphic>
      </p:graphicFrame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03A6B0B-4FF1-4FE1-941B-49A5373632B2}"/>
              </a:ext>
            </a:extLst>
          </p:cNvPr>
          <p:cNvGrpSpPr/>
          <p:nvPr/>
        </p:nvGrpSpPr>
        <p:grpSpPr>
          <a:xfrm>
            <a:off x="2378071" y="4148139"/>
            <a:ext cx="323850" cy="1476375"/>
            <a:chOff x="1708149" y="4486275"/>
            <a:chExt cx="323850" cy="1476375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B3E97A39-0559-4201-B7B6-0172600AC34F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49" y="5962650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6C836B-A931-4EBB-9883-CD9BEBFAD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8150" y="4486275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CC92B68A-9577-46F4-B4EE-DC9AE70A56B4}"/>
                </a:ext>
              </a:extLst>
            </p:cNvPr>
            <p:cNvCxnSpPr/>
            <p:nvPr/>
          </p:nvCxnSpPr>
          <p:spPr>
            <a:xfrm flipV="1">
              <a:off x="1708149" y="4486275"/>
              <a:ext cx="0" cy="1476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9D39193B-7728-416D-ABD5-B3CF8EAB0462}"/>
              </a:ext>
            </a:extLst>
          </p:cNvPr>
          <p:cNvGrpSpPr/>
          <p:nvPr/>
        </p:nvGrpSpPr>
        <p:grpSpPr>
          <a:xfrm>
            <a:off x="2378072" y="3286125"/>
            <a:ext cx="323850" cy="335880"/>
            <a:chOff x="1708149" y="3695700"/>
            <a:chExt cx="323850" cy="504826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A599A7E3-F5EF-4725-BCA2-F399B7967949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49" y="4200525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6478B19B-518B-4D12-81D7-C41D3CC3E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8149" y="3695700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46C39B3F-8A28-492A-B01A-522D86EFC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8149" y="3695700"/>
              <a:ext cx="0" cy="5048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A81304DF-ACF2-42A8-8245-C8EBAC131D9F}"/>
              </a:ext>
            </a:extLst>
          </p:cNvPr>
          <p:cNvGrpSpPr/>
          <p:nvPr/>
        </p:nvGrpSpPr>
        <p:grpSpPr>
          <a:xfrm>
            <a:off x="6534149" y="5231653"/>
            <a:ext cx="323850" cy="428627"/>
            <a:chOff x="5867400" y="5686425"/>
            <a:chExt cx="323850" cy="428627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0EA72912-DC3F-40FB-985D-55C83FA7E4B4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6115050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031EB678-5655-42D9-B4D6-5BF5A3516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7400" y="5686425"/>
              <a:ext cx="0" cy="428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4392C45-56CE-4AC1-B81E-A6574BC75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7400" y="5686425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9586272-B614-42BB-B1D2-6A20F760CFD9}"/>
              </a:ext>
            </a:extLst>
          </p:cNvPr>
          <p:cNvGrpSpPr/>
          <p:nvPr/>
        </p:nvGrpSpPr>
        <p:grpSpPr>
          <a:xfrm>
            <a:off x="6527798" y="3305175"/>
            <a:ext cx="330201" cy="1371600"/>
            <a:chOff x="5861049" y="3771900"/>
            <a:chExt cx="330201" cy="1247776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8C37BF57-DE80-415D-98EF-D0BFAE609CFF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019675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EF0266C-0FBB-4B86-87BF-F40FDACF2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1049" y="3771900"/>
              <a:ext cx="0" cy="1247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9AA9B6D1-89D5-40C7-AB62-C91F0A639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1049" y="3771900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39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.. else {}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2640291" y="1720840"/>
            <a:ext cx="6911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printf("condition is true\n");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printf("condition is false\n");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("hello\n");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5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.. else statement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2943224" y="1662501"/>
            <a:ext cx="6305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(expression1)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statement1	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(expression2){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statement2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(expression3){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else code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9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Operators</a:t>
            </a:r>
            <a:endParaRPr lang="ru-RU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254EB63-E563-4283-9B96-057DE566EB1D}"/>
              </a:ext>
            </a:extLst>
          </p:cNvPr>
          <p:cNvGraphicFramePr>
            <a:graphicFrameLocks noGrp="1"/>
          </p:cNvGraphicFramePr>
          <p:nvPr/>
        </p:nvGraphicFramePr>
        <p:xfrm>
          <a:off x="3880707" y="2200274"/>
          <a:ext cx="4882293" cy="3476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378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3571915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34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==, !=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EQUAL, !EQUAL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&lt;</a:t>
                      </a:r>
                    </a:p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&gt;=, &lt;=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1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Ternary Operator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241942A-9108-41C2-9DC3-65FA16C4D169}"/>
              </a:ext>
            </a:extLst>
          </p:cNvPr>
          <p:cNvGraphicFramePr>
            <a:graphicFrameLocks noGrp="1"/>
          </p:cNvGraphicFramePr>
          <p:nvPr/>
        </p:nvGraphicFramePr>
        <p:xfrm>
          <a:off x="3035298" y="2181878"/>
          <a:ext cx="6775452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2">
                  <a:extLst>
                    <a:ext uri="{9D8B030D-6E8A-4147-A177-3AD203B41FA5}">
                      <a16:colId xmlns:a16="http://schemas.microsoft.com/office/drawing/2014/main" val="612971784"/>
                    </a:ext>
                  </a:extLst>
                </a:gridCol>
                <a:gridCol w="4552950">
                  <a:extLst>
                    <a:ext uri="{9D8B030D-6E8A-4147-A177-3AD203B41FA5}">
                      <a16:colId xmlns:a16="http://schemas.microsoft.com/office/drawing/2014/main" val="2096649484"/>
                    </a:ext>
                  </a:extLst>
                </a:gridCol>
              </a:tblGrid>
              <a:tr h="3713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.. else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Ternary Operator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829"/>
                  </a:ext>
                </a:extLst>
              </a:tr>
              <a:tr h="201418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(a &gt; b)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("a\n");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else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("b\n");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 b ?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("a\n") :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("b\n");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3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0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Ternary Operator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241942A-9108-41C2-9DC3-65FA16C4D169}"/>
              </a:ext>
            </a:extLst>
          </p:cNvPr>
          <p:cNvGraphicFramePr>
            <a:graphicFrameLocks noGrp="1"/>
          </p:cNvGraphicFramePr>
          <p:nvPr/>
        </p:nvGraphicFramePr>
        <p:xfrm>
          <a:off x="3437616" y="2026920"/>
          <a:ext cx="5477783" cy="35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033">
                  <a:extLst>
                    <a:ext uri="{9D8B030D-6E8A-4147-A177-3AD203B41FA5}">
                      <a16:colId xmlns:a16="http://schemas.microsoft.com/office/drawing/2014/main" val="612971784"/>
                    </a:ext>
                  </a:extLst>
                </a:gridCol>
                <a:gridCol w="3169750">
                  <a:extLst>
                    <a:ext uri="{9D8B030D-6E8A-4147-A177-3AD203B41FA5}">
                      <a16:colId xmlns:a16="http://schemas.microsoft.com/office/drawing/2014/main" val="2096649484"/>
                    </a:ext>
                  </a:extLst>
                </a:gridCol>
              </a:tblGrid>
              <a:tr h="3713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.. else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Ternary Operator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829"/>
                  </a:ext>
                </a:extLst>
              </a:tr>
              <a:tr h="161222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max;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(a &gt; b)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max = a;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else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max = b;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max;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= a &gt; b ? a : b;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3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14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switch .. case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4505678" y="1838196"/>
            <a:ext cx="411603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(expression)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const1: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code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const2: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code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const3: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code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6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165860" y="2147161"/>
            <a:ext cx="10058400" cy="23791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Operator precedence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Порядок выполнения операций)</a:t>
            </a:r>
          </a:p>
          <a:p>
            <a:endParaRPr lang="ru-RU" dirty="0"/>
          </a:p>
          <a:p>
            <a:r>
              <a:rPr lang="ru-RU" dirty="0"/>
              <a:t>Идем в </a:t>
            </a:r>
            <a:r>
              <a:rPr lang="en-US" dirty="0"/>
              <a:t>            </a:t>
            </a:r>
            <a:r>
              <a:rPr lang="ru-RU" dirty="0"/>
              <a:t>узнавать</a:t>
            </a:r>
          </a:p>
        </p:txBody>
      </p:sp>
      <p:pic>
        <p:nvPicPr>
          <p:cNvPr id="2054" name="Picture 6" descr="Google">
            <a:extLst>
              <a:ext uri="{FF2B5EF4-FFF2-40B4-BE49-F238E27FC236}">
                <a16:creationId xmlns:a16="http://schemas.microsoft.com/office/drawing/2014/main" id="{47FFBCB6-FDC3-42A6-BCF9-4173CF15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64" y="3925475"/>
            <a:ext cx="1618591" cy="54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96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13314" name="Picture 2" descr="GitHub - Apps on Google Play">
            <a:extLst>
              <a:ext uri="{FF2B5EF4-FFF2-40B4-BE49-F238E27FC236}">
                <a16:creationId xmlns:a16="http://schemas.microsoft.com/office/drawing/2014/main" id="{73638D15-9EFA-B53C-910B-8E549447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45" y="2761214"/>
            <a:ext cx="3354355" cy="33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90E63-E5A3-4470-AD6D-63EB1FD9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805521"/>
            <a:ext cx="3280547" cy="3265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867461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2963408" y="805469"/>
            <a:ext cx="626518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Types and variables</a:t>
            </a:r>
            <a:endParaRPr lang="ru-RU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54808-DCA0-4B16-932C-4CE16CF89972}"/>
              </a:ext>
            </a:extLst>
          </p:cNvPr>
          <p:cNvSpPr txBox="1"/>
          <p:nvPr/>
        </p:nvSpPr>
        <p:spPr>
          <a:xfrm>
            <a:off x="3380873" y="2115050"/>
            <a:ext cx="54302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'A';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short s = -12;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d = 5.0;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cats_counter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t1 = 2, t3 = 5;</a:t>
            </a:r>
          </a:p>
        </p:txBody>
      </p:sp>
    </p:spTree>
    <p:extLst>
      <p:ext uri="{BB962C8B-B14F-4D97-AF65-F5344CB8AC3E}">
        <p14:creationId xmlns:p14="http://schemas.microsoft.com/office/powerpoint/2010/main" val="3630822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7973" y="423142"/>
            <a:ext cx="6036053" cy="1029241"/>
          </a:xfrm>
        </p:spPr>
        <p:txBody>
          <a:bodyPr>
            <a:normAutofit/>
          </a:bodyPr>
          <a:lstStyle/>
          <a:p>
            <a:r>
              <a:rPr lang="en-US" dirty="0" err="1"/>
              <a:t>Eios</a:t>
            </a:r>
            <a:r>
              <a:rPr lang="ru-RU" dirty="0"/>
              <a:t> и литература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6639B9-ADC9-4BFB-8FC0-218E3C92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913" y="1572444"/>
            <a:ext cx="3911110" cy="3788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F46560-5A85-4AE5-8FC3-9179812CD149}"/>
              </a:ext>
            </a:extLst>
          </p:cNvPr>
          <p:cNvSpPr txBox="1"/>
          <p:nvPr/>
        </p:nvSpPr>
        <p:spPr>
          <a:xfrm>
            <a:off x="1989428" y="5481394"/>
            <a:ext cx="8503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https://eios.sibsutis.ru/course/view.php?id=3912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E3802-7EEB-46C3-9840-0602E8545DB0}"/>
              </a:ext>
            </a:extLst>
          </p:cNvPr>
          <p:cNvSpPr txBox="1"/>
          <p:nvPr/>
        </p:nvSpPr>
        <p:spPr>
          <a:xfrm>
            <a:off x="7022999" y="2767280"/>
            <a:ext cx="3558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Кодовое слово:</a:t>
            </a:r>
            <a:r>
              <a:rPr lang="en-US" sz="4000" dirty="0"/>
              <a:t> </a:t>
            </a:r>
          </a:p>
          <a:p>
            <a:r>
              <a:rPr lang="ru-RU" sz="4000" dirty="0"/>
              <a:t>ИКС</a:t>
            </a:r>
          </a:p>
        </p:txBody>
      </p:sp>
    </p:spTree>
    <p:extLst>
      <p:ext uri="{BB962C8B-B14F-4D97-AF65-F5344CB8AC3E}">
        <p14:creationId xmlns:p14="http://schemas.microsoft.com/office/powerpoint/2010/main" val="148450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4191283" y="743545"/>
            <a:ext cx="328976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Constants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54808-DCA0-4B16-932C-4CE16CF89972}"/>
              </a:ext>
            </a:extLst>
          </p:cNvPr>
          <p:cNvSpPr txBox="1"/>
          <p:nvPr/>
        </p:nvSpPr>
        <p:spPr>
          <a:xfrm>
            <a:off x="3387577" y="2024292"/>
            <a:ext cx="54168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 		  	// int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12345u 	  	// unsigned int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1234L 	  	// long int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123456789lu 	// unsigned long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  		 	// double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5.132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	 	// float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122.88L 	 	// long double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	 	// char</a:t>
            </a:r>
          </a:p>
        </p:txBody>
      </p:sp>
    </p:spTree>
    <p:extLst>
      <p:ext uri="{BB962C8B-B14F-4D97-AF65-F5344CB8AC3E}">
        <p14:creationId xmlns:p14="http://schemas.microsoft.com/office/powerpoint/2010/main" val="302212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3541045" y="1444382"/>
            <a:ext cx="5109910" cy="886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Hex, dec, oct, bin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54808-DCA0-4B16-932C-4CE16CF89972}"/>
              </a:ext>
            </a:extLst>
          </p:cNvPr>
          <p:cNvSpPr txBox="1"/>
          <p:nvPr/>
        </p:nvSpPr>
        <p:spPr>
          <a:xfrm>
            <a:off x="4938811" y="2712286"/>
            <a:ext cx="23143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0x7B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0173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0b1111011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5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595" y="800100"/>
            <a:ext cx="6418807" cy="918523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 Operators</a:t>
            </a:r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870FC79-685E-42DD-858C-234525B31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85668"/>
              </p:ext>
            </p:extLst>
          </p:nvPr>
        </p:nvGraphicFramePr>
        <p:xfrm>
          <a:off x="3054926" y="1829426"/>
          <a:ext cx="6082144" cy="400961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42336">
                  <a:extLst>
                    <a:ext uri="{9D8B030D-6E8A-4147-A177-3AD203B41FA5}">
                      <a16:colId xmlns:a16="http://schemas.microsoft.com/office/drawing/2014/main" val="284487438"/>
                    </a:ext>
                  </a:extLst>
                </a:gridCol>
                <a:gridCol w="1087009">
                  <a:extLst>
                    <a:ext uri="{9D8B030D-6E8A-4147-A177-3AD203B41FA5}">
                      <a16:colId xmlns:a16="http://schemas.microsoft.com/office/drawing/2014/main" val="2796634176"/>
                    </a:ext>
                  </a:extLst>
                </a:gridCol>
                <a:gridCol w="1177048">
                  <a:extLst>
                    <a:ext uri="{9D8B030D-6E8A-4147-A177-3AD203B41FA5}">
                      <a16:colId xmlns:a16="http://schemas.microsoft.com/office/drawing/2014/main" val="1343240721"/>
                    </a:ext>
                  </a:extLst>
                </a:gridCol>
                <a:gridCol w="2275751">
                  <a:extLst>
                    <a:ext uri="{9D8B030D-6E8A-4147-A177-3AD203B41FA5}">
                      <a16:colId xmlns:a16="http://schemas.microsoft.com/office/drawing/2014/main" val="2722715245"/>
                    </a:ext>
                  </a:extLst>
                </a:gridCol>
              </a:tblGrid>
              <a:tr h="26226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Операция (выражение)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Оператор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Синтаксис выражения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3853113625"/>
                  </a:ext>
                </a:extLst>
              </a:tr>
              <a:tr h="34465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Присваивание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=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= b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1203188634"/>
                  </a:ext>
                </a:extLst>
              </a:tr>
              <a:tr h="34465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Сложение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+ b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1899429345"/>
                  </a:ext>
                </a:extLst>
              </a:tr>
              <a:tr h="292444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Вычитание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– 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2840398460"/>
                  </a:ext>
                </a:extLst>
              </a:tr>
              <a:tr h="274094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Унарный плюс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+a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270290120"/>
                  </a:ext>
                </a:extLst>
              </a:tr>
              <a:tr h="274094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Унарный минус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-a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20506478"/>
                  </a:ext>
                </a:extLst>
              </a:tr>
              <a:tr h="34465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Умножение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* b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3837276327"/>
                  </a:ext>
                </a:extLst>
              </a:tr>
              <a:tr h="34465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Деление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/ b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2061736276"/>
                  </a:ext>
                </a:extLst>
              </a:tr>
              <a:tr h="479049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Операция модуль (остаток от деления целых чисел)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% b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3644954014"/>
                  </a:ext>
                </a:extLst>
              </a:tr>
              <a:tr h="26226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Инкремент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префиксный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++</a:t>
                      </a: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++a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3610685316"/>
                  </a:ext>
                </a:extLst>
              </a:tr>
              <a:tr h="2622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суфиксный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++</a:t>
                      </a: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a++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81788796"/>
                  </a:ext>
                </a:extLst>
              </a:tr>
              <a:tr h="26226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Декремент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префиксный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--a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3426761160"/>
                  </a:ext>
                </a:extLst>
              </a:tr>
              <a:tr h="2622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суфиксный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a--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237464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71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28" y="855444"/>
            <a:ext cx="7758543" cy="1091779"/>
          </a:xfrm>
        </p:spPr>
        <p:txBody>
          <a:bodyPr>
            <a:normAutofit/>
          </a:bodyPr>
          <a:lstStyle/>
          <a:p>
            <a:r>
              <a:rPr lang="en-US" dirty="0"/>
              <a:t>Assignment operators</a:t>
            </a:r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870FC79-685E-42DD-858C-234525B31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62013"/>
              </p:ext>
            </p:extLst>
          </p:nvPr>
        </p:nvGraphicFramePr>
        <p:xfrm>
          <a:off x="2296737" y="2039168"/>
          <a:ext cx="7598525" cy="350057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870471">
                  <a:extLst>
                    <a:ext uri="{9D8B030D-6E8A-4147-A177-3AD203B41FA5}">
                      <a16:colId xmlns:a16="http://schemas.microsoft.com/office/drawing/2014/main" val="284487438"/>
                    </a:ext>
                  </a:extLst>
                </a:gridCol>
                <a:gridCol w="1081192">
                  <a:extLst>
                    <a:ext uri="{9D8B030D-6E8A-4147-A177-3AD203B41FA5}">
                      <a16:colId xmlns:a16="http://schemas.microsoft.com/office/drawing/2014/main" val="1343240721"/>
                    </a:ext>
                  </a:extLst>
                </a:gridCol>
                <a:gridCol w="1708134">
                  <a:extLst>
                    <a:ext uri="{9D8B030D-6E8A-4147-A177-3AD203B41FA5}">
                      <a16:colId xmlns:a16="http://schemas.microsoft.com/office/drawing/2014/main" val="2722715245"/>
                    </a:ext>
                  </a:extLst>
                </a:gridCol>
                <a:gridCol w="1938728">
                  <a:extLst>
                    <a:ext uri="{9D8B030D-6E8A-4147-A177-3AD203B41FA5}">
                      <a16:colId xmlns:a16="http://schemas.microsoft.com/office/drawing/2014/main" val="2529484183"/>
                    </a:ext>
                  </a:extLst>
                </a:gridCol>
              </a:tblGrid>
              <a:tr h="62037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Операция (выражение)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Оператор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Синтаксис выражения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3853113625"/>
                  </a:ext>
                </a:extLst>
              </a:tr>
              <a:tr h="51267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Сложение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+= b</a:t>
                      </a: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= a + b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1899429345"/>
                  </a:ext>
                </a:extLst>
              </a:tr>
              <a:tr h="4350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Вычитание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–= 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= a - b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2840398460"/>
                  </a:ext>
                </a:extLst>
              </a:tr>
              <a:tr h="51267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Умножение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*= b</a:t>
                      </a: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= a * b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3837276327"/>
                  </a:ext>
                </a:extLst>
              </a:tr>
              <a:tr h="51267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Деление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/= b</a:t>
                      </a: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= a / b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2061736276"/>
                  </a:ext>
                </a:extLst>
              </a:tr>
              <a:tr h="90715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Операция модуль (остаток от деления целых чисел)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%= b</a:t>
                      </a:r>
                    </a:p>
                  </a:txBody>
                  <a:tcPr marL="22383" marR="22383" marT="22383" marB="2238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= a % b</a:t>
                      </a:r>
                    </a:p>
                  </a:txBody>
                  <a:tcPr marL="22383" marR="22383" marT="22383" marB="22383"/>
                </a:tc>
                <a:extLst>
                  <a:ext uri="{0D108BD9-81ED-4DB2-BD59-A6C34878D82A}">
                    <a16:rowId xmlns:a16="http://schemas.microsoft.com/office/drawing/2014/main" val="364495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42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288" y="1510764"/>
            <a:ext cx="9465424" cy="1091779"/>
          </a:xfrm>
        </p:spPr>
        <p:txBody>
          <a:bodyPr>
            <a:noAutofit/>
          </a:bodyPr>
          <a:lstStyle/>
          <a:p>
            <a:r>
              <a:rPr lang="en-US" sz="4800" dirty="0"/>
              <a:t>Type casting (</a:t>
            </a:r>
            <a:r>
              <a:rPr lang="ru-RU" sz="4800" dirty="0"/>
              <a:t>Приведение типов)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65F0AC0-C3B4-4858-A9E9-AD1F7AFD2C7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4181553" y="2602543"/>
            <a:ext cx="1914447" cy="62640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3F949E-4DF5-431E-8D20-F4176ECDBAB5}"/>
              </a:ext>
            </a:extLst>
          </p:cNvPr>
          <p:cNvSpPr txBox="1"/>
          <p:nvPr/>
        </p:nvSpPr>
        <p:spPr>
          <a:xfrm>
            <a:off x="3139440" y="3228945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implicit (</a:t>
            </a:r>
            <a:r>
              <a:rPr lang="ru-RU" sz="2000" dirty="0"/>
              <a:t>неявное)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8C0A8-4871-4718-AAFF-5D37C35FCFB5}"/>
              </a:ext>
            </a:extLst>
          </p:cNvPr>
          <p:cNvSpPr txBox="1"/>
          <p:nvPr/>
        </p:nvSpPr>
        <p:spPr>
          <a:xfrm>
            <a:off x="7138113" y="3228945"/>
            <a:ext cx="1890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explicit (</a:t>
            </a:r>
            <a:r>
              <a:rPr lang="ru-RU" sz="2000" dirty="0"/>
              <a:t>явное)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01B7C5F-7E31-49CB-B635-981C1F32EA74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096000" y="2602543"/>
            <a:ext cx="1987244" cy="62640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0760D2-E79A-47C6-8AA5-2E6184750DE0}"/>
              </a:ext>
            </a:extLst>
          </p:cNvPr>
          <p:cNvSpPr txBox="1"/>
          <p:nvPr/>
        </p:nvSpPr>
        <p:spPr>
          <a:xfrm>
            <a:off x="3139440" y="3739967"/>
            <a:ext cx="22782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y;</a:t>
            </a:r>
          </a:p>
          <a:p>
            <a:endParaRPr lang="en-US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D3AF3A-4079-4860-8A16-DD73C0AD8BEB}"/>
              </a:ext>
            </a:extLst>
          </p:cNvPr>
          <p:cNvSpPr txBox="1"/>
          <p:nvPr/>
        </p:nvSpPr>
        <p:spPr>
          <a:xfrm>
            <a:off x="7005012" y="3739967"/>
            <a:ext cx="36248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y;</a:t>
            </a:r>
          </a:p>
          <a:p>
            <a:endParaRPr lang="en-US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129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Keyboard input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3866917" y="1975896"/>
            <a:ext cx="54976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a);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&amp;x, &amp;y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596" y="2883110"/>
            <a:ext cx="6418807" cy="1091779"/>
          </a:xfrm>
        </p:spPr>
        <p:txBody>
          <a:bodyPr>
            <a:normAutofit/>
          </a:bodyPr>
          <a:lstStyle/>
          <a:p>
            <a:r>
              <a:rPr lang="en-US" dirty="0"/>
              <a:t>Conditions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69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1735</TotalTime>
  <Words>803</Words>
  <Application>Microsoft Office PowerPoint</Application>
  <PresentationFormat>Широкоэкранный</PresentationFormat>
  <Paragraphs>243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Times New Roman</vt:lpstr>
      <vt:lpstr>Office Theme</vt:lpstr>
      <vt:lpstr>C Programming 2_types_and_conds</vt:lpstr>
      <vt:lpstr>Презентация PowerPoint</vt:lpstr>
      <vt:lpstr>Презентация PowerPoint</vt:lpstr>
      <vt:lpstr>Презентация PowerPoint</vt:lpstr>
      <vt:lpstr>Arithmetic Operators</vt:lpstr>
      <vt:lpstr>Assignment operators</vt:lpstr>
      <vt:lpstr>Type casting (Приведение типов)</vt:lpstr>
      <vt:lpstr>Презентация PowerPoint</vt:lpstr>
      <vt:lpstr>Conditions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  <vt:lpstr>Eios и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306</cp:revision>
  <dcterms:created xsi:type="dcterms:W3CDTF">2019-12-17T14:15:21Z</dcterms:created>
  <dcterms:modified xsi:type="dcterms:W3CDTF">2024-09-15T18:01:05Z</dcterms:modified>
</cp:coreProperties>
</file>