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5" r:id="rId3"/>
    <p:sldId id="311" r:id="rId4"/>
    <p:sldId id="316" r:id="rId5"/>
    <p:sldId id="317" r:id="rId6"/>
    <p:sldId id="318" r:id="rId7"/>
    <p:sldId id="319" r:id="rId8"/>
    <p:sldId id="314" r:id="rId9"/>
    <p:sldId id="312" r:id="rId10"/>
    <p:sldId id="313" r:id="rId11"/>
    <p:sldId id="309" r:id="rId12"/>
    <p:sldId id="29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366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62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73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8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9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1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55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3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06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47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5.2_dynamic_arrays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18AA4BD-EF1A-45C7-9D03-5BD966FF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154" y="158539"/>
            <a:ext cx="8528958" cy="927688"/>
          </a:xfrm>
        </p:spPr>
        <p:txBody>
          <a:bodyPr>
            <a:normAutofit/>
          </a:bodyPr>
          <a:lstStyle/>
          <a:p>
            <a:r>
              <a:rPr lang="en-US" sz="5400" dirty="0"/>
              <a:t>Stack vs Heap</a:t>
            </a:r>
            <a:endParaRPr lang="ru-RU" sz="5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077A5E-E4F5-4523-A512-1131980938CD}"/>
              </a:ext>
            </a:extLst>
          </p:cNvPr>
          <p:cNvSpPr txBox="1"/>
          <p:nvPr/>
        </p:nvSpPr>
        <p:spPr>
          <a:xfrm>
            <a:off x="783024" y="1105287"/>
            <a:ext cx="52078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Стек</a:t>
            </a:r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Используется для хранения локальных переменных и информации о вызовах функций (например, адрес возврата).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Стек организован по принципу LIFO (</a:t>
            </a:r>
            <a:r>
              <a:rPr lang="ru-RU" sz="1600" dirty="0" err="1"/>
              <a:t>Last</a:t>
            </a:r>
            <a:r>
              <a:rPr lang="ru-RU" sz="1600" dirty="0"/>
              <a:t> In, First Out), то есть последний добавленный элемент будет первым, который будет удалён.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Размер стека фиксирован и задаётся при запуске программы.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Управление памятью происходит автоматически: когда функция завершает выполнение, все её локальные переменные автоматически освобождаются.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случае переполнения стека (</a:t>
            </a:r>
            <a:r>
              <a:rPr lang="ru-RU" sz="1600" dirty="0" err="1"/>
              <a:t>stack</a:t>
            </a:r>
            <a:r>
              <a:rPr lang="ru-RU" sz="1600" dirty="0"/>
              <a:t> </a:t>
            </a:r>
            <a:r>
              <a:rPr lang="ru-RU" sz="1600" dirty="0" err="1"/>
              <a:t>overflow</a:t>
            </a:r>
            <a:r>
              <a:rPr lang="ru-RU" sz="1600" dirty="0"/>
              <a:t>) программа может </a:t>
            </a:r>
            <a:r>
              <a:rPr lang="ru-RU" sz="1600" dirty="0" err="1"/>
              <a:t>аварийно</a:t>
            </a:r>
            <a:r>
              <a:rPr lang="ru-RU" sz="1600" dirty="0"/>
              <a:t> завершиться.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Доступ к данным в стеке обычно быстрее, так как стек имеет предсказуемую структуру.</a:t>
            </a:r>
            <a:endParaRPr lang="ru-RU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87C2C-AF7F-4E91-B49B-3364F5F9D0A2}"/>
              </a:ext>
            </a:extLst>
          </p:cNvPr>
          <p:cNvSpPr txBox="1"/>
          <p:nvPr/>
        </p:nvSpPr>
        <p:spPr>
          <a:xfrm>
            <a:off x="6201101" y="1105287"/>
            <a:ext cx="52078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Куча</a:t>
            </a:r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Используется для динамического распределения памяти во время выполнения программы.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Память в куче выделяется вручную с помощью функций </a:t>
            </a:r>
            <a:r>
              <a:rPr lang="ru-RU" sz="1600" dirty="0" err="1"/>
              <a:t>malloc</a:t>
            </a:r>
            <a:r>
              <a:rPr lang="ru-RU" sz="1600" dirty="0"/>
              <a:t>, </a:t>
            </a:r>
            <a:r>
              <a:rPr lang="ru-RU" sz="1600" dirty="0" err="1"/>
              <a:t>calloc</a:t>
            </a:r>
            <a:r>
              <a:rPr lang="ru-RU" sz="1600" dirty="0"/>
              <a:t>, </a:t>
            </a:r>
            <a:r>
              <a:rPr lang="ru-RU" sz="1600" dirty="0" err="1"/>
              <a:t>realloc</a:t>
            </a:r>
            <a:r>
              <a:rPr lang="ru-RU" sz="1600" dirty="0"/>
              <a:t> и освобождается через функцию </a:t>
            </a:r>
            <a:r>
              <a:rPr lang="ru-RU" sz="1600" dirty="0" err="1"/>
              <a:t>free</a:t>
            </a:r>
            <a:r>
              <a:rPr lang="ru-RU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Размер кучи не фиксирован и может изменяться в зависимости от доступной памяти на системе.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Управление памятью требует ручного вмешательства: программист должен явно освобождать память, выделенную в куче, чтобы избежать утечек памяти.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Доступ к данным в куче может быть медленнее из-за необходимости поиска свободного блока памяти и управления фрагментацией.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Идеальна для хранения больших объемов данных или данных, срок жизни которых неизвестен заранее (например, массивы переменного размера).</a:t>
            </a:r>
          </a:p>
        </p:txBody>
      </p:sp>
    </p:spTree>
    <p:extLst>
      <p:ext uri="{BB962C8B-B14F-4D97-AF65-F5344CB8AC3E}">
        <p14:creationId xmlns:p14="http://schemas.microsoft.com/office/powerpoint/2010/main" val="236257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95D51B6C-91AE-4569-B8E6-A8FC50FE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840" y="347674"/>
            <a:ext cx="12435840" cy="927688"/>
          </a:xfrm>
        </p:spPr>
        <p:txBody>
          <a:bodyPr>
            <a:normAutofit/>
          </a:bodyPr>
          <a:lstStyle/>
          <a:p>
            <a:r>
              <a:rPr lang="en-US" dirty="0"/>
              <a:t>Virtual and Physical Memory</a:t>
            </a:r>
            <a:endParaRPr lang="ru-RU" dirty="0"/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B6A4B6BF-C5CA-4252-AEAD-2EA1240DB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65577"/>
              </p:ext>
            </p:extLst>
          </p:nvPr>
        </p:nvGraphicFramePr>
        <p:xfrm>
          <a:off x="4579706" y="2221535"/>
          <a:ext cx="1657132" cy="30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32">
                  <a:extLst>
                    <a:ext uri="{9D8B030D-6E8A-4147-A177-3AD203B41FA5}">
                      <a16:colId xmlns:a16="http://schemas.microsoft.com/office/drawing/2014/main" val="534338667"/>
                    </a:ext>
                  </a:extLst>
                </a:gridCol>
              </a:tblGrid>
              <a:tr h="611352">
                <a:tc>
                  <a:txBody>
                    <a:bodyPr/>
                    <a:lstStyle/>
                    <a:p>
                      <a:r>
                        <a:rPr lang="ru-RU" dirty="0"/>
                        <a:t>Виртуальная память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20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07968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366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68231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76908"/>
                  </a:ext>
                </a:extLst>
              </a:tr>
            </a:tbl>
          </a:graphicData>
        </a:graphic>
      </p:graphicFrame>
      <p:graphicFrame>
        <p:nvGraphicFramePr>
          <p:cNvPr id="5" name="Таблица 3">
            <a:extLst>
              <a:ext uri="{FF2B5EF4-FFF2-40B4-BE49-F238E27FC236}">
                <a16:creationId xmlns:a16="http://schemas.microsoft.com/office/drawing/2014/main" id="{967163BD-DB38-4C59-86BB-E62D4D3A1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59780"/>
              </p:ext>
            </p:extLst>
          </p:nvPr>
        </p:nvGraphicFramePr>
        <p:xfrm>
          <a:off x="9714012" y="2221535"/>
          <a:ext cx="1657132" cy="30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132">
                  <a:extLst>
                    <a:ext uri="{9D8B030D-6E8A-4147-A177-3AD203B41FA5}">
                      <a16:colId xmlns:a16="http://schemas.microsoft.com/office/drawing/2014/main" val="534338667"/>
                    </a:ext>
                  </a:extLst>
                </a:gridCol>
              </a:tblGrid>
              <a:tr h="611352">
                <a:tc>
                  <a:txBody>
                    <a:bodyPr/>
                    <a:lstStyle/>
                    <a:p>
                      <a:r>
                        <a:rPr lang="ru-RU" dirty="0"/>
                        <a:t>Физическая память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120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07968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366855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68231"/>
                  </a:ext>
                </a:extLst>
              </a:tr>
              <a:tr h="61135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76908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71A965-4AA2-4794-93D7-D1C7A0D616D2}"/>
              </a:ext>
            </a:extLst>
          </p:cNvPr>
          <p:cNvSpPr/>
          <p:nvPr/>
        </p:nvSpPr>
        <p:spPr>
          <a:xfrm>
            <a:off x="6999891" y="2922400"/>
            <a:ext cx="2169335" cy="1683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Отображение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(MMU – Memory Management Unit)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5128716-C4D4-4E9D-BBB3-6142AFEB1F90}"/>
              </a:ext>
            </a:extLst>
          </p:cNvPr>
          <p:cNvCxnSpPr>
            <a:cxnSpLocks/>
          </p:cNvCxnSpPr>
          <p:nvPr/>
        </p:nvCxnSpPr>
        <p:spPr>
          <a:xfrm>
            <a:off x="6241393" y="3134185"/>
            <a:ext cx="758498" cy="2948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2CF12B5-DF76-4AAE-9F98-DFAF0509B8D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41393" y="3722763"/>
            <a:ext cx="758498" cy="41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6175D76-45E6-4FC8-96B6-9ED3720C0CA8}"/>
              </a:ext>
            </a:extLst>
          </p:cNvPr>
          <p:cNvCxnSpPr>
            <a:cxnSpLocks/>
          </p:cNvCxnSpPr>
          <p:nvPr/>
        </p:nvCxnSpPr>
        <p:spPr>
          <a:xfrm flipV="1">
            <a:off x="6241393" y="4084626"/>
            <a:ext cx="758498" cy="257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AC872D3-9DF9-42E9-AD71-C3EFD16C05DF}"/>
              </a:ext>
            </a:extLst>
          </p:cNvPr>
          <p:cNvCxnSpPr>
            <a:cxnSpLocks/>
          </p:cNvCxnSpPr>
          <p:nvPr/>
        </p:nvCxnSpPr>
        <p:spPr>
          <a:xfrm flipV="1">
            <a:off x="6241393" y="4375174"/>
            <a:ext cx="758498" cy="664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1B773A3-A378-4A00-876E-EAF2EBE7D31F}"/>
              </a:ext>
            </a:extLst>
          </p:cNvPr>
          <p:cNvCxnSpPr>
            <a:cxnSpLocks/>
          </p:cNvCxnSpPr>
          <p:nvPr/>
        </p:nvCxnSpPr>
        <p:spPr>
          <a:xfrm>
            <a:off x="9169226" y="3191992"/>
            <a:ext cx="5447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A1EF85E-F507-4C51-A4A7-1D25644D3A0E}"/>
              </a:ext>
            </a:extLst>
          </p:cNvPr>
          <p:cNvCxnSpPr>
            <a:cxnSpLocks/>
          </p:cNvCxnSpPr>
          <p:nvPr/>
        </p:nvCxnSpPr>
        <p:spPr>
          <a:xfrm>
            <a:off x="9169226" y="3474720"/>
            <a:ext cx="544786" cy="900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8519D95-40D9-4C2C-B176-11A3634E2D9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169226" y="3764279"/>
            <a:ext cx="544786" cy="276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4115B78-C07C-48F2-B042-C7A952FCE073}"/>
              </a:ext>
            </a:extLst>
          </p:cNvPr>
          <p:cNvCxnSpPr>
            <a:cxnSpLocks/>
          </p:cNvCxnSpPr>
          <p:nvPr/>
        </p:nvCxnSpPr>
        <p:spPr>
          <a:xfrm>
            <a:off x="9169226" y="4323167"/>
            <a:ext cx="544786" cy="716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E1C8FA-65A5-49F4-8BE9-760C8436BD81}"/>
              </a:ext>
            </a:extLst>
          </p:cNvPr>
          <p:cNvSpPr txBox="1"/>
          <p:nvPr/>
        </p:nvSpPr>
        <p:spPr>
          <a:xfrm>
            <a:off x="704902" y="1502120"/>
            <a:ext cx="37245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 преобразует виртуальные адреса, используемые процессором, в физические адреса, которые указывают на конкретные ячейки памяти.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 поддерживает механизмы виртуальной памяти, позволяя операционной системе выделять больше памяти для процессов, чем имеется физически, за счёт использования дискового пространства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(swap)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виртуальной памяти может обеспечивать защиту памяти, предотвращая доступ одного процесса к памяти другого процесса, что важно для стабильности и безопасности системы.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6" y="407866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/>
              <a:t>Dynamic memory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B2D9D-8F35-4352-B9B0-20521C46212B}"/>
              </a:ext>
            </a:extLst>
          </p:cNvPr>
          <p:cNvSpPr txBox="1"/>
          <p:nvPr/>
        </p:nvSpPr>
        <p:spPr>
          <a:xfrm>
            <a:off x="4784338" y="1905506"/>
            <a:ext cx="22701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malloc()</a:t>
            </a: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free()</a:t>
            </a:r>
          </a:p>
        </p:txBody>
      </p:sp>
    </p:spTree>
    <p:extLst>
      <p:ext uri="{BB962C8B-B14F-4D97-AF65-F5344CB8AC3E}">
        <p14:creationId xmlns:p14="http://schemas.microsoft.com/office/powerpoint/2010/main" val="13384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8" y="196325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/>
              <a:t>malloc()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AEABCF8-362D-49FD-A745-BB62B0004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46730"/>
              </p:ext>
            </p:extLst>
          </p:nvPr>
        </p:nvGraphicFramePr>
        <p:xfrm>
          <a:off x="5602084" y="162128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8399F3-DBA1-4A08-9794-630A12C9B229}"/>
              </a:ext>
            </a:extLst>
          </p:cNvPr>
          <p:cNvSpPr txBox="1"/>
          <p:nvPr/>
        </p:nvSpPr>
        <p:spPr>
          <a:xfrm>
            <a:off x="5362462" y="1836725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DA3B5-7D63-4D26-9E54-9C312F8E77D6}"/>
              </a:ext>
            </a:extLst>
          </p:cNvPr>
          <p:cNvSpPr txBox="1"/>
          <p:nvPr/>
        </p:nvSpPr>
        <p:spPr>
          <a:xfrm>
            <a:off x="1498789" y="1026314"/>
            <a:ext cx="3313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int *</a:t>
            </a:r>
            <a:r>
              <a:rPr lang="en-US" dirty="0" err="1"/>
              <a:t>arr</a:t>
            </a:r>
            <a:r>
              <a:rPr lang="en-US" dirty="0"/>
              <a:t>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(int *)malloc(3*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arr</a:t>
            </a:r>
            <a:r>
              <a:rPr lang="en-US" dirty="0"/>
              <a:t> == NULL) {  /* error */  }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[0] = 123; </a:t>
            </a:r>
            <a:r>
              <a:rPr lang="en-US" dirty="0" err="1"/>
              <a:t>arr</a:t>
            </a:r>
            <a:r>
              <a:rPr lang="en-US" dirty="0"/>
              <a:t>[1] = 2; </a:t>
            </a:r>
            <a:r>
              <a:rPr lang="en-US" dirty="0" err="1"/>
              <a:t>arr</a:t>
            </a:r>
            <a:r>
              <a:rPr lang="en-US" dirty="0"/>
              <a:t>[2] = 3;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free(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NULL;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F7DE1-5AA7-45FE-B76B-3F3D306914F7}"/>
              </a:ext>
            </a:extLst>
          </p:cNvPr>
          <p:cNvSpPr txBox="1"/>
          <p:nvPr/>
        </p:nvSpPr>
        <p:spPr>
          <a:xfrm>
            <a:off x="6022105" y="12519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C5ADD86-B69F-4E7C-9E53-223411F2D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55615"/>
              </p:ext>
            </p:extLst>
          </p:nvPr>
        </p:nvGraphicFramePr>
        <p:xfrm>
          <a:off x="5602084" y="263908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882F6A-C20A-4D86-85DB-3903E9273345}"/>
              </a:ext>
            </a:extLst>
          </p:cNvPr>
          <p:cNvSpPr txBox="1"/>
          <p:nvPr/>
        </p:nvSpPr>
        <p:spPr>
          <a:xfrm>
            <a:off x="5362462" y="2854525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456E6-C7F7-4294-98E7-20C4569C64DF}"/>
              </a:ext>
            </a:extLst>
          </p:cNvPr>
          <p:cNvSpPr txBox="1"/>
          <p:nvPr/>
        </p:nvSpPr>
        <p:spPr>
          <a:xfrm>
            <a:off x="6022105" y="22697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63BD850-354E-42F9-8718-0AA73C0804A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477679" y="2454416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BA0E3C15-BE5E-4F12-849E-B5C7395B7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99417"/>
              </p:ext>
            </p:extLst>
          </p:nvPr>
        </p:nvGraphicFramePr>
        <p:xfrm>
          <a:off x="5602084" y="3918310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585A027-4D3A-455E-ABB8-A366EFE2B36E}"/>
              </a:ext>
            </a:extLst>
          </p:cNvPr>
          <p:cNvSpPr txBox="1"/>
          <p:nvPr/>
        </p:nvSpPr>
        <p:spPr>
          <a:xfrm>
            <a:off x="5362462" y="4133753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7B38C-EE22-40AE-924A-6A7773E74AB8}"/>
              </a:ext>
            </a:extLst>
          </p:cNvPr>
          <p:cNvSpPr txBox="1"/>
          <p:nvPr/>
        </p:nvSpPr>
        <p:spPr>
          <a:xfrm>
            <a:off x="6022105" y="35489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7E9AA03-22EE-4E08-A398-5F29461289F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477679" y="3733644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818153F1-2BF7-4602-A8AF-17D08F431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70615"/>
              </p:ext>
            </p:extLst>
          </p:nvPr>
        </p:nvGraphicFramePr>
        <p:xfrm>
          <a:off x="5602084" y="4879131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3464E7D-578E-4EBF-A7DD-97DF02FE8D62}"/>
              </a:ext>
            </a:extLst>
          </p:cNvPr>
          <p:cNvSpPr txBox="1"/>
          <p:nvPr/>
        </p:nvSpPr>
        <p:spPr>
          <a:xfrm>
            <a:off x="5362462" y="5094574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82F22-EABC-4AD6-8CA4-A39CCF0947DA}"/>
              </a:ext>
            </a:extLst>
          </p:cNvPr>
          <p:cNvSpPr txBox="1"/>
          <p:nvPr/>
        </p:nvSpPr>
        <p:spPr>
          <a:xfrm>
            <a:off x="6022105" y="45097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146589C-0171-4EAB-B58E-56EB5BF247F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477679" y="4694465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EF84F814-77BE-4ECA-B745-5C42012F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45023"/>
              </p:ext>
            </p:extLst>
          </p:nvPr>
        </p:nvGraphicFramePr>
        <p:xfrm>
          <a:off x="5602084" y="5791484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0xfff12414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9AC1EEF-1336-480D-9C9C-8C216A198380}"/>
              </a:ext>
            </a:extLst>
          </p:cNvPr>
          <p:cNvSpPr txBox="1"/>
          <p:nvPr/>
        </p:nvSpPr>
        <p:spPr>
          <a:xfrm>
            <a:off x="5362462" y="6006927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9BC17-D43D-41C9-ABB7-361CCFCBE493}"/>
              </a:ext>
            </a:extLst>
          </p:cNvPr>
          <p:cNvSpPr txBox="1"/>
          <p:nvPr/>
        </p:nvSpPr>
        <p:spPr>
          <a:xfrm>
            <a:off x="6022105" y="54221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98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8" y="196325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AEABCF8-362D-49FD-A745-BB62B000406A}"/>
              </a:ext>
            </a:extLst>
          </p:cNvPr>
          <p:cNvGraphicFramePr>
            <a:graphicFrameLocks noGrp="1"/>
          </p:cNvGraphicFramePr>
          <p:nvPr/>
        </p:nvGraphicFramePr>
        <p:xfrm>
          <a:off x="5602084" y="162128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8399F3-DBA1-4A08-9794-630A12C9B229}"/>
              </a:ext>
            </a:extLst>
          </p:cNvPr>
          <p:cNvSpPr txBox="1"/>
          <p:nvPr/>
        </p:nvSpPr>
        <p:spPr>
          <a:xfrm>
            <a:off x="5362462" y="1836725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DA3B5-7D63-4D26-9E54-9C312F8E77D6}"/>
              </a:ext>
            </a:extLst>
          </p:cNvPr>
          <p:cNvSpPr txBox="1"/>
          <p:nvPr/>
        </p:nvSpPr>
        <p:spPr>
          <a:xfrm>
            <a:off x="1511402" y="1082502"/>
            <a:ext cx="33584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int *</a:t>
            </a:r>
            <a:r>
              <a:rPr lang="en-US" dirty="0" err="1"/>
              <a:t>arr</a:t>
            </a:r>
            <a:r>
              <a:rPr lang="en-US" dirty="0"/>
              <a:t> =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(int *)</a:t>
            </a:r>
            <a:r>
              <a:rPr lang="en-US" dirty="0" err="1"/>
              <a:t>calloc</a:t>
            </a:r>
            <a:r>
              <a:rPr lang="en-US" dirty="0"/>
              <a:t>(1, 3*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r>
              <a:rPr lang="en-US" dirty="0"/>
              <a:t>// </a:t>
            </a:r>
            <a:r>
              <a:rPr lang="ru-RU" dirty="0"/>
              <a:t>Либо </a:t>
            </a:r>
            <a:r>
              <a:rPr lang="en-US" dirty="0" err="1"/>
              <a:t>calloc</a:t>
            </a:r>
            <a:r>
              <a:rPr lang="en-US" dirty="0"/>
              <a:t>(3, </a:t>
            </a:r>
            <a:r>
              <a:rPr lang="en-US" dirty="0" err="1"/>
              <a:t>sizeof</a:t>
            </a:r>
            <a:r>
              <a:rPr lang="en-US" dirty="0"/>
              <a:t>(int))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arr</a:t>
            </a:r>
            <a:r>
              <a:rPr lang="en-US" dirty="0"/>
              <a:t> == NULL) {  /* error */  }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[0] = 123; </a:t>
            </a:r>
            <a:r>
              <a:rPr lang="en-US" dirty="0" err="1"/>
              <a:t>arr</a:t>
            </a:r>
            <a:r>
              <a:rPr lang="en-US" dirty="0"/>
              <a:t>[1] = 2; </a:t>
            </a:r>
            <a:r>
              <a:rPr lang="en-US" dirty="0" err="1"/>
              <a:t>arr</a:t>
            </a:r>
            <a:r>
              <a:rPr lang="en-US" dirty="0"/>
              <a:t>[2] = 3;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free(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NULL;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F7DE1-5AA7-45FE-B76B-3F3D306914F7}"/>
              </a:ext>
            </a:extLst>
          </p:cNvPr>
          <p:cNvSpPr txBox="1"/>
          <p:nvPr/>
        </p:nvSpPr>
        <p:spPr>
          <a:xfrm>
            <a:off x="6022105" y="12519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DC5ADD86-B69F-4E7C-9E53-223411F2D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24179"/>
              </p:ext>
            </p:extLst>
          </p:nvPr>
        </p:nvGraphicFramePr>
        <p:xfrm>
          <a:off x="5602084" y="263908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3882F6A-C20A-4D86-85DB-3903E9273345}"/>
              </a:ext>
            </a:extLst>
          </p:cNvPr>
          <p:cNvSpPr txBox="1"/>
          <p:nvPr/>
        </p:nvSpPr>
        <p:spPr>
          <a:xfrm>
            <a:off x="5362462" y="2854525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456E6-C7F7-4294-98E7-20C4569C64DF}"/>
              </a:ext>
            </a:extLst>
          </p:cNvPr>
          <p:cNvSpPr txBox="1"/>
          <p:nvPr/>
        </p:nvSpPr>
        <p:spPr>
          <a:xfrm>
            <a:off x="6022105" y="22697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63BD850-354E-42F9-8718-0AA73C0804A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477679" y="2454416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BA0E3C15-BE5E-4F12-849E-B5C7395B755C}"/>
              </a:ext>
            </a:extLst>
          </p:cNvPr>
          <p:cNvGraphicFramePr>
            <a:graphicFrameLocks noGrp="1"/>
          </p:cNvGraphicFramePr>
          <p:nvPr/>
        </p:nvGraphicFramePr>
        <p:xfrm>
          <a:off x="5602084" y="3918310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585A027-4D3A-455E-ABB8-A366EFE2B36E}"/>
              </a:ext>
            </a:extLst>
          </p:cNvPr>
          <p:cNvSpPr txBox="1"/>
          <p:nvPr/>
        </p:nvSpPr>
        <p:spPr>
          <a:xfrm>
            <a:off x="5362462" y="4133753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7B38C-EE22-40AE-924A-6A7773E74AB8}"/>
              </a:ext>
            </a:extLst>
          </p:cNvPr>
          <p:cNvSpPr txBox="1"/>
          <p:nvPr/>
        </p:nvSpPr>
        <p:spPr>
          <a:xfrm>
            <a:off x="6022105" y="354897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7E9AA03-22EE-4E08-A398-5F29461289F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477679" y="3733644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818153F1-2BF7-4602-A8AF-17D08F431EDC}"/>
              </a:ext>
            </a:extLst>
          </p:cNvPr>
          <p:cNvGraphicFramePr>
            <a:graphicFrameLocks noGrp="1"/>
          </p:cNvGraphicFramePr>
          <p:nvPr/>
        </p:nvGraphicFramePr>
        <p:xfrm>
          <a:off x="5602084" y="4879131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3464E7D-578E-4EBF-A7DD-97DF02FE8D62}"/>
              </a:ext>
            </a:extLst>
          </p:cNvPr>
          <p:cNvSpPr txBox="1"/>
          <p:nvPr/>
        </p:nvSpPr>
        <p:spPr>
          <a:xfrm>
            <a:off x="5362462" y="5094574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82F22-EABC-4AD6-8CA4-A39CCF0947DA}"/>
              </a:ext>
            </a:extLst>
          </p:cNvPr>
          <p:cNvSpPr txBox="1"/>
          <p:nvPr/>
        </p:nvSpPr>
        <p:spPr>
          <a:xfrm>
            <a:off x="6022105" y="45097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146589C-0171-4EAB-B58E-56EB5BF247F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477679" y="4694465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EF84F814-77BE-4ECA-B745-5C42012F1123}"/>
              </a:ext>
            </a:extLst>
          </p:cNvPr>
          <p:cNvGraphicFramePr>
            <a:graphicFrameLocks noGrp="1"/>
          </p:cNvGraphicFramePr>
          <p:nvPr/>
        </p:nvGraphicFramePr>
        <p:xfrm>
          <a:off x="5602084" y="5791484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0xfff124142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9AC1EEF-1336-480D-9C9C-8C216A198380}"/>
              </a:ext>
            </a:extLst>
          </p:cNvPr>
          <p:cNvSpPr txBox="1"/>
          <p:nvPr/>
        </p:nvSpPr>
        <p:spPr>
          <a:xfrm>
            <a:off x="5362462" y="6006927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800  801 802  803 804 805 806 807 808  809 810 811 812                         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9BC17-D43D-41C9-ABB7-361CCFCBE493}"/>
              </a:ext>
            </a:extLst>
          </p:cNvPr>
          <p:cNvSpPr txBox="1"/>
          <p:nvPr/>
        </p:nvSpPr>
        <p:spPr>
          <a:xfrm>
            <a:off x="6022105" y="54221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60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8" y="196325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 err="1"/>
              <a:t>realloc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DA3B5-7D63-4D26-9E54-9C312F8E77D6}"/>
              </a:ext>
            </a:extLst>
          </p:cNvPr>
          <p:cNvSpPr txBox="1"/>
          <p:nvPr/>
        </p:nvSpPr>
        <p:spPr>
          <a:xfrm>
            <a:off x="7026434" y="5666839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Git: 5.2_dynamic_arrays/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realloc.c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17AA8-5340-4AF5-BC4A-89C2A99AC72E}"/>
              </a:ext>
            </a:extLst>
          </p:cNvPr>
          <p:cNvSpPr txBox="1"/>
          <p:nvPr/>
        </p:nvSpPr>
        <p:spPr>
          <a:xfrm>
            <a:off x="3048526" y="1511855"/>
            <a:ext cx="60949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10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M (N - 5) // M будет равен N - 5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*str = (char *)malloc(N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(char));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 - 1] = '\0'; // конец строки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(str, M *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(char));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str[M - 1] = '\0’;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7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998" y="196325"/>
            <a:ext cx="5948855" cy="927688"/>
          </a:xfrm>
        </p:spPr>
        <p:txBody>
          <a:bodyPr>
            <a:normAutofit/>
          </a:bodyPr>
          <a:lstStyle/>
          <a:p>
            <a:r>
              <a:rPr lang="en-US" dirty="0"/>
              <a:t>Memory leak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17AA8-5340-4AF5-BC4A-89C2A99AC72E}"/>
              </a:ext>
            </a:extLst>
          </p:cNvPr>
          <p:cNvSpPr txBox="1"/>
          <p:nvPr/>
        </p:nvSpPr>
        <p:spPr>
          <a:xfrm>
            <a:off x="1050074" y="2563463"/>
            <a:ext cx="42682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*arr = (int *)malloc(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sizeof(int)); 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утечка памяти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= (int *)malloc(2 * sizeof(int));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free(arr);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 = NULL;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BCCC7F20-AF93-4573-9256-CC0B9C71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91722"/>
              </p:ext>
            </p:extLst>
          </p:nvPr>
        </p:nvGraphicFramePr>
        <p:xfrm>
          <a:off x="5412898" y="3595589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43394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-76311251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A765F67-AAA7-451F-87A3-EA40FB4BCE58}"/>
              </a:ext>
            </a:extLst>
          </p:cNvPr>
          <p:cNvSpPr txBox="1"/>
          <p:nvPr/>
        </p:nvSpPr>
        <p:spPr>
          <a:xfrm>
            <a:off x="5173276" y="3811032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500  501 502  503 504 505 506 507 … 800 801 802 803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0D992-06E5-4B10-8636-5117E49BF0E3}"/>
              </a:ext>
            </a:extLst>
          </p:cNvPr>
          <p:cNvSpPr txBox="1"/>
          <p:nvPr/>
        </p:nvSpPr>
        <p:spPr>
          <a:xfrm>
            <a:off x="5832919" y="32262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F40A45D-7C90-40BC-B707-4641420ED0C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288493" y="3410923"/>
            <a:ext cx="1228506" cy="134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6919FFC5-C0FE-4B29-A1AE-8FCBA3A0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3785"/>
              </p:ext>
            </p:extLst>
          </p:nvPr>
        </p:nvGraphicFramePr>
        <p:xfrm>
          <a:off x="5412898" y="2613234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576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1308576">
                  <a:extLst>
                    <a:ext uri="{9D8B030D-6E8A-4147-A177-3AD203B41FA5}">
                      <a16:colId xmlns:a16="http://schemas.microsoft.com/office/drawing/2014/main" val="143394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-76311251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D8ECEEE-FD29-4273-B9F8-81A079EEF238}"/>
              </a:ext>
            </a:extLst>
          </p:cNvPr>
          <p:cNvSpPr txBox="1"/>
          <p:nvPr/>
        </p:nvSpPr>
        <p:spPr>
          <a:xfrm>
            <a:off x="5173276" y="2828677"/>
            <a:ext cx="654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  101  102  103    …        500  501 502  503 504 505 506 507 … 800 801 802 803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B2429-AEE6-46B3-8C9A-447443A1164C}"/>
              </a:ext>
            </a:extLst>
          </p:cNvPr>
          <p:cNvSpPr txBox="1"/>
          <p:nvPr/>
        </p:nvSpPr>
        <p:spPr>
          <a:xfrm>
            <a:off x="5832919" y="224390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427B949-0111-4082-ADB0-88F78CD813B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288493" y="2428568"/>
            <a:ext cx="4031518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6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6C35775-4032-4910-82A8-CFC2F5647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645" y="248460"/>
            <a:ext cx="8746710" cy="927688"/>
          </a:xfrm>
        </p:spPr>
        <p:txBody>
          <a:bodyPr>
            <a:normAutofit/>
          </a:bodyPr>
          <a:lstStyle/>
          <a:p>
            <a:r>
              <a:rPr lang="en-US" dirty="0"/>
              <a:t>N-dimensional arrays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5D972-ABCA-4BF1-BEBA-211545CB6E7D}"/>
              </a:ext>
            </a:extLst>
          </p:cNvPr>
          <p:cNvSpPr txBox="1"/>
          <p:nvPr/>
        </p:nvSpPr>
        <p:spPr>
          <a:xfrm>
            <a:off x="852915" y="1774289"/>
            <a:ext cx="49804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(char **)malloc(N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 *));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(char *)malloc(N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'A'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free(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arr2[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NULL;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arr2 = NULL;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68541-C18F-4681-BD97-ACAEC114804F}"/>
              </a:ext>
            </a:extLst>
          </p:cNvPr>
          <p:cNvSpPr txBox="1"/>
          <p:nvPr/>
        </p:nvSpPr>
        <p:spPr>
          <a:xfrm>
            <a:off x="852915" y="1404957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массив (матрица)</a:t>
            </a:r>
            <a:endParaRPr lang="ru-RU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3712AF64-7E8F-4EBF-8815-D2CCC7D21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32234"/>
              </p:ext>
            </p:extLst>
          </p:nvPr>
        </p:nvGraphicFramePr>
        <p:xfrm>
          <a:off x="5833365" y="1873558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88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7272D4E-9371-40D4-9621-E67DD1E65931}"/>
              </a:ext>
            </a:extLst>
          </p:cNvPr>
          <p:cNvSpPr txBox="1"/>
          <p:nvPr/>
        </p:nvSpPr>
        <p:spPr>
          <a:xfrm>
            <a:off x="5593743" y="2089001"/>
            <a:ext cx="306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100-108  …        800  808  816 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FA219-77E0-4D59-87F6-7ADD5BEB0967}"/>
              </a:ext>
            </a:extLst>
          </p:cNvPr>
          <p:cNvSpPr txBox="1"/>
          <p:nvPr/>
        </p:nvSpPr>
        <p:spPr>
          <a:xfrm>
            <a:off x="5944382" y="14931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3788145-A75F-40CB-93BC-9401F9B60D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99956" y="1677771"/>
            <a:ext cx="820651" cy="145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89B347A9-4942-4EB8-9497-A671599C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02366"/>
              </p:ext>
            </p:extLst>
          </p:nvPr>
        </p:nvGraphicFramePr>
        <p:xfrm>
          <a:off x="5833365" y="3016797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88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467743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29721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252248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233330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299607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28056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254860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99109F3-C691-4FDE-AC59-640856ECE969}"/>
              </a:ext>
            </a:extLst>
          </p:cNvPr>
          <p:cNvSpPr txBox="1"/>
          <p:nvPr/>
        </p:nvSpPr>
        <p:spPr>
          <a:xfrm>
            <a:off x="5593743" y="3324351"/>
            <a:ext cx="645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100-108  …        800  808  816  …        1001 1002 1003       1200 1201 1203    1500…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AAD56-37C5-404F-8A44-5F73A9DFCE34}"/>
              </a:ext>
            </a:extLst>
          </p:cNvPr>
          <p:cNvSpPr txBox="1"/>
          <p:nvPr/>
        </p:nvSpPr>
        <p:spPr>
          <a:xfrm>
            <a:off x="5944382" y="263634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669D304-D403-45FB-AA86-7E9D5CB4284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399956" y="2821010"/>
            <a:ext cx="618852" cy="44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50E6D8-2D8E-40AC-B373-F63FAAD3482F}"/>
              </a:ext>
            </a:extLst>
          </p:cNvPr>
          <p:cNvSpPr txBox="1"/>
          <p:nvPr/>
        </p:nvSpPr>
        <p:spPr>
          <a:xfrm>
            <a:off x="7018807" y="2715757"/>
            <a:ext cx="196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47D4DA76-B897-4CAA-9F8D-F3FD6F222A70}"/>
              </a:ext>
            </a:extLst>
          </p:cNvPr>
          <p:cNvCxnSpPr>
            <a:cxnSpLocks/>
          </p:cNvCxnSpPr>
          <p:nvPr/>
        </p:nvCxnSpPr>
        <p:spPr>
          <a:xfrm>
            <a:off x="7220606" y="2715757"/>
            <a:ext cx="3024000" cy="264140"/>
          </a:xfrm>
          <a:prstGeom prst="curvedConnector3">
            <a:avLst>
              <a:gd name="adj1" fmla="val 9974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27">
            <a:extLst>
              <a:ext uri="{FF2B5EF4-FFF2-40B4-BE49-F238E27FC236}">
                <a16:creationId xmlns:a16="http://schemas.microsoft.com/office/drawing/2014/main" id="{683E3B11-6C17-4542-842E-37D6F43C5144}"/>
              </a:ext>
            </a:extLst>
          </p:cNvPr>
          <p:cNvCxnSpPr>
            <a:cxnSpLocks/>
          </p:cNvCxnSpPr>
          <p:nvPr/>
        </p:nvCxnSpPr>
        <p:spPr>
          <a:xfrm>
            <a:off x="7867934" y="2821010"/>
            <a:ext cx="953488" cy="158887"/>
          </a:xfrm>
          <a:prstGeom prst="curvedConnector3">
            <a:avLst>
              <a:gd name="adj1" fmla="val 99382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уступ 27">
            <a:extLst>
              <a:ext uri="{FF2B5EF4-FFF2-40B4-BE49-F238E27FC236}">
                <a16:creationId xmlns:a16="http://schemas.microsoft.com/office/drawing/2014/main" id="{50C6B86A-34F3-40CC-8029-1EAAF21317CA}"/>
              </a:ext>
            </a:extLst>
          </p:cNvPr>
          <p:cNvCxnSpPr>
            <a:cxnSpLocks/>
          </p:cNvCxnSpPr>
          <p:nvPr/>
        </p:nvCxnSpPr>
        <p:spPr>
          <a:xfrm>
            <a:off x="8482084" y="2809540"/>
            <a:ext cx="2988859" cy="169935"/>
          </a:xfrm>
          <a:prstGeom prst="curvedConnector3">
            <a:avLst>
              <a:gd name="adj1" fmla="val 99543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Таблица 56">
            <a:extLst>
              <a:ext uri="{FF2B5EF4-FFF2-40B4-BE49-F238E27FC236}">
                <a16:creationId xmlns:a16="http://schemas.microsoft.com/office/drawing/2014/main" id="{4647D5D2-2866-46CA-AA85-5C370EF61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92260"/>
              </p:ext>
            </p:extLst>
          </p:nvPr>
        </p:nvGraphicFramePr>
        <p:xfrm>
          <a:off x="5624738" y="4636332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88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467743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29721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252248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233330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299607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28056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254860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0999A357-3D44-4234-9365-8C0DD5CFC7E6}"/>
              </a:ext>
            </a:extLst>
          </p:cNvPr>
          <p:cNvSpPr txBox="1"/>
          <p:nvPr/>
        </p:nvSpPr>
        <p:spPr>
          <a:xfrm>
            <a:off x="5735755" y="42558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DFB94F7-E181-435A-87B8-DA906A4A53CB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191329" y="4440545"/>
            <a:ext cx="618852" cy="44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C508F7-B475-41E9-9384-32CB50F05F24}"/>
              </a:ext>
            </a:extLst>
          </p:cNvPr>
          <p:cNvSpPr txBox="1"/>
          <p:nvPr/>
        </p:nvSpPr>
        <p:spPr>
          <a:xfrm>
            <a:off x="6810180" y="4335292"/>
            <a:ext cx="1961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CC1A35-1EFC-4C06-8965-B659CF98A7FA}"/>
              </a:ext>
            </a:extLst>
          </p:cNvPr>
          <p:cNvSpPr txBox="1"/>
          <p:nvPr/>
        </p:nvSpPr>
        <p:spPr>
          <a:xfrm>
            <a:off x="5504927" y="4944109"/>
            <a:ext cx="645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100-108  …        800  808  816  …        1001 1002 1003       1200 1201 1203    1500…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Таблица 64">
            <a:extLst>
              <a:ext uri="{FF2B5EF4-FFF2-40B4-BE49-F238E27FC236}">
                <a16:creationId xmlns:a16="http://schemas.microsoft.com/office/drawing/2014/main" id="{B03C269C-351F-4CFA-8E7D-87816B368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33403"/>
              </p:ext>
            </p:extLst>
          </p:nvPr>
        </p:nvGraphicFramePr>
        <p:xfrm>
          <a:off x="5624738" y="5748794"/>
          <a:ext cx="62157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288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39185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18816944"/>
                    </a:ext>
                  </a:extLst>
                </a:gridCol>
                <a:gridCol w="467743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529721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252248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233330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299607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  <a:gridCol w="280564">
                  <a:extLst>
                    <a:ext uri="{9D8B030D-6E8A-4147-A177-3AD203B41FA5}">
                      <a16:colId xmlns:a16="http://schemas.microsoft.com/office/drawing/2014/main" val="281988766"/>
                    </a:ext>
                  </a:extLst>
                </a:gridCol>
                <a:gridCol w="254860">
                  <a:extLst>
                    <a:ext uri="{9D8B030D-6E8A-4147-A177-3AD203B41FA5}">
                      <a16:colId xmlns:a16="http://schemas.microsoft.com/office/drawing/2014/main" val="3599083663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83971076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1097148191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89436398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3411499720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460613562"/>
                    </a:ext>
                  </a:extLst>
                </a:gridCol>
                <a:gridCol w="327144">
                  <a:extLst>
                    <a:ext uri="{9D8B030D-6E8A-4147-A177-3AD203B41FA5}">
                      <a16:colId xmlns:a16="http://schemas.microsoft.com/office/drawing/2014/main" val="57437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C75A19D6-B9B2-4C8B-A9A1-F1EDADAED0AB}"/>
              </a:ext>
            </a:extLst>
          </p:cNvPr>
          <p:cNvSpPr txBox="1"/>
          <p:nvPr/>
        </p:nvSpPr>
        <p:spPr>
          <a:xfrm>
            <a:off x="5735755" y="53683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1EF867-BD31-4285-B936-F05A8E921CC9}"/>
              </a:ext>
            </a:extLst>
          </p:cNvPr>
          <p:cNvSpPr txBox="1"/>
          <p:nvPr/>
        </p:nvSpPr>
        <p:spPr>
          <a:xfrm>
            <a:off x="5504927" y="6056571"/>
            <a:ext cx="6455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100-108  …        800  808  816  …        1001 1002 1003       1200 1201 1203    1500…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8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18AA4BD-EF1A-45C7-9D03-5BD966FF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154" y="158539"/>
            <a:ext cx="8528958" cy="927688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Области видимости языка Си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7CDBD-84BD-4DED-9F5A-77A14D8779D9}"/>
              </a:ext>
            </a:extLst>
          </p:cNvPr>
          <p:cNvSpPr txBox="1"/>
          <p:nvPr/>
        </p:nvSpPr>
        <p:spPr>
          <a:xfrm>
            <a:off x="815985" y="1977607"/>
            <a:ext cx="26795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Глобальная область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static int b;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42CC6-56BA-482C-91C1-27F5056C3074}"/>
              </a:ext>
            </a:extLst>
          </p:cNvPr>
          <p:cNvSpPr txBox="1"/>
          <p:nvPr/>
        </p:nvSpPr>
        <p:spPr>
          <a:xfrm>
            <a:off x="3744749" y="1977607"/>
            <a:ext cx="24913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область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b;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B25CDE-6B91-4411-A389-9D80B5AE4CC9}"/>
              </a:ext>
            </a:extLst>
          </p:cNvPr>
          <p:cNvSpPr txBox="1"/>
          <p:nvPr/>
        </p:nvSpPr>
        <p:spPr>
          <a:xfrm>
            <a:off x="6463248" y="1977607"/>
            <a:ext cx="16225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Блок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b;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DA1F3C-A5EA-41D3-BF62-D119C9C13998}"/>
              </a:ext>
            </a:extLst>
          </p:cNvPr>
          <p:cNvSpPr txBox="1"/>
          <p:nvPr/>
        </p:nvSpPr>
        <p:spPr>
          <a:xfrm>
            <a:off x="8312985" y="1410048"/>
            <a:ext cx="30235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15;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("global a = %d\n", a);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10;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a = 20;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("main a = %d\n", a);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83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922CFB-39C0-4AFB-850C-F29DE9004B50}"/>
              </a:ext>
            </a:extLst>
          </p:cNvPr>
          <p:cNvSpPr txBox="1"/>
          <p:nvPr/>
        </p:nvSpPr>
        <p:spPr>
          <a:xfrm>
            <a:off x="5618830" y="297337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418AA4BD-EF1A-45C7-9D03-5BD966FF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154" y="158539"/>
            <a:ext cx="8528958" cy="927688"/>
          </a:xfrm>
        </p:spPr>
        <p:txBody>
          <a:bodyPr>
            <a:normAutofit/>
          </a:bodyPr>
          <a:lstStyle/>
          <a:p>
            <a:r>
              <a:rPr lang="ru-RU" sz="5400" dirty="0"/>
              <a:t>Модель памяти языка Си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8240D6-C8B8-4634-81A7-66E9036D5251}"/>
              </a:ext>
            </a:extLst>
          </p:cNvPr>
          <p:cNvSpPr/>
          <p:nvPr/>
        </p:nvSpPr>
        <p:spPr>
          <a:xfrm>
            <a:off x="977949" y="1516974"/>
            <a:ext cx="5634391" cy="4517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7;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double c;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short d = 1;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*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malloc(20);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printf("a = %d, b = %d, c = %lf, d = %hd, ptr = %p\n", 	            a, b, c, d, ptr);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30A0E0-E94E-4E25-BB26-9EDDB7F50A6E}"/>
              </a:ext>
            </a:extLst>
          </p:cNvPr>
          <p:cNvSpPr/>
          <p:nvPr/>
        </p:nvSpPr>
        <p:spPr>
          <a:xfrm>
            <a:off x="8494066" y="1501684"/>
            <a:ext cx="2535036" cy="45289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C10E7-CCAF-4506-AD85-C6D4246A5E68}"/>
              </a:ext>
            </a:extLst>
          </p:cNvPr>
          <p:cNvSpPr txBox="1"/>
          <p:nvPr/>
        </p:nvSpPr>
        <p:spPr>
          <a:xfrm>
            <a:off x="2472976" y="1116989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5.2_dynamic_arrays/</a:t>
            </a:r>
            <a:r>
              <a:rPr lang="en-US" dirty="0" err="1"/>
              <a:t>mem.c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1B01B-EC6C-4849-995D-14164616E002}"/>
              </a:ext>
            </a:extLst>
          </p:cNvPr>
          <p:cNvSpPr txBox="1"/>
          <p:nvPr/>
        </p:nvSpPr>
        <p:spPr>
          <a:xfrm>
            <a:off x="7970466" y="113698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0xFFFFFFFF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86C29-034F-4D94-AED5-5E5E947BD421}"/>
              </a:ext>
            </a:extLst>
          </p:cNvPr>
          <p:cNvSpPr txBox="1"/>
          <p:nvPr/>
        </p:nvSpPr>
        <p:spPr>
          <a:xfrm>
            <a:off x="7970466" y="60719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0x00000000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EDF357D-A780-4C57-BA6E-D0B6D336D7FE}"/>
              </a:ext>
            </a:extLst>
          </p:cNvPr>
          <p:cNvSpPr/>
          <p:nvPr/>
        </p:nvSpPr>
        <p:spPr>
          <a:xfrm>
            <a:off x="8490631" y="4809614"/>
            <a:ext cx="2535036" cy="4708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F6779B6-29B2-4459-BC51-FE5738288B1F}"/>
              </a:ext>
            </a:extLst>
          </p:cNvPr>
          <p:cNvSpPr/>
          <p:nvPr/>
        </p:nvSpPr>
        <p:spPr>
          <a:xfrm>
            <a:off x="8490631" y="4338766"/>
            <a:ext cx="2535036" cy="4708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881BCA6-5AEC-47F9-8D36-DFDA500902A3}"/>
              </a:ext>
            </a:extLst>
          </p:cNvPr>
          <p:cNvSpPr/>
          <p:nvPr/>
        </p:nvSpPr>
        <p:spPr>
          <a:xfrm>
            <a:off x="8490631" y="3867918"/>
            <a:ext cx="2535036" cy="4708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BSS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54E8008-9329-4C6A-A25B-6E103AC73F4C}"/>
              </a:ext>
            </a:extLst>
          </p:cNvPr>
          <p:cNvSpPr/>
          <p:nvPr/>
        </p:nvSpPr>
        <p:spPr>
          <a:xfrm>
            <a:off x="8490631" y="3412363"/>
            <a:ext cx="2535036" cy="4708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1F691B2-A97B-4FAF-B91D-A30753BD2472}"/>
              </a:ext>
            </a:extLst>
          </p:cNvPr>
          <p:cNvSpPr/>
          <p:nvPr/>
        </p:nvSpPr>
        <p:spPr>
          <a:xfrm>
            <a:off x="8494066" y="1750500"/>
            <a:ext cx="2535036" cy="5592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843E35A-7ED4-4DBA-9799-DB5068E14FE3}"/>
              </a:ext>
            </a:extLst>
          </p:cNvPr>
          <p:cNvCxnSpPr>
            <a:cxnSpLocks/>
          </p:cNvCxnSpPr>
          <p:nvPr/>
        </p:nvCxnSpPr>
        <p:spPr>
          <a:xfrm>
            <a:off x="9758149" y="2309762"/>
            <a:ext cx="0" cy="354042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2C34C2C-529D-48AB-81C4-819663BA307F}"/>
              </a:ext>
            </a:extLst>
          </p:cNvPr>
          <p:cNvCxnSpPr>
            <a:cxnSpLocks/>
          </p:cNvCxnSpPr>
          <p:nvPr/>
        </p:nvCxnSpPr>
        <p:spPr>
          <a:xfrm>
            <a:off x="9754714" y="3043031"/>
            <a:ext cx="1" cy="32803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EE0DD94-F307-4E93-8F71-346B555609A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69743" y="2971795"/>
            <a:ext cx="6620888" cy="160239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2BE17CB9-53D2-4E52-9DA8-3A94DC5225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14901" y="2725219"/>
            <a:ext cx="6975730" cy="137812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EA6D637-F991-45A5-8F5D-E3ECF788108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804615" y="2030131"/>
            <a:ext cx="5689451" cy="162435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0BDBA90-904D-4267-B2B0-DBEF7253704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010179" y="2030131"/>
            <a:ext cx="5483887" cy="185380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FD2F1A3F-EE4D-4E76-80B1-85C1102B8C3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541594" y="2030131"/>
            <a:ext cx="4952472" cy="22845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8E778D8-2A7F-41EF-8BA0-91DD26310577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380552" y="3647787"/>
            <a:ext cx="5110079" cy="10203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5A90DB0-94D3-4813-805C-FAE2302B6B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641588" y="4615487"/>
            <a:ext cx="1849043" cy="42955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2165</TotalTime>
  <Words>1438</Words>
  <Application>Microsoft Office PowerPoint</Application>
  <PresentationFormat>Широкоэкранный</PresentationFormat>
  <Paragraphs>366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 Programming 5.2_dynamic_arrays</vt:lpstr>
      <vt:lpstr>Dynamic memory</vt:lpstr>
      <vt:lpstr>malloc()</vt:lpstr>
      <vt:lpstr>calloc()</vt:lpstr>
      <vt:lpstr>realloc()</vt:lpstr>
      <vt:lpstr>Memory leak</vt:lpstr>
      <vt:lpstr>N-dimensional arrays</vt:lpstr>
      <vt:lpstr>Области видимости языка Си</vt:lpstr>
      <vt:lpstr>Модель памяти языка Си</vt:lpstr>
      <vt:lpstr>Stack vs Heap</vt:lpstr>
      <vt:lpstr>Virtual and Physical Memory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526</cp:revision>
  <dcterms:created xsi:type="dcterms:W3CDTF">2019-12-17T14:15:21Z</dcterms:created>
  <dcterms:modified xsi:type="dcterms:W3CDTF">2024-11-04T16:34:30Z</dcterms:modified>
</cp:coreProperties>
</file>