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352" r:id="rId3"/>
    <p:sldId id="365" r:id="rId4"/>
    <p:sldId id="366" r:id="rId5"/>
    <p:sldId id="367" r:id="rId6"/>
    <p:sldId id="368" r:id="rId7"/>
    <p:sldId id="369" r:id="rId8"/>
    <p:sldId id="370" r:id="rId9"/>
    <p:sldId id="371" r:id="rId10"/>
    <p:sldId id="372" r:id="rId11"/>
    <p:sldId id="373" r:id="rId12"/>
    <p:sldId id="375" r:id="rId13"/>
    <p:sldId id="379" r:id="rId14"/>
    <p:sldId id="387" r:id="rId15"/>
    <p:sldId id="380" r:id="rId16"/>
    <p:sldId id="381" r:id="rId17"/>
    <p:sldId id="382" r:id="rId18"/>
    <p:sldId id="383" r:id="rId19"/>
    <p:sldId id="384" r:id="rId20"/>
    <p:sldId id="385" r:id="rId21"/>
    <p:sldId id="388" r:id="rId22"/>
    <p:sldId id="386" r:id="rId23"/>
    <p:sldId id="389" r:id="rId24"/>
    <p:sldId id="390" r:id="rId25"/>
    <p:sldId id="391" r:id="rId26"/>
    <p:sldId id="290"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y Veyler" initials="AV" lastIdx="1" clrIdx="0">
    <p:extLst>
      <p:ext uri="{19B8F6BF-5375-455C-9EA6-DF929625EA0E}">
        <p15:presenceInfo xmlns:p15="http://schemas.microsoft.com/office/powerpoint/2012/main" userId="3d9934d1e83c21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Средний стиль 4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0" autoAdjust="0"/>
    <p:restoredTop sz="94630" autoAdjust="0"/>
  </p:normalViewPr>
  <p:slideViewPr>
    <p:cSldViewPr snapToGrid="0">
      <p:cViewPr varScale="1">
        <p:scale>
          <a:sx n="129" d="100"/>
          <a:sy n="129" d="100"/>
        </p:scale>
        <p:origin x="144" y="6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F5437-F444-4613-A039-4AD69D91C86A}" type="datetimeFigureOut">
              <a:rPr lang="ru-RU" smtClean="0"/>
              <a:t>11.04.2025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EAB29-8E86-49C7-96F5-7C9D72076108}" type="slidenum">
              <a:rPr lang="ru-RU" smtClean="0"/>
              <a:t>‹#›</a:t>
            </a:fld>
            <a:endParaRPr lang="ru-RU"/>
          </a:p>
        </p:txBody>
      </p:sp>
    </p:spTree>
    <p:extLst>
      <p:ext uri="{BB962C8B-B14F-4D97-AF65-F5344CB8AC3E}">
        <p14:creationId xmlns:p14="http://schemas.microsoft.com/office/powerpoint/2010/main" val="316588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a:t>
            </a:fld>
            <a:endParaRPr lang="ru-RU"/>
          </a:p>
        </p:txBody>
      </p:sp>
    </p:spTree>
    <p:extLst>
      <p:ext uri="{BB962C8B-B14F-4D97-AF65-F5344CB8AC3E}">
        <p14:creationId xmlns:p14="http://schemas.microsoft.com/office/powerpoint/2010/main" val="1829856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10</a:t>
            </a:fld>
            <a:endParaRPr lang="ru-RU"/>
          </a:p>
        </p:txBody>
      </p:sp>
    </p:spTree>
    <p:extLst>
      <p:ext uri="{BB962C8B-B14F-4D97-AF65-F5344CB8AC3E}">
        <p14:creationId xmlns:p14="http://schemas.microsoft.com/office/powerpoint/2010/main" val="2276058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11</a:t>
            </a:fld>
            <a:endParaRPr lang="ru-RU"/>
          </a:p>
        </p:txBody>
      </p:sp>
    </p:spTree>
    <p:extLst>
      <p:ext uri="{BB962C8B-B14F-4D97-AF65-F5344CB8AC3E}">
        <p14:creationId xmlns:p14="http://schemas.microsoft.com/office/powerpoint/2010/main" val="3805982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12</a:t>
            </a:fld>
            <a:endParaRPr lang="ru-RU"/>
          </a:p>
        </p:txBody>
      </p:sp>
    </p:spTree>
    <p:extLst>
      <p:ext uri="{BB962C8B-B14F-4D97-AF65-F5344CB8AC3E}">
        <p14:creationId xmlns:p14="http://schemas.microsoft.com/office/powerpoint/2010/main" val="2245567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13</a:t>
            </a:fld>
            <a:endParaRPr lang="ru-RU"/>
          </a:p>
        </p:txBody>
      </p:sp>
    </p:spTree>
    <p:extLst>
      <p:ext uri="{BB962C8B-B14F-4D97-AF65-F5344CB8AC3E}">
        <p14:creationId xmlns:p14="http://schemas.microsoft.com/office/powerpoint/2010/main" val="578013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14</a:t>
            </a:fld>
            <a:endParaRPr lang="ru-RU"/>
          </a:p>
        </p:txBody>
      </p:sp>
    </p:spTree>
    <p:extLst>
      <p:ext uri="{BB962C8B-B14F-4D97-AF65-F5344CB8AC3E}">
        <p14:creationId xmlns:p14="http://schemas.microsoft.com/office/powerpoint/2010/main" val="2420703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15</a:t>
            </a:fld>
            <a:endParaRPr lang="ru-RU"/>
          </a:p>
        </p:txBody>
      </p:sp>
    </p:spTree>
    <p:extLst>
      <p:ext uri="{BB962C8B-B14F-4D97-AF65-F5344CB8AC3E}">
        <p14:creationId xmlns:p14="http://schemas.microsoft.com/office/powerpoint/2010/main" val="286086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16</a:t>
            </a:fld>
            <a:endParaRPr lang="ru-RU"/>
          </a:p>
        </p:txBody>
      </p:sp>
    </p:spTree>
    <p:extLst>
      <p:ext uri="{BB962C8B-B14F-4D97-AF65-F5344CB8AC3E}">
        <p14:creationId xmlns:p14="http://schemas.microsoft.com/office/powerpoint/2010/main" val="1416951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17</a:t>
            </a:fld>
            <a:endParaRPr lang="ru-RU"/>
          </a:p>
        </p:txBody>
      </p:sp>
    </p:spTree>
    <p:extLst>
      <p:ext uri="{BB962C8B-B14F-4D97-AF65-F5344CB8AC3E}">
        <p14:creationId xmlns:p14="http://schemas.microsoft.com/office/powerpoint/2010/main" val="4055501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18</a:t>
            </a:fld>
            <a:endParaRPr lang="ru-RU"/>
          </a:p>
        </p:txBody>
      </p:sp>
    </p:spTree>
    <p:extLst>
      <p:ext uri="{BB962C8B-B14F-4D97-AF65-F5344CB8AC3E}">
        <p14:creationId xmlns:p14="http://schemas.microsoft.com/office/powerpoint/2010/main" val="71989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19</a:t>
            </a:fld>
            <a:endParaRPr lang="ru-RU"/>
          </a:p>
        </p:txBody>
      </p:sp>
    </p:spTree>
    <p:extLst>
      <p:ext uri="{BB962C8B-B14F-4D97-AF65-F5344CB8AC3E}">
        <p14:creationId xmlns:p14="http://schemas.microsoft.com/office/powerpoint/2010/main" val="1173857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a:t>
            </a:fld>
            <a:endParaRPr lang="ru-RU"/>
          </a:p>
        </p:txBody>
      </p:sp>
    </p:spTree>
    <p:extLst>
      <p:ext uri="{BB962C8B-B14F-4D97-AF65-F5344CB8AC3E}">
        <p14:creationId xmlns:p14="http://schemas.microsoft.com/office/powerpoint/2010/main" val="3460866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20</a:t>
            </a:fld>
            <a:endParaRPr lang="ru-RU"/>
          </a:p>
        </p:txBody>
      </p:sp>
    </p:spTree>
    <p:extLst>
      <p:ext uri="{BB962C8B-B14F-4D97-AF65-F5344CB8AC3E}">
        <p14:creationId xmlns:p14="http://schemas.microsoft.com/office/powerpoint/2010/main" val="3196379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21</a:t>
            </a:fld>
            <a:endParaRPr lang="ru-RU"/>
          </a:p>
        </p:txBody>
      </p:sp>
    </p:spTree>
    <p:extLst>
      <p:ext uri="{BB962C8B-B14F-4D97-AF65-F5344CB8AC3E}">
        <p14:creationId xmlns:p14="http://schemas.microsoft.com/office/powerpoint/2010/main" val="3455386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22</a:t>
            </a:fld>
            <a:endParaRPr lang="ru-RU"/>
          </a:p>
        </p:txBody>
      </p:sp>
    </p:spTree>
    <p:extLst>
      <p:ext uri="{BB962C8B-B14F-4D97-AF65-F5344CB8AC3E}">
        <p14:creationId xmlns:p14="http://schemas.microsoft.com/office/powerpoint/2010/main" val="1568799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23</a:t>
            </a:fld>
            <a:endParaRPr lang="ru-RU"/>
          </a:p>
        </p:txBody>
      </p:sp>
    </p:spTree>
    <p:extLst>
      <p:ext uri="{BB962C8B-B14F-4D97-AF65-F5344CB8AC3E}">
        <p14:creationId xmlns:p14="http://schemas.microsoft.com/office/powerpoint/2010/main" val="1429460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24</a:t>
            </a:fld>
            <a:endParaRPr lang="ru-RU"/>
          </a:p>
        </p:txBody>
      </p:sp>
    </p:spTree>
    <p:extLst>
      <p:ext uri="{BB962C8B-B14F-4D97-AF65-F5344CB8AC3E}">
        <p14:creationId xmlns:p14="http://schemas.microsoft.com/office/powerpoint/2010/main" val="3962720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25</a:t>
            </a:fld>
            <a:endParaRPr lang="ru-RU"/>
          </a:p>
        </p:txBody>
      </p:sp>
    </p:spTree>
    <p:extLst>
      <p:ext uri="{BB962C8B-B14F-4D97-AF65-F5344CB8AC3E}">
        <p14:creationId xmlns:p14="http://schemas.microsoft.com/office/powerpoint/2010/main" val="1471858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26</a:t>
            </a:fld>
            <a:endParaRPr lang="ru-RU"/>
          </a:p>
        </p:txBody>
      </p:sp>
    </p:spTree>
    <p:extLst>
      <p:ext uri="{BB962C8B-B14F-4D97-AF65-F5344CB8AC3E}">
        <p14:creationId xmlns:p14="http://schemas.microsoft.com/office/powerpoint/2010/main" val="1218560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3</a:t>
            </a:fld>
            <a:endParaRPr lang="ru-RU"/>
          </a:p>
        </p:txBody>
      </p:sp>
    </p:spTree>
    <p:extLst>
      <p:ext uri="{BB962C8B-B14F-4D97-AF65-F5344CB8AC3E}">
        <p14:creationId xmlns:p14="http://schemas.microsoft.com/office/powerpoint/2010/main" val="1591976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4</a:t>
            </a:fld>
            <a:endParaRPr lang="ru-RU"/>
          </a:p>
        </p:txBody>
      </p:sp>
    </p:spTree>
    <p:extLst>
      <p:ext uri="{BB962C8B-B14F-4D97-AF65-F5344CB8AC3E}">
        <p14:creationId xmlns:p14="http://schemas.microsoft.com/office/powerpoint/2010/main" val="1353118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5</a:t>
            </a:fld>
            <a:endParaRPr lang="ru-RU"/>
          </a:p>
        </p:txBody>
      </p:sp>
    </p:spTree>
    <p:extLst>
      <p:ext uri="{BB962C8B-B14F-4D97-AF65-F5344CB8AC3E}">
        <p14:creationId xmlns:p14="http://schemas.microsoft.com/office/powerpoint/2010/main" val="303409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6</a:t>
            </a:fld>
            <a:endParaRPr lang="ru-RU"/>
          </a:p>
        </p:txBody>
      </p:sp>
    </p:spTree>
    <p:extLst>
      <p:ext uri="{BB962C8B-B14F-4D97-AF65-F5344CB8AC3E}">
        <p14:creationId xmlns:p14="http://schemas.microsoft.com/office/powerpoint/2010/main" val="2001871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7</a:t>
            </a:fld>
            <a:endParaRPr lang="ru-RU"/>
          </a:p>
        </p:txBody>
      </p:sp>
    </p:spTree>
    <p:extLst>
      <p:ext uri="{BB962C8B-B14F-4D97-AF65-F5344CB8AC3E}">
        <p14:creationId xmlns:p14="http://schemas.microsoft.com/office/powerpoint/2010/main" val="1092081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8</a:t>
            </a:fld>
            <a:endParaRPr lang="ru-RU"/>
          </a:p>
        </p:txBody>
      </p:sp>
    </p:spTree>
    <p:extLst>
      <p:ext uri="{BB962C8B-B14F-4D97-AF65-F5344CB8AC3E}">
        <p14:creationId xmlns:p14="http://schemas.microsoft.com/office/powerpoint/2010/main" val="1060922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9</a:t>
            </a:fld>
            <a:endParaRPr lang="ru-RU"/>
          </a:p>
        </p:txBody>
      </p:sp>
    </p:spTree>
    <p:extLst>
      <p:ext uri="{BB962C8B-B14F-4D97-AF65-F5344CB8AC3E}">
        <p14:creationId xmlns:p14="http://schemas.microsoft.com/office/powerpoint/2010/main" val="32817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8BF7D01-7D49-4F37-AA30-F04C65571A4A}" type="datetimeFigureOut">
              <a:rPr lang="ru-RU" smtClean="0"/>
              <a:t>11.04.2025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380478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8BF7D01-7D49-4F37-AA30-F04C65571A4A}" type="datetimeFigureOut">
              <a:rPr lang="ru-RU" smtClean="0"/>
              <a:t>11.04.2025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283609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8BF7D01-7D49-4F37-AA30-F04C65571A4A}" type="datetimeFigureOut">
              <a:rPr lang="ru-RU" smtClean="0"/>
              <a:t>11.04.2025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20009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8BF7D01-7D49-4F37-AA30-F04C65571A4A}" type="datetimeFigureOut">
              <a:rPr lang="ru-RU" smtClean="0"/>
              <a:t>11.04.2025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49650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8BF7D01-7D49-4F37-AA30-F04C65571A4A}" type="datetimeFigureOut">
              <a:rPr lang="ru-RU" smtClean="0"/>
              <a:t>11.04.2025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1181211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8BF7D01-7D49-4F37-AA30-F04C65571A4A}" type="datetimeFigureOut">
              <a:rPr lang="ru-RU" smtClean="0"/>
              <a:t>11.04.2025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179940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8BF7D01-7D49-4F37-AA30-F04C65571A4A}" type="datetimeFigureOut">
              <a:rPr lang="ru-RU" smtClean="0"/>
              <a:t>11.04.2025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500888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8BF7D01-7D49-4F37-AA30-F04C65571A4A}" type="datetimeFigureOut">
              <a:rPr lang="ru-RU" smtClean="0"/>
              <a:t>11.04.2025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148205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F7D01-7D49-4F37-AA30-F04C65571A4A}" type="datetimeFigureOut">
              <a:rPr lang="ru-RU" smtClean="0"/>
              <a:t>11.04.2025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298903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8BF7D01-7D49-4F37-AA30-F04C65571A4A}" type="datetimeFigureOut">
              <a:rPr lang="ru-RU" smtClean="0"/>
              <a:t>11.04.2025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340629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8BF7D01-7D49-4F37-AA30-F04C65571A4A}" type="datetimeFigureOut">
              <a:rPr lang="ru-RU" smtClean="0"/>
              <a:t>11.04.2025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112008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F7D01-7D49-4F37-AA30-F04C65571A4A}" type="datetimeFigureOut">
              <a:rPr lang="ru-RU" smtClean="0"/>
              <a:t>11.04.2025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C3A23-AFCE-4B49-9CB1-3B0B6D1FEC45}" type="slidenum">
              <a:rPr lang="ru-RU" smtClean="0"/>
              <a:t>‹#›</a:t>
            </a:fld>
            <a:endParaRPr lang="ru-RU"/>
          </a:p>
        </p:txBody>
      </p:sp>
    </p:spTree>
    <p:extLst>
      <p:ext uri="{BB962C8B-B14F-4D97-AF65-F5344CB8AC3E}">
        <p14:creationId xmlns:p14="http://schemas.microsoft.com/office/powerpoint/2010/main" val="22517906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computing.llnl.gov/tutorials/pthreads"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hpc-tutorials.llnl.gov/posix/what_is_a_thread/"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521262"/>
            <a:ext cx="9144000" cy="2387600"/>
          </a:xfrm>
        </p:spPr>
        <p:txBody>
          <a:bodyPr/>
          <a:lstStyle/>
          <a:p>
            <a:r>
              <a:rPr lang="en-US" dirty="0"/>
              <a:t>C Programming</a:t>
            </a:r>
            <a:br>
              <a:rPr lang="en-US" dirty="0"/>
            </a:br>
            <a:r>
              <a:rPr lang="en-US" sz="3200" dirty="0"/>
              <a:t>6_threads</a:t>
            </a:r>
            <a:endParaRPr lang="ru-RU" dirty="0"/>
          </a:p>
        </p:txBody>
      </p:sp>
    </p:spTree>
    <p:extLst>
      <p:ext uri="{BB962C8B-B14F-4D97-AF65-F5344CB8AC3E}">
        <p14:creationId xmlns:p14="http://schemas.microsoft.com/office/powerpoint/2010/main" val="2678762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err="1"/>
              <a:t>pthread</a:t>
            </a:r>
            <a:endParaRPr lang="en-US" sz="5400" dirty="0"/>
          </a:p>
        </p:txBody>
      </p:sp>
      <p:sp>
        <p:nvSpPr>
          <p:cNvPr id="10" name="TextBox 9">
            <a:extLst>
              <a:ext uri="{FF2B5EF4-FFF2-40B4-BE49-F238E27FC236}">
                <a16:creationId xmlns:a16="http://schemas.microsoft.com/office/drawing/2014/main" id="{385256ED-DAA4-4905-8E40-86CDDE337654}"/>
              </a:ext>
            </a:extLst>
          </p:cNvPr>
          <p:cNvSpPr txBox="1"/>
          <p:nvPr/>
        </p:nvSpPr>
        <p:spPr>
          <a:xfrm>
            <a:off x="1034218" y="6063961"/>
            <a:ext cx="609494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Мануал</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 потоками – </a:t>
            </a:r>
            <a:r>
              <a:rPr lang="en-US" dirty="0">
                <a:latin typeface="Times New Roman" panose="02020603050405020304" pitchFamily="18" charset="0"/>
                <a:cs typeface="Times New Roman" panose="02020603050405020304" pitchFamily="18" charset="0"/>
              </a:rPr>
              <a:t>man </a:t>
            </a:r>
            <a:r>
              <a:rPr lang="en-US" dirty="0" err="1">
                <a:latin typeface="Times New Roman" panose="02020603050405020304" pitchFamily="18" charset="0"/>
                <a:cs typeface="Times New Roman" panose="02020603050405020304" pitchFamily="18" charset="0"/>
              </a:rPr>
              <a:t>pthreads</a:t>
            </a:r>
            <a:endParaRPr lang="ru-RU"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89E600F-2C10-49E8-8207-ECC6BFB99E4B}"/>
              </a:ext>
            </a:extLst>
          </p:cNvPr>
          <p:cNvSpPr txBox="1"/>
          <p:nvPr/>
        </p:nvSpPr>
        <p:spPr>
          <a:xfrm>
            <a:off x="1034218" y="1355837"/>
            <a:ext cx="10720552" cy="3970318"/>
          </a:xfrm>
          <a:prstGeom prst="rect">
            <a:avLst/>
          </a:prstGeom>
          <a:noFill/>
        </p:spPr>
        <p:txBody>
          <a:bodyPr wrap="square">
            <a:spAutoFit/>
          </a:bodyPr>
          <a:lstStyle/>
          <a:p>
            <a:r>
              <a:rPr lang="ru-RU" dirty="0">
                <a:latin typeface="Times New Roman" panose="02020603050405020304" pitchFamily="18" charset="0"/>
                <a:cs typeface="Times New Roman" panose="02020603050405020304" pitchFamily="18" charset="0"/>
              </a:rPr>
              <a:t>Для написания многопоточных программ мы с вами познакомимся с POSIX API, где</a:t>
            </a:r>
          </a:p>
          <a:p>
            <a:r>
              <a:rPr lang="ru-RU" dirty="0">
                <a:latin typeface="Times New Roman" panose="02020603050405020304" pitchFamily="18" charset="0"/>
                <a:cs typeface="Times New Roman" panose="02020603050405020304" pitchFamily="18" charset="0"/>
              </a:rPr>
              <a:t>POSIX (Portable </a:t>
            </a:r>
            <a:r>
              <a:rPr lang="ru-RU" dirty="0" err="1">
                <a:latin typeface="Times New Roman" panose="02020603050405020304" pitchFamily="18" charset="0"/>
                <a:cs typeface="Times New Roman" panose="02020603050405020304" pitchFamily="18" charset="0"/>
              </a:rPr>
              <a:t>Operating</a:t>
            </a:r>
            <a:r>
              <a:rPr lang="ru-RU" dirty="0">
                <a:latin typeface="Times New Roman" panose="02020603050405020304" pitchFamily="18" charset="0"/>
                <a:cs typeface="Times New Roman" panose="02020603050405020304" pitchFamily="18" charset="0"/>
              </a:rPr>
              <a:t> System Interface) — это семейство стандартов, определяющих общий набор API для Unix-подобных операционных систем</a:t>
            </a:r>
            <a:endParaRPr lang="ru-RU" b="1" dirty="0">
              <a:latin typeface="Times New Roman" panose="02020603050405020304" pitchFamily="18" charset="0"/>
              <a:cs typeface="Times New Roman" panose="02020603050405020304" pitchFamily="18" charset="0"/>
            </a:endParaRPr>
          </a:p>
          <a:p>
            <a:endParaRPr lang="ru-RU"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#include &lt;</a:t>
            </a:r>
            <a:r>
              <a:rPr lang="en-US" b="1" dirty="0" err="1">
                <a:latin typeface="Times New Roman" panose="02020603050405020304" pitchFamily="18" charset="0"/>
                <a:cs typeface="Times New Roman" panose="02020603050405020304" pitchFamily="18" charset="0"/>
              </a:rPr>
              <a:t>pthread.h</a:t>
            </a:r>
            <a:r>
              <a:rPr lang="en-US" b="1" dirty="0">
                <a:latin typeface="Times New Roman" panose="02020603050405020304" pitchFamily="18" charset="0"/>
                <a:cs typeface="Times New Roman" panose="02020603050405020304" pitchFamily="18" charset="0"/>
              </a:rPr>
              <a:t>&gt;</a:t>
            </a:r>
          </a:p>
          <a:p>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pthread_t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идентификатор потока;</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pthread_create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Создать поток. Порядок запуска потоков из </a:t>
            </a:r>
            <a:r>
              <a:rPr lang="ru-RU" dirty="0" err="1">
                <a:latin typeface="Times New Roman" panose="02020603050405020304" pitchFamily="18" charset="0"/>
                <a:cs typeface="Times New Roman" panose="02020603050405020304" pitchFamily="18" charset="0"/>
              </a:rPr>
              <a:t>pthread_create</a:t>
            </a:r>
            <a:r>
              <a:rPr lang="ru-RU" dirty="0">
                <a:latin typeface="Times New Roman" panose="02020603050405020304" pitchFamily="18" charset="0"/>
                <a:cs typeface="Times New Roman" panose="02020603050405020304" pitchFamily="18" charset="0"/>
              </a:rPr>
              <a:t> случайный - определяет диспетчер задач (планировщик). Функция не блокирующая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pthread_join</a:t>
            </a:r>
            <a:r>
              <a:rPr lang="en-US" b="1" dirty="0">
                <a:latin typeface="Times New Roman" panose="02020603050405020304" pitchFamily="18" charset="0"/>
                <a:cs typeface="Times New Roman" panose="02020603050405020304" pitchFamily="18" charset="0"/>
              </a:rPr>
              <a:t>();</a:t>
            </a:r>
            <a:r>
              <a:rPr lang="ru-RU"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Объединить две нити в одну (ждет завершения потока). Блокирующая функция    </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Не забываем слинковать с библиотекой </a:t>
            </a:r>
            <a:r>
              <a:rPr lang="ru-RU" dirty="0" err="1">
                <a:latin typeface="Times New Roman" panose="02020603050405020304" pitchFamily="18" charset="0"/>
                <a:cs typeface="Times New Roman" panose="02020603050405020304" pitchFamily="18" charset="0"/>
              </a:rPr>
              <a:t>pthread</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lpthread</a:t>
            </a:r>
            <a:r>
              <a:rPr lang="ru-RU"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7112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Race Condition</a:t>
            </a:r>
          </a:p>
        </p:txBody>
      </p:sp>
      <p:pic>
        <p:nvPicPr>
          <p:cNvPr id="9218" name="Picture 2" descr="alt text">
            <a:extLst>
              <a:ext uri="{FF2B5EF4-FFF2-40B4-BE49-F238E27FC236}">
                <a16:creationId xmlns:a16="http://schemas.microsoft.com/office/drawing/2014/main" id="{ADA902CD-3E60-43C8-BB84-6F73B588E7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90" t="15255" r="5881" b="4682"/>
          <a:stretch/>
        </p:blipFill>
        <p:spPr bwMode="auto">
          <a:xfrm>
            <a:off x="4811834" y="1671145"/>
            <a:ext cx="7380166" cy="41747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779C060-6B7C-41CE-82CA-A5115D3F6540}"/>
              </a:ext>
            </a:extLst>
          </p:cNvPr>
          <p:cNvSpPr txBox="1"/>
          <p:nvPr/>
        </p:nvSpPr>
        <p:spPr>
          <a:xfrm>
            <a:off x="191487" y="1671145"/>
            <a:ext cx="4620347" cy="4247317"/>
          </a:xfrm>
          <a:prstGeom prst="rect">
            <a:avLst/>
          </a:prstGeom>
          <a:noFill/>
        </p:spPr>
        <p:txBody>
          <a:bodyPr wrap="square">
            <a:spAutoFit/>
          </a:bodyPr>
          <a:lstStyle/>
          <a:p>
            <a:r>
              <a:rPr lang="ru-RU" dirty="0"/>
              <a:t>Есть разделяемая переменная </a:t>
            </a:r>
            <a:r>
              <a:rPr lang="en-US" dirty="0"/>
              <a:t>value = 1 </a:t>
            </a:r>
            <a:r>
              <a:rPr lang="ru-RU" dirty="0"/>
              <a:t>и мы к ней одновременно хотим прибавить 1 в двух потоках</a:t>
            </a:r>
            <a:r>
              <a:rPr lang="en-US" dirty="0"/>
              <a:t> </a:t>
            </a:r>
            <a:r>
              <a:rPr lang="ru-RU" dirty="0"/>
              <a:t>и получить число 3</a:t>
            </a:r>
            <a:endParaRPr lang="en-US" dirty="0"/>
          </a:p>
          <a:p>
            <a:endParaRPr lang="en-US" dirty="0"/>
          </a:p>
          <a:p>
            <a:r>
              <a:rPr lang="ru-RU" dirty="0"/>
              <a:t>1. </a:t>
            </a:r>
            <a:r>
              <a:rPr lang="en-US" dirty="0"/>
              <a:t>thread1</a:t>
            </a:r>
            <a:r>
              <a:rPr lang="ru-RU" dirty="0"/>
              <a:t> прочитал значение </a:t>
            </a:r>
            <a:r>
              <a:rPr lang="ru-RU" dirty="0" err="1"/>
              <a:t>value</a:t>
            </a:r>
            <a:r>
              <a:rPr lang="ru-RU" dirty="0"/>
              <a:t> </a:t>
            </a:r>
            <a:r>
              <a:rPr lang="en-US" dirty="0"/>
              <a:t>=&gt; 1</a:t>
            </a:r>
          </a:p>
          <a:p>
            <a:endParaRPr lang="ru-RU" dirty="0"/>
          </a:p>
          <a:p>
            <a:r>
              <a:rPr lang="ru-RU" dirty="0"/>
              <a:t>2. поток1 прибавил 1 к значению </a:t>
            </a:r>
            <a:r>
              <a:rPr lang="ru-RU" dirty="0" err="1"/>
              <a:t>value</a:t>
            </a:r>
            <a:r>
              <a:rPr lang="ru-RU" dirty="0"/>
              <a:t> </a:t>
            </a:r>
            <a:r>
              <a:rPr lang="en-US" dirty="0"/>
              <a:t>=&gt; 2</a:t>
            </a:r>
            <a:r>
              <a:rPr lang="ru-RU" dirty="0"/>
              <a:t>; поток2 прочитал значение </a:t>
            </a:r>
            <a:r>
              <a:rPr lang="ru-RU" dirty="0" err="1"/>
              <a:t>value</a:t>
            </a:r>
            <a:r>
              <a:rPr lang="en-US" dirty="0"/>
              <a:t> =&gt; 1</a:t>
            </a:r>
            <a:br>
              <a:rPr lang="en-US" dirty="0"/>
            </a:br>
            <a:endParaRPr lang="ru-RU" dirty="0"/>
          </a:p>
          <a:p>
            <a:r>
              <a:rPr lang="ru-RU" dirty="0"/>
              <a:t>3. поток1 записал результат </a:t>
            </a:r>
            <a:r>
              <a:rPr lang="ru-RU" dirty="0" err="1"/>
              <a:t>value</a:t>
            </a:r>
            <a:r>
              <a:rPr lang="ru-RU" dirty="0"/>
              <a:t> </a:t>
            </a:r>
            <a:r>
              <a:rPr lang="en-US" dirty="0"/>
              <a:t>=&gt;2</a:t>
            </a:r>
            <a:r>
              <a:rPr lang="ru-RU" dirty="0"/>
              <a:t> в память; поток2 прибавил 1 к значению </a:t>
            </a:r>
            <a:r>
              <a:rPr lang="ru-RU" dirty="0" err="1"/>
              <a:t>value</a:t>
            </a:r>
            <a:r>
              <a:rPr lang="ru-RU" dirty="0"/>
              <a:t> </a:t>
            </a:r>
            <a:r>
              <a:rPr lang="en-US" dirty="0"/>
              <a:t>=&gt; 2</a:t>
            </a:r>
            <a:r>
              <a:rPr lang="ru-RU" dirty="0"/>
              <a:t>;</a:t>
            </a:r>
            <a:br>
              <a:rPr lang="en-US" dirty="0"/>
            </a:br>
            <a:endParaRPr lang="ru-RU" dirty="0"/>
          </a:p>
          <a:p>
            <a:r>
              <a:rPr lang="ru-RU" dirty="0"/>
              <a:t>4. поток2 записал значение </a:t>
            </a:r>
            <a:r>
              <a:rPr lang="ru-RU" dirty="0" err="1"/>
              <a:t>value</a:t>
            </a:r>
            <a:r>
              <a:rPr lang="en-US" dirty="0"/>
              <a:t> =&gt;2</a:t>
            </a:r>
            <a:r>
              <a:rPr lang="ru-RU" dirty="0"/>
              <a:t> в память. </a:t>
            </a:r>
          </a:p>
        </p:txBody>
      </p:sp>
    </p:spTree>
    <p:extLst>
      <p:ext uri="{BB962C8B-B14F-4D97-AF65-F5344CB8AC3E}">
        <p14:creationId xmlns:p14="http://schemas.microsoft.com/office/powerpoint/2010/main" val="95897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Примитивы синхронизации</a:t>
            </a:r>
            <a:endParaRPr lang="en-US" dirty="0"/>
          </a:p>
        </p:txBody>
      </p:sp>
      <p:sp>
        <p:nvSpPr>
          <p:cNvPr id="4" name="TextBox 3">
            <a:extLst>
              <a:ext uri="{FF2B5EF4-FFF2-40B4-BE49-F238E27FC236}">
                <a16:creationId xmlns:a16="http://schemas.microsoft.com/office/drawing/2014/main" id="{0A42B06B-7AFF-48E3-9D27-B41B8FEFCD48}"/>
              </a:ext>
            </a:extLst>
          </p:cNvPr>
          <p:cNvSpPr txBox="1"/>
          <p:nvPr/>
        </p:nvSpPr>
        <p:spPr>
          <a:xfrm>
            <a:off x="1133141" y="1489323"/>
            <a:ext cx="10291730" cy="2308324"/>
          </a:xfrm>
          <a:prstGeom prst="rect">
            <a:avLst/>
          </a:prstGeom>
          <a:noFill/>
        </p:spPr>
        <p:txBody>
          <a:bodyPr wrap="square">
            <a:spAutoFit/>
          </a:bodyPr>
          <a:lstStyle/>
          <a:p>
            <a:r>
              <a:rPr lang="ru-RU" sz="1800" b="1" dirty="0">
                <a:latin typeface="Times New Roman" panose="02020603050405020304" pitchFamily="18" charset="0"/>
                <a:cs typeface="Times New Roman" panose="02020603050405020304" pitchFamily="18" charset="0"/>
              </a:rPr>
              <a:t>Критическая секция </a:t>
            </a:r>
            <a:r>
              <a:rPr lang="ru-RU" sz="1800" dirty="0">
                <a:latin typeface="Times New Roman" panose="02020603050405020304" pitchFamily="18" charset="0"/>
                <a:cs typeface="Times New Roman" panose="02020603050405020304" pitchFamily="18" charset="0"/>
              </a:rPr>
              <a:t>— участок исполняемого кода программы, в котором производится доступ к общему ресурсу, который не должен быть одновременно использован более чем одним потоком выполнения. При нахождении в критической секции двух потоков возникает состояние «гонки» (</a:t>
            </a:r>
            <a:r>
              <a:rPr lang="ru-RU" sz="1800" dirty="0" err="1">
                <a:latin typeface="Times New Roman" panose="02020603050405020304" pitchFamily="18" charset="0"/>
                <a:cs typeface="Times New Roman" panose="02020603050405020304" pitchFamily="18" charset="0"/>
              </a:rPr>
              <a:t>race</a:t>
            </a:r>
            <a:r>
              <a:rPr lang="ru-RU" sz="1800" dirty="0">
                <a:latin typeface="Times New Roman" panose="02020603050405020304" pitchFamily="18" charset="0"/>
                <a:cs typeface="Times New Roman" panose="02020603050405020304" pitchFamily="18" charset="0"/>
              </a:rPr>
              <a:t> </a:t>
            </a:r>
            <a:r>
              <a:rPr lang="ru-RU" sz="1800" dirty="0" err="1">
                <a:latin typeface="Times New Roman" panose="02020603050405020304" pitchFamily="18" charset="0"/>
                <a:cs typeface="Times New Roman" panose="02020603050405020304" pitchFamily="18" charset="0"/>
              </a:rPr>
              <a:t>condition</a:t>
            </a:r>
            <a:r>
              <a:rPr lang="ru-RU"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Mutex</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Mut</a:t>
            </a:r>
            <a:r>
              <a:rPr lang="en-US" dirty="0">
                <a:latin typeface="Times New Roman" panose="02020603050405020304" pitchFamily="18" charset="0"/>
                <a:cs typeface="Times New Roman" panose="02020603050405020304" pitchFamily="18" charset="0"/>
              </a:rPr>
              <a:t>ual </a:t>
            </a:r>
            <a:r>
              <a:rPr lang="en-US" b="1" dirty="0">
                <a:latin typeface="Times New Roman" panose="02020603050405020304" pitchFamily="18" charset="0"/>
                <a:cs typeface="Times New Roman" panose="02020603050405020304" pitchFamily="18" charset="0"/>
              </a:rPr>
              <a:t>Ex</a:t>
            </a:r>
            <a:r>
              <a:rPr lang="en-US" dirty="0">
                <a:latin typeface="Times New Roman" panose="02020603050405020304" pitchFamily="18" charset="0"/>
                <a:cs typeface="Times New Roman" panose="02020603050405020304" pitchFamily="18" charset="0"/>
              </a:rPr>
              <a:t>clusion (</a:t>
            </a:r>
            <a:r>
              <a:rPr lang="ru-RU" dirty="0">
                <a:latin typeface="Times New Roman" panose="02020603050405020304" pitchFamily="18" charset="0"/>
                <a:cs typeface="Times New Roman" panose="02020603050405020304" pitchFamily="18" charset="0"/>
              </a:rPr>
              <a:t>Взаимное исключение)</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один из примитивов синхронизации</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что помогает защитить критическую секцию с разделяемыми переменными.</a:t>
            </a:r>
            <a:endParaRPr lang="ru-RU"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3F77B90-67F2-4FE1-B731-E9276FA7E904}"/>
              </a:ext>
            </a:extLst>
          </p:cNvPr>
          <p:cNvSpPr txBox="1"/>
          <p:nvPr/>
        </p:nvSpPr>
        <p:spPr>
          <a:xfrm>
            <a:off x="1133141" y="3613868"/>
            <a:ext cx="10590098" cy="2862322"/>
          </a:xfrm>
          <a:prstGeom prst="rect">
            <a:avLst/>
          </a:prstGeom>
          <a:noFill/>
        </p:spPr>
        <p:txBody>
          <a:bodyPr wrap="square">
            <a:spAutoFit/>
          </a:bodyPr>
          <a:lstStyle/>
          <a:p>
            <a:r>
              <a:rPr lang="en-US" dirty="0" err="1">
                <a:latin typeface="Times New Roman" panose="02020603050405020304" pitchFamily="18" charset="0"/>
                <a:cs typeface="Times New Roman" panose="02020603050405020304" pitchFamily="18" charset="0"/>
              </a:rPr>
              <a:t>pthread_mutex_t</a:t>
            </a:r>
            <a:r>
              <a:rPr lang="en-US" dirty="0">
                <a:latin typeface="Times New Roman" panose="02020603050405020304" pitchFamily="18" charset="0"/>
                <a:cs typeface="Times New Roman" panose="02020603050405020304" pitchFamily="18" charset="0"/>
              </a:rPr>
              <a:t> mutex; // mutex</a:t>
            </a:r>
            <a:endParaRPr lang="en-US" sz="1800"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pthread_mutex_init</a:t>
            </a:r>
            <a:r>
              <a:rPr lang="en-US" dirty="0">
                <a:latin typeface="Times New Roman" panose="02020603050405020304" pitchFamily="18" charset="0"/>
                <a:cs typeface="Times New Roman" panose="02020603050405020304" pitchFamily="18" charset="0"/>
              </a:rPr>
              <a:t>(&amp;mutex, NULL);// </a:t>
            </a:r>
            <a:r>
              <a:rPr lang="ru-RU" dirty="0">
                <a:latin typeface="Times New Roman" panose="02020603050405020304" pitchFamily="18" charset="0"/>
                <a:cs typeface="Times New Roman" panose="02020603050405020304" pitchFamily="18" charset="0"/>
              </a:rPr>
              <a:t>или </a:t>
            </a:r>
            <a:r>
              <a:rPr lang="en-US" dirty="0">
                <a:latin typeface="Times New Roman" panose="02020603050405020304" pitchFamily="18" charset="0"/>
                <a:cs typeface="Times New Roman" panose="02020603050405020304" pitchFamily="18" charset="0"/>
              </a:rPr>
              <a:t>mutex = PTHREAD_MUTEX_INITIALIZER;</a:t>
            </a:r>
            <a:endParaRPr lang="ru-RU" sz="1800"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thread_func</a:t>
            </a: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arg</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pPr lvl="1"/>
            <a:r>
              <a:rPr lang="en-US" dirty="0" err="1">
                <a:latin typeface="Times New Roman" panose="02020603050405020304" pitchFamily="18" charset="0"/>
                <a:cs typeface="Times New Roman" panose="02020603050405020304" pitchFamily="18" charset="0"/>
              </a:rPr>
              <a:t>pthread_mutex_lock</a:t>
            </a:r>
            <a:r>
              <a:rPr lang="en-US" dirty="0">
                <a:latin typeface="Times New Roman" panose="02020603050405020304" pitchFamily="18" charset="0"/>
                <a:cs typeface="Times New Roman" panose="02020603050405020304" pitchFamily="18" charset="0"/>
              </a:rPr>
              <a:t>(&amp;mutex); // </a:t>
            </a:r>
            <a:r>
              <a:rPr lang="ru-RU" dirty="0">
                <a:latin typeface="Times New Roman" panose="02020603050405020304" pitchFamily="18" charset="0"/>
                <a:cs typeface="Times New Roman" panose="02020603050405020304" pitchFamily="18" charset="0"/>
              </a:rPr>
              <a:t>Блокируем</a:t>
            </a:r>
            <a:r>
              <a:rPr lang="en-US" dirty="0">
                <a:latin typeface="Times New Roman" panose="02020603050405020304" pitchFamily="18" charset="0"/>
                <a:cs typeface="Times New Roman" panose="02020603050405020304" pitchFamily="18" charset="0"/>
              </a:rPr>
              <a:t> mutex</a:t>
            </a:r>
            <a:endParaRPr lang="ru-RU"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critical section</a:t>
            </a:r>
          </a:p>
          <a:p>
            <a:pPr lvl="1"/>
            <a:r>
              <a:rPr lang="en-US" dirty="0" err="1">
                <a:latin typeface="Times New Roman" panose="02020603050405020304" pitchFamily="18" charset="0"/>
                <a:cs typeface="Times New Roman" panose="02020603050405020304" pitchFamily="18" charset="0"/>
              </a:rPr>
              <a:t>pthread_mutex_unlock</a:t>
            </a:r>
            <a:r>
              <a:rPr lang="en-US" dirty="0">
                <a:latin typeface="Times New Roman" panose="02020603050405020304" pitchFamily="18" charset="0"/>
                <a:cs typeface="Times New Roman" panose="02020603050405020304" pitchFamily="18" charset="0"/>
              </a:rPr>
              <a:t>(&amp;mutex);</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Разблокируем</a:t>
            </a:r>
            <a:r>
              <a:rPr lang="en-US" dirty="0">
                <a:latin typeface="Times New Roman" panose="02020603050405020304" pitchFamily="18" charset="0"/>
                <a:cs typeface="Times New Roman" panose="02020603050405020304" pitchFamily="18" charset="0"/>
              </a:rPr>
              <a:t> mutex</a:t>
            </a:r>
          </a:p>
          <a:p>
            <a:pPr lvl="1"/>
            <a:r>
              <a:rPr lang="en-US"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8332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3" name="Рисунок 2">
            <a:extLst>
              <a:ext uri="{FF2B5EF4-FFF2-40B4-BE49-F238E27FC236}">
                <a16:creationId xmlns:a16="http://schemas.microsoft.com/office/drawing/2014/main" id="{A305C620-57B7-4CCB-BB95-7B3729A38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48" y="346704"/>
            <a:ext cx="10927501" cy="4490157"/>
          </a:xfrm>
          <a:prstGeom prst="rect">
            <a:avLst/>
          </a:prstGeom>
        </p:spPr>
      </p:pic>
      <p:sp>
        <p:nvSpPr>
          <p:cNvPr id="12" name="TextBox 11">
            <a:extLst>
              <a:ext uri="{FF2B5EF4-FFF2-40B4-BE49-F238E27FC236}">
                <a16:creationId xmlns:a16="http://schemas.microsoft.com/office/drawing/2014/main" id="{10509933-1015-4D7F-9FE3-2D3CE3A98212}"/>
              </a:ext>
            </a:extLst>
          </p:cNvPr>
          <p:cNvSpPr txBox="1"/>
          <p:nvPr/>
        </p:nvSpPr>
        <p:spPr>
          <a:xfrm>
            <a:off x="1458310" y="5139732"/>
            <a:ext cx="9171726" cy="1200329"/>
          </a:xfrm>
          <a:prstGeom prst="rect">
            <a:avLst/>
          </a:prstGeom>
          <a:noFill/>
        </p:spPr>
        <p:txBody>
          <a:bodyPr wrap="square">
            <a:spAutoFit/>
          </a:bodyPr>
          <a:lstStyle/>
          <a:p>
            <a:r>
              <a:rPr lang="ru-RU" dirty="0"/>
              <a:t>1) Поток1 попадает в </a:t>
            </a:r>
            <a:r>
              <a:rPr lang="ru-RU" dirty="0" err="1"/>
              <a:t>lock</a:t>
            </a:r>
            <a:r>
              <a:rPr lang="ru-RU" dirty="0"/>
              <a:t>()</a:t>
            </a:r>
          </a:p>
          <a:p>
            <a:r>
              <a:rPr lang="ru-RU" dirty="0"/>
              <a:t>2) Если </a:t>
            </a:r>
            <a:r>
              <a:rPr lang="ru-RU" dirty="0" err="1"/>
              <a:t>lock</a:t>
            </a:r>
            <a:r>
              <a:rPr lang="ru-RU" dirty="0"/>
              <a:t>() ни кем не занят, поток его занимает</a:t>
            </a:r>
          </a:p>
          <a:p>
            <a:r>
              <a:rPr lang="ru-RU" dirty="0"/>
              <a:t>3) Поток1 выполняет код критической секции. Все потоки, что попали на </a:t>
            </a:r>
            <a:r>
              <a:rPr lang="ru-RU" dirty="0" err="1"/>
              <a:t>lock</a:t>
            </a:r>
            <a:r>
              <a:rPr lang="ru-RU" dirty="0"/>
              <a:t>() ожидают</a:t>
            </a:r>
          </a:p>
          <a:p>
            <a:r>
              <a:rPr lang="ru-RU" dirty="0"/>
              <a:t>4) Поток1 завершил </a:t>
            </a:r>
            <a:r>
              <a:rPr lang="ru-RU" dirty="0" err="1"/>
              <a:t>крит</a:t>
            </a:r>
            <a:r>
              <a:rPr lang="ru-RU" dirty="0"/>
              <a:t>. секцию - разблокирует </a:t>
            </a:r>
            <a:r>
              <a:rPr lang="ru-RU" dirty="0" err="1"/>
              <a:t>mutex</a:t>
            </a:r>
            <a:r>
              <a:rPr lang="ru-RU" dirty="0"/>
              <a:t>. Следующий поток забирает </a:t>
            </a:r>
            <a:r>
              <a:rPr lang="ru-RU" dirty="0" err="1"/>
              <a:t>lock</a:t>
            </a:r>
            <a:r>
              <a:rPr lang="ru-RU" dirty="0"/>
              <a:t>()</a:t>
            </a:r>
          </a:p>
        </p:txBody>
      </p:sp>
    </p:spTree>
    <p:extLst>
      <p:ext uri="{BB962C8B-B14F-4D97-AF65-F5344CB8AC3E}">
        <p14:creationId xmlns:p14="http://schemas.microsoft.com/office/powerpoint/2010/main" val="3904065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3" name="Заголовок 2">
            <a:extLst>
              <a:ext uri="{FF2B5EF4-FFF2-40B4-BE49-F238E27FC236}">
                <a16:creationId xmlns:a16="http://schemas.microsoft.com/office/drawing/2014/main" id="{26A394C6-DFD9-4F34-981D-B3706B5654FB}"/>
              </a:ext>
            </a:extLst>
          </p:cNvPr>
          <p:cNvSpPr txBox="1">
            <a:spLocks/>
          </p:cNvSpPr>
          <p:nvPr/>
        </p:nvSpPr>
        <p:spPr>
          <a:xfrm>
            <a:off x="1348603" y="268325"/>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Примитивы синхронизации</a:t>
            </a:r>
            <a:endParaRPr lang="en-US" dirty="0"/>
          </a:p>
        </p:txBody>
      </p:sp>
      <p:sp>
        <p:nvSpPr>
          <p:cNvPr id="6" name="TextBox 5">
            <a:extLst>
              <a:ext uri="{FF2B5EF4-FFF2-40B4-BE49-F238E27FC236}">
                <a16:creationId xmlns:a16="http://schemas.microsoft.com/office/drawing/2014/main" id="{C1F61502-7A63-40E2-8705-C1B78AF29BF0}"/>
              </a:ext>
            </a:extLst>
          </p:cNvPr>
          <p:cNvSpPr txBox="1"/>
          <p:nvPr/>
        </p:nvSpPr>
        <p:spPr>
          <a:xfrm>
            <a:off x="1133141" y="1356381"/>
            <a:ext cx="10456616" cy="1200329"/>
          </a:xfrm>
          <a:prstGeom prst="rect">
            <a:avLst/>
          </a:prstGeom>
          <a:noFill/>
        </p:spPr>
        <p:txBody>
          <a:bodyPr wrap="square">
            <a:spAutoFit/>
          </a:bodyPr>
          <a:lstStyle/>
          <a:p>
            <a:r>
              <a:rPr lang="ru-RU" sz="1800" dirty="0">
                <a:latin typeface="Times New Roman" panose="02020603050405020304" pitchFamily="18" charset="0"/>
                <a:cs typeface="Times New Roman" panose="02020603050405020304" pitchFamily="18" charset="0"/>
              </a:rPr>
              <a:t>Операция в общей области памяти называется </a:t>
            </a:r>
            <a:r>
              <a:rPr lang="ru-RU" sz="1800" b="1" dirty="0">
                <a:latin typeface="Times New Roman" panose="02020603050405020304" pitchFamily="18" charset="0"/>
                <a:cs typeface="Times New Roman" panose="02020603050405020304" pitchFamily="18" charset="0"/>
              </a:rPr>
              <a:t>атомарной</a:t>
            </a:r>
            <a:r>
              <a:rPr lang="ru-RU" sz="1800" dirty="0">
                <a:latin typeface="Times New Roman" panose="02020603050405020304" pitchFamily="18" charset="0"/>
                <a:cs typeface="Times New Roman" panose="02020603050405020304" pitchFamily="18" charset="0"/>
              </a:rPr>
              <a:t>, если она завершается в один шаг относительно других потоков, имеющих доступ к этой памяти. То есть если несколько потоков одновременно обратятся к такой атомарной операции, то гарантированно выполнится в один момент времени лишь одна из них</a:t>
            </a:r>
            <a:r>
              <a:rPr lang="en-US" sz="1800"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1FD4AC0F-2D7D-49BC-89B2-A9AA41AD561A}"/>
              </a:ext>
            </a:extLst>
          </p:cNvPr>
          <p:cNvSpPr txBox="1"/>
          <p:nvPr/>
        </p:nvSpPr>
        <p:spPr>
          <a:xfrm>
            <a:off x="1133141" y="2578333"/>
            <a:ext cx="10456616" cy="3416320"/>
          </a:xfrm>
          <a:prstGeom prst="rect">
            <a:avLst/>
          </a:prstGeom>
          <a:noFill/>
        </p:spPr>
        <p:txBody>
          <a:bodyPr wrap="square">
            <a:spAutoFit/>
          </a:bodyPr>
          <a:lstStyle/>
          <a:p>
            <a:r>
              <a:rPr lang="ru-RU" sz="1800" b="1" dirty="0">
                <a:latin typeface="Times New Roman" panose="02020603050405020304" pitchFamily="18" charset="0"/>
                <a:cs typeface="Times New Roman" panose="02020603050405020304" pitchFamily="18" charset="0"/>
              </a:rPr>
              <a:t>Семафор</a:t>
            </a:r>
            <a:r>
              <a:rPr lang="ru-RU" sz="1800" dirty="0">
                <a:latin typeface="Times New Roman" panose="02020603050405020304" pitchFamily="18" charset="0"/>
                <a:cs typeface="Times New Roman" panose="02020603050405020304" pitchFamily="18" charset="0"/>
              </a:rPr>
              <a:t> — примитив синхронизации работы процессов и потоков, в основе которого лежит счётчик</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над которым можно производить две атомарные операции: увеличение и уменьшение значения на единицу, при этом операция уменьшения для нулевого значения счётчика является блокирующейся.</a:t>
            </a:r>
          </a:p>
          <a:p>
            <a:endParaRPr lang="ru-RU" sz="1800" dirty="0">
              <a:latin typeface="Times New Roman" panose="02020603050405020304" pitchFamily="18" charset="0"/>
              <a:cs typeface="Times New Roman" panose="02020603050405020304" pitchFamily="18" charset="0"/>
            </a:endParaRPr>
          </a:p>
          <a:p>
            <a:r>
              <a:rPr lang="pt-BR" sz="1800" dirty="0">
                <a:latin typeface="Times New Roman" panose="02020603050405020304" pitchFamily="18" charset="0"/>
                <a:cs typeface="Times New Roman" panose="02020603050405020304" pitchFamily="18" charset="0"/>
              </a:rPr>
              <a:t>int sem_wait(sem_t *sem); // </a:t>
            </a:r>
            <a:r>
              <a:rPr lang="ru-RU" sz="1800" dirty="0">
                <a:latin typeface="Times New Roman" panose="02020603050405020304" pitchFamily="18" charset="0"/>
                <a:cs typeface="Times New Roman" panose="02020603050405020304" pitchFamily="18" charset="0"/>
              </a:rPr>
              <a:t>уменьшает</a:t>
            </a:r>
            <a:r>
              <a:rPr lang="pt-BR" sz="1800" dirty="0">
                <a:latin typeface="Times New Roman" panose="02020603050405020304" pitchFamily="18" charset="0"/>
                <a:cs typeface="Times New Roman" panose="02020603050405020304" pitchFamily="18" charset="0"/>
              </a:rPr>
              <a:t> semaphore</a:t>
            </a:r>
            <a:r>
              <a:rPr lang="ru-RU" sz="1800" dirty="0">
                <a:latin typeface="Times New Roman" panose="02020603050405020304" pitchFamily="18" charset="0"/>
                <a:cs typeface="Times New Roman" panose="02020603050405020304" pitchFamily="18" charset="0"/>
              </a:rPr>
              <a:t> (блокирует)</a:t>
            </a:r>
            <a:endParaRPr lang="pt-BR" sz="1800" dirty="0">
              <a:latin typeface="Times New Roman" panose="02020603050405020304" pitchFamily="18" charset="0"/>
              <a:cs typeface="Times New Roman" panose="02020603050405020304" pitchFamily="18" charset="0"/>
            </a:endParaRPr>
          </a:p>
          <a:p>
            <a:r>
              <a:rPr lang="pt-BR" sz="1800" dirty="0">
                <a:latin typeface="Times New Roman" panose="02020603050405020304" pitchFamily="18" charset="0"/>
                <a:cs typeface="Times New Roman" panose="02020603050405020304" pitchFamily="18" charset="0"/>
              </a:rPr>
              <a:t>int sem_post(sem_t *sem); // </a:t>
            </a:r>
            <a:r>
              <a:rPr lang="ru-RU" dirty="0">
                <a:latin typeface="Times New Roman" panose="02020603050405020304" pitchFamily="18" charset="0"/>
                <a:cs typeface="Times New Roman" panose="02020603050405020304" pitchFamily="18" charset="0"/>
              </a:rPr>
              <a:t>увеличивает</a:t>
            </a:r>
            <a:r>
              <a:rPr lang="pt-BR" sz="1800" dirty="0">
                <a:latin typeface="Times New Roman" panose="02020603050405020304" pitchFamily="18" charset="0"/>
                <a:cs typeface="Times New Roman" panose="02020603050405020304" pitchFamily="18" charset="0"/>
              </a:rPr>
              <a:t> semaphore</a:t>
            </a:r>
            <a:r>
              <a:rPr lang="ru-RU" sz="1800" dirty="0">
                <a:latin typeface="Times New Roman" panose="02020603050405020304" pitchFamily="18" charset="0"/>
                <a:cs typeface="Times New Roman" panose="02020603050405020304" pitchFamily="18" charset="0"/>
              </a:rPr>
              <a:t> (разблокирует)</a:t>
            </a:r>
          </a:p>
          <a:p>
            <a:endParaRPr lang="ru-RU" dirty="0">
              <a:latin typeface="Times New Roman" panose="02020603050405020304" pitchFamily="18" charset="0"/>
              <a:cs typeface="Times New Roman" panose="02020603050405020304" pitchFamily="18" charset="0"/>
            </a:endParaRPr>
          </a:p>
          <a:p>
            <a:r>
              <a:rPr lang="ru-RU" sz="1800" b="1" dirty="0">
                <a:latin typeface="Times New Roman" panose="02020603050405020304" pitchFamily="18" charset="0"/>
                <a:cs typeface="Times New Roman" panose="02020603050405020304" pitchFamily="18" charset="0"/>
              </a:rPr>
              <a:t>Прочие блокировки: </a:t>
            </a: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spin lock</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rw</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lock</a:t>
            </a:r>
          </a:p>
          <a:p>
            <a:r>
              <a:rPr lang="en-US" dirty="0" err="1">
                <a:latin typeface="Times New Roman" panose="02020603050405020304" pitchFamily="18" charset="0"/>
                <a:cs typeface="Times New Roman" panose="02020603050405020304" pitchFamily="18" charset="0"/>
              </a:rPr>
              <a:t>rcu</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lock</a:t>
            </a:r>
            <a:endParaRPr lang="en-US" sz="1800" dirty="0">
              <a:latin typeface="Times New Roman" panose="02020603050405020304" pitchFamily="18" charset="0"/>
              <a:cs typeface="Times New Roman" panose="02020603050405020304" pitchFamily="18" charset="0"/>
            </a:endParaRPr>
          </a:p>
        </p:txBody>
      </p:sp>
      <p:pic>
        <p:nvPicPr>
          <p:cNvPr id="17" name="Рисунок 16">
            <a:extLst>
              <a:ext uri="{FF2B5EF4-FFF2-40B4-BE49-F238E27FC236}">
                <a16:creationId xmlns:a16="http://schemas.microsoft.com/office/drawing/2014/main" id="{8C084C4F-2FD9-460B-92EE-B7C28CC44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899" y="4363896"/>
            <a:ext cx="5688384" cy="2350572"/>
          </a:xfrm>
          <a:prstGeom prst="rect">
            <a:avLst/>
          </a:prstGeom>
        </p:spPr>
      </p:pic>
    </p:spTree>
    <p:extLst>
      <p:ext uri="{BB962C8B-B14F-4D97-AF65-F5344CB8AC3E}">
        <p14:creationId xmlns:p14="http://schemas.microsoft.com/office/powerpoint/2010/main" val="178866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3" name="Заголовок 2">
            <a:extLst>
              <a:ext uri="{FF2B5EF4-FFF2-40B4-BE49-F238E27FC236}">
                <a16:creationId xmlns:a16="http://schemas.microsoft.com/office/drawing/2014/main" id="{E23B48A4-CC39-488C-8979-5B7F72AFC3F0}"/>
              </a:ext>
            </a:extLst>
          </p:cNvPr>
          <p:cNvSpPr txBox="1">
            <a:spLocks/>
          </p:cNvSpPr>
          <p:nvPr/>
        </p:nvSpPr>
        <p:spPr>
          <a:xfrm>
            <a:off x="1348603" y="268325"/>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Метод прямоугольников</a:t>
            </a:r>
            <a:endParaRPr lang="en-US" dirty="0"/>
          </a:p>
        </p:txBody>
      </p:sp>
      <p:pic>
        <p:nvPicPr>
          <p:cNvPr id="4" name="Рисунок 3">
            <a:extLst>
              <a:ext uri="{FF2B5EF4-FFF2-40B4-BE49-F238E27FC236}">
                <a16:creationId xmlns:a16="http://schemas.microsoft.com/office/drawing/2014/main" id="{A9F2F37D-96C0-442B-B54E-05E8E6CD81FD}"/>
              </a:ext>
            </a:extLst>
          </p:cNvPr>
          <p:cNvPicPr>
            <a:picLocks noChangeAspect="1"/>
          </p:cNvPicPr>
          <p:nvPr/>
        </p:nvPicPr>
        <p:blipFill rotWithShape="1">
          <a:blip r:embed="rId3">
            <a:extLst>
              <a:ext uri="{28A0092B-C50C-407E-A947-70E740481C1C}">
                <a14:useLocalDpi xmlns:a14="http://schemas.microsoft.com/office/drawing/2010/main" val="0"/>
              </a:ext>
            </a:extLst>
          </a:blip>
          <a:srcRect t="2955"/>
          <a:stretch/>
        </p:blipFill>
        <p:spPr>
          <a:xfrm>
            <a:off x="2047971" y="1308828"/>
            <a:ext cx="8096057" cy="5372529"/>
          </a:xfrm>
          <a:prstGeom prst="rect">
            <a:avLst/>
          </a:prstGeom>
        </p:spPr>
      </p:pic>
    </p:spTree>
    <p:extLst>
      <p:ext uri="{BB962C8B-B14F-4D97-AF65-F5344CB8AC3E}">
        <p14:creationId xmlns:p14="http://schemas.microsoft.com/office/powerpoint/2010/main" val="1401330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grpSp>
        <p:nvGrpSpPr>
          <p:cNvPr id="3" name="Группа 2">
            <a:extLst>
              <a:ext uri="{FF2B5EF4-FFF2-40B4-BE49-F238E27FC236}">
                <a16:creationId xmlns:a16="http://schemas.microsoft.com/office/drawing/2014/main" id="{3BF023A1-73DF-4FF6-B5FB-01A778BCD424}"/>
              </a:ext>
            </a:extLst>
          </p:cNvPr>
          <p:cNvGrpSpPr/>
          <p:nvPr/>
        </p:nvGrpSpPr>
        <p:grpSpPr>
          <a:xfrm>
            <a:off x="1104944" y="1599783"/>
            <a:ext cx="1778856" cy="927689"/>
            <a:chOff x="9491114" y="2253332"/>
            <a:chExt cx="1267002" cy="665433"/>
          </a:xfrm>
        </p:grpSpPr>
        <p:sp>
          <p:nvSpPr>
            <p:cNvPr id="4" name="Прямоугольник 3">
              <a:extLst>
                <a:ext uri="{FF2B5EF4-FFF2-40B4-BE49-F238E27FC236}">
                  <a16:creationId xmlns:a16="http://schemas.microsoft.com/office/drawing/2014/main" id="{CCCF87CE-4451-4477-905E-B5C877CBC9BE}"/>
                </a:ext>
              </a:extLst>
            </p:cNvPr>
            <p:cNvSpPr/>
            <p:nvPr/>
          </p:nvSpPr>
          <p:spPr>
            <a:xfrm>
              <a:off x="9491114" y="2253332"/>
              <a:ext cx="1267002" cy="6654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69C42F64-473E-4EB9-A738-684E36166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1114" y="2309080"/>
              <a:ext cx="1267002" cy="609685"/>
            </a:xfrm>
            <a:prstGeom prst="rect">
              <a:avLst/>
            </a:prstGeom>
          </p:spPr>
        </p:pic>
      </p:grpSp>
      <p:sp>
        <p:nvSpPr>
          <p:cNvPr id="12" name="Заголовок 2">
            <a:extLst>
              <a:ext uri="{FF2B5EF4-FFF2-40B4-BE49-F238E27FC236}">
                <a16:creationId xmlns:a16="http://schemas.microsoft.com/office/drawing/2014/main" id="{A5ED6354-CA7B-45C0-8DCD-0D22F49C9268}"/>
              </a:ext>
            </a:extLst>
          </p:cNvPr>
          <p:cNvSpPr txBox="1">
            <a:spLocks/>
          </p:cNvSpPr>
          <p:nvPr/>
        </p:nvSpPr>
        <p:spPr>
          <a:xfrm>
            <a:off x="1348603" y="268325"/>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Численное интегрирование</a:t>
            </a:r>
            <a:endParaRPr lang="en-US" dirty="0"/>
          </a:p>
        </p:txBody>
      </p:sp>
      <p:sp>
        <p:nvSpPr>
          <p:cNvPr id="22" name="TextBox 21">
            <a:extLst>
              <a:ext uri="{FF2B5EF4-FFF2-40B4-BE49-F238E27FC236}">
                <a16:creationId xmlns:a16="http://schemas.microsoft.com/office/drawing/2014/main" id="{F1B330F8-64DE-4400-9F10-856A25B03D86}"/>
              </a:ext>
            </a:extLst>
          </p:cNvPr>
          <p:cNvSpPr txBox="1"/>
          <p:nvPr/>
        </p:nvSpPr>
        <p:spPr>
          <a:xfrm>
            <a:off x="1045818" y="1196013"/>
            <a:ext cx="1997487" cy="369332"/>
          </a:xfrm>
          <a:prstGeom prst="rect">
            <a:avLst/>
          </a:prstGeom>
          <a:noFill/>
        </p:spPr>
        <p:txBody>
          <a:bodyPr wrap="square">
            <a:spAutoFit/>
          </a:bodyPr>
          <a:lstStyle/>
          <a:p>
            <a:r>
              <a:rPr lang="ru-RU" dirty="0"/>
              <a:t>Гауссов интеграл</a:t>
            </a:r>
          </a:p>
        </p:txBody>
      </p:sp>
      <p:sp>
        <p:nvSpPr>
          <p:cNvPr id="36" name="TextBox 35">
            <a:extLst>
              <a:ext uri="{FF2B5EF4-FFF2-40B4-BE49-F238E27FC236}">
                <a16:creationId xmlns:a16="http://schemas.microsoft.com/office/drawing/2014/main" id="{628BA4CB-74ED-4FC9-8B1B-496436EC300B}"/>
              </a:ext>
            </a:extLst>
          </p:cNvPr>
          <p:cNvSpPr txBox="1"/>
          <p:nvPr/>
        </p:nvSpPr>
        <p:spPr>
          <a:xfrm>
            <a:off x="1853100" y="3858931"/>
            <a:ext cx="8226845" cy="2308324"/>
          </a:xfrm>
          <a:prstGeom prst="rect">
            <a:avLst/>
          </a:prstGeom>
          <a:noFill/>
        </p:spPr>
        <p:txBody>
          <a:bodyPr wrap="square">
            <a:spAutoFit/>
          </a:bodyPr>
          <a:lstStyle/>
          <a:p>
            <a:pPr marL="285750" indent="-285750">
              <a:buFont typeface="Arial" panose="020B0604020202020204" pitchFamily="34" charset="0"/>
              <a:buChar char="•"/>
            </a:pPr>
            <a:r>
              <a:rPr lang="en-US" dirty="0"/>
              <a:t>Real is wall clock time - time from start to finish of the call. This is all elapsed time including time slices used by other processes and time the process spends blocked (for example if it is waiting for I/O to complete).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User is the amount of CPU time spent in user-mode code (outside the kernel) within the process. This is only actual CPU time used in executing the process.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Sys is the amount of CPU time spent in the kernel within the process. </a:t>
            </a:r>
            <a:endParaRPr lang="ru-RU" dirty="0"/>
          </a:p>
        </p:txBody>
      </p:sp>
      <p:pic>
        <p:nvPicPr>
          <p:cNvPr id="38" name="Рисунок 37">
            <a:extLst>
              <a:ext uri="{FF2B5EF4-FFF2-40B4-BE49-F238E27FC236}">
                <a16:creationId xmlns:a16="http://schemas.microsoft.com/office/drawing/2014/main" id="{DEED16A3-7948-4E5F-B4BE-391CECD740C5}"/>
              </a:ext>
            </a:extLst>
          </p:cNvPr>
          <p:cNvPicPr>
            <a:picLocks noChangeAspect="1"/>
          </p:cNvPicPr>
          <p:nvPr/>
        </p:nvPicPr>
        <p:blipFill>
          <a:blip r:embed="rId4"/>
          <a:stretch>
            <a:fillRect/>
          </a:stretch>
        </p:blipFill>
        <p:spPr>
          <a:xfrm>
            <a:off x="3043305" y="1313116"/>
            <a:ext cx="8755608" cy="1900906"/>
          </a:xfrm>
          <a:prstGeom prst="rect">
            <a:avLst/>
          </a:prstGeom>
        </p:spPr>
      </p:pic>
    </p:spTree>
    <p:extLst>
      <p:ext uri="{BB962C8B-B14F-4D97-AF65-F5344CB8AC3E}">
        <p14:creationId xmlns:p14="http://schemas.microsoft.com/office/powerpoint/2010/main" val="2945848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8" name="Рисунок 7">
            <a:extLst>
              <a:ext uri="{FF2B5EF4-FFF2-40B4-BE49-F238E27FC236}">
                <a16:creationId xmlns:a16="http://schemas.microsoft.com/office/drawing/2014/main" id="{6EC85F9B-859A-4542-91F9-440F631B4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1655" y="1907213"/>
            <a:ext cx="7476190" cy="704762"/>
          </a:xfrm>
          <a:prstGeom prst="rect">
            <a:avLst/>
          </a:prstGeom>
        </p:spPr>
      </p:pic>
      <p:pic>
        <p:nvPicPr>
          <p:cNvPr id="9" name="Рисунок 8">
            <a:extLst>
              <a:ext uri="{FF2B5EF4-FFF2-40B4-BE49-F238E27FC236}">
                <a16:creationId xmlns:a16="http://schemas.microsoft.com/office/drawing/2014/main" id="{A5924AF8-7E0B-4851-81D5-19CA9EEEFA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2607" y="3324157"/>
            <a:ext cx="7495238" cy="695238"/>
          </a:xfrm>
          <a:prstGeom prst="rect">
            <a:avLst/>
          </a:prstGeom>
        </p:spPr>
      </p:pic>
      <p:sp>
        <p:nvSpPr>
          <p:cNvPr id="10" name="TextBox 9">
            <a:extLst>
              <a:ext uri="{FF2B5EF4-FFF2-40B4-BE49-F238E27FC236}">
                <a16:creationId xmlns:a16="http://schemas.microsoft.com/office/drawing/2014/main" id="{27378ED3-80B7-45CE-8276-9D2BA33674A8}"/>
              </a:ext>
            </a:extLst>
          </p:cNvPr>
          <p:cNvSpPr txBox="1"/>
          <p:nvPr/>
        </p:nvSpPr>
        <p:spPr>
          <a:xfrm>
            <a:off x="589999" y="2783400"/>
            <a:ext cx="10684321" cy="369332"/>
          </a:xfrm>
          <a:prstGeom prst="rect">
            <a:avLst/>
          </a:prstGeom>
          <a:noFill/>
        </p:spPr>
        <p:txBody>
          <a:bodyPr wrap="square">
            <a:spAutoFit/>
          </a:bodyPr>
          <a:lstStyle/>
          <a:p>
            <a:pPr marL="285750" indent="-285750">
              <a:buFont typeface="Arial" panose="020B0604020202020204" pitchFamily="34" charset="0"/>
              <a:buChar char="•"/>
            </a:pPr>
            <a:r>
              <a:rPr lang="ru-RU" dirty="0"/>
              <a:t>Распределяем элементы на потоки циклически, т.е. сначала поток1, потом поток2, поток3 и т.д. </a:t>
            </a:r>
          </a:p>
        </p:txBody>
      </p:sp>
      <p:sp>
        <p:nvSpPr>
          <p:cNvPr id="11" name="TextBox 10">
            <a:extLst>
              <a:ext uri="{FF2B5EF4-FFF2-40B4-BE49-F238E27FC236}">
                <a16:creationId xmlns:a16="http://schemas.microsoft.com/office/drawing/2014/main" id="{0988F3FA-F198-43B2-98A4-4F9168315F1A}"/>
              </a:ext>
            </a:extLst>
          </p:cNvPr>
          <p:cNvSpPr txBox="1"/>
          <p:nvPr/>
        </p:nvSpPr>
        <p:spPr>
          <a:xfrm>
            <a:off x="595138" y="1239259"/>
            <a:ext cx="11720884" cy="646331"/>
          </a:xfrm>
          <a:prstGeom prst="rect">
            <a:avLst/>
          </a:prstGeom>
          <a:noFill/>
        </p:spPr>
        <p:txBody>
          <a:bodyPr wrap="square">
            <a:spAutoFit/>
          </a:bodyPr>
          <a:lstStyle/>
          <a:p>
            <a:pPr marL="285750" indent="-285750">
              <a:buFont typeface="Arial" panose="020B0604020202020204" pitchFamily="34" charset="0"/>
              <a:buChar char="•"/>
            </a:pPr>
            <a:r>
              <a:rPr lang="ru-RU" dirty="0"/>
              <a:t>Разбить N элементов на обработку на количество обрабатываемых потоков таким образом, что N/число потоков элементов обрабатывает первый поток, второй берет следующие N/число потоков и т.д.</a:t>
            </a:r>
          </a:p>
        </p:txBody>
      </p:sp>
      <p:sp>
        <p:nvSpPr>
          <p:cNvPr id="12" name="Заголовок 2">
            <a:extLst>
              <a:ext uri="{FF2B5EF4-FFF2-40B4-BE49-F238E27FC236}">
                <a16:creationId xmlns:a16="http://schemas.microsoft.com/office/drawing/2014/main" id="{8BF562CD-71F1-43F4-8F36-9368DA6C10CD}"/>
              </a:ext>
            </a:extLst>
          </p:cNvPr>
          <p:cNvSpPr txBox="1">
            <a:spLocks/>
          </p:cNvSpPr>
          <p:nvPr/>
        </p:nvSpPr>
        <p:spPr>
          <a:xfrm>
            <a:off x="1348603" y="268325"/>
            <a:ext cx="9925717" cy="927688"/>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Варианты распараллелить вычисления</a:t>
            </a:r>
            <a:endParaRPr lang="en-US" dirty="0"/>
          </a:p>
        </p:txBody>
      </p:sp>
      <p:pic>
        <p:nvPicPr>
          <p:cNvPr id="17" name="Рисунок 16">
            <a:extLst>
              <a:ext uri="{FF2B5EF4-FFF2-40B4-BE49-F238E27FC236}">
                <a16:creationId xmlns:a16="http://schemas.microsoft.com/office/drawing/2014/main" id="{F2C1B2AE-F44D-49E2-841B-31BF7AC90E66}"/>
              </a:ext>
            </a:extLst>
          </p:cNvPr>
          <p:cNvPicPr>
            <a:picLocks noChangeAspect="1"/>
          </p:cNvPicPr>
          <p:nvPr/>
        </p:nvPicPr>
        <p:blipFill rotWithShape="1">
          <a:blip r:embed="rId5"/>
          <a:srcRect t="3123"/>
          <a:stretch/>
        </p:blipFill>
        <p:spPr>
          <a:xfrm>
            <a:off x="1843875" y="4387618"/>
            <a:ext cx="8504250" cy="2272743"/>
          </a:xfrm>
          <a:prstGeom prst="rect">
            <a:avLst/>
          </a:prstGeom>
        </p:spPr>
      </p:pic>
    </p:spTree>
    <p:extLst>
      <p:ext uri="{BB962C8B-B14F-4D97-AF65-F5344CB8AC3E}">
        <p14:creationId xmlns:p14="http://schemas.microsoft.com/office/powerpoint/2010/main" val="126058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8" name="TextBox 7">
            <a:extLst>
              <a:ext uri="{FF2B5EF4-FFF2-40B4-BE49-F238E27FC236}">
                <a16:creationId xmlns:a16="http://schemas.microsoft.com/office/drawing/2014/main" id="{23CCC8CA-E3C3-493D-9E1D-FACACC8E524A}"/>
              </a:ext>
            </a:extLst>
          </p:cNvPr>
          <p:cNvSpPr txBox="1"/>
          <p:nvPr/>
        </p:nvSpPr>
        <p:spPr>
          <a:xfrm>
            <a:off x="891077" y="1311833"/>
            <a:ext cx="2331719" cy="369332"/>
          </a:xfrm>
          <a:prstGeom prst="rect">
            <a:avLst/>
          </a:prstGeom>
          <a:noFill/>
        </p:spPr>
        <p:txBody>
          <a:bodyPr wrap="square">
            <a:spAutoFit/>
          </a:bodyPr>
          <a:lstStyle/>
          <a:p>
            <a:r>
              <a:rPr lang="en-US" b="1" dirty="0"/>
              <a:t>man </a:t>
            </a:r>
            <a:r>
              <a:rPr lang="en-US" b="1" dirty="0" err="1"/>
              <a:t>pthread_attr_init</a:t>
            </a:r>
            <a:r>
              <a:rPr lang="en-US" b="1" dirty="0"/>
              <a:t>    </a:t>
            </a:r>
          </a:p>
        </p:txBody>
      </p:sp>
      <p:sp>
        <p:nvSpPr>
          <p:cNvPr id="9" name="Заголовок 2">
            <a:extLst>
              <a:ext uri="{FF2B5EF4-FFF2-40B4-BE49-F238E27FC236}">
                <a16:creationId xmlns:a16="http://schemas.microsoft.com/office/drawing/2014/main" id="{76D2A06B-9EF8-46FE-A614-EB30AB9965D8}"/>
              </a:ext>
            </a:extLst>
          </p:cNvPr>
          <p:cNvSpPr txBox="1">
            <a:spLocks/>
          </p:cNvSpPr>
          <p:nvPr/>
        </p:nvSpPr>
        <p:spPr>
          <a:xfrm>
            <a:off x="1348603" y="268325"/>
            <a:ext cx="9925717" cy="927688"/>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Атрибуты потоков и мьютексов</a:t>
            </a:r>
            <a:endParaRPr lang="en-US" dirty="0"/>
          </a:p>
        </p:txBody>
      </p:sp>
      <p:sp>
        <p:nvSpPr>
          <p:cNvPr id="17" name="TextBox 16">
            <a:extLst>
              <a:ext uri="{FF2B5EF4-FFF2-40B4-BE49-F238E27FC236}">
                <a16:creationId xmlns:a16="http://schemas.microsoft.com/office/drawing/2014/main" id="{FE331497-FB58-4727-9BEA-A8FFD573D754}"/>
              </a:ext>
            </a:extLst>
          </p:cNvPr>
          <p:cNvSpPr txBox="1"/>
          <p:nvPr/>
        </p:nvSpPr>
        <p:spPr>
          <a:xfrm>
            <a:off x="864476" y="1879834"/>
            <a:ext cx="11079480" cy="2308324"/>
          </a:xfrm>
          <a:prstGeom prst="rect">
            <a:avLst/>
          </a:prstGeom>
          <a:noFill/>
        </p:spPr>
        <p:txBody>
          <a:bodyPr wrap="square">
            <a:spAutoFit/>
          </a:bodyPr>
          <a:lstStyle/>
          <a:p>
            <a:r>
              <a:rPr lang="ru-RU" dirty="0"/>
              <a:t>* Можно выбрать размер стека потока,</a:t>
            </a:r>
          </a:p>
          <a:p>
            <a:r>
              <a:rPr lang="ru-RU" dirty="0"/>
              <a:t>* Его приоритет выполнения (</a:t>
            </a:r>
            <a:r>
              <a:rPr lang="ru-RU" dirty="0" err="1"/>
              <a:t>scheduling</a:t>
            </a:r>
            <a:r>
              <a:rPr lang="ru-RU" dirty="0"/>
              <a:t> </a:t>
            </a:r>
            <a:r>
              <a:rPr lang="ru-RU" dirty="0" err="1"/>
              <a:t>priority</a:t>
            </a:r>
            <a:r>
              <a:rPr lang="ru-RU" dirty="0"/>
              <a:t>)</a:t>
            </a:r>
          </a:p>
          <a:p>
            <a:r>
              <a:rPr lang="ru-RU" dirty="0"/>
              <a:t>* Его алгоритм планирования (</a:t>
            </a:r>
            <a:r>
              <a:rPr lang="ru-RU" dirty="0" err="1"/>
              <a:t>Scheduling</a:t>
            </a:r>
            <a:r>
              <a:rPr lang="ru-RU" dirty="0"/>
              <a:t> </a:t>
            </a:r>
            <a:r>
              <a:rPr lang="ru-RU" dirty="0" err="1"/>
              <a:t>policy</a:t>
            </a:r>
            <a:r>
              <a:rPr lang="ru-RU" dirty="0"/>
              <a:t>) - тут есть разные планировщики (SCHED_FIFO, SCHED_RR, SCHED_OTHER)</a:t>
            </a:r>
          </a:p>
          <a:p>
            <a:r>
              <a:rPr lang="ru-RU" dirty="0"/>
              <a:t>* Можно его </a:t>
            </a:r>
            <a:r>
              <a:rPr lang="ru-RU" dirty="0" err="1"/>
              <a:t>отдетачить</a:t>
            </a:r>
            <a:r>
              <a:rPr lang="ru-RU" dirty="0"/>
              <a:t> от родительского потока и тогда родительскому потоку не нужно ожидать завершения этого потока с </a:t>
            </a:r>
            <a:r>
              <a:rPr lang="ru-RU" dirty="0" err="1"/>
              <a:t>pthread_join</a:t>
            </a:r>
            <a:r>
              <a:rPr lang="ru-RU" dirty="0"/>
              <a:t> (такое ожидание будет вечным, т.к. дочерний поток не вернет результат родительскому). Однако при завершении родительского процесса поток с таким атрибутом все равно будет завершен. </a:t>
            </a:r>
          </a:p>
        </p:txBody>
      </p:sp>
      <p:sp>
        <p:nvSpPr>
          <p:cNvPr id="21" name="TextBox 20">
            <a:extLst>
              <a:ext uri="{FF2B5EF4-FFF2-40B4-BE49-F238E27FC236}">
                <a16:creationId xmlns:a16="http://schemas.microsoft.com/office/drawing/2014/main" id="{0CE81734-293A-4C45-A59A-C6263AFEFAD4}"/>
              </a:ext>
            </a:extLst>
          </p:cNvPr>
          <p:cNvSpPr txBox="1"/>
          <p:nvPr/>
        </p:nvSpPr>
        <p:spPr>
          <a:xfrm>
            <a:off x="864476" y="4313460"/>
            <a:ext cx="6094948" cy="369332"/>
          </a:xfrm>
          <a:prstGeom prst="rect">
            <a:avLst/>
          </a:prstGeom>
          <a:noFill/>
        </p:spPr>
        <p:txBody>
          <a:bodyPr wrap="square">
            <a:spAutoFit/>
          </a:bodyPr>
          <a:lstStyle/>
          <a:p>
            <a:r>
              <a:rPr lang="en-US" b="1" dirty="0"/>
              <a:t>man </a:t>
            </a:r>
            <a:r>
              <a:rPr lang="en-US" b="1" dirty="0" err="1"/>
              <a:t>pthread_mutexattr_init</a:t>
            </a:r>
            <a:r>
              <a:rPr lang="en-US" b="1" dirty="0"/>
              <a:t> </a:t>
            </a:r>
          </a:p>
        </p:txBody>
      </p:sp>
      <p:sp>
        <p:nvSpPr>
          <p:cNvPr id="25" name="TextBox 24">
            <a:extLst>
              <a:ext uri="{FF2B5EF4-FFF2-40B4-BE49-F238E27FC236}">
                <a16:creationId xmlns:a16="http://schemas.microsoft.com/office/drawing/2014/main" id="{5F2C801D-9F2C-4805-BC7F-228BBAAD1C4F}"/>
              </a:ext>
            </a:extLst>
          </p:cNvPr>
          <p:cNvSpPr txBox="1"/>
          <p:nvPr/>
        </p:nvSpPr>
        <p:spPr>
          <a:xfrm>
            <a:off x="864476" y="4682792"/>
            <a:ext cx="11123623" cy="1477328"/>
          </a:xfrm>
          <a:prstGeom prst="rect">
            <a:avLst/>
          </a:prstGeom>
          <a:noFill/>
        </p:spPr>
        <p:txBody>
          <a:bodyPr wrap="square">
            <a:spAutoFit/>
          </a:bodyPr>
          <a:lstStyle/>
          <a:p>
            <a:r>
              <a:rPr lang="ru-RU" dirty="0"/>
              <a:t>Чаще всего встречается такой атрибут как тип мьютекса (</a:t>
            </a:r>
            <a:r>
              <a:rPr lang="ru-RU" dirty="0" err="1"/>
              <a:t>deadlocking</a:t>
            </a:r>
            <a:r>
              <a:rPr lang="ru-RU" dirty="0"/>
              <a:t>, </a:t>
            </a:r>
            <a:r>
              <a:rPr lang="ru-RU" dirty="0" err="1"/>
              <a:t>deadlock-detecting</a:t>
            </a:r>
            <a:r>
              <a:rPr lang="ru-RU" dirty="0"/>
              <a:t>, </a:t>
            </a:r>
            <a:r>
              <a:rPr lang="ru-RU" dirty="0" err="1"/>
              <a:t>recursive</a:t>
            </a:r>
            <a:r>
              <a:rPr lang="ru-RU" dirty="0"/>
              <a:t>, </a:t>
            </a:r>
            <a:r>
              <a:rPr lang="ru-RU" dirty="0" err="1"/>
              <a:t>etc</a:t>
            </a:r>
            <a:r>
              <a:rPr lang="ru-RU" dirty="0"/>
              <a:t>)   </a:t>
            </a:r>
          </a:p>
          <a:p>
            <a:r>
              <a:rPr lang="ru-RU" dirty="0"/>
              <a:t>Рекурсивный мьютекс позволяет захватывать один и тот же ресурс много раз без </a:t>
            </a:r>
            <a:r>
              <a:rPr lang="ru-RU" dirty="0" err="1"/>
              <a:t>дедлока</a:t>
            </a:r>
            <a:r>
              <a:rPr lang="ru-RU" dirty="0"/>
              <a:t>. </a:t>
            </a:r>
          </a:p>
          <a:p>
            <a:endParaRPr lang="ru-RU" dirty="0"/>
          </a:p>
          <a:p>
            <a:r>
              <a:rPr lang="en-US" dirty="0"/>
              <a:t>Deadlock (</a:t>
            </a:r>
            <a:r>
              <a:rPr lang="ru-RU" dirty="0" err="1"/>
              <a:t>дедлок</a:t>
            </a:r>
            <a:r>
              <a:rPr lang="ru-RU" dirty="0"/>
              <a:t>) </a:t>
            </a:r>
            <a:r>
              <a:rPr lang="en-US" dirty="0"/>
              <a:t>-</a:t>
            </a:r>
            <a:r>
              <a:rPr lang="ru-RU" dirty="0"/>
              <a:t> </a:t>
            </a:r>
            <a:r>
              <a:rPr lang="ru-RU" b="1" dirty="0"/>
              <a:t>это зависание потока намертво при попытке </a:t>
            </a:r>
            <a:r>
              <a:rPr lang="ru-RU" b="1" dirty="0" err="1"/>
              <a:t>залочиться</a:t>
            </a:r>
            <a:r>
              <a:rPr lang="ru-RU" b="1" dirty="0"/>
              <a:t> дважды</a:t>
            </a:r>
            <a:r>
              <a:rPr lang="ru-RU" dirty="0"/>
              <a:t> на одном и том же мьютексе</a:t>
            </a:r>
          </a:p>
        </p:txBody>
      </p:sp>
    </p:spTree>
    <p:extLst>
      <p:ext uri="{BB962C8B-B14F-4D97-AF65-F5344CB8AC3E}">
        <p14:creationId xmlns:p14="http://schemas.microsoft.com/office/powerpoint/2010/main" val="334934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3" name="Заголовок 2">
            <a:extLst>
              <a:ext uri="{FF2B5EF4-FFF2-40B4-BE49-F238E27FC236}">
                <a16:creationId xmlns:a16="http://schemas.microsoft.com/office/drawing/2014/main" id="{4D116EB8-97EB-4A3B-B1BB-B1CCA85EA58C}"/>
              </a:ext>
            </a:extLst>
          </p:cNvPr>
          <p:cNvSpPr txBox="1">
            <a:spLocks/>
          </p:cNvSpPr>
          <p:nvPr/>
        </p:nvSpPr>
        <p:spPr>
          <a:xfrm>
            <a:off x="1348603" y="207142"/>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Условные переменные</a:t>
            </a:r>
            <a:endParaRPr lang="en-US" dirty="0"/>
          </a:p>
        </p:txBody>
      </p:sp>
      <p:sp>
        <p:nvSpPr>
          <p:cNvPr id="6" name="TextBox 5">
            <a:extLst>
              <a:ext uri="{FF2B5EF4-FFF2-40B4-BE49-F238E27FC236}">
                <a16:creationId xmlns:a16="http://schemas.microsoft.com/office/drawing/2014/main" id="{CFD1048D-55F5-41D8-93A0-D463F5083C75}"/>
              </a:ext>
            </a:extLst>
          </p:cNvPr>
          <p:cNvSpPr txBox="1"/>
          <p:nvPr/>
        </p:nvSpPr>
        <p:spPr>
          <a:xfrm>
            <a:off x="1348603" y="1217636"/>
            <a:ext cx="9754125" cy="4524315"/>
          </a:xfrm>
          <a:prstGeom prst="rect">
            <a:avLst/>
          </a:prstGeom>
          <a:noFill/>
        </p:spPr>
        <p:txBody>
          <a:bodyPr wrap="square">
            <a:spAutoFit/>
          </a:bodyPr>
          <a:lstStyle/>
          <a:p>
            <a:r>
              <a:rPr lang="en-US" b="0" dirty="0">
                <a:solidFill>
                  <a:srgbClr val="D4D4D4"/>
                </a:solidFill>
                <a:effectLst/>
                <a:latin typeface="Consolas" panose="020B0609020204030204" pitchFamily="49" charset="0"/>
              </a:rPr>
              <a:t>global:</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pthread_mutex_t</a:t>
            </a:r>
            <a:r>
              <a:rPr lang="en-US" b="0" dirty="0">
                <a:solidFill>
                  <a:srgbClr val="D4D4D4"/>
                </a:solidFill>
                <a:effectLst/>
                <a:latin typeface="Consolas" panose="020B0609020204030204" pitchFamily="49" charset="0"/>
              </a:rPr>
              <a:t> mutex = PTHREAD_MUTEX_INITIALIZER;</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pthread_cond_t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cond</a:t>
            </a:r>
            <a:r>
              <a:rPr lang="en-US" b="0" dirty="0">
                <a:solidFill>
                  <a:srgbClr val="D4D4D4"/>
                </a:solidFill>
                <a:effectLst/>
                <a:latin typeface="Consolas" panose="020B0609020204030204" pitchFamily="49" charset="0"/>
              </a:rPr>
              <a:t> = PTHREAD_COND_INITIALIZER;</a:t>
            </a:r>
            <a:endParaRPr lang="en-US" b="0" dirty="0">
              <a:solidFill>
                <a:srgbClr val="CCCCCC"/>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thread1:</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pthread_mutex_lock</a:t>
            </a:r>
            <a:r>
              <a:rPr lang="en-US" b="0" dirty="0">
                <a:solidFill>
                  <a:srgbClr val="D4D4D4"/>
                </a:solidFill>
                <a:effectLst/>
                <a:latin typeface="Consolas" panose="020B0609020204030204" pitchFamily="49" charset="0"/>
              </a:rPr>
              <a:t>(&amp;</a:t>
            </a:r>
            <a:r>
              <a:rPr lang="en-US" b="0" dirty="0">
                <a:solidFill>
                  <a:srgbClr val="9CDCFE"/>
                </a:solidFill>
                <a:effectLst/>
                <a:latin typeface="Consolas" panose="020B0609020204030204" pitchFamily="49" charset="0"/>
              </a:rPr>
              <a:t>mutex</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while</a:t>
            </a:r>
            <a:r>
              <a:rPr lang="en-US" b="0" dirty="0">
                <a:solidFill>
                  <a:srgbClr val="D4D4D4"/>
                </a:solidFill>
                <a:effectLst/>
                <a:latin typeface="Consolas" panose="020B0609020204030204" pitchFamily="49" charset="0"/>
              </a:rPr>
              <a:t> (!condition)</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pthread_cond_wait</a:t>
            </a:r>
            <a:r>
              <a:rPr lang="en-US" b="0" dirty="0">
                <a:solidFill>
                  <a:srgbClr val="D4D4D4"/>
                </a:solidFill>
                <a:effectLst/>
                <a:latin typeface="Consolas" panose="020B0609020204030204" pitchFamily="49" charset="0"/>
              </a:rPr>
              <a:t>(&amp;</a:t>
            </a:r>
            <a:r>
              <a:rPr lang="en-US" b="0" dirty="0" err="1">
                <a:solidFill>
                  <a:srgbClr val="9CDCFE"/>
                </a:solidFill>
                <a:effectLst/>
                <a:latin typeface="Consolas" panose="020B0609020204030204" pitchFamily="49" charset="0"/>
              </a:rPr>
              <a:t>cond</a:t>
            </a:r>
            <a:r>
              <a:rPr lang="en-US" b="0" dirty="0">
                <a:solidFill>
                  <a:srgbClr val="D4D4D4"/>
                </a:solidFill>
                <a:effectLst/>
                <a:latin typeface="Consolas" panose="020B0609020204030204" pitchFamily="49" charset="0"/>
              </a:rPr>
              <a:t>, &amp;</a:t>
            </a:r>
            <a:r>
              <a:rPr lang="en-US" b="0" dirty="0">
                <a:solidFill>
                  <a:srgbClr val="9CDCFE"/>
                </a:solidFill>
                <a:effectLst/>
                <a:latin typeface="Consolas" panose="020B0609020204030204" pitchFamily="49" charset="0"/>
              </a:rPr>
              <a:t>mutex</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do something that requires holding the mutex and condition is true</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pthread_mutex_unlock</a:t>
            </a:r>
            <a:r>
              <a:rPr lang="en-US" b="0" dirty="0">
                <a:solidFill>
                  <a:srgbClr val="D4D4D4"/>
                </a:solidFill>
                <a:effectLst/>
                <a:latin typeface="Consolas" panose="020B0609020204030204" pitchFamily="49" charset="0"/>
              </a:rPr>
              <a:t>(&amp;</a:t>
            </a:r>
            <a:r>
              <a:rPr lang="en-US" b="0" dirty="0">
                <a:solidFill>
                  <a:srgbClr val="9CDCFE"/>
                </a:solidFill>
                <a:effectLst/>
                <a:latin typeface="Consolas" panose="020B0609020204030204" pitchFamily="49" charset="0"/>
              </a:rPr>
              <a:t>mutex</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D4D4D4"/>
                </a:solidFill>
                <a:effectLst/>
                <a:latin typeface="Consolas" panose="020B0609020204030204" pitchFamily="49" charset="0"/>
              </a:rPr>
              <a:t>thread2: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pthread_mutex_lock</a:t>
            </a:r>
            <a:r>
              <a:rPr lang="en-US" b="0" dirty="0">
                <a:solidFill>
                  <a:srgbClr val="D4D4D4"/>
                </a:solidFill>
                <a:effectLst/>
                <a:latin typeface="Consolas" panose="020B0609020204030204" pitchFamily="49" charset="0"/>
              </a:rPr>
              <a:t>(&amp;</a:t>
            </a:r>
            <a:r>
              <a:rPr lang="en-US" b="0" dirty="0">
                <a:solidFill>
                  <a:srgbClr val="9CDCFE"/>
                </a:solidFill>
                <a:effectLst/>
                <a:latin typeface="Consolas" panose="020B0609020204030204" pitchFamily="49" charset="0"/>
              </a:rPr>
              <a:t>mutex</a:t>
            </a:r>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do something that might make condition true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pthread_cond_signal</a:t>
            </a:r>
            <a:r>
              <a:rPr lang="en-US" b="0" dirty="0">
                <a:solidFill>
                  <a:srgbClr val="D4D4D4"/>
                </a:solidFill>
                <a:effectLst/>
                <a:latin typeface="Consolas" panose="020B0609020204030204" pitchFamily="49" charset="0"/>
              </a:rPr>
              <a:t>(&amp;</a:t>
            </a:r>
            <a:r>
              <a:rPr lang="en-US" b="0" dirty="0" err="1">
                <a:solidFill>
                  <a:srgbClr val="9CDCFE"/>
                </a:solidFill>
                <a:effectLst/>
                <a:latin typeface="Consolas" panose="020B0609020204030204" pitchFamily="49" charset="0"/>
              </a:rPr>
              <a:t>cond</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 // </a:t>
            </a:r>
            <a:r>
              <a:rPr lang="en-US" b="0" dirty="0" err="1">
                <a:solidFill>
                  <a:srgbClr val="6A9955"/>
                </a:solidFill>
                <a:effectLst/>
                <a:latin typeface="Consolas" panose="020B0609020204030204" pitchFamily="49" charset="0"/>
              </a:rPr>
              <a:t>или</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pthread_cond_broadcast</a:t>
            </a:r>
            <a:r>
              <a:rPr lang="en-US" b="0" dirty="0">
                <a:solidFill>
                  <a:srgbClr val="6A9955"/>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pthread_mutex_unlock</a:t>
            </a:r>
            <a:r>
              <a:rPr lang="en-US" b="0" dirty="0">
                <a:solidFill>
                  <a:srgbClr val="D4D4D4"/>
                </a:solidFill>
                <a:effectLst/>
                <a:latin typeface="Consolas" panose="020B0609020204030204" pitchFamily="49" charset="0"/>
              </a:rPr>
              <a:t>(&amp;</a:t>
            </a:r>
            <a:r>
              <a:rPr lang="en-US" b="0" dirty="0">
                <a:solidFill>
                  <a:srgbClr val="9CDCFE"/>
                </a:solidFill>
                <a:effectLst/>
                <a:latin typeface="Consolas" panose="020B0609020204030204" pitchFamily="49" charset="0"/>
              </a:rPr>
              <a:t>mutex</a:t>
            </a:r>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80BD444-AC54-40A6-BA88-8695A03DFE19}"/>
              </a:ext>
            </a:extLst>
          </p:cNvPr>
          <p:cNvSpPr txBox="1"/>
          <p:nvPr/>
        </p:nvSpPr>
        <p:spPr>
          <a:xfrm>
            <a:off x="770933" y="6071090"/>
            <a:ext cx="9448925" cy="369332"/>
          </a:xfrm>
          <a:prstGeom prst="rect">
            <a:avLst/>
          </a:prstGeom>
          <a:noFill/>
        </p:spPr>
        <p:txBody>
          <a:bodyPr wrap="square">
            <a:spAutoFit/>
          </a:bodyPr>
          <a:lstStyle/>
          <a:p>
            <a:r>
              <a:rPr lang="en-US" dirty="0">
                <a:solidFill>
                  <a:srgbClr val="D4D4D4"/>
                </a:solidFill>
                <a:latin typeface="Consolas" panose="020B0609020204030204" pitchFamily="49" charset="0"/>
              </a:rPr>
              <a:t>Signal – </a:t>
            </a:r>
            <a:r>
              <a:rPr lang="ru-RU" dirty="0">
                <a:solidFill>
                  <a:srgbClr val="D4D4D4"/>
                </a:solidFill>
                <a:latin typeface="Consolas" panose="020B0609020204030204" pitchFamily="49" charset="0"/>
              </a:rPr>
              <a:t>будит лишь один поток</a:t>
            </a:r>
            <a:r>
              <a:rPr lang="en-US" dirty="0">
                <a:solidFill>
                  <a:srgbClr val="D4D4D4"/>
                </a:solidFill>
                <a:latin typeface="Consolas" panose="020B0609020204030204" pitchFamily="49" charset="0"/>
              </a:rPr>
              <a:t>, broadcast </a:t>
            </a:r>
            <a:r>
              <a:rPr lang="ru-RU" dirty="0">
                <a:solidFill>
                  <a:srgbClr val="D4D4D4"/>
                </a:solidFill>
                <a:latin typeface="Consolas" panose="020B0609020204030204" pitchFamily="49" charset="0"/>
              </a:rPr>
              <a:t>сразу всех</a:t>
            </a:r>
            <a:endParaRPr lang="ru-RU" dirty="0"/>
          </a:p>
        </p:txBody>
      </p:sp>
    </p:spTree>
    <p:extLst>
      <p:ext uri="{BB962C8B-B14F-4D97-AF65-F5344CB8AC3E}">
        <p14:creationId xmlns:p14="http://schemas.microsoft.com/office/powerpoint/2010/main" val="2680658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Потоки (</a:t>
            </a:r>
            <a:r>
              <a:rPr lang="en-US" dirty="0"/>
              <a:t>threads)</a:t>
            </a:r>
          </a:p>
        </p:txBody>
      </p:sp>
      <p:pic>
        <p:nvPicPr>
          <p:cNvPr id="1026" name="Picture 2">
            <a:extLst>
              <a:ext uri="{FF2B5EF4-FFF2-40B4-BE49-F238E27FC236}">
                <a16:creationId xmlns:a16="http://schemas.microsoft.com/office/drawing/2014/main" id="{73FA4253-D6FB-479E-A6E2-2FFC3E2FD5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1969" y="1459698"/>
            <a:ext cx="4966401" cy="35758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0B0475C-0AD0-4143-BEEB-858C1D82B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1383" y="2438249"/>
            <a:ext cx="3135761" cy="20905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5A8D2A1-F383-45E4-A544-E864C7EA679C}"/>
              </a:ext>
            </a:extLst>
          </p:cNvPr>
          <p:cNvSpPr txBox="1"/>
          <p:nvPr/>
        </p:nvSpPr>
        <p:spPr>
          <a:xfrm>
            <a:off x="4572262" y="5398302"/>
            <a:ext cx="3047474" cy="461665"/>
          </a:xfrm>
          <a:prstGeom prst="rect">
            <a:avLst/>
          </a:prstGeom>
          <a:noFill/>
        </p:spPr>
        <p:txBody>
          <a:bodyPr wrap="square">
            <a:spAutoFit/>
          </a:bodyPr>
          <a:lstStyle/>
          <a:p>
            <a:pPr algn="l"/>
            <a:r>
              <a:rPr lang="en-US" sz="2400" b="1" dirty="0">
                <a:latin typeface="Times New Roman" panose="02020603050405020304" pitchFamily="18" charset="0"/>
                <a:cs typeface="Times New Roman" panose="02020603050405020304" pitchFamily="18" charset="0"/>
              </a:rPr>
              <a:t>thread - </a:t>
            </a:r>
            <a:r>
              <a:rPr lang="ru-RU" sz="2400" b="1" dirty="0">
                <a:latin typeface="Times New Roman" panose="02020603050405020304" pitchFamily="18" charset="0"/>
                <a:cs typeface="Times New Roman" panose="02020603050405020304" pitchFamily="18" charset="0"/>
              </a:rPr>
              <a:t>поток - нить</a:t>
            </a:r>
          </a:p>
        </p:txBody>
      </p:sp>
    </p:spTree>
    <p:extLst>
      <p:ext uri="{BB962C8B-B14F-4D97-AF65-F5344CB8AC3E}">
        <p14:creationId xmlns:p14="http://schemas.microsoft.com/office/powerpoint/2010/main" val="1018937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4" name="Рисунок 3">
            <a:extLst>
              <a:ext uri="{FF2B5EF4-FFF2-40B4-BE49-F238E27FC236}">
                <a16:creationId xmlns:a16="http://schemas.microsoft.com/office/drawing/2014/main" id="{E6833BDF-3A64-4AE8-8A25-A367A2490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7834" y="130519"/>
            <a:ext cx="5102337" cy="6596961"/>
          </a:xfrm>
          <a:prstGeom prst="rect">
            <a:avLst/>
          </a:prstGeom>
        </p:spPr>
      </p:pic>
      <p:sp>
        <p:nvSpPr>
          <p:cNvPr id="6" name="TextBox 5">
            <a:extLst>
              <a:ext uri="{FF2B5EF4-FFF2-40B4-BE49-F238E27FC236}">
                <a16:creationId xmlns:a16="http://schemas.microsoft.com/office/drawing/2014/main" id="{B9355910-06C1-406A-9179-2322EA14ABFE}"/>
              </a:ext>
            </a:extLst>
          </p:cNvPr>
          <p:cNvSpPr txBox="1"/>
          <p:nvPr/>
        </p:nvSpPr>
        <p:spPr>
          <a:xfrm>
            <a:off x="302287" y="0"/>
            <a:ext cx="6715547" cy="698652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Producer Consumer </a:t>
            </a:r>
            <a:r>
              <a:rPr lang="ru-RU" sz="1600" dirty="0">
                <a:latin typeface="Times New Roman" panose="02020603050405020304" pitchFamily="18" charset="0"/>
                <a:cs typeface="Times New Roman" panose="02020603050405020304" pitchFamily="18" charset="0"/>
              </a:rPr>
              <a:t>паттерн – классический пример с очередью</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Например есть клиенты (производители)</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каждый из них в случайное время производит запрос к серверам (потребителям). Очередь к серверам одна. Повар </a:t>
            </a:r>
            <a:r>
              <a:rPr lang="en-US" sz="1600" dirty="0">
                <a:latin typeface="Times New Roman" panose="02020603050405020304" pitchFamily="18" charset="0"/>
                <a:cs typeface="Times New Roman" panose="02020603050405020304" pitchFamily="18" charset="0"/>
              </a:rPr>
              <a:t>(producer)</a:t>
            </a:r>
            <a:r>
              <a:rPr lang="ru-RU" sz="1600" dirty="0">
                <a:latin typeface="Times New Roman" panose="02020603050405020304" pitchFamily="18" charset="0"/>
                <a:cs typeface="Times New Roman" panose="02020603050405020304" pitchFamily="18" charset="0"/>
              </a:rPr>
              <a:t> готовит – Курьер</a:t>
            </a:r>
            <a:r>
              <a:rPr lang="en-US" sz="1600" dirty="0">
                <a:latin typeface="Times New Roman" panose="02020603050405020304" pitchFamily="18" charset="0"/>
                <a:cs typeface="Times New Roman" panose="02020603050405020304" pitchFamily="18" charset="0"/>
              </a:rPr>
              <a:t> (consumer)</a:t>
            </a:r>
            <a:r>
              <a:rPr lang="ru-RU" sz="1600" dirty="0">
                <a:latin typeface="Times New Roman" panose="02020603050405020304" pitchFamily="18" charset="0"/>
                <a:cs typeface="Times New Roman" panose="02020603050405020304" pitchFamily="18" charset="0"/>
              </a:rPr>
              <a:t> забирает.</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ThreadPool</a:t>
            </a:r>
            <a:r>
              <a:rPr lang="en-US" sz="1600" dirty="0">
                <a:latin typeface="Times New Roman" panose="02020603050405020304" pitchFamily="18" charset="0"/>
                <a:cs typeface="Times New Roman" panose="02020603050405020304" pitchFamily="18" charset="0"/>
              </a:rPr>
              <a:t> – </a:t>
            </a:r>
            <a:r>
              <a:rPr lang="ru-RU" sz="1600" dirty="0">
                <a:latin typeface="Times New Roman" panose="02020603050405020304" pitchFamily="18" charset="0"/>
                <a:cs typeface="Times New Roman" panose="02020603050405020304" pitchFamily="18" charset="0"/>
              </a:rPr>
              <a:t>набор потоков (пул)</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которые готовы решать задачи</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поступающие из очереди. Например к нам поступают матрицы и нам необходимо посчитать от них обратную матрицу. Задача кладется в очередь </a:t>
            </a:r>
            <a:r>
              <a:rPr lang="ru-RU" sz="1600" dirty="0" err="1">
                <a:latin typeface="Times New Roman" panose="02020603050405020304" pitchFamily="18" charset="0"/>
                <a:cs typeface="Times New Roman" panose="02020603050405020304" pitchFamily="18" charset="0"/>
              </a:rPr>
              <a:t>тасков</a:t>
            </a:r>
            <a:r>
              <a:rPr lang="ru-RU" sz="1600" dirty="0">
                <a:latin typeface="Times New Roman" panose="02020603050405020304" pitchFamily="18" charset="0"/>
                <a:cs typeface="Times New Roman" panose="02020603050405020304" pitchFamily="18" charset="0"/>
              </a:rPr>
              <a:t> и потоки свободные эти задачки разбирают</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Futures and Promises </a:t>
            </a:r>
            <a:r>
              <a:rPr lang="ru-RU" sz="1600" dirty="0">
                <a:latin typeface="Times New Roman" panose="02020603050405020304" pitchFamily="18" charset="0"/>
                <a:cs typeface="Times New Roman" panose="02020603050405020304" pitchFamily="18" charset="0"/>
              </a:rPr>
              <a:t>паттерн относится к асинхронному  программированию. Пример: заказываем еду в ресторане и получаем чек (Future) – способ обменяться на еду. Пока еда готовится, мы делаем что-то ещё (в телефоне сидим). Когда блюдо будет готово (</a:t>
            </a:r>
            <a:r>
              <a:rPr lang="ru-RU" sz="1600" dirty="0" err="1">
                <a:latin typeface="Times New Roman" panose="02020603050405020304" pitchFamily="18" charset="0"/>
                <a:cs typeface="Times New Roman" panose="02020603050405020304" pitchFamily="18" charset="0"/>
              </a:rPr>
              <a:t>Promise</a:t>
            </a:r>
            <a:r>
              <a:rPr lang="ru-RU" sz="1600" dirty="0">
                <a:latin typeface="Times New Roman" panose="02020603050405020304" pitchFamily="18" charset="0"/>
                <a:cs typeface="Times New Roman" panose="02020603050405020304" pitchFamily="18" charset="0"/>
              </a:rPr>
              <a:t> – обещание выполнено), ты обменяешь чек на еду. </a:t>
            </a:r>
            <a:br>
              <a:rPr lang="ru-RU" sz="1600" dirty="0">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a:t>
            </a:r>
            <a:r>
              <a:rPr lang="ru-RU" sz="1600" dirty="0" err="1">
                <a:latin typeface="Times New Roman" panose="02020603050405020304" pitchFamily="18" charset="0"/>
                <a:cs typeface="Times New Roman" panose="02020603050405020304" pitchFamily="18" charset="0"/>
              </a:rPr>
              <a:t>promise</a:t>
            </a:r>
            <a:r>
              <a:rPr lang="ru-RU" sz="1600" dirty="0">
                <a:latin typeface="Times New Roman" panose="02020603050405020304" pitchFamily="18" charset="0"/>
                <a:cs typeface="Times New Roman" panose="02020603050405020304" pitchFamily="18" charset="0"/>
              </a:rPr>
              <a:t>" - это то куда ИСПОЛНИТЕЛЬ положит результат</a:t>
            </a:r>
            <a:br>
              <a:rPr lang="ru-RU" sz="1600" dirty="0">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a:t>
            </a:r>
            <a:r>
              <a:rPr lang="ru-RU" sz="1600" dirty="0" err="1">
                <a:latin typeface="Times New Roman" panose="02020603050405020304" pitchFamily="18" charset="0"/>
                <a:cs typeface="Times New Roman" panose="02020603050405020304" pitchFamily="18" charset="0"/>
              </a:rPr>
              <a:t>future</a:t>
            </a:r>
            <a:r>
              <a:rPr lang="ru-RU" sz="1600" dirty="0">
                <a:latin typeface="Times New Roman" panose="02020603050405020304" pitchFamily="18" charset="0"/>
                <a:cs typeface="Times New Roman" panose="02020603050405020304" pitchFamily="18" charset="0"/>
              </a:rPr>
              <a:t>" - это то откуда ПОТРЕБИТЕЛЬ заберет результат</a:t>
            </a:r>
            <a:br>
              <a:rPr lang="en-US" sz="1600" dirty="0">
                <a:latin typeface="Times New Roman" panose="02020603050405020304" pitchFamily="18" charset="0"/>
                <a:cs typeface="Times New Roman" panose="02020603050405020304" pitchFamily="18" charset="0"/>
              </a:rPr>
            </a:br>
            <a:endParaRPr lang="ru-RU"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Barrier </a:t>
            </a:r>
            <a:r>
              <a:rPr lang="ru-RU" sz="1600" dirty="0">
                <a:latin typeface="Times New Roman" panose="02020603050405020304" pitchFamily="18" charset="0"/>
                <a:cs typeface="Times New Roman" panose="02020603050405020304" pitchFamily="18" charset="0"/>
              </a:rPr>
              <a:t>паттерн – останавливает все потоки на определенной фазе выполнения и дает им работать дальше когда все завершат работу. Пример: Игра начнется когда все игроки загрузятся</a:t>
            </a:r>
            <a:br>
              <a:rPr lang="en-US" sz="1600" dirty="0">
                <a:latin typeface="Times New Roman" panose="02020603050405020304" pitchFamily="18" charset="0"/>
                <a:cs typeface="Times New Roman" panose="02020603050405020304" pitchFamily="18" charset="0"/>
              </a:rPr>
            </a:br>
            <a:endParaRPr lang="ru-RU"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Monitor Object – </a:t>
            </a:r>
            <a:r>
              <a:rPr lang="ru-RU" sz="1600" dirty="0">
                <a:latin typeface="Times New Roman" panose="02020603050405020304" pitchFamily="18" charset="0"/>
                <a:cs typeface="Times New Roman" panose="02020603050405020304" pitchFamily="18" charset="0"/>
              </a:rPr>
              <a:t>Единственный объект в системе</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который синхронизирует получение доступов</a:t>
            </a:r>
            <a:br>
              <a:rPr lang="ru-RU"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RW lock – </a:t>
            </a:r>
            <a:r>
              <a:rPr lang="ru-RU" sz="1600" dirty="0">
                <a:latin typeface="Times New Roman" panose="02020603050405020304" pitchFamily="18" charset="0"/>
                <a:cs typeface="Times New Roman" panose="02020603050405020304" pitchFamily="18" charset="0"/>
              </a:rPr>
              <a:t>читатели читают всегда пока писатель не пишет</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а писатель может писать лишь когда читатели не читают</a:t>
            </a:r>
          </a:p>
          <a:p>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84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6" name="Заголовок 2">
            <a:extLst>
              <a:ext uri="{FF2B5EF4-FFF2-40B4-BE49-F238E27FC236}">
                <a16:creationId xmlns:a16="http://schemas.microsoft.com/office/drawing/2014/main" id="{8A2057EE-4298-40AC-95E2-E8B1E63960A3}"/>
              </a:ext>
            </a:extLst>
          </p:cNvPr>
          <p:cNvSpPr txBox="1">
            <a:spLocks/>
          </p:cNvSpPr>
          <p:nvPr/>
        </p:nvSpPr>
        <p:spPr>
          <a:xfrm>
            <a:off x="1348603" y="207142"/>
            <a:ext cx="9925717" cy="927688"/>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Пример </a:t>
            </a:r>
            <a:r>
              <a:rPr lang="en-US" dirty="0"/>
              <a:t>FIFO </a:t>
            </a:r>
            <a:r>
              <a:rPr lang="ru-RU" dirty="0"/>
              <a:t>производитель-потребитель</a:t>
            </a:r>
            <a:endParaRPr lang="en-US" dirty="0"/>
          </a:p>
        </p:txBody>
      </p:sp>
    </p:spTree>
    <p:extLst>
      <p:ext uri="{BB962C8B-B14F-4D97-AF65-F5344CB8AC3E}">
        <p14:creationId xmlns:p14="http://schemas.microsoft.com/office/powerpoint/2010/main" val="231948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6" name="Заголовок 2">
            <a:extLst>
              <a:ext uri="{FF2B5EF4-FFF2-40B4-BE49-F238E27FC236}">
                <a16:creationId xmlns:a16="http://schemas.microsoft.com/office/drawing/2014/main" id="{8A2057EE-4298-40AC-95E2-E8B1E63960A3}"/>
              </a:ext>
            </a:extLst>
          </p:cNvPr>
          <p:cNvSpPr txBox="1">
            <a:spLocks/>
          </p:cNvSpPr>
          <p:nvPr/>
        </p:nvSpPr>
        <p:spPr>
          <a:xfrm>
            <a:off x="1348603" y="207142"/>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Пример </a:t>
            </a:r>
            <a:r>
              <a:rPr lang="en-US" dirty="0" err="1"/>
              <a:t>threadpool</a:t>
            </a:r>
            <a:endParaRPr lang="en-US" dirty="0"/>
          </a:p>
        </p:txBody>
      </p:sp>
    </p:spTree>
    <p:extLst>
      <p:ext uri="{BB962C8B-B14F-4D97-AF65-F5344CB8AC3E}">
        <p14:creationId xmlns:p14="http://schemas.microsoft.com/office/powerpoint/2010/main" val="2465447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6" name="Заголовок 2">
            <a:extLst>
              <a:ext uri="{FF2B5EF4-FFF2-40B4-BE49-F238E27FC236}">
                <a16:creationId xmlns:a16="http://schemas.microsoft.com/office/drawing/2014/main" id="{8A2057EE-4298-40AC-95E2-E8B1E63960A3}"/>
              </a:ext>
            </a:extLst>
          </p:cNvPr>
          <p:cNvSpPr txBox="1">
            <a:spLocks/>
          </p:cNvSpPr>
          <p:nvPr/>
        </p:nvSpPr>
        <p:spPr>
          <a:xfrm>
            <a:off x="1348603" y="207142"/>
            <a:ext cx="9925717" cy="927688"/>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Отладка многопоточных программ</a:t>
            </a:r>
            <a:endParaRPr lang="en-US" dirty="0"/>
          </a:p>
        </p:txBody>
      </p:sp>
    </p:spTree>
    <p:extLst>
      <p:ext uri="{BB962C8B-B14F-4D97-AF65-F5344CB8AC3E}">
        <p14:creationId xmlns:p14="http://schemas.microsoft.com/office/powerpoint/2010/main" val="1335414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6" name="Заголовок 2">
            <a:extLst>
              <a:ext uri="{FF2B5EF4-FFF2-40B4-BE49-F238E27FC236}">
                <a16:creationId xmlns:a16="http://schemas.microsoft.com/office/drawing/2014/main" id="{8A2057EE-4298-40AC-95E2-E8B1E63960A3}"/>
              </a:ext>
            </a:extLst>
          </p:cNvPr>
          <p:cNvSpPr txBox="1">
            <a:spLocks/>
          </p:cNvSpPr>
          <p:nvPr/>
        </p:nvSpPr>
        <p:spPr>
          <a:xfrm>
            <a:off x="1348603" y="207142"/>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На заметку</a:t>
            </a:r>
            <a:endParaRPr lang="en-US" dirty="0"/>
          </a:p>
        </p:txBody>
      </p:sp>
      <p:pic>
        <p:nvPicPr>
          <p:cNvPr id="1028" name="Picture 4" descr="The More You Know': There's More to Know - The Atlantic">
            <a:extLst>
              <a:ext uri="{FF2B5EF4-FFF2-40B4-BE49-F238E27FC236}">
                <a16:creationId xmlns:a16="http://schemas.microsoft.com/office/drawing/2014/main" id="{468E1FE0-3944-4693-9ECF-E284F23C3B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07552" y="333074"/>
            <a:ext cx="2579648" cy="193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912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6" name="Заголовок 2">
            <a:extLst>
              <a:ext uri="{FF2B5EF4-FFF2-40B4-BE49-F238E27FC236}">
                <a16:creationId xmlns:a16="http://schemas.microsoft.com/office/drawing/2014/main" id="{8A2057EE-4298-40AC-95E2-E8B1E63960A3}"/>
              </a:ext>
            </a:extLst>
          </p:cNvPr>
          <p:cNvSpPr txBox="1">
            <a:spLocks/>
          </p:cNvSpPr>
          <p:nvPr/>
        </p:nvSpPr>
        <p:spPr>
          <a:xfrm>
            <a:off x="1348603" y="207142"/>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Литература</a:t>
            </a:r>
            <a:endParaRPr lang="en-US" dirty="0"/>
          </a:p>
        </p:txBody>
      </p:sp>
      <p:sp>
        <p:nvSpPr>
          <p:cNvPr id="8" name="TextBox 7">
            <a:extLst>
              <a:ext uri="{FF2B5EF4-FFF2-40B4-BE49-F238E27FC236}">
                <a16:creationId xmlns:a16="http://schemas.microsoft.com/office/drawing/2014/main" id="{8D7A3216-D11B-418C-8B99-68A125270273}"/>
              </a:ext>
            </a:extLst>
          </p:cNvPr>
          <p:cNvSpPr txBox="1"/>
          <p:nvPr/>
        </p:nvSpPr>
        <p:spPr>
          <a:xfrm>
            <a:off x="538846" y="1486829"/>
            <a:ext cx="11545229" cy="440120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1. Blaise Barney. POSIX Threads Programming // </a:t>
            </a:r>
            <a:r>
              <a:rPr lang="en-US" sz="2000" dirty="0">
                <a:latin typeface="Times New Roman" panose="02020603050405020304" pitchFamily="18" charset="0"/>
                <a:cs typeface="Times New Roman" panose="02020603050405020304" pitchFamily="18" charset="0"/>
                <a:hlinkClick r:id="rId3"/>
              </a:rPr>
              <a:t>https://computing.llnl.gov/tutorials/pthreads</a:t>
            </a:r>
            <a:br>
              <a:rPr lang="ru-RU"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Maurice Herlihy, Nir Shavit. The Art of Multiprocessor Programming. – Morgan Kaufmann, 2008. – 528 p</a:t>
            </a:r>
            <a:br>
              <a:rPr lang="ru-RU"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a:t>
            </a:r>
            <a:r>
              <a:rPr lang="ru-RU" sz="2000" dirty="0">
                <a:latin typeface="Times New Roman" panose="02020603050405020304" pitchFamily="18" charset="0"/>
                <a:cs typeface="Times New Roman" panose="02020603050405020304" pitchFamily="18" charset="0"/>
              </a:rPr>
              <a:t>Эндрюс Г.Р. Основы многопоточного, параллельного и распределенного программирования. – М.:</a:t>
            </a:r>
          </a:p>
          <a:p>
            <a:r>
              <a:rPr lang="ru-RU" sz="2000" dirty="0">
                <a:latin typeface="Times New Roman" panose="02020603050405020304" pitchFamily="18" charset="0"/>
                <a:cs typeface="Times New Roman" panose="02020603050405020304" pitchFamily="18" charset="0"/>
              </a:rPr>
              <a:t>Вильямс, 2003. – 512 с.</a:t>
            </a:r>
            <a:br>
              <a:rPr lang="ru-RU" sz="2000" dirty="0">
                <a:latin typeface="Times New Roman" panose="02020603050405020304" pitchFamily="18" charset="0"/>
                <a:cs typeface="Times New Roman" panose="02020603050405020304" pitchFamily="18" charset="0"/>
              </a:rPr>
            </a:br>
            <a:endParaRPr lang="ru-RU"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4. «Экстремальный </a:t>
            </a:r>
            <a:r>
              <a:rPr lang="en-US" sz="2000" dirty="0">
                <a:latin typeface="Times New Roman" panose="02020603050405020304" pitchFamily="18" charset="0"/>
                <a:cs typeface="Times New Roman" panose="02020603050405020304" pitchFamily="18" charset="0"/>
              </a:rPr>
              <a:t>C</a:t>
            </a:r>
            <a:r>
              <a:rPr lang="ru-RU" sz="2000" dirty="0">
                <a:latin typeface="Times New Roman" panose="02020603050405020304" pitchFamily="18" charset="0"/>
                <a:cs typeface="Times New Roman" panose="02020603050405020304" pitchFamily="18" charset="0"/>
              </a:rPr>
              <a:t>и. Параллелизм, ООП и продвинутые возможности»</a:t>
            </a:r>
            <a:br>
              <a:rPr lang="ru-RU" sz="2000" dirty="0">
                <a:latin typeface="Times New Roman" panose="02020603050405020304" pitchFamily="18" charset="0"/>
                <a:cs typeface="Times New Roman" panose="02020603050405020304" pitchFamily="18" charset="0"/>
              </a:rPr>
            </a:br>
            <a:endParaRPr lang="ru-RU"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5.  </a:t>
            </a:r>
            <a:r>
              <a:rPr lang="en-US" sz="2000" dirty="0">
                <a:latin typeface="Times New Roman" panose="02020603050405020304" pitchFamily="18" charset="0"/>
                <a:cs typeface="Times New Roman" panose="02020603050405020304" pitchFamily="18" charset="0"/>
              </a:rPr>
              <a:t>Darryl Gove. Multicore Application Programming: for Windows, Linux, and Oracle Solaris. – Addison-Wesley, – 480 p.</a:t>
            </a:r>
            <a:br>
              <a:rPr lang="ru-RU"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 </a:t>
            </a:r>
            <a:r>
              <a:rPr lang="ru-RU" sz="2000" dirty="0">
                <a:latin typeface="Times New Roman" panose="02020603050405020304" pitchFamily="18" charset="0"/>
                <a:cs typeface="Times New Roman" panose="02020603050405020304" pitchFamily="18" charset="0"/>
              </a:rPr>
              <a:t>Спросить вашего любимого китайского кореша объяснить. А также на видеохостингах очень много неплохих объяснений</a:t>
            </a:r>
          </a:p>
        </p:txBody>
      </p:sp>
    </p:spTree>
    <p:extLst>
      <p:ext uri="{BB962C8B-B14F-4D97-AF65-F5344CB8AC3E}">
        <p14:creationId xmlns:p14="http://schemas.microsoft.com/office/powerpoint/2010/main" val="3960032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8EE967-943B-407F-8E78-2668FBEBC15D}"/>
              </a:ext>
            </a:extLst>
          </p:cNvPr>
          <p:cNvSpPr txBox="1"/>
          <p:nvPr/>
        </p:nvSpPr>
        <p:spPr>
          <a:xfrm>
            <a:off x="4643100" y="3632375"/>
            <a:ext cx="6520988" cy="523220"/>
          </a:xfrm>
          <a:prstGeom prst="rect">
            <a:avLst/>
          </a:prstGeom>
          <a:noFill/>
        </p:spPr>
        <p:txBody>
          <a:bodyPr wrap="square">
            <a:spAutoFit/>
          </a:bodyPr>
          <a:lstStyle/>
          <a:p>
            <a:r>
              <a:rPr lang="ru-RU" sz="2800" dirty="0"/>
              <a:t>https://github.com/kruffka/C-Programming</a:t>
            </a:r>
          </a:p>
        </p:txBody>
      </p:sp>
      <p:pic>
        <p:nvPicPr>
          <p:cNvPr id="5" name="Рисунок 4">
            <a:extLst>
              <a:ext uri="{FF2B5EF4-FFF2-40B4-BE49-F238E27FC236}">
                <a16:creationId xmlns:a16="http://schemas.microsoft.com/office/drawing/2014/main" id="{4BA00CC5-DBBE-4494-A2EC-6CA07C6372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912" y="2309998"/>
            <a:ext cx="3498480" cy="3498480"/>
          </a:xfrm>
          <a:prstGeom prst="rect">
            <a:avLst/>
          </a:prstGeom>
        </p:spPr>
      </p:pic>
    </p:spTree>
    <p:extLst>
      <p:ext uri="{BB962C8B-B14F-4D97-AF65-F5344CB8AC3E}">
        <p14:creationId xmlns:p14="http://schemas.microsoft.com/office/powerpoint/2010/main" val="24476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Многопоточность </a:t>
            </a:r>
            <a:endParaRPr lang="en-US" dirty="0"/>
          </a:p>
        </p:txBody>
      </p:sp>
      <p:sp>
        <p:nvSpPr>
          <p:cNvPr id="8" name="TextBox 7">
            <a:extLst>
              <a:ext uri="{FF2B5EF4-FFF2-40B4-BE49-F238E27FC236}">
                <a16:creationId xmlns:a16="http://schemas.microsoft.com/office/drawing/2014/main" id="{EDE8F471-323C-4C2C-997F-24928D6242BD}"/>
              </a:ext>
            </a:extLst>
          </p:cNvPr>
          <p:cNvSpPr txBox="1"/>
          <p:nvPr/>
        </p:nvSpPr>
        <p:spPr>
          <a:xfrm>
            <a:off x="623000" y="1400517"/>
            <a:ext cx="10945998" cy="3416320"/>
          </a:xfrm>
          <a:prstGeom prst="rect">
            <a:avLst/>
          </a:prstGeom>
          <a:noFill/>
        </p:spPr>
        <p:txBody>
          <a:bodyPr wrap="square">
            <a:spAutoFit/>
          </a:bodyPr>
          <a:lstStyle/>
          <a:p>
            <a:r>
              <a:rPr lang="ru-RU" dirty="0" err="1">
                <a:latin typeface="Times New Roman" panose="02020603050405020304" pitchFamily="18" charset="0"/>
                <a:cs typeface="Times New Roman" panose="02020603050405020304" pitchFamily="18" charset="0"/>
              </a:rPr>
              <a:t>Многопото́чность</a:t>
            </a:r>
            <a:r>
              <a:rPr lang="ru-RU" dirty="0">
                <a:latin typeface="Times New Roman" panose="02020603050405020304" pitchFamily="18" charset="0"/>
                <a:cs typeface="Times New Roman" panose="02020603050405020304" pitchFamily="18" charset="0"/>
              </a:rPr>
              <a:t> (англ. </a:t>
            </a:r>
            <a:r>
              <a:rPr lang="ru-RU" dirty="0" err="1">
                <a:latin typeface="Times New Roman" panose="02020603050405020304" pitchFamily="18" charset="0"/>
                <a:cs typeface="Times New Roman" panose="02020603050405020304" pitchFamily="18" charset="0"/>
              </a:rPr>
              <a:t>Multithreading</a:t>
            </a:r>
            <a:r>
              <a:rPr lang="ru-RU" dirty="0">
                <a:latin typeface="Times New Roman" panose="02020603050405020304" pitchFamily="18" charset="0"/>
                <a:cs typeface="Times New Roman" panose="02020603050405020304" pitchFamily="18" charset="0"/>
              </a:rPr>
              <a:t>) — свойство платформы (например, операционной системы, виртуальной машины и т. д.) или приложения, состоящее в том, что процесс, порождённый в операционной системе, может состоять из нескольких потоков, выполняющихся «параллельно», то есть без предписанного порядка во времени. При выполнении некоторых задач такое разделение может достичь более эффективного использования ресурсов вычислительной машины.</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Многопоточность позволяет программе выполнять несколько задач одновременно. Например, когда вы используете веб-браузер: Один поток загружает содержимое веб-страницы (текст, изображения, видео), в то время как другой поток реагирует на ваши действия, такие как движение мыши или прокрутка страницы. Такая многозадачность делает браузер плавным и отзывчивым. Если потоки не используются, браузер может зависать и ждать завершения одной задачи, прежде чем приступить к следующей. Потоки обеспечивают плавность, скорость и отзывчивость работы программы.</a:t>
            </a:r>
          </a:p>
        </p:txBody>
      </p:sp>
    </p:spTree>
    <p:extLst>
      <p:ext uri="{BB962C8B-B14F-4D97-AF65-F5344CB8AC3E}">
        <p14:creationId xmlns:p14="http://schemas.microsoft.com/office/powerpoint/2010/main" val="321811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Процессы и потоки</a:t>
            </a:r>
            <a:endParaRPr lang="en-US" dirty="0"/>
          </a:p>
        </p:txBody>
      </p:sp>
      <p:sp>
        <p:nvSpPr>
          <p:cNvPr id="6" name="TextBox 5">
            <a:extLst>
              <a:ext uri="{FF2B5EF4-FFF2-40B4-BE49-F238E27FC236}">
                <a16:creationId xmlns:a16="http://schemas.microsoft.com/office/drawing/2014/main" id="{D5DBF1EC-0136-4CF0-98E4-11E47C37E2EA}"/>
              </a:ext>
            </a:extLst>
          </p:cNvPr>
          <p:cNvSpPr txBox="1"/>
          <p:nvPr/>
        </p:nvSpPr>
        <p:spPr>
          <a:xfrm>
            <a:off x="1133141" y="1312229"/>
            <a:ext cx="10552260" cy="2031325"/>
          </a:xfrm>
          <a:prstGeom prst="rect">
            <a:avLst/>
          </a:prstGeom>
          <a:noFill/>
        </p:spPr>
        <p:txBody>
          <a:bodyPr wrap="square">
            <a:spAutoFit/>
          </a:bodyPr>
          <a:lstStyle/>
          <a:p>
            <a:r>
              <a:rPr lang="ru-RU" b="1" dirty="0"/>
              <a:t>Процессы</a:t>
            </a:r>
            <a:r>
              <a:rPr lang="ru-RU" dirty="0"/>
              <a:t> — это программы, которые выполняются на CPU. Процесс требует больше времени для завершения и изолирован от других процессов, что означает, что он не разделяет с ними память</a:t>
            </a:r>
          </a:p>
          <a:p>
            <a:endParaRPr lang="ru-RU" dirty="0"/>
          </a:p>
          <a:p>
            <a:r>
              <a:rPr lang="ru-RU" dirty="0"/>
              <a:t>Потоки часто называют «легковесными процессами» (</a:t>
            </a:r>
            <a:r>
              <a:rPr lang="ru-RU" dirty="0" err="1"/>
              <a:t>lightweight</a:t>
            </a:r>
            <a:r>
              <a:rPr lang="ru-RU" dirty="0"/>
              <a:t> </a:t>
            </a:r>
            <a:r>
              <a:rPr lang="ru-RU" dirty="0" err="1"/>
              <a:t>process</a:t>
            </a:r>
            <a:r>
              <a:rPr lang="ru-RU" dirty="0"/>
              <a:t>), потому что они разделяют некоторые черты процессов, но меньше и быстрее. Каждый поток всегда является частью одного определенного процесса. Поток может находиться в следующих состояниях: Выполняется, Готов, Заблокирован, Сон.</a:t>
            </a:r>
          </a:p>
        </p:txBody>
      </p:sp>
      <p:grpSp>
        <p:nvGrpSpPr>
          <p:cNvPr id="11" name="Группа 10">
            <a:extLst>
              <a:ext uri="{FF2B5EF4-FFF2-40B4-BE49-F238E27FC236}">
                <a16:creationId xmlns:a16="http://schemas.microsoft.com/office/drawing/2014/main" id="{D55194FB-5324-4B55-8E90-D2933AD2A732}"/>
              </a:ext>
            </a:extLst>
          </p:cNvPr>
          <p:cNvGrpSpPr/>
          <p:nvPr/>
        </p:nvGrpSpPr>
        <p:grpSpPr>
          <a:xfrm>
            <a:off x="3935073" y="3343554"/>
            <a:ext cx="7498080" cy="3207519"/>
            <a:chOff x="4593792" y="3190851"/>
            <a:chExt cx="7091609" cy="2975152"/>
          </a:xfrm>
        </p:grpSpPr>
        <p:pic>
          <p:nvPicPr>
            <p:cNvPr id="2052" name="Picture 4">
              <a:extLst>
                <a:ext uri="{FF2B5EF4-FFF2-40B4-BE49-F238E27FC236}">
                  <a16:creationId xmlns:a16="http://schemas.microsoft.com/office/drawing/2014/main" id="{7AE90876-8602-45DB-AE5B-0BB62C073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92" y="3190851"/>
              <a:ext cx="7091609" cy="297515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9B0465C-C1A8-45B0-A42C-7D382BB840A3}"/>
                </a:ext>
              </a:extLst>
            </p:cNvPr>
            <p:cNvSpPr txBox="1"/>
            <p:nvPr/>
          </p:nvSpPr>
          <p:spPr>
            <a:xfrm>
              <a:off x="4684306" y="3429000"/>
              <a:ext cx="2823385" cy="1354217"/>
            </a:xfrm>
            <a:prstGeom prst="rect">
              <a:avLst/>
            </a:prstGeom>
            <a:noFill/>
          </p:spPr>
          <p:txBody>
            <a:bodyPr wrap="square">
              <a:spAutoFit/>
            </a:bodyPr>
            <a:lstStyle/>
            <a:p>
              <a:pPr marL="285750" indent="-285750">
                <a:buFont typeface="Arial" panose="020B0604020202020204" pitchFamily="34" charset="0"/>
                <a:buChar char="•"/>
              </a:pPr>
              <a:r>
                <a:rPr lang="en-US" sz="1600" dirty="0"/>
                <a:t>Running or Runnable (R)</a:t>
              </a:r>
            </a:p>
            <a:p>
              <a:pPr marL="285750" indent="-285750">
                <a:buFont typeface="Arial" panose="020B0604020202020204" pitchFamily="34" charset="0"/>
                <a:buChar char="•"/>
              </a:pPr>
              <a:r>
                <a:rPr lang="en-US" sz="1600" dirty="0"/>
                <a:t>Uninterruptible Sleep (D)</a:t>
              </a:r>
            </a:p>
            <a:p>
              <a:pPr marL="285750" indent="-285750">
                <a:buFont typeface="Arial" panose="020B0604020202020204" pitchFamily="34" charset="0"/>
                <a:buChar char="•"/>
              </a:pPr>
              <a:r>
                <a:rPr lang="en-US" sz="1600" dirty="0" err="1"/>
                <a:t>Interruptable</a:t>
              </a:r>
              <a:r>
                <a:rPr lang="en-US" sz="1600" dirty="0"/>
                <a:t> Sleep (S)</a:t>
              </a:r>
            </a:p>
            <a:p>
              <a:pPr marL="285750" indent="-285750">
                <a:buFont typeface="Arial" panose="020B0604020202020204" pitchFamily="34" charset="0"/>
                <a:buChar char="•"/>
              </a:pPr>
              <a:r>
                <a:rPr lang="en-US" sz="1600" dirty="0"/>
                <a:t>Stopped (T)</a:t>
              </a:r>
            </a:p>
            <a:p>
              <a:pPr marL="285750" indent="-285750">
                <a:buFont typeface="Arial" panose="020B0604020202020204" pitchFamily="34" charset="0"/>
                <a:buChar char="•"/>
              </a:pPr>
              <a:r>
                <a:rPr lang="en-US" sz="1600" dirty="0"/>
                <a:t>Zombie (Z)</a:t>
              </a:r>
              <a:endParaRPr lang="ru-RU" sz="1600" dirty="0"/>
            </a:p>
          </p:txBody>
        </p:sp>
      </p:grpSp>
    </p:spTree>
    <p:extLst>
      <p:ext uri="{BB962C8B-B14F-4D97-AF65-F5344CB8AC3E}">
        <p14:creationId xmlns:p14="http://schemas.microsoft.com/office/powerpoint/2010/main" val="399444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lt text">
            <a:extLst>
              <a:ext uri="{FF2B5EF4-FFF2-40B4-BE49-F238E27FC236}">
                <a16:creationId xmlns:a16="http://schemas.microsoft.com/office/drawing/2014/main" id="{799543B1-BC0C-4DD0-992F-4BBBED9E64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010"/>
          <a:stretch/>
        </p:blipFill>
        <p:spPr bwMode="auto">
          <a:xfrm>
            <a:off x="833997" y="402418"/>
            <a:ext cx="4234556" cy="38645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lt text">
            <a:extLst>
              <a:ext uri="{FF2B5EF4-FFF2-40B4-BE49-F238E27FC236}">
                <a16:creationId xmlns:a16="http://schemas.microsoft.com/office/drawing/2014/main" id="{EBB104DE-C758-44F5-9C7D-04CC38D870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3242"/>
          <a:stretch/>
        </p:blipFill>
        <p:spPr bwMode="auto">
          <a:xfrm>
            <a:off x="6881922" y="434918"/>
            <a:ext cx="4476081" cy="38645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0DE92F9-CD74-4E93-A5B2-54DF04F707A4}"/>
              </a:ext>
            </a:extLst>
          </p:cNvPr>
          <p:cNvSpPr txBox="1"/>
          <p:nvPr/>
        </p:nvSpPr>
        <p:spPr>
          <a:xfrm>
            <a:off x="7055962" y="6379856"/>
            <a:ext cx="6094948" cy="338554"/>
          </a:xfrm>
          <a:prstGeom prst="rect">
            <a:avLst/>
          </a:prstGeom>
          <a:noFill/>
        </p:spPr>
        <p:txBody>
          <a:bodyPr wrap="square">
            <a:spAutoFit/>
          </a:bodyPr>
          <a:lstStyle/>
          <a:p>
            <a:r>
              <a:rPr lang="en-US" sz="1600" dirty="0">
                <a:hlinkClick r:id="rId5">
                  <a:extLst>
                    <a:ext uri="{A12FA001-AC4F-418D-AE19-62706E023703}">
                      <ahyp:hlinkClr xmlns:ahyp="http://schemas.microsoft.com/office/drawing/2018/hyperlinkcolor" val="tx"/>
                    </a:ext>
                  </a:extLst>
                </a:hlinkClick>
              </a:rPr>
              <a:t>https://hpc-tutorials.llnl.gov/posix/what_is_a_thread/</a:t>
            </a:r>
            <a:endParaRPr lang="ru-RU" sz="1600" dirty="0"/>
          </a:p>
        </p:txBody>
      </p:sp>
      <p:sp>
        <p:nvSpPr>
          <p:cNvPr id="14" name="TextBox 13">
            <a:extLst>
              <a:ext uri="{FF2B5EF4-FFF2-40B4-BE49-F238E27FC236}">
                <a16:creationId xmlns:a16="http://schemas.microsoft.com/office/drawing/2014/main" id="{3C64C487-FC17-4807-A411-7AB4F54B146D}"/>
              </a:ext>
            </a:extLst>
          </p:cNvPr>
          <p:cNvSpPr txBox="1"/>
          <p:nvPr/>
        </p:nvSpPr>
        <p:spPr>
          <a:xfrm>
            <a:off x="774088" y="4266923"/>
            <a:ext cx="6094948" cy="2462213"/>
          </a:xfrm>
          <a:prstGeom prst="rect">
            <a:avLst/>
          </a:prstGeom>
          <a:noFill/>
        </p:spPr>
        <p:txBody>
          <a:bodyPr wrap="square">
            <a:spAutoFit/>
          </a:bodyPr>
          <a:lstStyle/>
          <a:p>
            <a:pPr marL="171450" indent="-171450">
              <a:buFont typeface="Arial" panose="020B0604020202020204" pitchFamily="34" charset="0"/>
              <a:buChar char="•"/>
            </a:pPr>
            <a:r>
              <a:rPr lang="en-US" sz="1400" dirty="0"/>
              <a:t>Identifying information (e.g. process ID and user ID)</a:t>
            </a:r>
          </a:p>
          <a:p>
            <a:pPr marL="171450" indent="-171450">
              <a:buFont typeface="Arial" panose="020B0604020202020204" pitchFamily="34" charset="0"/>
              <a:buChar char="•"/>
            </a:pPr>
            <a:r>
              <a:rPr lang="en-US" sz="1400" dirty="0"/>
              <a:t>Environment variables</a:t>
            </a:r>
          </a:p>
          <a:p>
            <a:pPr marL="171450" indent="-171450">
              <a:buFont typeface="Arial" panose="020B0604020202020204" pitchFamily="34" charset="0"/>
              <a:buChar char="•"/>
            </a:pPr>
            <a:r>
              <a:rPr lang="en-US" sz="1400" dirty="0"/>
              <a:t>Working directory</a:t>
            </a:r>
          </a:p>
          <a:p>
            <a:pPr marL="171450" indent="-171450">
              <a:buFont typeface="Arial" panose="020B0604020202020204" pitchFamily="34" charset="0"/>
              <a:buChar char="•"/>
            </a:pPr>
            <a:r>
              <a:rPr lang="en-US" sz="1400" dirty="0"/>
              <a:t>Program instructions</a:t>
            </a:r>
          </a:p>
          <a:p>
            <a:pPr marL="171450" indent="-171450">
              <a:buFont typeface="Arial" panose="020B0604020202020204" pitchFamily="34" charset="0"/>
              <a:buChar char="•"/>
            </a:pPr>
            <a:r>
              <a:rPr lang="en-US" sz="1400" dirty="0"/>
              <a:t>CPU state (e.g. registers, fault info)</a:t>
            </a:r>
          </a:p>
          <a:p>
            <a:pPr marL="171450" indent="-171450">
              <a:buFont typeface="Arial" panose="020B0604020202020204" pitchFamily="34" charset="0"/>
              <a:buChar char="•"/>
            </a:pPr>
            <a:r>
              <a:rPr lang="en-US" sz="1400" dirty="0"/>
              <a:t>Memory allocation (stack and heap)</a:t>
            </a:r>
          </a:p>
          <a:p>
            <a:pPr marL="171450" indent="-171450">
              <a:buFont typeface="Arial" panose="020B0604020202020204" pitchFamily="34" charset="0"/>
              <a:buChar char="•"/>
            </a:pPr>
            <a:r>
              <a:rPr lang="en-US" sz="1400" dirty="0"/>
              <a:t>File descriptors</a:t>
            </a:r>
          </a:p>
          <a:p>
            <a:pPr marL="171450" indent="-171450">
              <a:buFont typeface="Arial" panose="020B0604020202020204" pitchFamily="34" charset="0"/>
              <a:buChar char="•"/>
            </a:pPr>
            <a:r>
              <a:rPr lang="en-US" sz="1400" dirty="0"/>
              <a:t>Signal actions</a:t>
            </a:r>
          </a:p>
          <a:p>
            <a:pPr marL="171450" indent="-171450">
              <a:buFont typeface="Arial" panose="020B0604020202020204" pitchFamily="34" charset="0"/>
              <a:buChar char="•"/>
            </a:pPr>
            <a:r>
              <a:rPr lang="en-US" sz="1400" dirty="0"/>
              <a:t>Shared libraries</a:t>
            </a:r>
          </a:p>
          <a:p>
            <a:pPr marL="171450" indent="-171450">
              <a:buFont typeface="Arial" panose="020B0604020202020204" pitchFamily="34" charset="0"/>
              <a:buChar char="•"/>
            </a:pPr>
            <a:r>
              <a:rPr lang="en-US" sz="1400" dirty="0"/>
              <a:t>Inter-process communication related information (such as message queues, pipes, semaphores, or shared memory).</a:t>
            </a:r>
            <a:endParaRPr lang="ru-RU" sz="1400" dirty="0"/>
          </a:p>
        </p:txBody>
      </p:sp>
      <p:sp>
        <p:nvSpPr>
          <p:cNvPr id="18" name="TextBox 17">
            <a:extLst>
              <a:ext uri="{FF2B5EF4-FFF2-40B4-BE49-F238E27FC236}">
                <a16:creationId xmlns:a16="http://schemas.microsoft.com/office/drawing/2014/main" id="{072E6091-FD36-4131-BB64-214B7E860ADD}"/>
              </a:ext>
            </a:extLst>
          </p:cNvPr>
          <p:cNvSpPr txBox="1"/>
          <p:nvPr/>
        </p:nvSpPr>
        <p:spPr>
          <a:xfrm>
            <a:off x="6869036" y="4383719"/>
            <a:ext cx="3883047" cy="1384995"/>
          </a:xfrm>
          <a:prstGeom prst="rect">
            <a:avLst/>
          </a:prstGeom>
          <a:noFill/>
        </p:spPr>
        <p:txBody>
          <a:bodyPr wrap="square">
            <a:spAutoFit/>
          </a:bodyPr>
          <a:lstStyle/>
          <a:p>
            <a:pPr marL="285750" indent="-285750">
              <a:buFont typeface="Arial" panose="020B0604020202020204" pitchFamily="34" charset="0"/>
              <a:buChar char="•"/>
            </a:pPr>
            <a:r>
              <a:rPr lang="en-US" sz="1400" dirty="0"/>
              <a:t>Stack pointer</a:t>
            </a:r>
          </a:p>
          <a:p>
            <a:pPr marL="285750" indent="-285750">
              <a:buFont typeface="Arial" panose="020B0604020202020204" pitchFamily="34" charset="0"/>
              <a:buChar char="•"/>
            </a:pPr>
            <a:r>
              <a:rPr lang="en-US" sz="1400" dirty="0"/>
              <a:t>Registers</a:t>
            </a:r>
          </a:p>
          <a:p>
            <a:pPr marL="285750" indent="-285750">
              <a:buFont typeface="Arial" panose="020B0604020202020204" pitchFamily="34" charset="0"/>
              <a:buChar char="•"/>
            </a:pPr>
            <a:r>
              <a:rPr lang="en-US" sz="1400" dirty="0"/>
              <a:t>Scheduling properties (such as policy or priority)</a:t>
            </a:r>
          </a:p>
          <a:p>
            <a:pPr marL="285750" indent="-285750">
              <a:buFont typeface="Arial" panose="020B0604020202020204" pitchFamily="34" charset="0"/>
              <a:buChar char="•"/>
            </a:pPr>
            <a:r>
              <a:rPr lang="en-US" sz="1400" dirty="0"/>
              <a:t>Set of pending and blocked signals</a:t>
            </a:r>
          </a:p>
          <a:p>
            <a:pPr marL="285750" indent="-285750">
              <a:buFont typeface="Arial" panose="020B0604020202020204" pitchFamily="34" charset="0"/>
              <a:buChar char="•"/>
            </a:pPr>
            <a:r>
              <a:rPr lang="en-US" sz="1400" dirty="0"/>
              <a:t>Thread-specific data</a:t>
            </a:r>
            <a:endParaRPr lang="ru-RU" sz="1400" dirty="0"/>
          </a:p>
        </p:txBody>
      </p:sp>
    </p:spTree>
    <p:extLst>
      <p:ext uri="{BB962C8B-B14F-4D97-AF65-F5344CB8AC3E}">
        <p14:creationId xmlns:p14="http://schemas.microsoft.com/office/powerpoint/2010/main" val="348290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Итого</a:t>
            </a:r>
            <a:endParaRPr lang="en-US" dirty="0"/>
          </a:p>
        </p:txBody>
      </p:sp>
      <p:sp>
        <p:nvSpPr>
          <p:cNvPr id="8" name="TextBox 7">
            <a:extLst>
              <a:ext uri="{FF2B5EF4-FFF2-40B4-BE49-F238E27FC236}">
                <a16:creationId xmlns:a16="http://schemas.microsoft.com/office/drawing/2014/main" id="{37F77B38-5F65-445A-8F44-9C8DBEC93F9B}"/>
              </a:ext>
            </a:extLst>
          </p:cNvPr>
          <p:cNvSpPr txBox="1"/>
          <p:nvPr/>
        </p:nvSpPr>
        <p:spPr>
          <a:xfrm>
            <a:off x="1010832" y="1375468"/>
            <a:ext cx="10170334" cy="1815882"/>
          </a:xfrm>
          <a:prstGeom prst="rect">
            <a:avLst/>
          </a:prstGeom>
          <a:noFill/>
        </p:spPr>
        <p:txBody>
          <a:bodyPr wrap="square">
            <a:spAutoFit/>
          </a:bodyPr>
          <a:lstStyle/>
          <a:p>
            <a:r>
              <a:rPr lang="ru-RU" sz="1600" b="1" dirty="0"/>
              <a:t>Процесс</a:t>
            </a:r>
            <a:r>
              <a:rPr lang="ru-RU" sz="1600" dirty="0"/>
              <a:t> — это выполняемая программа, тогда как </a:t>
            </a:r>
            <a:r>
              <a:rPr lang="ru-RU" sz="1600" b="1" dirty="0"/>
              <a:t>поток</a:t>
            </a:r>
            <a:r>
              <a:rPr lang="ru-RU" sz="1600" dirty="0"/>
              <a:t>:</a:t>
            </a:r>
          </a:p>
          <a:p>
            <a:endParaRPr lang="ru-RU" sz="1600" dirty="0"/>
          </a:p>
          <a:p>
            <a:pPr marL="285750" indent="-285750">
              <a:buFont typeface="Arial" panose="020B0604020202020204" pitchFamily="34" charset="0"/>
              <a:buChar char="•"/>
            </a:pPr>
            <a:r>
              <a:rPr lang="ru-RU" sz="1600" dirty="0"/>
              <a:t>Существует внутри процесса и использует ресурсы процесса</a:t>
            </a:r>
          </a:p>
          <a:p>
            <a:pPr marL="285750" indent="-285750">
              <a:buFont typeface="Arial" panose="020B0604020202020204" pitchFamily="34" charset="0"/>
              <a:buChar char="•"/>
            </a:pPr>
            <a:r>
              <a:rPr lang="ru-RU" sz="1600" dirty="0"/>
              <a:t>Работает пока жив родительский поток</a:t>
            </a:r>
          </a:p>
          <a:p>
            <a:pPr marL="285750" indent="-285750">
              <a:buFont typeface="Arial" panose="020B0604020202020204" pitchFamily="34" charset="0"/>
              <a:buChar char="•"/>
            </a:pPr>
            <a:r>
              <a:rPr lang="ru-RU" sz="1600" dirty="0"/>
              <a:t>Дублирует только основные ресурсы, которые ему нужны для независимого планирования, что делает его легким</a:t>
            </a:r>
          </a:p>
          <a:p>
            <a:pPr marL="285750" indent="-285750">
              <a:buFont typeface="Arial" panose="020B0604020202020204" pitchFamily="34" charset="0"/>
              <a:buChar char="•"/>
            </a:pPr>
            <a:r>
              <a:rPr lang="ru-RU" sz="1600" dirty="0"/>
              <a:t>Может совместно использовать ресурсы процесса с другими потоками</a:t>
            </a:r>
          </a:p>
        </p:txBody>
      </p:sp>
      <p:pic>
        <p:nvPicPr>
          <p:cNvPr id="4100" name="Picture 4" descr="alt text">
            <a:extLst>
              <a:ext uri="{FF2B5EF4-FFF2-40B4-BE49-F238E27FC236}">
                <a16:creationId xmlns:a16="http://schemas.microsoft.com/office/drawing/2014/main" id="{79E1A059-0C27-484C-8CCB-5497A15BB3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673" y="3349182"/>
            <a:ext cx="5683145" cy="296651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0370E70-0F8C-4675-BE8F-1CC27A2533BE}"/>
              </a:ext>
            </a:extLst>
          </p:cNvPr>
          <p:cNvSpPr txBox="1"/>
          <p:nvPr/>
        </p:nvSpPr>
        <p:spPr>
          <a:xfrm>
            <a:off x="1010832" y="3679753"/>
            <a:ext cx="4728078" cy="2554545"/>
          </a:xfrm>
          <a:prstGeom prst="rect">
            <a:avLst/>
          </a:prstGeom>
          <a:noFill/>
        </p:spPr>
        <p:txBody>
          <a:bodyPr wrap="square">
            <a:spAutoFit/>
          </a:bodyPr>
          <a:lstStyle/>
          <a:p>
            <a:r>
              <a:rPr lang="ru-RU" sz="1600" dirty="0"/>
              <a:t>Поскольку потоки в одном процессе совместно используют ресурсы:</a:t>
            </a:r>
          </a:p>
          <a:p>
            <a:pPr marL="285750" indent="-285750">
              <a:buFont typeface="Arial" panose="020B0604020202020204" pitchFamily="34" charset="0"/>
              <a:buChar char="•"/>
            </a:pPr>
            <a:r>
              <a:rPr lang="ru-RU" sz="1600" dirty="0"/>
              <a:t>Изменения, внесенные одним потоком в общие системные ресурсы (например, закрытие файла), будут видны всем другим потокам</a:t>
            </a:r>
          </a:p>
          <a:p>
            <a:pPr marL="285750" indent="-285750">
              <a:buFont typeface="Arial" panose="020B0604020202020204" pitchFamily="34" charset="0"/>
              <a:buChar char="•"/>
            </a:pPr>
            <a:r>
              <a:rPr lang="ru-RU" sz="1600" dirty="0"/>
              <a:t>Два указателя с одинаковым значением указывают на одни и те же данные</a:t>
            </a:r>
          </a:p>
          <a:p>
            <a:pPr marL="285750" indent="-285750">
              <a:buFont typeface="Arial" panose="020B0604020202020204" pitchFamily="34" charset="0"/>
              <a:buChar char="•"/>
            </a:pPr>
            <a:r>
              <a:rPr lang="ru-RU" sz="1600" dirty="0"/>
              <a:t>Возможно чтение и запись в одни и те же области памяти, поэтому требуется явная синхронизация со стороны программиста</a:t>
            </a:r>
          </a:p>
        </p:txBody>
      </p:sp>
    </p:spTree>
    <p:extLst>
      <p:ext uri="{BB962C8B-B14F-4D97-AF65-F5344CB8AC3E}">
        <p14:creationId xmlns:p14="http://schemas.microsoft.com/office/powerpoint/2010/main" val="305503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4789562" y="-147703"/>
            <a:ext cx="2612876"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CPU</a:t>
            </a:r>
          </a:p>
        </p:txBody>
      </p:sp>
      <p:pic>
        <p:nvPicPr>
          <p:cNvPr id="5124" name="Picture 4" descr="alt text">
            <a:extLst>
              <a:ext uri="{FF2B5EF4-FFF2-40B4-BE49-F238E27FC236}">
                <a16:creationId xmlns:a16="http://schemas.microsoft.com/office/drawing/2014/main" id="{0D0AA273-7EFF-41D6-A8D8-241782827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797" y="779985"/>
            <a:ext cx="7837857" cy="43154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430F0DE-6A3D-4304-BA2E-25376D15569E}"/>
              </a:ext>
            </a:extLst>
          </p:cNvPr>
          <p:cNvSpPr txBox="1"/>
          <p:nvPr/>
        </p:nvSpPr>
        <p:spPr>
          <a:xfrm>
            <a:off x="391622" y="5262982"/>
            <a:ext cx="11664744" cy="923330"/>
          </a:xfrm>
          <a:prstGeom prst="rect">
            <a:avLst/>
          </a:prstGeom>
          <a:noFill/>
        </p:spPr>
        <p:txBody>
          <a:bodyPr wrap="square">
            <a:spAutoFit/>
          </a:bodyPr>
          <a:lstStyle/>
          <a:p>
            <a:r>
              <a:rPr lang="ru-RU" dirty="0"/>
              <a:t>Все программы выполняются на процессоре. В современных реалиях везде используются многоядерные процессоры, т.е. процессоры содержащие 2 и более ядра на одном камне или в одном корпусе. Каждое из таких ядер может выполнять одновременно с другими выполнять задачи.</a:t>
            </a:r>
          </a:p>
        </p:txBody>
      </p:sp>
      <p:sp>
        <p:nvSpPr>
          <p:cNvPr id="12" name="TextBox 11">
            <a:extLst>
              <a:ext uri="{FF2B5EF4-FFF2-40B4-BE49-F238E27FC236}">
                <a16:creationId xmlns:a16="http://schemas.microsoft.com/office/drawing/2014/main" id="{CE8367E2-0BD4-4CAD-A18F-36435D5CF7A0}"/>
              </a:ext>
            </a:extLst>
          </p:cNvPr>
          <p:cNvSpPr txBox="1"/>
          <p:nvPr/>
        </p:nvSpPr>
        <p:spPr>
          <a:xfrm>
            <a:off x="391622" y="6308659"/>
            <a:ext cx="6094948" cy="307777"/>
          </a:xfrm>
          <a:prstGeom prst="rect">
            <a:avLst/>
          </a:prstGeom>
          <a:noFill/>
        </p:spPr>
        <p:txBody>
          <a:bodyPr wrap="square">
            <a:spAutoFit/>
          </a:bodyPr>
          <a:lstStyle/>
          <a:p>
            <a:r>
              <a:rPr lang="ru-RU" sz="1400" dirty="0"/>
              <a:t>*Открыть </a:t>
            </a:r>
            <a:r>
              <a:rPr lang="ru-RU" sz="1400" dirty="0" err="1"/>
              <a:t>lscpu</a:t>
            </a:r>
            <a:r>
              <a:rPr lang="ru-RU" sz="1400" dirty="0"/>
              <a:t> или диспетчер задач</a:t>
            </a:r>
            <a:r>
              <a:rPr lang="en-US" sz="1400" dirty="0"/>
              <a:t>,</a:t>
            </a:r>
            <a:r>
              <a:rPr lang="ru-RU" sz="1400" dirty="0"/>
              <a:t> чтобы узнать инфу о процессоре</a:t>
            </a:r>
          </a:p>
        </p:txBody>
      </p:sp>
    </p:spTree>
    <p:extLst>
      <p:ext uri="{BB962C8B-B14F-4D97-AF65-F5344CB8AC3E}">
        <p14:creationId xmlns:p14="http://schemas.microsoft.com/office/powerpoint/2010/main" val="281283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37" y="0"/>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Hyper-Threading</a:t>
            </a:r>
          </a:p>
        </p:txBody>
      </p:sp>
      <p:pic>
        <p:nvPicPr>
          <p:cNvPr id="6146" name="Picture 2" descr="alt text">
            <a:extLst>
              <a:ext uri="{FF2B5EF4-FFF2-40B4-BE49-F238E27FC236}">
                <a16:creationId xmlns:a16="http://schemas.microsoft.com/office/drawing/2014/main" id="{3F44CCDE-0F3B-4309-B841-62C576A52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436" y="1187610"/>
            <a:ext cx="10473128" cy="3553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0EA687-8F10-4B1C-926E-213EC3DF7624}"/>
              </a:ext>
            </a:extLst>
          </p:cNvPr>
          <p:cNvSpPr txBox="1"/>
          <p:nvPr/>
        </p:nvSpPr>
        <p:spPr>
          <a:xfrm>
            <a:off x="558525" y="5038932"/>
            <a:ext cx="11334981" cy="1477328"/>
          </a:xfrm>
          <a:prstGeom prst="rect">
            <a:avLst/>
          </a:prstGeom>
          <a:noFill/>
        </p:spPr>
        <p:txBody>
          <a:bodyPr wrap="square">
            <a:spAutoFit/>
          </a:bodyPr>
          <a:lstStyle/>
          <a:p>
            <a:r>
              <a:rPr lang="ru-RU" dirty="0"/>
              <a:t>Технологию </a:t>
            </a:r>
            <a:r>
              <a:rPr lang="ru-RU" dirty="0" err="1"/>
              <a:t>Гиперпоточности</a:t>
            </a:r>
            <a:r>
              <a:rPr lang="ru-RU" dirty="0"/>
              <a:t> (Hyper-</a:t>
            </a:r>
            <a:r>
              <a:rPr lang="ru-RU" dirty="0" err="1"/>
              <a:t>Threading</a:t>
            </a:r>
            <a:r>
              <a:rPr lang="ru-RU" dirty="0"/>
              <a:t> или HT, у AMD </a:t>
            </a:r>
            <a:r>
              <a:rPr lang="ru-RU" dirty="0" err="1"/>
              <a:t>процов</a:t>
            </a:r>
            <a:r>
              <a:rPr lang="ru-RU" dirty="0"/>
              <a:t> аналог - SMT), если вкратце, то работает следующим образом: ядро хранит в себе состояние сразу двух потоков (регистры и т.д.) и для ОС это выглядит как два логических ядра. И если одно из логических ядер по той или иной причине находится в ожидании, второе логическое начинает работать. Также инструкции с обоих логических ядер могут перемешиваться и выполняться одновременно.</a:t>
            </a:r>
          </a:p>
        </p:txBody>
      </p:sp>
    </p:spTree>
    <p:extLst>
      <p:ext uri="{BB962C8B-B14F-4D97-AF65-F5344CB8AC3E}">
        <p14:creationId xmlns:p14="http://schemas.microsoft.com/office/powerpoint/2010/main" val="420274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Конкурентность и параллелизм</a:t>
            </a:r>
            <a:endParaRPr lang="en-US" dirty="0"/>
          </a:p>
        </p:txBody>
      </p:sp>
      <p:pic>
        <p:nvPicPr>
          <p:cNvPr id="7172" name="Picture 4">
            <a:extLst>
              <a:ext uri="{FF2B5EF4-FFF2-40B4-BE49-F238E27FC236}">
                <a16:creationId xmlns:a16="http://schemas.microsoft.com/office/drawing/2014/main" id="{6A5E6476-323A-454E-9715-933A3222B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499" y="1892590"/>
            <a:ext cx="6557338" cy="164361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5DA7CAE0-458C-451C-8532-22106B22EA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499" y="4549017"/>
            <a:ext cx="6557338" cy="164361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3E7BA6A-B244-42BF-8D68-283C17F0A417}"/>
              </a:ext>
            </a:extLst>
          </p:cNvPr>
          <p:cNvSpPr txBox="1"/>
          <p:nvPr/>
        </p:nvSpPr>
        <p:spPr>
          <a:xfrm>
            <a:off x="2460997" y="4026493"/>
            <a:ext cx="7319930" cy="369332"/>
          </a:xfrm>
          <a:prstGeom prst="rect">
            <a:avLst/>
          </a:prstGeom>
          <a:noFill/>
        </p:spPr>
        <p:txBody>
          <a:bodyPr wrap="square">
            <a:spAutoFit/>
          </a:bodyPr>
          <a:lstStyle/>
          <a:p>
            <a:r>
              <a:rPr lang="ru-RU" b="1" dirty="0"/>
              <a:t>Параллелизм</a:t>
            </a:r>
            <a:r>
              <a:rPr lang="ru-RU" dirty="0"/>
              <a:t> - это одновременное выполнение нескольких действий</a:t>
            </a:r>
          </a:p>
        </p:txBody>
      </p:sp>
      <p:sp>
        <p:nvSpPr>
          <p:cNvPr id="13" name="TextBox 12">
            <a:extLst>
              <a:ext uri="{FF2B5EF4-FFF2-40B4-BE49-F238E27FC236}">
                <a16:creationId xmlns:a16="http://schemas.microsoft.com/office/drawing/2014/main" id="{FE0411F7-027B-4917-A193-7CB750938482}"/>
              </a:ext>
            </a:extLst>
          </p:cNvPr>
          <p:cNvSpPr txBox="1"/>
          <p:nvPr/>
        </p:nvSpPr>
        <p:spPr>
          <a:xfrm>
            <a:off x="2460997" y="1554732"/>
            <a:ext cx="7143356" cy="369332"/>
          </a:xfrm>
          <a:prstGeom prst="rect">
            <a:avLst/>
          </a:prstGeom>
          <a:noFill/>
        </p:spPr>
        <p:txBody>
          <a:bodyPr wrap="square">
            <a:spAutoFit/>
          </a:bodyPr>
          <a:lstStyle/>
          <a:p>
            <a:r>
              <a:rPr lang="ru-RU" b="1" dirty="0"/>
              <a:t>Конкурентность</a:t>
            </a:r>
            <a:r>
              <a:rPr lang="ru-RU" dirty="0"/>
              <a:t> - это выполнение задач за определённое время</a:t>
            </a:r>
          </a:p>
        </p:txBody>
      </p:sp>
    </p:spTree>
    <p:extLst>
      <p:ext uri="{BB962C8B-B14F-4D97-AF65-F5344CB8AC3E}">
        <p14:creationId xmlns:p14="http://schemas.microsoft.com/office/powerpoint/2010/main" val="1039285240"/>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3273</TotalTime>
  <Words>2051</Words>
  <Application>Microsoft Office PowerPoint</Application>
  <PresentationFormat>Широкоэкранный</PresentationFormat>
  <Paragraphs>187</Paragraphs>
  <Slides>26</Slides>
  <Notes>26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26</vt:i4>
      </vt:variant>
    </vt:vector>
  </HeadingPairs>
  <TitlesOfParts>
    <vt:vector size="32" baseType="lpstr">
      <vt:lpstr>Arial</vt:lpstr>
      <vt:lpstr>Calibri</vt:lpstr>
      <vt:lpstr>Calibri Light</vt:lpstr>
      <vt:lpstr>Consolas</vt:lpstr>
      <vt:lpstr>Times New Roman</vt:lpstr>
      <vt:lpstr>Office Theme</vt:lpstr>
      <vt:lpstr>C Programming 6_threads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Andrey Veyler</dc:creator>
  <cp:lastModifiedBy>Andrey Veyler</cp:lastModifiedBy>
  <cp:revision>1242</cp:revision>
  <dcterms:created xsi:type="dcterms:W3CDTF">2019-12-17T14:15:21Z</dcterms:created>
  <dcterms:modified xsi:type="dcterms:W3CDTF">2025-04-11T03:28:10Z</dcterms:modified>
</cp:coreProperties>
</file>