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15" r:id="rId3"/>
    <p:sldId id="324" r:id="rId4"/>
    <p:sldId id="320" r:id="rId5"/>
    <p:sldId id="319" r:id="rId6"/>
    <p:sldId id="323" r:id="rId7"/>
    <p:sldId id="325" r:id="rId8"/>
    <p:sldId id="326" r:id="rId9"/>
    <p:sldId id="327" r:id="rId10"/>
    <p:sldId id="328" r:id="rId11"/>
    <p:sldId id="316" r:id="rId12"/>
    <p:sldId id="329" r:id="rId13"/>
    <p:sldId id="322" r:id="rId14"/>
    <p:sldId id="29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Veyler" initials="AV" lastIdx="1" clrIdx="0">
    <p:extLst>
      <p:ext uri="{19B8F6BF-5375-455C-9EA6-DF929625EA0E}">
        <p15:presenceInfo xmlns:p15="http://schemas.microsoft.com/office/powerpoint/2012/main" userId="3d9934d1e83c2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30" autoAdjust="0"/>
  </p:normalViewPr>
  <p:slideViewPr>
    <p:cSldViewPr snapToGrid="0">
      <p:cViewPr varScale="1">
        <p:scale>
          <a:sx n="152" d="100"/>
          <a:sy n="152" d="100"/>
        </p:scale>
        <p:origin x="618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F5437-F444-4613-A039-4AD69D91C86A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EAB29-8E86-49C7-96F5-7C9D72076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86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56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998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560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209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571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560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313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300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534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145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975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094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893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588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78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9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9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0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1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4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8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5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29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8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7D01-7D49-4F37-AA30-F04C65571A4A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90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21262"/>
            <a:ext cx="9144000" cy="2387600"/>
          </a:xfrm>
        </p:spPr>
        <p:txBody>
          <a:bodyPr/>
          <a:lstStyle/>
          <a:p>
            <a:r>
              <a:rPr lang="en-US" dirty="0"/>
              <a:t>C Programming</a:t>
            </a:r>
            <a:br>
              <a:rPr lang="en-US" dirty="0"/>
            </a:br>
            <a:r>
              <a:rPr lang="en-US" sz="3200"/>
              <a:t>7_struct_union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76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2">
            <a:extLst>
              <a:ext uri="{FF2B5EF4-FFF2-40B4-BE49-F238E27FC236}">
                <a16:creationId xmlns:a16="http://schemas.microsoft.com/office/drawing/2014/main" id="{95D51B6C-91AE-4569-B8E6-A8FC50FEB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141" y="289948"/>
            <a:ext cx="9925717" cy="927688"/>
          </a:xfrm>
        </p:spPr>
        <p:txBody>
          <a:bodyPr>
            <a:normAutofit/>
          </a:bodyPr>
          <a:lstStyle/>
          <a:p>
            <a:r>
              <a:rPr lang="ru-RU" dirty="0"/>
              <a:t>Битовые поля структуры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2D656D-402F-4CF5-BBDF-07471BA756B8}"/>
              </a:ext>
            </a:extLst>
          </p:cNvPr>
          <p:cNvSpPr txBox="1"/>
          <p:nvPr/>
        </p:nvSpPr>
        <p:spPr>
          <a:xfrm>
            <a:off x="3728807" y="1430432"/>
            <a:ext cx="306954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byte {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char b0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unsigned char b1:1;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unsigned char b2:1;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char b3:1; 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char b4:1; 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char b5:1; 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char b6:1; 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char b7:1; 	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a = 0b00010001; // 17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byte *bits;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= (struct byte *)&amp;a;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bits-&gt;b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//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бит числа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1802E-DD65-4A68-A8E7-898D4A1FB9AA}"/>
              </a:ext>
            </a:extLst>
          </p:cNvPr>
          <p:cNvSpPr txBox="1"/>
          <p:nvPr/>
        </p:nvSpPr>
        <p:spPr>
          <a:xfrm>
            <a:off x="7636165" y="4715965"/>
            <a:ext cx="34226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Вопрос: почему все поля в структуре имеют тип данных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char?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2528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2">
            <a:extLst>
              <a:ext uri="{FF2B5EF4-FFF2-40B4-BE49-F238E27FC236}">
                <a16:creationId xmlns:a16="http://schemas.microsoft.com/office/drawing/2014/main" id="{95D51B6C-91AE-4569-B8E6-A8FC50FEB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141" y="289948"/>
            <a:ext cx="9925717" cy="927688"/>
          </a:xfrm>
        </p:spPr>
        <p:txBody>
          <a:bodyPr>
            <a:normAutofit/>
          </a:bodyPr>
          <a:lstStyle/>
          <a:p>
            <a:r>
              <a:rPr lang="en-US" dirty="0"/>
              <a:t>union </a:t>
            </a:r>
            <a:r>
              <a:rPr lang="ru-RU" dirty="0"/>
              <a:t>(Объединения)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350725AD-D6DC-4FE8-9F88-0F8A90D2C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182167"/>
              </p:ext>
            </p:extLst>
          </p:nvPr>
        </p:nvGraphicFramePr>
        <p:xfrm>
          <a:off x="5301704" y="3147353"/>
          <a:ext cx="426481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801">
                  <a:extLst>
                    <a:ext uri="{9D8B030D-6E8A-4147-A177-3AD203B41FA5}">
                      <a16:colId xmlns:a16="http://schemas.microsoft.com/office/drawing/2014/main" val="3225839638"/>
                    </a:ext>
                  </a:extLst>
                </a:gridCol>
                <a:gridCol w="658801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687103">
                  <a:extLst>
                    <a:ext uri="{9D8B030D-6E8A-4147-A177-3AD203B41FA5}">
                      <a16:colId xmlns:a16="http://schemas.microsoft.com/office/drawing/2014/main" val="1503918507"/>
                    </a:ext>
                  </a:extLst>
                </a:gridCol>
                <a:gridCol w="750448">
                  <a:extLst>
                    <a:ext uri="{9D8B030D-6E8A-4147-A177-3AD203B41FA5}">
                      <a16:colId xmlns:a16="http://schemas.microsoft.com/office/drawing/2014/main" val="4018816944"/>
                    </a:ext>
                  </a:extLst>
                </a:gridCol>
                <a:gridCol w="754829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  <a:gridCol w="754829">
                  <a:extLst>
                    <a:ext uri="{9D8B030D-6E8A-4147-A177-3AD203B41FA5}">
                      <a16:colId xmlns:a16="http://schemas.microsoft.com/office/drawing/2014/main" val="2471055099"/>
                    </a:ext>
                  </a:extLst>
                </a:gridCol>
              </a:tblGrid>
              <a:tr h="321617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F67EBAF-98C1-45D0-ABEF-D3A80D8B9409}"/>
              </a:ext>
            </a:extLst>
          </p:cNvPr>
          <p:cNvSpPr txBox="1"/>
          <p:nvPr/>
        </p:nvSpPr>
        <p:spPr>
          <a:xfrm>
            <a:off x="1226733" y="1537639"/>
            <a:ext cx="486926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test_union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a;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b;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test_union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test;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test.a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'A’;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test.b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12345;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63FBB-F418-4C94-AE03-43D458C6B01C}"/>
              </a:ext>
            </a:extLst>
          </p:cNvPr>
          <p:cNvSpPr txBox="1"/>
          <p:nvPr/>
        </p:nvSpPr>
        <p:spPr>
          <a:xfrm>
            <a:off x="5982311" y="3495610"/>
            <a:ext cx="225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100   101   102   103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Левая фигурная скобка 5">
            <a:extLst>
              <a:ext uri="{FF2B5EF4-FFF2-40B4-BE49-F238E27FC236}">
                <a16:creationId xmlns:a16="http://schemas.microsoft.com/office/drawing/2014/main" id="{41883318-3FC5-4531-8B0E-74DE851D7FFD}"/>
              </a:ext>
            </a:extLst>
          </p:cNvPr>
          <p:cNvSpPr/>
          <p:nvPr/>
        </p:nvSpPr>
        <p:spPr>
          <a:xfrm rot="5400000">
            <a:off x="6219494" y="2734134"/>
            <a:ext cx="158531" cy="632901"/>
          </a:xfrm>
          <a:prstGeom prst="leftBrace">
            <a:avLst>
              <a:gd name="adj1" fmla="val 96566"/>
              <a:gd name="adj2" fmla="val 50211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Левая фигурная скобка 7">
            <a:extLst>
              <a:ext uri="{FF2B5EF4-FFF2-40B4-BE49-F238E27FC236}">
                <a16:creationId xmlns:a16="http://schemas.microsoft.com/office/drawing/2014/main" id="{82D4283B-CEB0-4008-83A2-A2A8C54C70E0}"/>
              </a:ext>
            </a:extLst>
          </p:cNvPr>
          <p:cNvSpPr/>
          <p:nvPr/>
        </p:nvSpPr>
        <p:spPr>
          <a:xfrm rot="5400000">
            <a:off x="7316774" y="1629011"/>
            <a:ext cx="158531" cy="2827461"/>
          </a:xfrm>
          <a:prstGeom prst="leftBrace">
            <a:avLst>
              <a:gd name="adj1" fmla="val 96566"/>
              <a:gd name="adj2" fmla="val 50211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29677-A00B-40F1-9E42-847916F6742D}"/>
              </a:ext>
            </a:extLst>
          </p:cNvPr>
          <p:cNvSpPr txBox="1"/>
          <p:nvPr/>
        </p:nvSpPr>
        <p:spPr>
          <a:xfrm>
            <a:off x="6096000" y="2495521"/>
            <a:ext cx="2713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'A'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 = 65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8527C8-0DBF-486D-9056-E4FCDF9407F7}"/>
              </a:ext>
            </a:extLst>
          </p:cNvPr>
          <p:cNvSpPr txBox="1"/>
          <p:nvPr/>
        </p:nvSpPr>
        <p:spPr>
          <a:xfrm>
            <a:off x="5778063" y="1583396"/>
            <a:ext cx="2716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(union test) = 4</a:t>
            </a:r>
            <a:endParaRPr lang="ru-RU" dirty="0"/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5EB6529C-0188-4429-B890-8575D4BED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398616"/>
              </p:ext>
            </p:extLst>
          </p:nvPr>
        </p:nvGraphicFramePr>
        <p:xfrm>
          <a:off x="5320480" y="4810902"/>
          <a:ext cx="426481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801">
                  <a:extLst>
                    <a:ext uri="{9D8B030D-6E8A-4147-A177-3AD203B41FA5}">
                      <a16:colId xmlns:a16="http://schemas.microsoft.com/office/drawing/2014/main" val="3225839638"/>
                    </a:ext>
                  </a:extLst>
                </a:gridCol>
                <a:gridCol w="658801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687103">
                  <a:extLst>
                    <a:ext uri="{9D8B030D-6E8A-4147-A177-3AD203B41FA5}">
                      <a16:colId xmlns:a16="http://schemas.microsoft.com/office/drawing/2014/main" val="1503918507"/>
                    </a:ext>
                  </a:extLst>
                </a:gridCol>
                <a:gridCol w="750448">
                  <a:extLst>
                    <a:ext uri="{9D8B030D-6E8A-4147-A177-3AD203B41FA5}">
                      <a16:colId xmlns:a16="http://schemas.microsoft.com/office/drawing/2014/main" val="4018816944"/>
                    </a:ext>
                  </a:extLst>
                </a:gridCol>
                <a:gridCol w="754829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  <a:gridCol w="754829">
                  <a:extLst>
                    <a:ext uri="{9D8B030D-6E8A-4147-A177-3AD203B41FA5}">
                      <a16:colId xmlns:a16="http://schemas.microsoft.com/office/drawing/2014/main" val="2471055099"/>
                    </a:ext>
                  </a:extLst>
                </a:gridCol>
              </a:tblGrid>
              <a:tr h="321617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308A3FB-3B76-476A-BBFE-EFED62DD69FB}"/>
              </a:ext>
            </a:extLst>
          </p:cNvPr>
          <p:cNvSpPr txBox="1"/>
          <p:nvPr/>
        </p:nvSpPr>
        <p:spPr>
          <a:xfrm>
            <a:off x="6001087" y="5159159"/>
            <a:ext cx="225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100   101   102   103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Левая фигурная скобка 14">
            <a:extLst>
              <a:ext uri="{FF2B5EF4-FFF2-40B4-BE49-F238E27FC236}">
                <a16:creationId xmlns:a16="http://schemas.microsoft.com/office/drawing/2014/main" id="{95123D07-2EF0-4AA6-B027-F79CE433341B}"/>
              </a:ext>
            </a:extLst>
          </p:cNvPr>
          <p:cNvSpPr/>
          <p:nvPr/>
        </p:nvSpPr>
        <p:spPr>
          <a:xfrm rot="5400000">
            <a:off x="6238270" y="4397683"/>
            <a:ext cx="158531" cy="632901"/>
          </a:xfrm>
          <a:prstGeom prst="leftBrace">
            <a:avLst>
              <a:gd name="adj1" fmla="val 96566"/>
              <a:gd name="adj2" fmla="val 50211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Левая фигурная скобка 15">
            <a:extLst>
              <a:ext uri="{FF2B5EF4-FFF2-40B4-BE49-F238E27FC236}">
                <a16:creationId xmlns:a16="http://schemas.microsoft.com/office/drawing/2014/main" id="{46C5D772-F221-44B5-9CF9-565C1469128B}"/>
              </a:ext>
            </a:extLst>
          </p:cNvPr>
          <p:cNvSpPr/>
          <p:nvPr/>
        </p:nvSpPr>
        <p:spPr>
          <a:xfrm rot="5400000">
            <a:off x="7335550" y="3292560"/>
            <a:ext cx="158531" cy="2827461"/>
          </a:xfrm>
          <a:prstGeom prst="leftBrace">
            <a:avLst>
              <a:gd name="adj1" fmla="val 96566"/>
              <a:gd name="adj2" fmla="val 50211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D63BAB-0468-4043-8F3A-83810FD85E48}"/>
              </a:ext>
            </a:extLst>
          </p:cNvPr>
          <p:cNvSpPr txBox="1"/>
          <p:nvPr/>
        </p:nvSpPr>
        <p:spPr>
          <a:xfrm>
            <a:off x="6114776" y="4159070"/>
            <a:ext cx="2713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'9'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 = 12345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1466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2">
            <a:extLst>
              <a:ext uri="{FF2B5EF4-FFF2-40B4-BE49-F238E27FC236}">
                <a16:creationId xmlns:a16="http://schemas.microsoft.com/office/drawing/2014/main" id="{95D51B6C-91AE-4569-B8E6-A8FC50FEB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141" y="289948"/>
            <a:ext cx="9925717" cy="927688"/>
          </a:xfrm>
        </p:spPr>
        <p:txBody>
          <a:bodyPr>
            <a:normAutofit/>
          </a:bodyPr>
          <a:lstStyle/>
          <a:p>
            <a:r>
              <a:rPr lang="en-US" dirty="0" err="1"/>
              <a:t>enum</a:t>
            </a:r>
            <a:r>
              <a:rPr lang="en-US" dirty="0"/>
              <a:t> (</a:t>
            </a:r>
            <a:r>
              <a:rPr lang="ru-RU" dirty="0"/>
              <a:t>Перечисление)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67EBAF-98C1-45D0-ABEF-D3A80D8B9409}"/>
              </a:ext>
            </a:extLst>
          </p:cNvPr>
          <p:cNvSpPr txBox="1"/>
          <p:nvPr/>
        </p:nvSpPr>
        <p:spPr>
          <a:xfrm>
            <a:off x="2780599" y="1364465"/>
            <a:ext cx="423444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colors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RED, //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умолчанию будет = 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GREEN,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= 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BLUE = 5,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ORANGE //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будет равно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colors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my_color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GREEN;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my_color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case RED: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…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case GREEN: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…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483EB5-8C94-49AB-9FB8-2D2C643AA02C}"/>
              </a:ext>
            </a:extLst>
          </p:cNvPr>
          <p:cNvSpPr txBox="1"/>
          <p:nvPr/>
        </p:nvSpPr>
        <p:spPr>
          <a:xfrm>
            <a:off x="7624203" y="4209769"/>
            <a:ext cx="38530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Полезно когда хочется иметь строковый аналог числам. Например состояния программы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работает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работает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пауза). Вместо использования чисел более понятнее будет использовать слова.</a:t>
            </a:r>
          </a:p>
        </p:txBody>
      </p:sp>
    </p:spTree>
    <p:extLst>
      <p:ext uri="{BB962C8B-B14F-4D97-AF65-F5344CB8AC3E}">
        <p14:creationId xmlns:p14="http://schemas.microsoft.com/office/powerpoint/2010/main" val="132690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2">
            <a:extLst>
              <a:ext uri="{FF2B5EF4-FFF2-40B4-BE49-F238E27FC236}">
                <a16:creationId xmlns:a16="http://schemas.microsoft.com/office/drawing/2014/main" id="{95D51B6C-91AE-4569-B8E6-A8FC50FEB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141" y="289948"/>
            <a:ext cx="9925717" cy="927688"/>
          </a:xfrm>
        </p:spPr>
        <p:txBody>
          <a:bodyPr>
            <a:normAutofit/>
          </a:bodyPr>
          <a:lstStyle/>
          <a:p>
            <a:r>
              <a:rPr lang="en-US" dirty="0"/>
              <a:t>typedef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B6D97-A247-437E-8903-F47CACD658BF}"/>
              </a:ext>
            </a:extLst>
          </p:cNvPr>
          <p:cNvSpPr txBox="1"/>
          <p:nvPr/>
        </p:nvSpPr>
        <p:spPr>
          <a:xfrm>
            <a:off x="2036379" y="2305615"/>
            <a:ext cx="40596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typedef unsigned 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a;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typedef struct test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897F0D-03E0-40FE-969F-573E0E651FA4}"/>
              </a:ext>
            </a:extLst>
          </p:cNvPr>
          <p:cNvSpPr txBox="1"/>
          <p:nvPr/>
        </p:nvSpPr>
        <p:spPr>
          <a:xfrm>
            <a:off x="6736605" y="2305615"/>
            <a:ext cx="462717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typedef struct cats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age;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name[64];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cats_t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cats_t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cats = {3, "Mango"};</a:t>
            </a:r>
          </a:p>
        </p:txBody>
      </p:sp>
    </p:spTree>
    <p:extLst>
      <p:ext uri="{BB962C8B-B14F-4D97-AF65-F5344CB8AC3E}">
        <p14:creationId xmlns:p14="http://schemas.microsoft.com/office/powerpoint/2010/main" val="757391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813CAB2-2AD3-CBC2-8DE8-2FF5AB76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4708" y="732353"/>
            <a:ext cx="2503404" cy="927688"/>
          </a:xfrm>
        </p:spPr>
        <p:txBody>
          <a:bodyPr/>
          <a:lstStyle/>
          <a:p>
            <a:r>
              <a:rPr lang="en-US" dirty="0" err="1"/>
              <a:t>Github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EE967-943B-407F-8E78-2668FBEBC15D}"/>
              </a:ext>
            </a:extLst>
          </p:cNvPr>
          <p:cNvSpPr txBox="1"/>
          <p:nvPr/>
        </p:nvSpPr>
        <p:spPr>
          <a:xfrm>
            <a:off x="3105916" y="1798093"/>
            <a:ext cx="65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https://github.com/kruffka/C-Programming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A00CC5-DBBE-4494-A2EC-6CA07C6372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551" y="2459365"/>
            <a:ext cx="3498480" cy="349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2">
            <a:extLst>
              <a:ext uri="{FF2B5EF4-FFF2-40B4-BE49-F238E27FC236}">
                <a16:creationId xmlns:a16="http://schemas.microsoft.com/office/drawing/2014/main" id="{95D51B6C-91AE-4569-B8E6-A8FC50FEB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141" y="289948"/>
            <a:ext cx="9925717" cy="927688"/>
          </a:xfrm>
        </p:spPr>
        <p:txBody>
          <a:bodyPr>
            <a:normAutofit/>
          </a:bodyPr>
          <a:lstStyle/>
          <a:p>
            <a:r>
              <a:rPr lang="en-US" dirty="0"/>
              <a:t>struct (</a:t>
            </a:r>
            <a:r>
              <a:rPr lang="ru-RU" dirty="0"/>
              <a:t>Структуры)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D6F59-EF27-4B8D-B4C4-5EB8013EF52D}"/>
              </a:ext>
            </a:extLst>
          </p:cNvPr>
          <p:cNvSpPr txBox="1"/>
          <p:nvPr/>
        </p:nvSpPr>
        <p:spPr>
          <a:xfrm>
            <a:off x="6961787" y="2455752"/>
            <a:ext cx="460395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структуры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complex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re; //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реальная часть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мнимая часть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переменной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my_complex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complex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my_complex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my_complex.re = -5;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my_complex.im = 6;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B7FCDF-129C-4B24-87FA-56F359ECE378}"/>
              </a:ext>
            </a:extLst>
          </p:cNvPr>
          <p:cNvSpPr txBox="1"/>
          <p:nvPr/>
        </p:nvSpPr>
        <p:spPr>
          <a:xfrm>
            <a:off x="1033432" y="2455752"/>
            <a:ext cx="523888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ИмяСтруктуры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тип ИмяЭлемента1;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тип ИмяЭлемента2;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. . 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тип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ИмяЭлемента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ИмяСтруктуры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имяПеременной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имяПеременной.ИмяЭлемента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=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1;</a:t>
            </a:r>
          </a:p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имяПеременной.ИмяЭлемента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=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B90BC5-C640-4BD3-81A8-F15902D1C9E0}"/>
              </a:ext>
            </a:extLst>
          </p:cNvPr>
          <p:cNvSpPr txBox="1"/>
          <p:nvPr/>
        </p:nvSpPr>
        <p:spPr>
          <a:xfrm>
            <a:off x="1133141" y="1217636"/>
            <a:ext cx="100442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— это объединение нескольких объектов, возможно, различного типа под одним именем, которое является типом структуры. В качестве объектов могут выступать переменные, массивы, указатели и другие структуры.</a:t>
            </a: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A082ACAA-4452-41B2-9CCA-1A2C74D50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714617"/>
              </p:ext>
            </p:extLst>
          </p:nvPr>
        </p:nvGraphicFramePr>
        <p:xfrm>
          <a:off x="10283250" y="5536792"/>
          <a:ext cx="10822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721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552479">
                  <a:extLst>
                    <a:ext uri="{9D8B030D-6E8A-4147-A177-3AD203B41FA5}">
                      <a16:colId xmlns:a16="http://schemas.microsoft.com/office/drawing/2014/main" val="1503918507"/>
                    </a:ext>
                  </a:extLst>
                </a:gridCol>
              </a:tblGrid>
              <a:tr h="3216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2203822-F75C-40EA-9016-E31165D601E3}"/>
              </a:ext>
            </a:extLst>
          </p:cNvPr>
          <p:cNvSpPr txBox="1"/>
          <p:nvPr/>
        </p:nvSpPr>
        <p:spPr>
          <a:xfrm>
            <a:off x="10112983" y="5872072"/>
            <a:ext cx="145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100  104  108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0C2C7F-F14A-43DE-95EE-A1DD09B970CD}"/>
              </a:ext>
            </a:extLst>
          </p:cNvPr>
          <p:cNvSpPr txBox="1"/>
          <p:nvPr/>
        </p:nvSpPr>
        <p:spPr>
          <a:xfrm>
            <a:off x="10370462" y="5150434"/>
            <a:ext cx="96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0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2">
            <a:extLst>
              <a:ext uri="{FF2B5EF4-FFF2-40B4-BE49-F238E27FC236}">
                <a16:creationId xmlns:a16="http://schemas.microsoft.com/office/drawing/2014/main" id="{95D51B6C-91AE-4569-B8E6-A8FC50FEB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141" y="289948"/>
            <a:ext cx="9925717" cy="927688"/>
          </a:xfrm>
        </p:spPr>
        <p:txBody>
          <a:bodyPr>
            <a:normAutofit/>
          </a:bodyPr>
          <a:lstStyle/>
          <a:p>
            <a:r>
              <a:rPr lang="en-US" dirty="0"/>
              <a:t>Struct </a:t>
            </a:r>
            <a:r>
              <a:rPr lang="ru-RU" dirty="0"/>
              <a:t>пример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D6F59-EF27-4B8D-B4C4-5EB8013EF52D}"/>
              </a:ext>
            </a:extLst>
          </p:cNvPr>
          <p:cNvSpPr txBox="1"/>
          <p:nvPr/>
        </p:nvSpPr>
        <p:spPr>
          <a:xfrm>
            <a:off x="1406290" y="1767653"/>
            <a:ext cx="39176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Определяем структуру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cat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*name;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age;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0C1052-B5C6-404C-8E6C-82987BBBE9F8}"/>
              </a:ext>
            </a:extLst>
          </p:cNvPr>
          <p:cNvSpPr txBox="1"/>
          <p:nvPr/>
        </p:nvSpPr>
        <p:spPr>
          <a:xfrm>
            <a:off x="5883590" y="1767653"/>
            <a:ext cx="500962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Варианты инициализации структуры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cat tom = { "Tom", 5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cat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felix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.name = "Felix", .age = 4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cat mango;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mango.name = "Mango";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mango.age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print_cat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tom);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print_cat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felix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print_cat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mango);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300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2">
            <a:extLst>
              <a:ext uri="{FF2B5EF4-FFF2-40B4-BE49-F238E27FC236}">
                <a16:creationId xmlns:a16="http://schemas.microsoft.com/office/drawing/2014/main" id="{95D51B6C-91AE-4569-B8E6-A8FC50FEB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141" y="289948"/>
            <a:ext cx="9925717" cy="927688"/>
          </a:xfrm>
        </p:spPr>
        <p:txBody>
          <a:bodyPr>
            <a:normAutofit/>
          </a:bodyPr>
          <a:lstStyle/>
          <a:p>
            <a:r>
              <a:rPr lang="en-US"/>
              <a:t>struct array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163CF-3E42-4E3B-82A0-EDFDFD245D95}"/>
              </a:ext>
            </a:extLst>
          </p:cNvPr>
          <p:cNvSpPr txBox="1"/>
          <p:nvPr/>
        </p:nvSpPr>
        <p:spPr>
          <a:xfrm>
            <a:off x="1133140" y="1537877"/>
            <a:ext cx="891264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Определяем структуру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animal {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*name;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age;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Создадим массив структур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animal dogs[3];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dogs[0].name = "Muhtar";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dogs[0].age = 5;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animal cats[] = {{ "Tom", 5 }, { .name = "Felix", .age = 4 }, {"Mango", 3}};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print_cats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(cats, 3);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58D085-2438-4699-9E70-D620DAC1ECA4}"/>
              </a:ext>
            </a:extLst>
          </p:cNvPr>
          <p:cNvSpPr txBox="1"/>
          <p:nvPr/>
        </p:nvSpPr>
        <p:spPr>
          <a:xfrm>
            <a:off x="6386085" y="1537040"/>
            <a:ext cx="496285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print_cats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(struct cat cats[], int n)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("Cat[%d]: Name: %s, Age: %d\n",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cats[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].name, cats[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].age);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80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2">
            <a:extLst>
              <a:ext uri="{FF2B5EF4-FFF2-40B4-BE49-F238E27FC236}">
                <a16:creationId xmlns:a16="http://schemas.microsoft.com/office/drawing/2014/main" id="{95D51B6C-91AE-4569-B8E6-A8FC50FEB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141" y="289948"/>
            <a:ext cx="9925717" cy="927688"/>
          </a:xfrm>
        </p:spPr>
        <p:txBody>
          <a:bodyPr>
            <a:normAutofit/>
          </a:bodyPr>
          <a:lstStyle/>
          <a:p>
            <a:r>
              <a:rPr lang="en-US" dirty="0"/>
              <a:t>pointer to struct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87F3F-D994-4A0A-AA5B-EA2205CC93B8}"/>
              </a:ext>
            </a:extLst>
          </p:cNvPr>
          <p:cNvSpPr txBox="1"/>
          <p:nvPr/>
        </p:nvSpPr>
        <p:spPr>
          <a:xfrm>
            <a:off x="2877207" y="1644843"/>
            <a:ext cx="262600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test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a;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b;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test a;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test 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&amp;a;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-&gt;a = 'A';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-&gt;b = 555;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4FCBA9-73FD-4449-B11D-AAA4A3D9E1F1}"/>
              </a:ext>
            </a:extLst>
          </p:cNvPr>
          <p:cNvSpPr txBox="1"/>
          <p:nvPr/>
        </p:nvSpPr>
        <p:spPr>
          <a:xfrm>
            <a:off x="5976180" y="4968830"/>
            <a:ext cx="49209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тоже самое что 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).a = 'A';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тоже самое что 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).b = 555;</a:t>
            </a:r>
          </a:p>
        </p:txBody>
      </p:sp>
    </p:spTree>
    <p:extLst>
      <p:ext uri="{BB962C8B-B14F-4D97-AF65-F5344CB8AC3E}">
        <p14:creationId xmlns:p14="http://schemas.microsoft.com/office/powerpoint/2010/main" val="3475680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2">
            <a:extLst>
              <a:ext uri="{FF2B5EF4-FFF2-40B4-BE49-F238E27FC236}">
                <a16:creationId xmlns:a16="http://schemas.microsoft.com/office/drawing/2014/main" id="{95D51B6C-91AE-4569-B8E6-A8FC50FEB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141" y="289948"/>
            <a:ext cx="9925717" cy="927688"/>
          </a:xfrm>
        </p:spPr>
        <p:txBody>
          <a:bodyPr>
            <a:noAutofit/>
          </a:bodyPr>
          <a:lstStyle/>
          <a:p>
            <a:r>
              <a:rPr lang="en-US" sz="4800" dirty="0"/>
              <a:t>struct padding (</a:t>
            </a:r>
            <a:r>
              <a:rPr lang="ru-RU" sz="4800" dirty="0"/>
              <a:t>Набивка</a:t>
            </a:r>
            <a:r>
              <a:rPr lang="en-US" sz="4800" dirty="0"/>
              <a:t>/</a:t>
            </a:r>
            <a:r>
              <a:rPr lang="ru-RU" sz="4800" dirty="0"/>
              <a:t>Добивание)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CD48295-9E7D-413B-955B-045524823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034653"/>
              </p:ext>
            </p:extLst>
          </p:nvPr>
        </p:nvGraphicFramePr>
        <p:xfrm>
          <a:off x="1277532" y="4889281"/>
          <a:ext cx="58535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02">
                  <a:extLst>
                    <a:ext uri="{9D8B030D-6E8A-4147-A177-3AD203B41FA5}">
                      <a16:colId xmlns:a16="http://schemas.microsoft.com/office/drawing/2014/main" val="3225839638"/>
                    </a:ext>
                  </a:extLst>
                </a:gridCol>
                <a:gridCol w="479702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500310">
                  <a:extLst>
                    <a:ext uri="{9D8B030D-6E8A-4147-A177-3AD203B41FA5}">
                      <a16:colId xmlns:a16="http://schemas.microsoft.com/office/drawing/2014/main" val="1503918507"/>
                    </a:ext>
                  </a:extLst>
                </a:gridCol>
                <a:gridCol w="546434">
                  <a:extLst>
                    <a:ext uri="{9D8B030D-6E8A-4147-A177-3AD203B41FA5}">
                      <a16:colId xmlns:a16="http://schemas.microsoft.com/office/drawing/2014/main" val="4018816944"/>
                    </a:ext>
                  </a:extLst>
                </a:gridCol>
                <a:gridCol w="549624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  <a:gridCol w="549624">
                  <a:extLst>
                    <a:ext uri="{9D8B030D-6E8A-4147-A177-3AD203B41FA5}">
                      <a16:colId xmlns:a16="http://schemas.microsoft.com/office/drawing/2014/main" val="2471055099"/>
                    </a:ext>
                  </a:extLst>
                </a:gridCol>
                <a:gridCol w="549624">
                  <a:extLst>
                    <a:ext uri="{9D8B030D-6E8A-4147-A177-3AD203B41FA5}">
                      <a16:colId xmlns:a16="http://schemas.microsoft.com/office/drawing/2014/main" val="4047946281"/>
                    </a:ext>
                  </a:extLst>
                </a:gridCol>
                <a:gridCol w="549624">
                  <a:extLst>
                    <a:ext uri="{9D8B030D-6E8A-4147-A177-3AD203B41FA5}">
                      <a16:colId xmlns:a16="http://schemas.microsoft.com/office/drawing/2014/main" val="1442538888"/>
                    </a:ext>
                  </a:extLst>
                </a:gridCol>
                <a:gridCol w="549624">
                  <a:extLst>
                    <a:ext uri="{9D8B030D-6E8A-4147-A177-3AD203B41FA5}">
                      <a16:colId xmlns:a16="http://schemas.microsoft.com/office/drawing/2014/main" val="2818369598"/>
                    </a:ext>
                  </a:extLst>
                </a:gridCol>
                <a:gridCol w="549624">
                  <a:extLst>
                    <a:ext uri="{9D8B030D-6E8A-4147-A177-3AD203B41FA5}">
                      <a16:colId xmlns:a16="http://schemas.microsoft.com/office/drawing/2014/main" val="2322341131"/>
                    </a:ext>
                  </a:extLst>
                </a:gridCol>
                <a:gridCol w="549624">
                  <a:extLst>
                    <a:ext uri="{9D8B030D-6E8A-4147-A177-3AD203B41FA5}">
                      <a16:colId xmlns:a16="http://schemas.microsoft.com/office/drawing/2014/main" val="136430749"/>
                    </a:ext>
                  </a:extLst>
                </a:gridCol>
              </a:tblGrid>
              <a:tr h="321617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02279D7-0011-4B68-A794-D8AD49025FDF}"/>
              </a:ext>
            </a:extLst>
          </p:cNvPr>
          <p:cNvSpPr txBox="1"/>
          <p:nvPr/>
        </p:nvSpPr>
        <p:spPr>
          <a:xfrm>
            <a:off x="1277533" y="1796193"/>
            <a:ext cx="486926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test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a;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b;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test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my_test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'A’, 49407 };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my_test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03A7D4-7F88-48CA-BFDD-4FA6639F5A18}"/>
              </a:ext>
            </a:extLst>
          </p:cNvPr>
          <p:cNvSpPr txBox="1"/>
          <p:nvPr/>
        </p:nvSpPr>
        <p:spPr>
          <a:xfrm>
            <a:off x="7048502" y="1796192"/>
            <a:ext cx="415154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test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a;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b;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__attribute__((packed));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test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my_test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my_test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5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DF77F1-BCFC-437E-98D8-B660BB69F5E2}"/>
              </a:ext>
            </a:extLst>
          </p:cNvPr>
          <p:cNvSpPr txBox="1"/>
          <p:nvPr/>
        </p:nvSpPr>
        <p:spPr>
          <a:xfrm>
            <a:off x="1750033" y="5255041"/>
            <a:ext cx="505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100   101   102   103    104   105   106    107    108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Левая фигурная скобка 16">
            <a:extLst>
              <a:ext uri="{FF2B5EF4-FFF2-40B4-BE49-F238E27FC236}">
                <a16:creationId xmlns:a16="http://schemas.microsoft.com/office/drawing/2014/main" id="{5EDD066E-E745-4F71-ACBC-39D5CF33226F}"/>
              </a:ext>
            </a:extLst>
          </p:cNvPr>
          <p:cNvSpPr/>
          <p:nvPr/>
        </p:nvSpPr>
        <p:spPr>
          <a:xfrm rot="5400000">
            <a:off x="1910175" y="4570607"/>
            <a:ext cx="158531" cy="478817"/>
          </a:xfrm>
          <a:prstGeom prst="leftBrace">
            <a:avLst>
              <a:gd name="adj1" fmla="val 96566"/>
              <a:gd name="adj2" fmla="val 50211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Левая фигурная скобка 17">
            <a:extLst>
              <a:ext uri="{FF2B5EF4-FFF2-40B4-BE49-F238E27FC236}">
                <a16:creationId xmlns:a16="http://schemas.microsoft.com/office/drawing/2014/main" id="{25E90F9A-33A8-4CA5-B2C0-4AFC1F9207A1}"/>
              </a:ext>
            </a:extLst>
          </p:cNvPr>
          <p:cNvSpPr/>
          <p:nvPr/>
        </p:nvSpPr>
        <p:spPr>
          <a:xfrm rot="5400000">
            <a:off x="2959208" y="4000390"/>
            <a:ext cx="158531" cy="1619251"/>
          </a:xfrm>
          <a:prstGeom prst="leftBrace">
            <a:avLst>
              <a:gd name="adj1" fmla="val 96566"/>
              <a:gd name="adj2" fmla="val 50211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Левая фигурная скобка 18">
            <a:extLst>
              <a:ext uri="{FF2B5EF4-FFF2-40B4-BE49-F238E27FC236}">
                <a16:creationId xmlns:a16="http://schemas.microsoft.com/office/drawing/2014/main" id="{40C42EC2-CE80-4DDD-A083-D1D4515DEFC4}"/>
              </a:ext>
            </a:extLst>
          </p:cNvPr>
          <p:cNvSpPr/>
          <p:nvPr/>
        </p:nvSpPr>
        <p:spPr>
          <a:xfrm rot="5400000">
            <a:off x="4832457" y="3701939"/>
            <a:ext cx="158531" cy="2216152"/>
          </a:xfrm>
          <a:prstGeom prst="leftBrace">
            <a:avLst>
              <a:gd name="adj1" fmla="val 96566"/>
              <a:gd name="adj2" fmla="val 50211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7B4B5E-689A-4D68-ADFD-71646F570A48}"/>
              </a:ext>
            </a:extLst>
          </p:cNvPr>
          <p:cNvSpPr txBox="1"/>
          <p:nvPr/>
        </p:nvSpPr>
        <p:spPr>
          <a:xfrm>
            <a:off x="1863722" y="4254952"/>
            <a:ext cx="3241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         padding                         b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EA3C88-D83F-4FBE-A0FA-E7D99B172214}"/>
              </a:ext>
            </a:extLst>
          </p:cNvPr>
          <p:cNvSpPr txBox="1"/>
          <p:nvPr/>
        </p:nvSpPr>
        <p:spPr>
          <a:xfrm>
            <a:off x="7594596" y="4783169"/>
            <a:ext cx="44056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Компилятор возьмет в структуре самый большой размер переменной положит всю структуру начиная с адреса кратного этому размеру.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823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2">
            <a:extLst>
              <a:ext uri="{FF2B5EF4-FFF2-40B4-BE49-F238E27FC236}">
                <a16:creationId xmlns:a16="http://schemas.microsoft.com/office/drawing/2014/main" id="{95D51B6C-91AE-4569-B8E6-A8FC50FEB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141" y="289948"/>
            <a:ext cx="9925717" cy="927688"/>
          </a:xfrm>
        </p:spPr>
        <p:txBody>
          <a:bodyPr>
            <a:noAutofit/>
          </a:bodyPr>
          <a:lstStyle/>
          <a:p>
            <a:r>
              <a:rPr lang="en-US" sz="4800" dirty="0"/>
              <a:t>Alignment (</a:t>
            </a:r>
            <a:r>
              <a:rPr lang="ru-RU" sz="4800" dirty="0"/>
              <a:t>Выравнивание</a:t>
            </a:r>
            <a:r>
              <a:rPr lang="en-US" sz="4800" dirty="0"/>
              <a:t>)</a:t>
            </a:r>
            <a:endParaRPr lang="ru-RU" sz="4800" dirty="0"/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31378F2D-37C1-4DA6-9FEF-6AE89D714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545864"/>
              </p:ext>
            </p:extLst>
          </p:nvPr>
        </p:nvGraphicFramePr>
        <p:xfrm>
          <a:off x="5634245" y="4216792"/>
          <a:ext cx="58535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02">
                  <a:extLst>
                    <a:ext uri="{9D8B030D-6E8A-4147-A177-3AD203B41FA5}">
                      <a16:colId xmlns:a16="http://schemas.microsoft.com/office/drawing/2014/main" val="3225839638"/>
                    </a:ext>
                  </a:extLst>
                </a:gridCol>
                <a:gridCol w="479702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500310">
                  <a:extLst>
                    <a:ext uri="{9D8B030D-6E8A-4147-A177-3AD203B41FA5}">
                      <a16:colId xmlns:a16="http://schemas.microsoft.com/office/drawing/2014/main" val="1503918507"/>
                    </a:ext>
                  </a:extLst>
                </a:gridCol>
                <a:gridCol w="546434">
                  <a:extLst>
                    <a:ext uri="{9D8B030D-6E8A-4147-A177-3AD203B41FA5}">
                      <a16:colId xmlns:a16="http://schemas.microsoft.com/office/drawing/2014/main" val="4018816944"/>
                    </a:ext>
                  </a:extLst>
                </a:gridCol>
                <a:gridCol w="549624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  <a:gridCol w="549624">
                  <a:extLst>
                    <a:ext uri="{9D8B030D-6E8A-4147-A177-3AD203B41FA5}">
                      <a16:colId xmlns:a16="http://schemas.microsoft.com/office/drawing/2014/main" val="2471055099"/>
                    </a:ext>
                  </a:extLst>
                </a:gridCol>
                <a:gridCol w="549624">
                  <a:extLst>
                    <a:ext uri="{9D8B030D-6E8A-4147-A177-3AD203B41FA5}">
                      <a16:colId xmlns:a16="http://schemas.microsoft.com/office/drawing/2014/main" val="4047946281"/>
                    </a:ext>
                  </a:extLst>
                </a:gridCol>
                <a:gridCol w="549624">
                  <a:extLst>
                    <a:ext uri="{9D8B030D-6E8A-4147-A177-3AD203B41FA5}">
                      <a16:colId xmlns:a16="http://schemas.microsoft.com/office/drawing/2014/main" val="1442538888"/>
                    </a:ext>
                  </a:extLst>
                </a:gridCol>
                <a:gridCol w="549624">
                  <a:extLst>
                    <a:ext uri="{9D8B030D-6E8A-4147-A177-3AD203B41FA5}">
                      <a16:colId xmlns:a16="http://schemas.microsoft.com/office/drawing/2014/main" val="2818369598"/>
                    </a:ext>
                  </a:extLst>
                </a:gridCol>
                <a:gridCol w="549624">
                  <a:extLst>
                    <a:ext uri="{9D8B030D-6E8A-4147-A177-3AD203B41FA5}">
                      <a16:colId xmlns:a16="http://schemas.microsoft.com/office/drawing/2014/main" val="2322341131"/>
                    </a:ext>
                  </a:extLst>
                </a:gridCol>
                <a:gridCol w="549624">
                  <a:extLst>
                    <a:ext uri="{9D8B030D-6E8A-4147-A177-3AD203B41FA5}">
                      <a16:colId xmlns:a16="http://schemas.microsoft.com/office/drawing/2014/main" val="136430749"/>
                    </a:ext>
                  </a:extLst>
                </a:gridCol>
              </a:tblGrid>
              <a:tr h="321617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FDBB831-BACF-4A73-8839-3CBB02B8E2D9}"/>
              </a:ext>
            </a:extLst>
          </p:cNvPr>
          <p:cNvSpPr txBox="1"/>
          <p:nvPr/>
        </p:nvSpPr>
        <p:spPr>
          <a:xfrm>
            <a:off x="6106746" y="4582552"/>
            <a:ext cx="505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100   101   102   103    104   105   106    107    108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Левая фигурная скобка 22">
            <a:extLst>
              <a:ext uri="{FF2B5EF4-FFF2-40B4-BE49-F238E27FC236}">
                <a16:creationId xmlns:a16="http://schemas.microsoft.com/office/drawing/2014/main" id="{4C3F16F5-7E78-499D-9024-6007C5674BF1}"/>
              </a:ext>
            </a:extLst>
          </p:cNvPr>
          <p:cNvSpPr/>
          <p:nvPr/>
        </p:nvSpPr>
        <p:spPr>
          <a:xfrm rot="5400000">
            <a:off x="9189170" y="3029450"/>
            <a:ext cx="158531" cy="2216152"/>
          </a:xfrm>
          <a:prstGeom prst="leftBrace">
            <a:avLst>
              <a:gd name="adj1" fmla="val 96566"/>
              <a:gd name="adj2" fmla="val 50211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8F381B-9FFF-4F50-8F6F-327FDC2F57A3}"/>
              </a:ext>
            </a:extLst>
          </p:cNvPr>
          <p:cNvSpPr txBox="1"/>
          <p:nvPr/>
        </p:nvSpPr>
        <p:spPr>
          <a:xfrm>
            <a:off x="9120796" y="3583528"/>
            <a:ext cx="295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ru-RU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AF4EB0DD-092C-4F90-9C46-231F163D0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526742"/>
              </p:ext>
            </p:extLst>
          </p:nvPr>
        </p:nvGraphicFramePr>
        <p:xfrm>
          <a:off x="8178016" y="5586336"/>
          <a:ext cx="21984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624">
                  <a:extLst>
                    <a:ext uri="{9D8B030D-6E8A-4147-A177-3AD203B41FA5}">
                      <a16:colId xmlns:a16="http://schemas.microsoft.com/office/drawing/2014/main" val="3860451175"/>
                    </a:ext>
                  </a:extLst>
                </a:gridCol>
                <a:gridCol w="549624">
                  <a:extLst>
                    <a:ext uri="{9D8B030D-6E8A-4147-A177-3AD203B41FA5}">
                      <a16:colId xmlns:a16="http://schemas.microsoft.com/office/drawing/2014/main" val="2621475644"/>
                    </a:ext>
                  </a:extLst>
                </a:gridCol>
                <a:gridCol w="549624">
                  <a:extLst>
                    <a:ext uri="{9D8B030D-6E8A-4147-A177-3AD203B41FA5}">
                      <a16:colId xmlns:a16="http://schemas.microsoft.com/office/drawing/2014/main" val="3463807681"/>
                    </a:ext>
                  </a:extLst>
                </a:gridCol>
                <a:gridCol w="549624">
                  <a:extLst>
                    <a:ext uri="{9D8B030D-6E8A-4147-A177-3AD203B41FA5}">
                      <a16:colId xmlns:a16="http://schemas.microsoft.com/office/drawing/2014/main" val="2777151845"/>
                    </a:ext>
                  </a:extLst>
                </a:gridCol>
              </a:tblGrid>
              <a:tr h="3216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403273"/>
                  </a:ext>
                </a:extLst>
              </a:tr>
            </a:tbl>
          </a:graphicData>
        </a:graphic>
      </p:graphicFrame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3FF1D5D4-831E-4803-B3D4-9C3DE77449CD}"/>
              </a:ext>
            </a:extLst>
          </p:cNvPr>
          <p:cNvSpPr/>
          <p:nvPr/>
        </p:nvSpPr>
        <p:spPr>
          <a:xfrm>
            <a:off x="9049360" y="4948312"/>
            <a:ext cx="438150" cy="478828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5DACEA-7859-4098-B95A-E71D96D71C33}"/>
              </a:ext>
            </a:extLst>
          </p:cNvPr>
          <p:cNvSpPr txBox="1"/>
          <p:nvPr/>
        </p:nvSpPr>
        <p:spPr>
          <a:xfrm>
            <a:off x="575404" y="1344637"/>
            <a:ext cx="112550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Современные процессоры работают с числами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которых размер кратен степени 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т.к. у нас везде двоичная система исчисления). Процессор отлично работает с числами в 1 байт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4, 8, 16..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байт.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будет быстро работать с числами расположенными по адресу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кратен их размеру. Если для 4 байтного числа адрес кратен 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процессор считает такое число за 1 такт.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Такой подход наиболее эффективен при проектировании процессоров и позволяет делать процессоры более компактными. </a:t>
            </a:r>
            <a:endParaRPr lang="ru-RU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F8385B-347A-47F3-8186-B31984E0F79E}"/>
              </a:ext>
            </a:extLst>
          </p:cNvPr>
          <p:cNvSpPr txBox="1"/>
          <p:nvPr/>
        </p:nvSpPr>
        <p:spPr>
          <a:xfrm>
            <a:off x="575404" y="4213220"/>
            <a:ext cx="4665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Выравнивает данные по адресам компилятор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121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2">
            <a:extLst>
              <a:ext uri="{FF2B5EF4-FFF2-40B4-BE49-F238E27FC236}">
                <a16:creationId xmlns:a16="http://schemas.microsoft.com/office/drawing/2014/main" id="{95D51B6C-91AE-4569-B8E6-A8FC50FEB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141" y="289948"/>
            <a:ext cx="9925717" cy="927688"/>
          </a:xfrm>
        </p:spPr>
        <p:txBody>
          <a:bodyPr>
            <a:noAutofit/>
          </a:bodyPr>
          <a:lstStyle/>
          <a:p>
            <a:r>
              <a:rPr lang="en-US" sz="4800" dirty="0"/>
              <a:t>Alignment (</a:t>
            </a:r>
            <a:r>
              <a:rPr lang="ru-RU" sz="4800" dirty="0"/>
              <a:t>Выравнивание</a:t>
            </a:r>
            <a:r>
              <a:rPr lang="en-US" sz="4800" dirty="0"/>
              <a:t>)</a:t>
            </a:r>
            <a:endParaRPr lang="ru-RU" sz="4800" dirty="0"/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31378F2D-37C1-4DA6-9FEF-6AE89D714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497679"/>
              </p:ext>
            </p:extLst>
          </p:nvPr>
        </p:nvGraphicFramePr>
        <p:xfrm>
          <a:off x="4549578" y="2056002"/>
          <a:ext cx="58535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02">
                  <a:extLst>
                    <a:ext uri="{9D8B030D-6E8A-4147-A177-3AD203B41FA5}">
                      <a16:colId xmlns:a16="http://schemas.microsoft.com/office/drawing/2014/main" val="3225839638"/>
                    </a:ext>
                  </a:extLst>
                </a:gridCol>
                <a:gridCol w="479702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500310">
                  <a:extLst>
                    <a:ext uri="{9D8B030D-6E8A-4147-A177-3AD203B41FA5}">
                      <a16:colId xmlns:a16="http://schemas.microsoft.com/office/drawing/2014/main" val="1503918507"/>
                    </a:ext>
                  </a:extLst>
                </a:gridCol>
                <a:gridCol w="546434">
                  <a:extLst>
                    <a:ext uri="{9D8B030D-6E8A-4147-A177-3AD203B41FA5}">
                      <a16:colId xmlns:a16="http://schemas.microsoft.com/office/drawing/2014/main" val="4018816944"/>
                    </a:ext>
                  </a:extLst>
                </a:gridCol>
                <a:gridCol w="549624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  <a:gridCol w="549624">
                  <a:extLst>
                    <a:ext uri="{9D8B030D-6E8A-4147-A177-3AD203B41FA5}">
                      <a16:colId xmlns:a16="http://schemas.microsoft.com/office/drawing/2014/main" val="2471055099"/>
                    </a:ext>
                  </a:extLst>
                </a:gridCol>
                <a:gridCol w="549624">
                  <a:extLst>
                    <a:ext uri="{9D8B030D-6E8A-4147-A177-3AD203B41FA5}">
                      <a16:colId xmlns:a16="http://schemas.microsoft.com/office/drawing/2014/main" val="4047946281"/>
                    </a:ext>
                  </a:extLst>
                </a:gridCol>
                <a:gridCol w="549624">
                  <a:extLst>
                    <a:ext uri="{9D8B030D-6E8A-4147-A177-3AD203B41FA5}">
                      <a16:colId xmlns:a16="http://schemas.microsoft.com/office/drawing/2014/main" val="1442538888"/>
                    </a:ext>
                  </a:extLst>
                </a:gridCol>
                <a:gridCol w="549624">
                  <a:extLst>
                    <a:ext uri="{9D8B030D-6E8A-4147-A177-3AD203B41FA5}">
                      <a16:colId xmlns:a16="http://schemas.microsoft.com/office/drawing/2014/main" val="2818369598"/>
                    </a:ext>
                  </a:extLst>
                </a:gridCol>
                <a:gridCol w="549624">
                  <a:extLst>
                    <a:ext uri="{9D8B030D-6E8A-4147-A177-3AD203B41FA5}">
                      <a16:colId xmlns:a16="http://schemas.microsoft.com/office/drawing/2014/main" val="2322341131"/>
                    </a:ext>
                  </a:extLst>
                </a:gridCol>
                <a:gridCol w="549624">
                  <a:extLst>
                    <a:ext uri="{9D8B030D-6E8A-4147-A177-3AD203B41FA5}">
                      <a16:colId xmlns:a16="http://schemas.microsoft.com/office/drawing/2014/main" val="136430749"/>
                    </a:ext>
                  </a:extLst>
                </a:gridCol>
              </a:tblGrid>
              <a:tr h="321617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FDBB831-BACF-4A73-8839-3CBB02B8E2D9}"/>
              </a:ext>
            </a:extLst>
          </p:cNvPr>
          <p:cNvSpPr txBox="1"/>
          <p:nvPr/>
        </p:nvSpPr>
        <p:spPr>
          <a:xfrm>
            <a:off x="5022079" y="2421762"/>
            <a:ext cx="505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99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3" name="Левая фигурная скобка 22">
            <a:extLst>
              <a:ext uri="{FF2B5EF4-FFF2-40B4-BE49-F238E27FC236}">
                <a16:creationId xmlns:a16="http://schemas.microsoft.com/office/drawing/2014/main" id="{4C3F16F5-7E78-499D-9024-6007C5674BF1}"/>
              </a:ext>
            </a:extLst>
          </p:cNvPr>
          <p:cNvSpPr/>
          <p:nvPr/>
        </p:nvSpPr>
        <p:spPr>
          <a:xfrm rot="5400000">
            <a:off x="8104503" y="868660"/>
            <a:ext cx="158531" cy="2216152"/>
          </a:xfrm>
          <a:prstGeom prst="leftBrace">
            <a:avLst>
              <a:gd name="adj1" fmla="val 96566"/>
              <a:gd name="adj2" fmla="val 50211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8F381B-9FFF-4F50-8F6F-327FDC2F57A3}"/>
              </a:ext>
            </a:extLst>
          </p:cNvPr>
          <p:cNvSpPr txBox="1"/>
          <p:nvPr/>
        </p:nvSpPr>
        <p:spPr>
          <a:xfrm>
            <a:off x="8036129" y="1432798"/>
            <a:ext cx="295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ru-RU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AF4EB0DD-092C-4F90-9C46-231F163D0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23672"/>
              </p:ext>
            </p:extLst>
          </p:nvPr>
        </p:nvGraphicFramePr>
        <p:xfrm>
          <a:off x="7238465" y="5742568"/>
          <a:ext cx="21984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624">
                  <a:extLst>
                    <a:ext uri="{9D8B030D-6E8A-4147-A177-3AD203B41FA5}">
                      <a16:colId xmlns:a16="http://schemas.microsoft.com/office/drawing/2014/main" val="3860451175"/>
                    </a:ext>
                  </a:extLst>
                </a:gridCol>
                <a:gridCol w="549624">
                  <a:extLst>
                    <a:ext uri="{9D8B030D-6E8A-4147-A177-3AD203B41FA5}">
                      <a16:colId xmlns:a16="http://schemas.microsoft.com/office/drawing/2014/main" val="2621475644"/>
                    </a:ext>
                  </a:extLst>
                </a:gridCol>
                <a:gridCol w="549624">
                  <a:extLst>
                    <a:ext uri="{9D8B030D-6E8A-4147-A177-3AD203B41FA5}">
                      <a16:colId xmlns:a16="http://schemas.microsoft.com/office/drawing/2014/main" val="3463807681"/>
                    </a:ext>
                  </a:extLst>
                </a:gridCol>
                <a:gridCol w="549624">
                  <a:extLst>
                    <a:ext uri="{9D8B030D-6E8A-4147-A177-3AD203B41FA5}">
                      <a16:colId xmlns:a16="http://schemas.microsoft.com/office/drawing/2014/main" val="2777151845"/>
                    </a:ext>
                  </a:extLst>
                </a:gridCol>
              </a:tblGrid>
              <a:tr h="3216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403273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673B61DF-3A15-416A-999D-0FE1D7E8B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446717"/>
              </p:ext>
            </p:extLst>
          </p:nvPr>
        </p:nvGraphicFramePr>
        <p:xfrm>
          <a:off x="6047127" y="3099937"/>
          <a:ext cx="219530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434">
                  <a:extLst>
                    <a:ext uri="{9D8B030D-6E8A-4147-A177-3AD203B41FA5}">
                      <a16:colId xmlns:a16="http://schemas.microsoft.com/office/drawing/2014/main" val="2878898975"/>
                    </a:ext>
                  </a:extLst>
                </a:gridCol>
                <a:gridCol w="549624">
                  <a:extLst>
                    <a:ext uri="{9D8B030D-6E8A-4147-A177-3AD203B41FA5}">
                      <a16:colId xmlns:a16="http://schemas.microsoft.com/office/drawing/2014/main" val="2830807903"/>
                    </a:ext>
                  </a:extLst>
                </a:gridCol>
                <a:gridCol w="549624">
                  <a:extLst>
                    <a:ext uri="{9D8B030D-6E8A-4147-A177-3AD203B41FA5}">
                      <a16:colId xmlns:a16="http://schemas.microsoft.com/office/drawing/2014/main" val="4263755999"/>
                    </a:ext>
                  </a:extLst>
                </a:gridCol>
                <a:gridCol w="549624">
                  <a:extLst>
                    <a:ext uri="{9D8B030D-6E8A-4147-A177-3AD203B41FA5}">
                      <a16:colId xmlns:a16="http://schemas.microsoft.com/office/drawing/2014/main" val="3477696332"/>
                    </a:ext>
                  </a:extLst>
                </a:gridCol>
              </a:tblGrid>
              <a:tr h="3216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883867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8C66121E-CB97-4157-A442-41852F7ED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610785"/>
              </p:ext>
            </p:extLst>
          </p:nvPr>
        </p:nvGraphicFramePr>
        <p:xfrm>
          <a:off x="8331407" y="3682461"/>
          <a:ext cx="21984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624">
                  <a:extLst>
                    <a:ext uri="{9D8B030D-6E8A-4147-A177-3AD203B41FA5}">
                      <a16:colId xmlns:a16="http://schemas.microsoft.com/office/drawing/2014/main" val="2774961115"/>
                    </a:ext>
                  </a:extLst>
                </a:gridCol>
                <a:gridCol w="549624">
                  <a:extLst>
                    <a:ext uri="{9D8B030D-6E8A-4147-A177-3AD203B41FA5}">
                      <a16:colId xmlns:a16="http://schemas.microsoft.com/office/drawing/2014/main" val="2378922320"/>
                    </a:ext>
                  </a:extLst>
                </a:gridCol>
                <a:gridCol w="549624">
                  <a:extLst>
                    <a:ext uri="{9D8B030D-6E8A-4147-A177-3AD203B41FA5}">
                      <a16:colId xmlns:a16="http://schemas.microsoft.com/office/drawing/2014/main" val="3674285681"/>
                    </a:ext>
                  </a:extLst>
                </a:gridCol>
                <a:gridCol w="549624">
                  <a:extLst>
                    <a:ext uri="{9D8B030D-6E8A-4147-A177-3AD203B41FA5}">
                      <a16:colId xmlns:a16="http://schemas.microsoft.com/office/drawing/2014/main" val="2387519822"/>
                    </a:ext>
                  </a:extLst>
                </a:gridCol>
              </a:tblGrid>
              <a:tr h="3216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94581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24EE3F3C-1634-4BD0-A14E-8223E91FF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818105"/>
              </p:ext>
            </p:extLst>
          </p:nvPr>
        </p:nvGraphicFramePr>
        <p:xfrm>
          <a:off x="6047127" y="4192635"/>
          <a:ext cx="21984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624">
                  <a:extLst>
                    <a:ext uri="{9D8B030D-6E8A-4147-A177-3AD203B41FA5}">
                      <a16:colId xmlns:a16="http://schemas.microsoft.com/office/drawing/2014/main" val="3860451175"/>
                    </a:ext>
                  </a:extLst>
                </a:gridCol>
                <a:gridCol w="549624">
                  <a:extLst>
                    <a:ext uri="{9D8B030D-6E8A-4147-A177-3AD203B41FA5}">
                      <a16:colId xmlns:a16="http://schemas.microsoft.com/office/drawing/2014/main" val="2621475644"/>
                    </a:ext>
                  </a:extLst>
                </a:gridCol>
                <a:gridCol w="549624">
                  <a:extLst>
                    <a:ext uri="{9D8B030D-6E8A-4147-A177-3AD203B41FA5}">
                      <a16:colId xmlns:a16="http://schemas.microsoft.com/office/drawing/2014/main" val="3463807681"/>
                    </a:ext>
                  </a:extLst>
                </a:gridCol>
                <a:gridCol w="549624">
                  <a:extLst>
                    <a:ext uri="{9D8B030D-6E8A-4147-A177-3AD203B41FA5}">
                      <a16:colId xmlns:a16="http://schemas.microsoft.com/office/drawing/2014/main" val="2777151845"/>
                    </a:ext>
                  </a:extLst>
                </a:gridCol>
              </a:tblGrid>
              <a:tr h="3216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403273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CBA83771-8E57-495D-B159-9DFB0B6DF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064898"/>
              </p:ext>
            </p:extLst>
          </p:nvPr>
        </p:nvGraphicFramePr>
        <p:xfrm>
          <a:off x="8331407" y="4733122"/>
          <a:ext cx="21984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624">
                  <a:extLst>
                    <a:ext uri="{9D8B030D-6E8A-4147-A177-3AD203B41FA5}">
                      <a16:colId xmlns:a16="http://schemas.microsoft.com/office/drawing/2014/main" val="2520155574"/>
                    </a:ext>
                  </a:extLst>
                </a:gridCol>
                <a:gridCol w="549624">
                  <a:extLst>
                    <a:ext uri="{9D8B030D-6E8A-4147-A177-3AD203B41FA5}">
                      <a16:colId xmlns:a16="http://schemas.microsoft.com/office/drawing/2014/main" val="2542114923"/>
                    </a:ext>
                  </a:extLst>
                </a:gridCol>
                <a:gridCol w="549624">
                  <a:extLst>
                    <a:ext uri="{9D8B030D-6E8A-4147-A177-3AD203B41FA5}">
                      <a16:colId xmlns:a16="http://schemas.microsoft.com/office/drawing/2014/main" val="789664185"/>
                    </a:ext>
                  </a:extLst>
                </a:gridCol>
                <a:gridCol w="549624">
                  <a:extLst>
                    <a:ext uri="{9D8B030D-6E8A-4147-A177-3AD203B41FA5}">
                      <a16:colId xmlns:a16="http://schemas.microsoft.com/office/drawing/2014/main" val="886193622"/>
                    </a:ext>
                  </a:extLst>
                </a:gridCol>
              </a:tblGrid>
              <a:tr h="3216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644335"/>
                  </a:ext>
                </a:extLst>
              </a:tr>
            </a:tbl>
          </a:graphicData>
        </a:graphic>
      </p:graphicFrame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4B50656B-631D-409A-9683-F8E7DB646466}"/>
              </a:ext>
            </a:extLst>
          </p:cNvPr>
          <p:cNvSpPr/>
          <p:nvPr/>
        </p:nvSpPr>
        <p:spPr>
          <a:xfrm>
            <a:off x="8118638" y="5243296"/>
            <a:ext cx="438150" cy="411370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01485B-8891-4E34-ACCD-3581DF3AD1D5}"/>
              </a:ext>
            </a:extLst>
          </p:cNvPr>
          <p:cNvSpPr txBox="1"/>
          <p:nvPr/>
        </p:nvSpPr>
        <p:spPr>
          <a:xfrm>
            <a:off x="624314" y="2934972"/>
            <a:ext cx="466028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данные у нас не выравнены по адресу кратному 4 для числа размера 4 байт.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считает два числа по кратным адресам 4 и затем сдвинет байты в нужные позиции и затем сложит. Итого доступ к числу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будет примерно 4 такта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т.е. в 4 раза дольше чем когда структура была выравнена.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83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2">
            <a:extLst>
              <a:ext uri="{FF2B5EF4-FFF2-40B4-BE49-F238E27FC236}">
                <a16:creationId xmlns:a16="http://schemas.microsoft.com/office/drawing/2014/main" id="{95D51B6C-91AE-4569-B8E6-A8FC50FEB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141" y="289948"/>
            <a:ext cx="9925717" cy="927688"/>
          </a:xfrm>
        </p:spPr>
        <p:txBody>
          <a:bodyPr>
            <a:noAutofit/>
          </a:bodyPr>
          <a:lstStyle/>
          <a:p>
            <a:r>
              <a:rPr lang="en-US" sz="4800" dirty="0"/>
              <a:t>struct </a:t>
            </a:r>
            <a:r>
              <a:rPr lang="en-US" sz="4800" dirty="0" err="1"/>
              <a:t>sizeof</a:t>
            </a:r>
            <a:endParaRPr lang="ru-RU" sz="4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B47A7E-9609-4111-9DDF-119AB9D46837}"/>
              </a:ext>
            </a:extLst>
          </p:cNvPr>
          <p:cNvSpPr txBox="1"/>
          <p:nvPr/>
        </p:nvSpPr>
        <p:spPr>
          <a:xfrm>
            <a:off x="2135177" y="1569170"/>
            <a:ext cx="338905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test1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a;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b;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c;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d;	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(struct test1) = ?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29941A-5EDA-4DB6-BB8B-E062E8DDA8C3}"/>
              </a:ext>
            </a:extLst>
          </p:cNvPr>
          <p:cNvSpPr txBox="1"/>
          <p:nvPr/>
        </p:nvSpPr>
        <p:spPr>
          <a:xfrm>
            <a:off x="6944713" y="1569170"/>
            <a:ext cx="361187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test2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b;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d;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a;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c;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(struct test2) = ?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35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2405</TotalTime>
  <Words>1177</Words>
  <Application>Microsoft Office PowerPoint</Application>
  <PresentationFormat>Широкоэкранный</PresentationFormat>
  <Paragraphs>273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C Programming 7_struct_union</vt:lpstr>
      <vt:lpstr>struct (Структуры)</vt:lpstr>
      <vt:lpstr>Struct пример</vt:lpstr>
      <vt:lpstr>struct array</vt:lpstr>
      <vt:lpstr>pointer to struct</vt:lpstr>
      <vt:lpstr>struct padding (Набивка/Добивание)</vt:lpstr>
      <vt:lpstr>Alignment (Выравнивание)</vt:lpstr>
      <vt:lpstr>Alignment (Выравнивание)</vt:lpstr>
      <vt:lpstr>struct sizeof</vt:lpstr>
      <vt:lpstr>Битовые поля структуры</vt:lpstr>
      <vt:lpstr>union (Объединения)</vt:lpstr>
      <vt:lpstr>enum (Перечисление)</vt:lpstr>
      <vt:lpstr>typedef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Veyler</dc:creator>
  <cp:lastModifiedBy>Andrey Veyler</cp:lastModifiedBy>
  <cp:revision>682</cp:revision>
  <dcterms:created xsi:type="dcterms:W3CDTF">2019-12-17T14:15:21Z</dcterms:created>
  <dcterms:modified xsi:type="dcterms:W3CDTF">2024-11-17T12:52:44Z</dcterms:modified>
</cp:coreProperties>
</file>