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7" r:id="rId3"/>
    <p:sldId id="284" r:id="rId4"/>
    <p:sldId id="288" r:id="rId5"/>
    <p:sldId id="286" r:id="rId6"/>
    <p:sldId id="289" r:id="rId7"/>
    <p:sldId id="290" r:id="rId8"/>
    <p:sldId id="292" r:id="rId9"/>
    <p:sldId id="293" r:id="rId10"/>
    <p:sldId id="294" r:id="rId11"/>
    <p:sldId id="295" r:id="rId12"/>
    <p:sldId id="296" r:id="rId13"/>
    <p:sldId id="285" r:id="rId14"/>
    <p:sldId id="272" r:id="rId15"/>
    <p:sldId id="297" r:id="rId16"/>
    <p:sldId id="273" r:id="rId17"/>
    <p:sldId id="27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0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351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856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971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881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931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044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588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78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001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71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46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127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220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673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11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06314"/>
            <a:ext cx="9144000" cy="1578811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2.5_conditions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3" y="774634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errors: </a:t>
            </a:r>
            <a:r>
              <a:rPr lang="ru-RU" dirty="0"/>
              <a:t>=</a:t>
            </a:r>
            <a:r>
              <a:rPr lang="en-US" dirty="0"/>
              <a:t>= &amp;&amp; ==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CF885-CAE3-41FA-82B3-6A1979A7A6C1}"/>
              </a:ext>
            </a:extLst>
          </p:cNvPr>
          <p:cNvSpPr txBox="1"/>
          <p:nvPr/>
        </p:nvSpPr>
        <p:spPr>
          <a:xfrm>
            <a:off x="1899968" y="2610174"/>
            <a:ext cx="40172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любых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ложь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(var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s1 &amp;&amp; var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s2)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2">
            <a:extLst>
              <a:ext uri="{FF2B5EF4-FFF2-40B4-BE49-F238E27FC236}">
                <a16:creationId xmlns:a16="http://schemas.microsoft.com/office/drawing/2014/main" id="{8DD34CA0-0E85-41CE-B392-A5EF89FC5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062"/>
              </p:ext>
            </p:extLst>
          </p:nvPr>
        </p:nvGraphicFramePr>
        <p:xfrm>
          <a:off x="6489087" y="3091778"/>
          <a:ext cx="4706381" cy="201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682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1293509">
                  <a:extLst>
                    <a:ext uri="{9D8B030D-6E8A-4147-A177-3AD203B41FA5}">
                      <a16:colId xmlns:a16="http://schemas.microsoft.com/office/drawing/2014/main" val="2740136529"/>
                    </a:ext>
                  </a:extLst>
                </a:gridCol>
                <a:gridCol w="1176595">
                  <a:extLst>
                    <a:ext uri="{9D8B030D-6E8A-4147-A177-3AD203B41FA5}">
                      <a16:colId xmlns:a16="http://schemas.microsoft.com/office/drawing/2014/main" val="2813667351"/>
                    </a:ext>
                  </a:extLst>
                </a:gridCol>
                <a:gridCol w="1176595">
                  <a:extLst>
                    <a:ext uri="{9D8B030D-6E8A-4147-A177-3AD203B41FA5}">
                      <a16:colId xmlns:a16="http://schemas.microsoft.com/office/drawing/2014/main" val="1863206875"/>
                    </a:ext>
                  </a:extLst>
                </a:gridCol>
              </a:tblGrid>
              <a:tr h="4391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s1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s2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439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439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42332"/>
                  </a:ext>
                </a:extLst>
              </a:tr>
              <a:tr h="665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 of them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1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07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3" y="774634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errors: == || !=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CF885-CAE3-41FA-82B3-6A1979A7A6C1}"/>
              </a:ext>
            </a:extLst>
          </p:cNvPr>
          <p:cNvSpPr txBox="1"/>
          <p:nvPr/>
        </p:nvSpPr>
        <p:spPr>
          <a:xfrm>
            <a:off x="1654026" y="2610174"/>
            <a:ext cx="47450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не зависит от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== s1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(var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s1 || var != s2)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2">
            <a:extLst>
              <a:ext uri="{FF2B5EF4-FFF2-40B4-BE49-F238E27FC236}">
                <a16:creationId xmlns:a16="http://schemas.microsoft.com/office/drawing/2014/main" id="{8DD34CA0-0E85-41CE-B392-A5EF89FC5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77172"/>
              </p:ext>
            </p:extLst>
          </p:nvPr>
        </p:nvGraphicFramePr>
        <p:xfrm>
          <a:off x="6520618" y="3016104"/>
          <a:ext cx="4706381" cy="201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682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1293509">
                  <a:extLst>
                    <a:ext uri="{9D8B030D-6E8A-4147-A177-3AD203B41FA5}">
                      <a16:colId xmlns:a16="http://schemas.microsoft.com/office/drawing/2014/main" val="2740136529"/>
                    </a:ext>
                  </a:extLst>
                </a:gridCol>
                <a:gridCol w="1176595">
                  <a:extLst>
                    <a:ext uri="{9D8B030D-6E8A-4147-A177-3AD203B41FA5}">
                      <a16:colId xmlns:a16="http://schemas.microsoft.com/office/drawing/2014/main" val="2813667351"/>
                    </a:ext>
                  </a:extLst>
                </a:gridCol>
                <a:gridCol w="1176595">
                  <a:extLst>
                    <a:ext uri="{9D8B030D-6E8A-4147-A177-3AD203B41FA5}">
                      <a16:colId xmlns:a16="http://schemas.microsoft.com/office/drawing/2014/main" val="1863206875"/>
                    </a:ext>
                  </a:extLst>
                </a:gridCol>
              </a:tblGrid>
              <a:tr h="4391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s1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!= s2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439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439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42332"/>
                  </a:ext>
                </a:extLst>
              </a:tr>
              <a:tr h="665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 of them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1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26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3" y="774634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errors: == &amp;&amp; !=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CF885-CAE3-41FA-82B3-6A1979A7A6C1}"/>
              </a:ext>
            </a:extLst>
          </p:cNvPr>
          <p:cNvSpPr txBox="1"/>
          <p:nvPr/>
        </p:nvSpPr>
        <p:spPr>
          <a:xfrm>
            <a:off x="1654026" y="2610174"/>
            <a:ext cx="47450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не зависит от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== s2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(var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s1 &amp;&amp; var != s2)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2">
            <a:extLst>
              <a:ext uri="{FF2B5EF4-FFF2-40B4-BE49-F238E27FC236}">
                <a16:creationId xmlns:a16="http://schemas.microsoft.com/office/drawing/2014/main" id="{8DD34CA0-0E85-41CE-B392-A5EF89FC5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90537"/>
              </p:ext>
            </p:extLst>
          </p:nvPr>
        </p:nvGraphicFramePr>
        <p:xfrm>
          <a:off x="6545843" y="2965653"/>
          <a:ext cx="4706381" cy="201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682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1293509">
                  <a:extLst>
                    <a:ext uri="{9D8B030D-6E8A-4147-A177-3AD203B41FA5}">
                      <a16:colId xmlns:a16="http://schemas.microsoft.com/office/drawing/2014/main" val="2740136529"/>
                    </a:ext>
                  </a:extLst>
                </a:gridCol>
                <a:gridCol w="1176595">
                  <a:extLst>
                    <a:ext uri="{9D8B030D-6E8A-4147-A177-3AD203B41FA5}">
                      <a16:colId xmlns:a16="http://schemas.microsoft.com/office/drawing/2014/main" val="2813667351"/>
                    </a:ext>
                  </a:extLst>
                </a:gridCol>
                <a:gridCol w="1176595">
                  <a:extLst>
                    <a:ext uri="{9D8B030D-6E8A-4147-A177-3AD203B41FA5}">
                      <a16:colId xmlns:a16="http://schemas.microsoft.com/office/drawing/2014/main" val="1863206875"/>
                    </a:ext>
                  </a:extLst>
                </a:gridCol>
              </a:tblGrid>
              <a:tr h="4391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s1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!= s2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439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439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42332"/>
                  </a:ext>
                </a:extLst>
              </a:tr>
              <a:tr h="665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 of them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1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05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4191283" y="743545"/>
            <a:ext cx="328976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Constants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54808-DCA0-4B16-932C-4CE16CF89972}"/>
              </a:ext>
            </a:extLst>
          </p:cNvPr>
          <p:cNvSpPr txBox="1"/>
          <p:nvPr/>
        </p:nvSpPr>
        <p:spPr>
          <a:xfrm>
            <a:off x="3387577" y="2024292"/>
            <a:ext cx="54168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 		  	// int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12345u 	  	// unsigned int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1234L 	  	// long int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123456789lu 	// unsigned long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  		 	// double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5.132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	 	// float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122.88L 	 	// long double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	 	// char</a:t>
            </a:r>
          </a:p>
        </p:txBody>
      </p:sp>
    </p:spTree>
    <p:extLst>
      <p:ext uri="{BB962C8B-B14F-4D97-AF65-F5344CB8AC3E}">
        <p14:creationId xmlns:p14="http://schemas.microsoft.com/office/powerpoint/2010/main" val="302212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Ternary Operator</a:t>
            </a:r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6241942A-9108-41C2-9DC3-65FA16C4D169}"/>
              </a:ext>
            </a:extLst>
          </p:cNvPr>
          <p:cNvGraphicFramePr>
            <a:graphicFrameLocks noGrp="1"/>
          </p:cNvGraphicFramePr>
          <p:nvPr/>
        </p:nvGraphicFramePr>
        <p:xfrm>
          <a:off x="3437616" y="2026920"/>
          <a:ext cx="5477783" cy="353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033">
                  <a:extLst>
                    <a:ext uri="{9D8B030D-6E8A-4147-A177-3AD203B41FA5}">
                      <a16:colId xmlns:a16="http://schemas.microsoft.com/office/drawing/2014/main" val="612971784"/>
                    </a:ext>
                  </a:extLst>
                </a:gridCol>
                <a:gridCol w="3169750">
                  <a:extLst>
                    <a:ext uri="{9D8B030D-6E8A-4147-A177-3AD203B41FA5}">
                      <a16:colId xmlns:a16="http://schemas.microsoft.com/office/drawing/2014/main" val="2096649484"/>
                    </a:ext>
                  </a:extLst>
                </a:gridCol>
              </a:tblGrid>
              <a:tr h="3713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.. else 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Ternary Operator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829"/>
                  </a:ext>
                </a:extLst>
              </a:tr>
              <a:tr h="161222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3, b = 5;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max;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(a &gt; b) {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max = a;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else {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max = b;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3, b = 5;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max;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= a &gt; b ? a : b;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33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14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Conditions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44751-57FD-497A-8BEE-19CD7135205D}"/>
              </a:ext>
            </a:extLst>
          </p:cNvPr>
          <p:cNvSpPr txBox="1"/>
          <p:nvPr/>
        </p:nvSpPr>
        <p:spPr>
          <a:xfrm>
            <a:off x="1589314" y="1961230"/>
            <a:ext cx="51267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(e1) { 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	if (e2) {</a:t>
            </a:r>
          </a:p>
          <a:p>
            <a:r>
              <a:rPr lang="en-US" dirty="0"/>
              <a:t>		…</a:t>
            </a:r>
          </a:p>
          <a:p>
            <a:r>
              <a:rPr lang="en-US" dirty="0"/>
              <a:t>	} else if (e2.2) {</a:t>
            </a:r>
          </a:p>
          <a:p>
            <a:r>
              <a:rPr lang="en-US" dirty="0"/>
              <a:t>		if (e3) { if (e4) {…} else {…} }</a:t>
            </a:r>
          </a:p>
          <a:p>
            <a:r>
              <a:rPr lang="en-US" dirty="0"/>
              <a:t>	} else if (e2.3) {</a:t>
            </a:r>
          </a:p>
          <a:p>
            <a:r>
              <a:rPr lang="en-US" dirty="0"/>
              <a:t>		…</a:t>
            </a:r>
          </a:p>
          <a:p>
            <a:r>
              <a:rPr lang="en-US" dirty="0"/>
              <a:t>	}</a:t>
            </a:r>
            <a:r>
              <a:rPr lang="ru-RU" dirty="0"/>
              <a:t> </a:t>
            </a:r>
            <a:r>
              <a:rPr lang="en-US" dirty="0"/>
              <a:t>else if (e2.4) … else if (e2.5) … else …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890D43-D513-48E6-B98F-43CC74F5BC97}"/>
              </a:ext>
            </a:extLst>
          </p:cNvPr>
          <p:cNvSpPr txBox="1"/>
          <p:nvPr/>
        </p:nvSpPr>
        <p:spPr>
          <a:xfrm>
            <a:off x="6716109" y="2260201"/>
            <a:ext cx="489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Предсказатель переходов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Branch prediction)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C2922-F06A-4AA2-92EB-A2BEA8CCF560}"/>
              </a:ext>
            </a:extLst>
          </p:cNvPr>
          <p:cNvSpPr txBox="1"/>
          <p:nvPr/>
        </p:nvSpPr>
        <p:spPr>
          <a:xfrm>
            <a:off x="9351703" y="3065027"/>
            <a:ext cx="20692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Динамическое </a:t>
            </a:r>
          </a:p>
          <a:p>
            <a:r>
              <a:rPr lang="ru-RU" dirty="0"/>
              <a:t>предсказание</a:t>
            </a:r>
          </a:p>
          <a:p>
            <a:endParaRPr lang="ru-RU" dirty="0"/>
          </a:p>
          <a:p>
            <a:r>
              <a:rPr lang="ru-RU" dirty="0"/>
              <a:t>Набираем статистику тех кто чаще выполняется</a:t>
            </a:r>
            <a:r>
              <a:rPr lang="en-US" dirty="0"/>
              <a:t> </a:t>
            </a:r>
            <a:r>
              <a:rPr lang="ru-RU" dirty="0"/>
              <a:t>и их кладем в кэш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0BF0B-9268-4159-A5DF-85A3B0F7DC8D}"/>
              </a:ext>
            </a:extLst>
          </p:cNvPr>
          <p:cNvSpPr txBox="1"/>
          <p:nvPr/>
        </p:nvSpPr>
        <p:spPr>
          <a:xfrm>
            <a:off x="6954989" y="3065027"/>
            <a:ext cx="21771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Статическое </a:t>
            </a:r>
          </a:p>
          <a:p>
            <a:r>
              <a:rPr lang="ru-RU" dirty="0"/>
              <a:t>предсказание</a:t>
            </a:r>
          </a:p>
          <a:p>
            <a:endParaRPr lang="ru-RU" dirty="0"/>
          </a:p>
          <a:p>
            <a:r>
              <a:rPr lang="ru-RU" dirty="0"/>
              <a:t>Выбираем одну из веток и только она в кэш кладется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EC571D9-E00D-472C-B4A1-22ED9B8F8A5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8043565" y="2629533"/>
            <a:ext cx="1119352" cy="43549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54227B5-86A5-4E87-9535-01E35985136C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9162917" y="2629533"/>
            <a:ext cx="1223404" cy="43549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4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924443" y="497835"/>
            <a:ext cx="8343114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switch .. case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F2FB4-06B2-4D9F-B9F4-E49C37A634A1}"/>
              </a:ext>
            </a:extLst>
          </p:cNvPr>
          <p:cNvSpPr txBox="1"/>
          <p:nvPr/>
        </p:nvSpPr>
        <p:spPr>
          <a:xfrm>
            <a:off x="4310015" y="1647957"/>
            <a:ext cx="411603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(expr)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const1: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const2: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const3: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default: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6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708" y="732353"/>
            <a:ext cx="2503404" cy="927688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13314" name="Picture 2" descr="GitHub - Apps on Google Play">
            <a:extLst>
              <a:ext uri="{FF2B5EF4-FFF2-40B4-BE49-F238E27FC236}">
                <a16:creationId xmlns:a16="http://schemas.microsoft.com/office/drawing/2014/main" id="{73638D15-9EFA-B53C-910B-8E5494479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45" y="2761214"/>
            <a:ext cx="3354355" cy="335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C90E63-E5A3-4470-AD6D-63EB1FD9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805521"/>
            <a:ext cx="3280547" cy="3265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3105916" y="1867461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C26B5A0-004A-47C5-B036-8D55CC13A9E7}"/>
              </a:ext>
            </a:extLst>
          </p:cNvPr>
          <p:cNvSpPr txBox="1">
            <a:spLocks/>
          </p:cNvSpPr>
          <p:nvPr/>
        </p:nvSpPr>
        <p:spPr>
          <a:xfrm>
            <a:off x="1589314" y="755389"/>
            <a:ext cx="9013371" cy="101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if, </a:t>
            </a:r>
            <a:r>
              <a:rPr lang="en-US" dirty="0" err="1"/>
              <a:t>if..else</a:t>
            </a:r>
            <a:r>
              <a:rPr lang="en-US" dirty="0"/>
              <a:t>, </a:t>
            </a:r>
            <a:r>
              <a:rPr lang="en-US" dirty="0" err="1"/>
              <a:t>if..else</a:t>
            </a:r>
            <a:r>
              <a:rPr lang="en-US" dirty="0"/>
              <a:t> </a:t>
            </a:r>
            <a:r>
              <a:rPr lang="en-US" dirty="0" err="1"/>
              <a:t>if..else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1CBB9-A224-4A2A-A2B6-0489A2775889}"/>
              </a:ext>
            </a:extLst>
          </p:cNvPr>
          <p:cNvSpPr txBox="1"/>
          <p:nvPr/>
        </p:nvSpPr>
        <p:spPr>
          <a:xfrm>
            <a:off x="1885706" y="2064083"/>
            <a:ext cx="34462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(expr)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code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1F63-E33B-44CD-A39F-2289E4AF90D8}"/>
              </a:ext>
            </a:extLst>
          </p:cNvPr>
          <p:cNvSpPr txBox="1"/>
          <p:nvPr/>
        </p:nvSpPr>
        <p:spPr>
          <a:xfrm>
            <a:off x="4627984" y="2059730"/>
            <a:ext cx="2734239" cy="289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(expr)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code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1157A-7D04-4807-96B2-9DA1409CC9AF}"/>
              </a:ext>
            </a:extLst>
          </p:cNvPr>
          <p:cNvSpPr txBox="1"/>
          <p:nvPr/>
        </p:nvSpPr>
        <p:spPr>
          <a:xfrm>
            <a:off x="7475730" y="2064083"/>
            <a:ext cx="39324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(expr1)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if (expr2)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// code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3CB1E-A814-454F-B539-BD2E437A4B75}"/>
              </a:ext>
            </a:extLst>
          </p:cNvPr>
          <p:cNvSpPr txBox="1"/>
          <p:nvPr/>
        </p:nvSpPr>
        <p:spPr>
          <a:xfrm>
            <a:off x="1937013" y="5337986"/>
            <a:ext cx="3343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выражение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547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2" y="636368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{} is optional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8A81-D3CF-469A-A112-82D8C30C4E56}"/>
              </a:ext>
            </a:extLst>
          </p:cNvPr>
          <p:cNvSpPr txBox="1"/>
          <p:nvPr/>
        </p:nvSpPr>
        <p:spPr>
          <a:xfrm>
            <a:off x="3714400" y="2041423"/>
            <a:ext cx="47631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(expr1)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("if expr1\n");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(expr2)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("else if expr2\n");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("else\n");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("hello\n");</a:t>
            </a:r>
          </a:p>
        </p:txBody>
      </p:sp>
    </p:spTree>
    <p:extLst>
      <p:ext uri="{BB962C8B-B14F-4D97-AF65-F5344CB8AC3E}">
        <p14:creationId xmlns:p14="http://schemas.microsoft.com/office/powerpoint/2010/main" val="265975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Error: ‘else’ without a previous ‘if’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8A81-D3CF-469A-A112-82D8C30C4E56}"/>
              </a:ext>
            </a:extLst>
          </p:cNvPr>
          <p:cNvSpPr txBox="1"/>
          <p:nvPr/>
        </p:nvSpPr>
        <p:spPr>
          <a:xfrm>
            <a:off x="1963423" y="2225247"/>
            <a:ext cx="36049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(expr1);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("true\n");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("else\n");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84F92-CFDA-44B5-9A16-795D8AFEB28A}"/>
              </a:ext>
            </a:extLst>
          </p:cNvPr>
          <p:cNvSpPr txBox="1"/>
          <p:nvPr/>
        </p:nvSpPr>
        <p:spPr>
          <a:xfrm>
            <a:off x="6095999" y="2197291"/>
            <a:ext cx="52414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(expr1)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("if expr1\n");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error");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(expr2)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("else if expr2\n");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("else\n");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("hello\n");</a:t>
            </a:r>
          </a:p>
        </p:txBody>
      </p:sp>
    </p:spTree>
    <p:extLst>
      <p:ext uri="{BB962C8B-B14F-4D97-AF65-F5344CB8AC3E}">
        <p14:creationId xmlns:p14="http://schemas.microsoft.com/office/powerpoint/2010/main" val="161652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C26B5A0-004A-47C5-B036-8D55CC13A9E7}"/>
              </a:ext>
            </a:extLst>
          </p:cNvPr>
          <p:cNvSpPr txBox="1">
            <a:spLocks/>
          </p:cNvSpPr>
          <p:nvPr/>
        </p:nvSpPr>
        <p:spPr>
          <a:xfrm>
            <a:off x="1589314" y="874898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True and False (1 and 0)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665F7-802F-4589-9608-1341F83F5351}"/>
              </a:ext>
            </a:extLst>
          </p:cNvPr>
          <p:cNvSpPr txBox="1"/>
          <p:nvPr/>
        </p:nvSpPr>
        <p:spPr>
          <a:xfrm>
            <a:off x="1935293" y="2488551"/>
            <a:ext cx="2523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(1)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?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?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5C12E-845B-495C-86BD-1BAADF455157}"/>
              </a:ext>
            </a:extLst>
          </p:cNvPr>
          <p:cNvSpPr txBox="1"/>
          <p:nvPr/>
        </p:nvSpPr>
        <p:spPr>
          <a:xfrm>
            <a:off x="4834479" y="2488551"/>
            <a:ext cx="2523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(0)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?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?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1E008-20F7-4185-8EE2-6F4AAADDF85F}"/>
              </a:ext>
            </a:extLst>
          </p:cNvPr>
          <p:cNvSpPr txBox="1"/>
          <p:nvPr/>
        </p:nvSpPr>
        <p:spPr>
          <a:xfrm>
            <a:off x="7733665" y="2488551"/>
            <a:ext cx="2523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(-1)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?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?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45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579613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Operators</a:t>
            </a:r>
            <a:endParaRPr lang="ru-RU"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254EB63-E563-4283-9B96-057DE566E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59564"/>
              </p:ext>
            </p:extLst>
          </p:nvPr>
        </p:nvGraphicFramePr>
        <p:xfrm>
          <a:off x="2625333" y="2240641"/>
          <a:ext cx="8078251" cy="3325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232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6573019">
                  <a:extLst>
                    <a:ext uri="{9D8B030D-6E8A-4147-A177-3AD203B41FA5}">
                      <a16:colId xmlns:a16="http://schemas.microsoft.com/office/drawing/2014/main" val="3822017701"/>
                    </a:ext>
                  </a:extLst>
                </a:gridCol>
              </a:tblGrid>
              <a:tr h="39818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(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AND)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48124"/>
                  </a:ext>
                </a:extLst>
              </a:tr>
              <a:tr h="488894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 (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OR)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2311"/>
                  </a:ext>
                </a:extLst>
              </a:tr>
              <a:tr h="488894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(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NOT)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64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==, !=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Равно (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EQUAL), </a:t>
                      </a: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равно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(NOT EQUAL)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79767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&lt;</a:t>
                      </a:r>
                    </a:p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&gt;=, &lt;=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Больше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Меньше</a:t>
                      </a:r>
                      <a:b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Больше либо равно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Меньше либо равно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7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1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73096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Operators</a:t>
            </a:r>
            <a:endParaRPr lang="ru-RU"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254EB63-E563-4283-9B96-057DE566E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53640"/>
              </p:ext>
            </p:extLst>
          </p:nvPr>
        </p:nvGraphicFramePr>
        <p:xfrm>
          <a:off x="1504033" y="2789348"/>
          <a:ext cx="6492237" cy="2684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138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4741099">
                  <a:extLst>
                    <a:ext uri="{9D8B030D-6E8A-4147-A177-3AD203B41FA5}">
                      <a16:colId xmlns:a16="http://schemas.microsoft.com/office/drawing/2014/main" val="3822017701"/>
                    </a:ext>
                  </a:extLst>
                </a:gridCol>
              </a:tblGrid>
              <a:tr h="63685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== FILE_NOT_FOUND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6825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!= FILE_NOT_FOUND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6825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==, &amp;&amp;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 == a) &amp;&amp; (b == 7)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104395"/>
                  </a:ext>
                </a:extLst>
              </a:tr>
              <a:tr h="6825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||, &gt;, &lt;=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&gt; 17) || ( b &lt;= -10)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91570"/>
                  </a:ext>
                </a:extLst>
              </a:tr>
            </a:tbl>
          </a:graphicData>
        </a:graphic>
      </p:graphicFrame>
      <p:graphicFrame>
        <p:nvGraphicFramePr>
          <p:cNvPr id="4" name="Таблица 2">
            <a:extLst>
              <a:ext uri="{FF2B5EF4-FFF2-40B4-BE49-F238E27FC236}">
                <a16:creationId xmlns:a16="http://schemas.microsoft.com/office/drawing/2014/main" id="{F5F04BD1-D6FA-460C-BEE0-428EEB10A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69324"/>
              </p:ext>
            </p:extLst>
          </p:nvPr>
        </p:nvGraphicFramePr>
        <p:xfrm>
          <a:off x="8693102" y="2567068"/>
          <a:ext cx="1994865" cy="3129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4865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</a:tblGrid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634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 || !=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63431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|| !=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104395"/>
                  </a:ext>
                </a:extLst>
              </a:tr>
              <a:tr h="63431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&amp;&amp; ==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91570"/>
                  </a:ext>
                </a:extLst>
              </a:tr>
              <a:tr h="63431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&amp;&amp; !=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708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9A0374-F2D1-4419-A890-CAC8A7F74CCC}"/>
              </a:ext>
            </a:extLst>
          </p:cNvPr>
          <p:cNvSpPr txBox="1"/>
          <p:nvPr/>
        </p:nvSpPr>
        <p:spPr>
          <a:xfrm>
            <a:off x="8294158" y="2082459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Логические ошибки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3177C-F219-41BA-819D-4A5F82ECF63D}"/>
              </a:ext>
            </a:extLst>
          </p:cNvPr>
          <p:cNvSpPr txBox="1"/>
          <p:nvPr/>
        </p:nvSpPr>
        <p:spPr>
          <a:xfrm>
            <a:off x="1504033" y="2111757"/>
            <a:ext cx="6325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Логические операторы пример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8762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91384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errors: =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CF885-CAE3-41FA-82B3-6A1979A7A6C1}"/>
              </a:ext>
            </a:extLst>
          </p:cNvPr>
          <p:cNvSpPr txBox="1"/>
          <p:nvPr/>
        </p:nvSpPr>
        <p:spPr>
          <a:xfrm>
            <a:off x="2137805" y="2787427"/>
            <a:ext cx="34628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(a = 6) { // not ok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== 6!\n");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31F6C-1C1C-472D-8A17-D070077A8301}"/>
              </a:ext>
            </a:extLst>
          </p:cNvPr>
          <p:cNvSpPr txBox="1"/>
          <p:nvPr/>
        </p:nvSpPr>
        <p:spPr>
          <a:xfrm>
            <a:off x="6414814" y="2787427"/>
            <a:ext cx="34628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(6 == a) { // ok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== 6!\n");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3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3" y="774634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errors: != || !=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CF885-CAE3-41FA-82B3-6A1979A7A6C1}"/>
              </a:ext>
            </a:extLst>
          </p:cNvPr>
          <p:cNvSpPr txBox="1"/>
          <p:nvPr/>
        </p:nvSpPr>
        <p:spPr>
          <a:xfrm>
            <a:off x="1899968" y="2610174"/>
            <a:ext cx="4265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любых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истина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(var != s1 || var != s2)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2">
            <a:extLst>
              <a:ext uri="{FF2B5EF4-FFF2-40B4-BE49-F238E27FC236}">
                <a16:creationId xmlns:a16="http://schemas.microsoft.com/office/drawing/2014/main" id="{8DD34CA0-0E85-41CE-B392-A5EF89FC5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03386"/>
              </p:ext>
            </p:extLst>
          </p:nvPr>
        </p:nvGraphicFramePr>
        <p:xfrm>
          <a:off x="6564762" y="2984572"/>
          <a:ext cx="4706381" cy="2018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682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1293509">
                  <a:extLst>
                    <a:ext uri="{9D8B030D-6E8A-4147-A177-3AD203B41FA5}">
                      <a16:colId xmlns:a16="http://schemas.microsoft.com/office/drawing/2014/main" val="2740136529"/>
                    </a:ext>
                  </a:extLst>
                </a:gridCol>
                <a:gridCol w="1176595">
                  <a:extLst>
                    <a:ext uri="{9D8B030D-6E8A-4147-A177-3AD203B41FA5}">
                      <a16:colId xmlns:a16="http://schemas.microsoft.com/office/drawing/2014/main" val="2813667351"/>
                    </a:ext>
                  </a:extLst>
                </a:gridCol>
                <a:gridCol w="1176595">
                  <a:extLst>
                    <a:ext uri="{9D8B030D-6E8A-4147-A177-3AD203B41FA5}">
                      <a16:colId xmlns:a16="http://schemas.microsoft.com/office/drawing/2014/main" val="1863206875"/>
                    </a:ext>
                  </a:extLst>
                </a:gridCol>
              </a:tblGrid>
              <a:tr h="4391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!= s1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!= s2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439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439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42332"/>
                  </a:ext>
                </a:extLst>
              </a:tr>
              <a:tr h="6655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 of them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1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42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1885</TotalTime>
  <Words>940</Words>
  <Application>Microsoft Office PowerPoint</Application>
  <PresentationFormat>Широкоэкранный</PresentationFormat>
  <Paragraphs>270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C Programming 2.5_conditions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419</cp:revision>
  <dcterms:created xsi:type="dcterms:W3CDTF">2019-12-17T14:15:21Z</dcterms:created>
  <dcterms:modified xsi:type="dcterms:W3CDTF">2024-09-22T08:03:29Z</dcterms:modified>
</cp:coreProperties>
</file>