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9" r:id="rId3"/>
    <p:sldId id="285" r:id="rId4"/>
    <p:sldId id="286" r:id="rId5"/>
    <p:sldId id="287" r:id="rId6"/>
    <p:sldId id="288" r:id="rId7"/>
    <p:sldId id="291" r:id="rId8"/>
    <p:sldId id="292" r:id="rId9"/>
    <p:sldId id="293" r:id="rId10"/>
    <p:sldId id="294" r:id="rId11"/>
    <p:sldId id="284" r:id="rId12"/>
    <p:sldId id="282" r:id="rId13"/>
    <p:sldId id="283" r:id="rId14"/>
    <p:sldId id="295" r:id="rId15"/>
    <p:sldId id="29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1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872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931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47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512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741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6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10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20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960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201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418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548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205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90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 dirty="0"/>
            </a:br>
            <a:r>
              <a:rPr lang="en-US" sz="3200" dirty="0"/>
              <a:t>5_static_arrays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 String functions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54FE9-15DF-4140-ADD3-17DC51ED2B23}"/>
              </a:ext>
            </a:extLst>
          </p:cNvPr>
          <p:cNvSpPr txBox="1"/>
          <p:nvPr/>
        </p:nvSpPr>
        <p:spPr>
          <a:xfrm>
            <a:off x="2229801" y="1777305"/>
            <a:ext cx="812863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функциями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//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 строк</a:t>
            </a:r>
            <a:endParaRPr lang="ru-RU" sz="2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строки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включая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'\0'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ru-RU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Копирование одной строки в другую</a:t>
            </a:r>
            <a:endParaRPr lang="en-US" sz="2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strncpy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Тоже самое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с не выходя за размер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puts(); </a:t>
            </a:r>
            <a:r>
              <a:rPr lang="ru-RU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 на экран строки</a:t>
            </a:r>
          </a:p>
          <a:p>
            <a:r>
              <a:rPr lang="en-US" sz="2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    </a:t>
            </a:r>
            <a:r>
              <a:rPr lang="ru-RU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Ввод с клавиатуры строки</a:t>
            </a:r>
            <a:endParaRPr lang="en-US" sz="2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двух строк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//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двух строк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F800A-E834-44D9-B911-579B3F5503ED}"/>
              </a:ext>
            </a:extLst>
          </p:cNvPr>
          <p:cNvSpPr txBox="1"/>
          <p:nvPr/>
        </p:nvSpPr>
        <p:spPr>
          <a:xfrm>
            <a:off x="8278179" y="5569237"/>
            <a:ext cx="3413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Подробнее пример в: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5_static_arrays/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string_functions.c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1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998889" y="247145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Addressing types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21C6E-6C4B-4DBE-A492-AC230574EE52}"/>
              </a:ext>
            </a:extLst>
          </p:cNvPr>
          <p:cNvSpPr txBox="1"/>
          <p:nvPr/>
        </p:nvSpPr>
        <p:spPr>
          <a:xfrm>
            <a:off x="1998889" y="1412014"/>
            <a:ext cx="764857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адресаций процессора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Прямая адресация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Базово-индексная адресация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b[3];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(b[k]) =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(b[0]) + k*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(int))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Косвенная адресация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&amp;a;</a:t>
            </a:r>
          </a:p>
        </p:txBody>
      </p:sp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71014BEE-8054-423C-9B42-28EE47CE6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477861"/>
              </p:ext>
            </p:extLst>
          </p:nvPr>
        </p:nvGraphicFramePr>
        <p:xfrm>
          <a:off x="7314931" y="2379078"/>
          <a:ext cx="28257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30572259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43500332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316870884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14037271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-17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4CCE89F-ECBA-43E6-846A-45BEDA22A9B8}"/>
              </a:ext>
            </a:extLst>
          </p:cNvPr>
          <p:cNvSpPr txBox="1"/>
          <p:nvPr/>
        </p:nvSpPr>
        <p:spPr>
          <a:xfrm>
            <a:off x="8580169" y="2051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2AC65-CC98-4CEF-9DFD-C4CF021B15A1}"/>
              </a:ext>
            </a:extLst>
          </p:cNvPr>
          <p:cNvSpPr txBox="1"/>
          <p:nvPr/>
        </p:nvSpPr>
        <p:spPr>
          <a:xfrm>
            <a:off x="8459944" y="278219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  <a:endParaRPr lang="ru-RU" dirty="0"/>
          </a:p>
        </p:txBody>
      </p:sp>
      <p:graphicFrame>
        <p:nvGraphicFramePr>
          <p:cNvPr id="7" name="Таблица 3">
            <a:extLst>
              <a:ext uri="{FF2B5EF4-FFF2-40B4-BE49-F238E27FC236}">
                <a16:creationId xmlns:a16="http://schemas.microsoft.com/office/drawing/2014/main" id="{9CA50CFA-0E63-4923-84AB-D14F35DE5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350632"/>
              </p:ext>
            </p:extLst>
          </p:nvPr>
        </p:nvGraphicFramePr>
        <p:xfrm>
          <a:off x="7314931" y="3779156"/>
          <a:ext cx="28257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30572259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43500332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3168708848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114037271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-17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1237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757EF2-B452-4119-A16F-12818E6047C4}"/>
              </a:ext>
            </a:extLst>
          </p:cNvPr>
          <p:cNvSpPr txBox="1"/>
          <p:nvPr/>
        </p:nvSpPr>
        <p:spPr>
          <a:xfrm>
            <a:off x="7906908" y="339172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b[0]   b[1]   b[2]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BC33C-BEA9-4013-8496-89F0A73C2356}"/>
              </a:ext>
            </a:extLst>
          </p:cNvPr>
          <p:cNvSpPr txBox="1"/>
          <p:nvPr/>
        </p:nvSpPr>
        <p:spPr>
          <a:xfrm>
            <a:off x="7906908" y="419052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200    204    208</a:t>
            </a:r>
            <a:endParaRPr lang="ru-RU" dirty="0"/>
          </a:p>
        </p:txBody>
      </p:sp>
      <p:graphicFrame>
        <p:nvGraphicFramePr>
          <p:cNvPr id="10" name="Таблица 3">
            <a:extLst>
              <a:ext uri="{FF2B5EF4-FFF2-40B4-BE49-F238E27FC236}">
                <a16:creationId xmlns:a16="http://schemas.microsoft.com/office/drawing/2014/main" id="{B6F29B41-957F-4341-B362-571555A7C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786516"/>
              </p:ext>
            </p:extLst>
          </p:nvPr>
        </p:nvGraphicFramePr>
        <p:xfrm>
          <a:off x="7314931" y="5075146"/>
          <a:ext cx="28257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30572259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43500332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316870884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140372714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-17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886AF63-BF48-4799-BC9A-0DBDD928D486}"/>
              </a:ext>
            </a:extLst>
          </p:cNvPr>
          <p:cNvSpPr txBox="1"/>
          <p:nvPr/>
        </p:nvSpPr>
        <p:spPr>
          <a:xfrm>
            <a:off x="8580169" y="46877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55FE3-8292-490A-A53F-DF177E184B69}"/>
              </a:ext>
            </a:extLst>
          </p:cNvPr>
          <p:cNvSpPr txBox="1"/>
          <p:nvPr/>
        </p:nvSpPr>
        <p:spPr>
          <a:xfrm>
            <a:off x="8459944" y="547826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100               112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2487D-0422-48E5-A360-9E4096439FBE}"/>
              </a:ext>
            </a:extLst>
          </p:cNvPr>
          <p:cNvSpPr txBox="1"/>
          <p:nvPr/>
        </p:nvSpPr>
        <p:spPr>
          <a:xfrm>
            <a:off x="9678118" y="4718117"/>
            <a:ext cx="46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72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rand()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5153F-92F3-42A3-9781-3DCA5004D815}"/>
              </a:ext>
            </a:extLst>
          </p:cNvPr>
          <p:cNvSpPr txBox="1"/>
          <p:nvPr/>
        </p:nvSpPr>
        <p:spPr>
          <a:xfrm>
            <a:off x="2377963" y="2024451"/>
            <a:ext cx="77789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stdl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rand()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a = rand(); // </a:t>
            </a:r>
            <a:r>
              <a:rPr lang="ru-RU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Случайное число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диапазоне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b = 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nd() % 100; 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от 0 до 99</a:t>
            </a:r>
          </a:p>
          <a:p>
            <a:endParaRPr lang="ru-RU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 = (rand() % 100) + 50 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от 50 до 149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 = %d, b = %d, c = %d\n", a, b, c);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4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rand(), </a:t>
            </a:r>
            <a:r>
              <a:rPr lang="en-US" dirty="0" err="1"/>
              <a:t>srand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5153F-92F3-42A3-9781-3DCA5004D815}"/>
              </a:ext>
            </a:extLst>
          </p:cNvPr>
          <p:cNvSpPr txBox="1"/>
          <p:nvPr/>
        </p:nvSpPr>
        <p:spPr>
          <a:xfrm>
            <a:off x="2206513" y="1748226"/>
            <a:ext cx="77789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ru-RU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stdl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rand()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//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time()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random(int min, int max)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(rand() % (max - min + 1)) + min;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(time(NULL));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("random num = %d\n", random(-100, 100));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232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31665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Matrices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1C49727-06C1-4034-9EBC-AB23EA1ED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3804"/>
              </p:ext>
            </p:extLst>
          </p:nvPr>
        </p:nvGraphicFramePr>
        <p:xfrm>
          <a:off x="670560" y="4025437"/>
          <a:ext cx="10881365" cy="64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215">
                  <a:extLst>
                    <a:ext uri="{9D8B030D-6E8A-4147-A177-3AD203B41FA5}">
                      <a16:colId xmlns:a16="http://schemas.microsoft.com/office/drawing/2014/main" val="2949569941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453511632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2948704378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743615699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497774477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868585826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1888956304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1519038638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2054179035"/>
                    </a:ext>
                  </a:extLst>
                </a:gridCol>
                <a:gridCol w="989215">
                  <a:extLst>
                    <a:ext uri="{9D8B030D-6E8A-4147-A177-3AD203B41FA5}">
                      <a16:colId xmlns:a16="http://schemas.microsoft.com/office/drawing/2014/main" val="3830705623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32A1DF-7197-4725-9750-20E2F39C8C4A}"/>
              </a:ext>
            </a:extLst>
          </p:cNvPr>
          <p:cNvSpPr txBox="1"/>
          <p:nvPr/>
        </p:nvSpPr>
        <p:spPr>
          <a:xfrm>
            <a:off x="3246119" y="1654677"/>
            <a:ext cx="51511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c[3][3] = {{'A', 'B', 'C’},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{'D', 'E', 'F’},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{'G', 'H', 'I'}};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318C64-4B6A-497F-9C7C-1976D1625635}"/>
              </a:ext>
            </a:extLst>
          </p:cNvPr>
          <p:cNvSpPr txBox="1"/>
          <p:nvPr/>
        </p:nvSpPr>
        <p:spPr>
          <a:xfrm>
            <a:off x="1705249" y="4671768"/>
            <a:ext cx="9389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15      16      17      18      19     20      21     22      23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84A1A-4C2B-4E32-8A3E-77A972B6355E}"/>
              </a:ext>
            </a:extLst>
          </p:cNvPr>
          <p:cNvSpPr txBox="1"/>
          <p:nvPr/>
        </p:nvSpPr>
        <p:spPr>
          <a:xfrm>
            <a:off x="1589314" y="3492129"/>
            <a:ext cx="9389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c[0][0]  c[0][1]  c[0][2]  c[1][0]  c[1][1]  c[1][2]  c[2][0]  c[2][1]  c[2][2]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7F4CC6-EA1E-4FE9-9A2A-BEFCB0DFECCF}"/>
              </a:ext>
            </a:extLst>
          </p:cNvPr>
          <p:cNvSpPr txBox="1"/>
          <p:nvPr/>
        </p:nvSpPr>
        <p:spPr>
          <a:xfrm>
            <a:off x="1120140" y="5502732"/>
            <a:ext cx="10431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(c[1][2])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(c[0][0]) + 1*3*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(char) + 2*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(char) = 15 + 3 + 2 = 20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19202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13CAB2-2AD3-CBC2-8DE8-2FF5AB76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708" y="732353"/>
            <a:ext cx="2503404" cy="927688"/>
          </a:xfrm>
        </p:spPr>
        <p:txBody>
          <a:bodyPr/>
          <a:lstStyle/>
          <a:p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EE967-943B-407F-8E78-2668FBEBC15D}"/>
              </a:ext>
            </a:extLst>
          </p:cNvPr>
          <p:cNvSpPr txBox="1"/>
          <p:nvPr/>
        </p:nvSpPr>
        <p:spPr>
          <a:xfrm>
            <a:off x="3105916" y="1798093"/>
            <a:ext cx="65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https://github.com/kruffka/C-Programming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A00CC5-DBBE-4494-A2EC-6CA07C6372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51" y="2459365"/>
            <a:ext cx="3498480" cy="34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1561394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Average test score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F8EDF93-7467-4E58-8C98-1F6C286D5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63127"/>
              </p:ext>
            </p:extLst>
          </p:nvPr>
        </p:nvGraphicFramePr>
        <p:xfrm>
          <a:off x="3076574" y="3622904"/>
          <a:ext cx="5895976" cy="64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195">
                  <a:extLst>
                    <a:ext uri="{9D8B030D-6E8A-4147-A177-3AD203B41FA5}">
                      <a16:colId xmlns:a16="http://schemas.microsoft.com/office/drawing/2014/main" val="305722592"/>
                    </a:ext>
                  </a:extLst>
                </a:gridCol>
                <a:gridCol w="1179195">
                  <a:extLst>
                    <a:ext uri="{9D8B030D-6E8A-4147-A177-3AD203B41FA5}">
                      <a16:colId xmlns:a16="http://schemas.microsoft.com/office/drawing/2014/main" val="2435003322"/>
                    </a:ext>
                  </a:extLst>
                </a:gridCol>
                <a:gridCol w="1179195">
                  <a:extLst>
                    <a:ext uri="{9D8B030D-6E8A-4147-A177-3AD203B41FA5}">
                      <a16:colId xmlns:a16="http://schemas.microsoft.com/office/drawing/2014/main" val="3168708848"/>
                    </a:ext>
                  </a:extLst>
                </a:gridCol>
                <a:gridCol w="1177291">
                  <a:extLst>
                    <a:ext uri="{9D8B030D-6E8A-4147-A177-3AD203B41FA5}">
                      <a16:colId xmlns:a16="http://schemas.microsoft.com/office/drawing/2014/main" val="114037271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C874585-C7FF-45BC-BF39-2E03AD9776DD}"/>
              </a:ext>
            </a:extLst>
          </p:cNvPr>
          <p:cNvSpPr txBox="1"/>
          <p:nvPr/>
        </p:nvSpPr>
        <p:spPr>
          <a:xfrm>
            <a:off x="3580791" y="3133190"/>
            <a:ext cx="503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test1_score   test2_score  test3_score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3685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31665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Arrays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1C49727-06C1-4034-9EBC-AB23EA1ED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9997"/>
              </p:ext>
            </p:extLst>
          </p:nvPr>
        </p:nvGraphicFramePr>
        <p:xfrm>
          <a:off x="3562349" y="3613379"/>
          <a:ext cx="5895976" cy="64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195">
                  <a:extLst>
                    <a:ext uri="{9D8B030D-6E8A-4147-A177-3AD203B41FA5}">
                      <a16:colId xmlns:a16="http://schemas.microsoft.com/office/drawing/2014/main" val="305722592"/>
                    </a:ext>
                  </a:extLst>
                </a:gridCol>
                <a:gridCol w="1179195">
                  <a:extLst>
                    <a:ext uri="{9D8B030D-6E8A-4147-A177-3AD203B41FA5}">
                      <a16:colId xmlns:a16="http://schemas.microsoft.com/office/drawing/2014/main" val="2435003322"/>
                    </a:ext>
                  </a:extLst>
                </a:gridCol>
                <a:gridCol w="1179195">
                  <a:extLst>
                    <a:ext uri="{9D8B030D-6E8A-4147-A177-3AD203B41FA5}">
                      <a16:colId xmlns:a16="http://schemas.microsoft.com/office/drawing/2014/main" val="3168708848"/>
                    </a:ext>
                  </a:extLst>
                </a:gridCol>
                <a:gridCol w="1177291">
                  <a:extLst>
                    <a:ext uri="{9D8B030D-6E8A-4147-A177-3AD203B41FA5}">
                      <a16:colId xmlns:a16="http://schemas.microsoft.com/office/drawing/2014/main" val="114037271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-42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32A1DF-7197-4725-9750-20E2F39C8C4A}"/>
              </a:ext>
            </a:extLst>
          </p:cNvPr>
          <p:cNvSpPr txBox="1"/>
          <p:nvPr/>
        </p:nvSpPr>
        <p:spPr>
          <a:xfrm>
            <a:off x="2352675" y="1805678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test_score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= {77, 100, -42};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[0]     [1]     [2]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357C7-8D59-409D-B585-83E0D2E6F05B}"/>
              </a:ext>
            </a:extLst>
          </p:cNvPr>
          <p:cNvSpPr txBox="1"/>
          <p:nvPr/>
        </p:nvSpPr>
        <p:spPr>
          <a:xfrm>
            <a:off x="4895849" y="4366458"/>
            <a:ext cx="3661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200    204     208               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7631A-3C5E-4C47-ADAF-474D009BAA5A}"/>
              </a:ext>
            </a:extLst>
          </p:cNvPr>
          <p:cNvSpPr txBox="1"/>
          <p:nvPr/>
        </p:nvSpPr>
        <p:spPr>
          <a:xfrm>
            <a:off x="2352675" y="3613378"/>
            <a:ext cx="1476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7C466-47C5-4A17-B6E4-D5DDE23BE5C7}"/>
              </a:ext>
            </a:extLst>
          </p:cNvPr>
          <p:cNvSpPr txBox="1"/>
          <p:nvPr/>
        </p:nvSpPr>
        <p:spPr>
          <a:xfrm>
            <a:off x="2352675" y="4366458"/>
            <a:ext cx="1800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5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998889" y="247145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Array initialization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408A32-F724-4391-8043-FFFDAAC1132F}"/>
              </a:ext>
            </a:extLst>
          </p:cNvPr>
          <p:cNvSpPr txBox="1"/>
          <p:nvPr/>
        </p:nvSpPr>
        <p:spPr>
          <a:xfrm>
            <a:off x="4064055" y="1830735"/>
            <a:ext cx="438774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 5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a[N];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b[5] = {1, 2, 3, 4, 5};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c[] = {1.5, 3.2, 2.5};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d[5] = {[3] = 9};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e[N] = {0};</a:t>
            </a:r>
          </a:p>
        </p:txBody>
      </p:sp>
    </p:spTree>
    <p:extLst>
      <p:ext uri="{BB962C8B-B14F-4D97-AF65-F5344CB8AC3E}">
        <p14:creationId xmlns:p14="http://schemas.microsoft.com/office/powerpoint/2010/main" val="154022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998889" y="247145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Array assignment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408A32-F724-4391-8043-FFFDAAC1132F}"/>
              </a:ext>
            </a:extLst>
          </p:cNvPr>
          <p:cNvSpPr txBox="1"/>
          <p:nvPr/>
        </p:nvSpPr>
        <p:spPr>
          <a:xfrm>
            <a:off x="3709776" y="1627078"/>
            <a:ext cx="494077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a[5] = {5, 6, 7, 8, 9};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b[5] = {1, 2, 3, 4, 5};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a; // Error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{5, 3}; // Error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a[2] = -17; // Ok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a[0] = b[4]; // Ok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a[2.5] = 33; // Error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b[4000] = 100; // Error,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segfault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a[-1] = 8; // Ok, possible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segfault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2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 Strings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85004-516B-41F2-9941-FFEE2F381ED5}"/>
              </a:ext>
            </a:extLst>
          </p:cNvPr>
          <p:cNvSpPr txBox="1"/>
          <p:nvPr/>
        </p:nvSpPr>
        <p:spPr>
          <a:xfrm>
            <a:off x="3319462" y="2036713"/>
            <a:ext cx="55530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c1 = 'H';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c2 = '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c3 = '!';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("%c %c %c\n", c1, c2, c3);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 %d %d\n", c1, c2, c3);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3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 Strings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85004-516B-41F2-9941-FFEE2F381ED5}"/>
              </a:ext>
            </a:extLst>
          </p:cNvPr>
          <p:cNvSpPr txBox="1"/>
          <p:nvPr/>
        </p:nvSpPr>
        <p:spPr>
          <a:xfrm>
            <a:off x="4185283" y="2751088"/>
            <a:ext cx="38214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s[] = "Hi!";</a:t>
            </a: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("%s\n", s);</a:t>
            </a:r>
          </a:p>
          <a:p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51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NUL ('\0')</a:t>
            </a:r>
            <a:endParaRPr lang="ru-RU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C7AC9D29-932E-4AAC-A0C3-48A5EF94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41743"/>
              </p:ext>
            </p:extLst>
          </p:nvPr>
        </p:nvGraphicFramePr>
        <p:xfrm>
          <a:off x="3219449" y="2779279"/>
          <a:ext cx="5895976" cy="64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8">
                  <a:extLst>
                    <a:ext uri="{9D8B030D-6E8A-4147-A177-3AD203B41FA5}">
                      <a16:colId xmlns:a16="http://schemas.microsoft.com/office/drawing/2014/main" val="305722592"/>
                    </a:ext>
                  </a:extLst>
                </a:gridCol>
                <a:gridCol w="982398">
                  <a:extLst>
                    <a:ext uri="{9D8B030D-6E8A-4147-A177-3AD203B41FA5}">
                      <a16:colId xmlns:a16="http://schemas.microsoft.com/office/drawing/2014/main" val="2435003322"/>
                    </a:ext>
                  </a:extLst>
                </a:gridCol>
                <a:gridCol w="982398">
                  <a:extLst>
                    <a:ext uri="{9D8B030D-6E8A-4147-A177-3AD203B41FA5}">
                      <a16:colId xmlns:a16="http://schemas.microsoft.com/office/drawing/2014/main" val="3168708848"/>
                    </a:ext>
                  </a:extLst>
                </a:gridCol>
                <a:gridCol w="980812">
                  <a:extLst>
                    <a:ext uri="{9D8B030D-6E8A-4147-A177-3AD203B41FA5}">
                      <a16:colId xmlns:a16="http://schemas.microsoft.com/office/drawing/2014/main" val="1140372714"/>
                    </a:ext>
                  </a:extLst>
                </a:gridCol>
                <a:gridCol w="983985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  <a:gridCol w="983985">
                  <a:extLst>
                    <a:ext uri="{9D8B030D-6E8A-4147-A177-3AD203B41FA5}">
                      <a16:colId xmlns:a16="http://schemas.microsoft.com/office/drawing/2014/main" val="918507054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122C1FE-AA10-4E1F-89F1-9DFDB1DE9D45}"/>
              </a:ext>
            </a:extLst>
          </p:cNvPr>
          <p:cNvSpPr txBox="1"/>
          <p:nvPr/>
        </p:nvSpPr>
        <p:spPr>
          <a:xfrm>
            <a:off x="4162424" y="2038845"/>
            <a:ext cx="429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s[0]   s[1]   s[2]   s[3]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6B0E8F73-AB71-40A8-92C6-73D462558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12297"/>
              </p:ext>
            </p:extLst>
          </p:nvPr>
        </p:nvGraphicFramePr>
        <p:xfrm>
          <a:off x="3219449" y="4600687"/>
          <a:ext cx="5895976" cy="64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98">
                  <a:extLst>
                    <a:ext uri="{9D8B030D-6E8A-4147-A177-3AD203B41FA5}">
                      <a16:colId xmlns:a16="http://schemas.microsoft.com/office/drawing/2014/main" val="305722592"/>
                    </a:ext>
                  </a:extLst>
                </a:gridCol>
                <a:gridCol w="982398">
                  <a:extLst>
                    <a:ext uri="{9D8B030D-6E8A-4147-A177-3AD203B41FA5}">
                      <a16:colId xmlns:a16="http://schemas.microsoft.com/office/drawing/2014/main" val="2435003322"/>
                    </a:ext>
                  </a:extLst>
                </a:gridCol>
                <a:gridCol w="982398">
                  <a:extLst>
                    <a:ext uri="{9D8B030D-6E8A-4147-A177-3AD203B41FA5}">
                      <a16:colId xmlns:a16="http://schemas.microsoft.com/office/drawing/2014/main" val="3168708848"/>
                    </a:ext>
                  </a:extLst>
                </a:gridCol>
                <a:gridCol w="980812">
                  <a:extLst>
                    <a:ext uri="{9D8B030D-6E8A-4147-A177-3AD203B41FA5}">
                      <a16:colId xmlns:a16="http://schemas.microsoft.com/office/drawing/2014/main" val="1140372714"/>
                    </a:ext>
                  </a:extLst>
                </a:gridCol>
                <a:gridCol w="983985">
                  <a:extLst>
                    <a:ext uri="{9D8B030D-6E8A-4147-A177-3AD203B41FA5}">
                      <a16:colId xmlns:a16="http://schemas.microsoft.com/office/drawing/2014/main" val="2526699384"/>
                    </a:ext>
                  </a:extLst>
                </a:gridCol>
                <a:gridCol w="983985">
                  <a:extLst>
                    <a:ext uri="{9D8B030D-6E8A-4147-A177-3AD203B41FA5}">
                      <a16:colId xmlns:a16="http://schemas.microsoft.com/office/drawing/2014/main" val="918507054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45024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66219C9-BB7D-44E6-9864-1E3DAC8268C8}"/>
              </a:ext>
            </a:extLst>
          </p:cNvPr>
          <p:cNvSpPr txBox="1"/>
          <p:nvPr/>
        </p:nvSpPr>
        <p:spPr>
          <a:xfrm>
            <a:off x="4162424" y="3954588"/>
            <a:ext cx="429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s[0]   s[1]   s[2]   s[3]</a:t>
            </a:r>
          </a:p>
        </p:txBody>
      </p:sp>
    </p:spTree>
    <p:extLst>
      <p:ext uri="{BB962C8B-B14F-4D97-AF65-F5344CB8AC3E}">
        <p14:creationId xmlns:p14="http://schemas.microsoft.com/office/powerpoint/2010/main" val="153861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String from keyboard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2CE3C-BB64-4898-84B5-A685CE157423}"/>
              </a:ext>
            </a:extLst>
          </p:cNvPr>
          <p:cNvSpPr txBox="1"/>
          <p:nvPr/>
        </p:nvSpPr>
        <p:spPr>
          <a:xfrm>
            <a:off x="3057525" y="1855738"/>
            <a:ext cx="607694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name[20];</a:t>
            </a:r>
          </a:p>
          <a:p>
            <a:r>
              <a:rPr lang="en-US" sz="2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name: ");</a:t>
            </a:r>
          </a:p>
          <a:p>
            <a:r>
              <a:rPr lang="en-US" sz="2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("%s", name); </a:t>
            </a:r>
          </a:p>
          <a:p>
            <a:r>
              <a:rPr lang="en-US" sz="2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(“Your name is %s\n", name);</a:t>
            </a:r>
          </a:p>
          <a:p>
            <a:endParaRPr lang="en-US" sz="2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name: ");</a:t>
            </a:r>
          </a:p>
          <a:p>
            <a:r>
              <a:rPr lang="en-US" sz="2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(name, </a:t>
            </a:r>
            <a:r>
              <a:rPr lang="en-US" sz="2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(name), stdin);</a:t>
            </a:r>
          </a:p>
          <a:p>
            <a:r>
              <a:rPr lang="en-US" sz="2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(“My name is %s\n", name);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08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1599</TotalTime>
  <Words>922</Words>
  <Application>Microsoft Office PowerPoint</Application>
  <PresentationFormat>Широкоэкранный</PresentationFormat>
  <Paragraphs>152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C Programming 5_static_arrays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397</cp:revision>
  <dcterms:created xsi:type="dcterms:W3CDTF">2019-12-17T14:15:21Z</dcterms:created>
  <dcterms:modified xsi:type="dcterms:W3CDTF">2024-10-13T18:19:58Z</dcterms:modified>
</cp:coreProperties>
</file>