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0" r:id="rId3"/>
    <p:sldId id="269" r:id="rId4"/>
    <p:sldId id="271" r:id="rId5"/>
    <p:sldId id="272" r:id="rId6"/>
    <p:sldId id="273" r:id="rId7"/>
    <p:sldId id="274" r:id="rId8"/>
    <p:sldId id="275" r:id="rId9"/>
    <p:sldId id="276" r:id="rId10"/>
    <p:sldId id="261" r:id="rId11"/>
    <p:sldId id="277" r:id="rId12"/>
    <p:sldId id="279" r:id="rId13"/>
    <p:sldId id="278" r:id="rId14"/>
    <p:sldId id="29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Veyler" initials="AV" lastIdx="1" clrIdx="0">
    <p:extLst>
      <p:ext uri="{19B8F6BF-5375-455C-9EA6-DF929625EA0E}">
        <p15:presenceInfo xmlns:p15="http://schemas.microsoft.com/office/powerpoint/2012/main" userId="3d9934d1e83c21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30" autoAdjust="0"/>
  </p:normalViewPr>
  <p:slideViewPr>
    <p:cSldViewPr snapToGrid="0">
      <p:cViewPr varScale="1">
        <p:scale>
          <a:sx n="152" d="100"/>
          <a:sy n="152" d="100"/>
        </p:scale>
        <p:origin x="618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F5437-F444-4613-A039-4AD69D91C86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EAB29-8E86-49C7-96F5-7C9D72076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886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56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331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111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014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055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560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935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073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855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940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159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575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509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16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78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09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99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50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1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4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88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5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0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29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08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7D01-7D49-4F37-AA30-F04C65571A4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790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21262"/>
            <a:ext cx="9144000" cy="2387600"/>
          </a:xfrm>
        </p:spPr>
        <p:txBody>
          <a:bodyPr/>
          <a:lstStyle/>
          <a:p>
            <a:r>
              <a:rPr lang="en-US" dirty="0"/>
              <a:t>C Programming</a:t>
            </a:r>
            <a:br>
              <a:rPr lang="en-US"/>
            </a:br>
            <a:r>
              <a:rPr lang="en-US" sz="3200"/>
              <a:t>4_</a:t>
            </a:r>
            <a:r>
              <a:rPr lang="en-US" sz="3200" dirty="0"/>
              <a:t>bitwise_operations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762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655454" y="378372"/>
            <a:ext cx="8881091" cy="10697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Signed and unsigned values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0D6B0E-2565-4C08-9911-5AB313FD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86D84BF-B759-4E53-8189-C6003055D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337" y="1579412"/>
            <a:ext cx="4845326" cy="499384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4471743-5D67-468D-994A-0E3DC1A5A6D8}"/>
              </a:ext>
            </a:extLst>
          </p:cNvPr>
          <p:cNvSpPr txBox="1"/>
          <p:nvPr/>
        </p:nvSpPr>
        <p:spPr>
          <a:xfrm>
            <a:off x="1635600" y="4570702"/>
            <a:ext cx="2037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0215CA-A810-4E50-9534-9401975C7635}"/>
              </a:ext>
            </a:extLst>
          </p:cNvPr>
          <p:cNvSpPr txBox="1"/>
          <p:nvPr/>
        </p:nvSpPr>
        <p:spPr>
          <a:xfrm>
            <a:off x="2148561" y="5571977"/>
            <a:ext cx="1524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signed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999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?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297FF-3408-40A1-8775-E2802D306B64}"/>
              </a:ext>
            </a:extLst>
          </p:cNvPr>
          <p:cNvSpPr txBox="1"/>
          <p:nvPr/>
        </p:nvSpPr>
        <p:spPr>
          <a:xfrm>
            <a:off x="4473307" y="1817499"/>
            <a:ext cx="324538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17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 = 6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&amp; b = ?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|  b = ?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^ b = ?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&lt;&lt; b  = ?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~-5 = ?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246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297FF-3408-40A1-8775-E2802D306B64}"/>
              </a:ext>
            </a:extLst>
          </p:cNvPr>
          <p:cNvSpPr txBox="1"/>
          <p:nvPr/>
        </p:nvSpPr>
        <p:spPr>
          <a:xfrm>
            <a:off x="4656293" y="1899480"/>
            <a:ext cx="347871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17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 =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&amp; b =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|  b =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^ b =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&lt;&lt; b  =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~-5 =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083E51A-3B41-407F-AA31-9A766FE36390}"/>
              </a:ext>
            </a:extLst>
          </p:cNvPr>
          <p:cNvSpPr txBox="1">
            <a:spLocks/>
          </p:cNvSpPr>
          <p:nvPr/>
        </p:nvSpPr>
        <p:spPr>
          <a:xfrm>
            <a:off x="1741714" y="6500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Answer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2191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2" y="1288933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print binary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31167-B3E7-4782-920C-63A4B5AA6989}"/>
              </a:ext>
            </a:extLst>
          </p:cNvPr>
          <p:cNvSpPr txBox="1"/>
          <p:nvPr/>
        </p:nvSpPr>
        <p:spPr>
          <a:xfrm>
            <a:off x="3048523" y="2742310"/>
            <a:ext cx="60949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sv-SE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dec </a:t>
            </a:r>
            <a:r>
              <a:rPr lang="sv-S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sv-SE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sv-SE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sv-SE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hex </a:t>
            </a:r>
            <a:r>
              <a:rPr lang="sv-S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0x7b</a:t>
            </a:r>
            <a:r>
              <a:rPr lang="sv-SE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sv-SE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or 0x7B</a:t>
            </a:r>
            <a:endParaRPr lang="sv-SE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sv-SE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oct </a:t>
            </a:r>
            <a:r>
              <a:rPr lang="sv-S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0173</a:t>
            </a:r>
            <a:r>
              <a:rPr lang="sv-SE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sv-SE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sv-SE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bin </a:t>
            </a:r>
            <a:r>
              <a:rPr lang="sv-SE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0b1111011</a:t>
            </a:r>
            <a:r>
              <a:rPr lang="sv-SE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ru-RU" sz="18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sv-SE" sz="1800" dirty="0">
                <a:solidFill>
                  <a:srgbClr val="CCCCCC"/>
                </a:solidFill>
                <a:latin typeface="Consolas" panose="020B0609020204030204" pitchFamily="49" charset="0"/>
              </a:rPr>
              <a:t>printf("%d == %x == %o == ?", dec, hex, oct);</a:t>
            </a:r>
            <a:endParaRPr lang="sv-SE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737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813CAB2-2AD3-CBC2-8DE8-2FF5AB76B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4708" y="732353"/>
            <a:ext cx="2503404" cy="927688"/>
          </a:xfrm>
        </p:spPr>
        <p:txBody>
          <a:bodyPr/>
          <a:lstStyle/>
          <a:p>
            <a:r>
              <a:rPr lang="en-US" dirty="0" err="1"/>
              <a:t>Github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EE967-943B-407F-8E78-2668FBEBC15D}"/>
              </a:ext>
            </a:extLst>
          </p:cNvPr>
          <p:cNvSpPr txBox="1"/>
          <p:nvPr/>
        </p:nvSpPr>
        <p:spPr>
          <a:xfrm>
            <a:off x="3105916" y="1798093"/>
            <a:ext cx="65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https://github.com/kruffka/C-Programming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A00CC5-DBBE-4494-A2EC-6CA07C6372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551" y="2459365"/>
            <a:ext cx="3498480" cy="349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Dec, Hex, Oct, Bin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221C6E-6C4B-4DBE-A492-AC230574EE52}"/>
              </a:ext>
            </a:extLst>
          </p:cNvPr>
          <p:cNvSpPr txBox="1"/>
          <p:nvPr/>
        </p:nvSpPr>
        <p:spPr>
          <a:xfrm>
            <a:off x="2896019" y="2478859"/>
            <a:ext cx="74713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sv-S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dec </a:t>
            </a:r>
            <a:r>
              <a:rPr lang="sv-SE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sv-S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sv-SE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sv-S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hex </a:t>
            </a:r>
            <a:r>
              <a:rPr lang="sv-SE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0x7b</a:t>
            </a:r>
            <a:r>
              <a:rPr lang="sv-S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sv-SE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or 0x7B</a:t>
            </a:r>
            <a:endParaRPr lang="sv-SE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sv-S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oct </a:t>
            </a:r>
            <a:r>
              <a:rPr lang="sv-SE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0173</a:t>
            </a:r>
            <a:r>
              <a:rPr lang="sv-S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sv-SE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sv-S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bin </a:t>
            </a:r>
            <a:r>
              <a:rPr lang="sv-SE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0b1111011</a:t>
            </a:r>
            <a:r>
              <a:rPr lang="sv-S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sv-SE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sv-SE" sz="2000" dirty="0">
                <a:solidFill>
                  <a:srgbClr val="CCCCCC"/>
                </a:solidFill>
                <a:latin typeface="Consolas" panose="020B0609020204030204" pitchFamily="49" charset="0"/>
              </a:rPr>
              <a:t>printf("%d == %d == %d == %d", dec, hex, oct, bin);</a:t>
            </a:r>
          </a:p>
          <a:p>
            <a:endParaRPr lang="sv-SE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sv-SE" sz="2000" dirty="0">
                <a:solidFill>
                  <a:srgbClr val="CCCCCC"/>
                </a:solidFill>
                <a:latin typeface="Consolas" panose="020B0609020204030204" pitchFamily="49" charset="0"/>
              </a:rPr>
              <a:t>printf("%d == %x == %o == ?", dec, hex, oct);</a:t>
            </a:r>
            <a:endParaRPr lang="sv-SE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6333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Bitwise Operators</a:t>
            </a:r>
            <a:endParaRPr lang="ru-RU" dirty="0"/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E254EB63-E563-4283-9B96-057DE566E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706004"/>
              </p:ext>
            </p:extLst>
          </p:nvPr>
        </p:nvGraphicFramePr>
        <p:xfrm>
          <a:off x="3868094" y="2219193"/>
          <a:ext cx="5729952" cy="30329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7885">
                  <a:extLst>
                    <a:ext uri="{9D8B030D-6E8A-4147-A177-3AD203B41FA5}">
                      <a16:colId xmlns:a16="http://schemas.microsoft.com/office/drawing/2014/main" val="308611735"/>
                    </a:ext>
                  </a:extLst>
                </a:gridCol>
                <a:gridCol w="4192067">
                  <a:extLst>
                    <a:ext uri="{9D8B030D-6E8A-4147-A177-3AD203B41FA5}">
                      <a16:colId xmlns:a16="http://schemas.microsoft.com/office/drawing/2014/main" val="3822017701"/>
                    </a:ext>
                  </a:extLst>
                </a:gridCol>
              </a:tblGrid>
              <a:tr h="591837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(</a:t>
                      </a:r>
                      <a:r>
                        <a:rPr lang="ru-RU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748124"/>
                  </a:ext>
                </a:extLst>
              </a:tr>
              <a:tr h="591837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r>
                        <a:rPr lang="ru-RU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(ИЛИ)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282311"/>
                  </a:ext>
                </a:extLst>
              </a:tr>
              <a:tr h="591837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&gt;&gt;, &lt;&lt;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</a:t>
                      </a:r>
                      <a:r>
                        <a:rPr lang="ru-RU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(Сдвиг)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654681"/>
                  </a:ext>
                </a:extLst>
              </a:tr>
              <a:tr h="6655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ru-RU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(Отрицание</a:t>
                      </a: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360729"/>
                  </a:ext>
                </a:extLst>
              </a:tr>
              <a:tr h="591837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XOR</a:t>
                      </a:r>
                      <a:r>
                        <a:rPr lang="ru-RU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3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Искл</a:t>
                      </a:r>
                      <a:r>
                        <a:rPr lang="ru-RU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ИЛИ)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878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91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Bitwise Operations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297FF-3408-40A1-8775-E2802D306B64}"/>
              </a:ext>
            </a:extLst>
          </p:cNvPr>
          <p:cNvSpPr txBox="1"/>
          <p:nvPr/>
        </p:nvSpPr>
        <p:spPr>
          <a:xfrm>
            <a:off x="3956302" y="2151727"/>
            <a:ext cx="427939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 =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&amp; 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| b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^ 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~a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81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AND (</a:t>
            </a:r>
            <a:r>
              <a:rPr lang="ru-RU" dirty="0"/>
              <a:t>И</a:t>
            </a:r>
            <a:r>
              <a:rPr lang="en-US" dirty="0"/>
              <a:t>)</a:t>
            </a:r>
            <a:r>
              <a:rPr lang="ru-RU" dirty="0"/>
              <a:t> </a:t>
            </a:r>
            <a:r>
              <a:rPr lang="en-US" dirty="0"/>
              <a:t>&amp;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297FF-3408-40A1-8775-E2802D306B64}"/>
              </a:ext>
            </a:extLst>
          </p:cNvPr>
          <p:cNvSpPr txBox="1"/>
          <p:nvPr/>
        </p:nvSpPr>
        <p:spPr>
          <a:xfrm>
            <a:off x="3356058" y="2044243"/>
            <a:ext cx="257062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 =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&amp; 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= 00000011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= 00000111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&amp;= 00000011</a:t>
            </a:r>
          </a:p>
        </p:txBody>
      </p:sp>
      <p:graphicFrame>
        <p:nvGraphicFramePr>
          <p:cNvPr id="4" name="Таблица 2">
            <a:extLst>
              <a:ext uri="{FF2B5EF4-FFF2-40B4-BE49-F238E27FC236}">
                <a16:creationId xmlns:a16="http://schemas.microsoft.com/office/drawing/2014/main" id="{54CFB655-F4DF-49DF-9224-39794F396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885772"/>
              </p:ext>
            </p:extLst>
          </p:nvPr>
        </p:nvGraphicFramePr>
        <p:xfrm>
          <a:off x="7203790" y="2102721"/>
          <a:ext cx="2671729" cy="30329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010">
                  <a:extLst>
                    <a:ext uri="{9D8B030D-6E8A-4147-A177-3AD203B41FA5}">
                      <a16:colId xmlns:a16="http://schemas.microsoft.com/office/drawing/2014/main" val="308611735"/>
                    </a:ext>
                  </a:extLst>
                </a:gridCol>
                <a:gridCol w="766846">
                  <a:extLst>
                    <a:ext uri="{9D8B030D-6E8A-4147-A177-3AD203B41FA5}">
                      <a16:colId xmlns:a16="http://schemas.microsoft.com/office/drawing/2014/main" val="3822017701"/>
                    </a:ext>
                  </a:extLst>
                </a:gridCol>
                <a:gridCol w="1218873">
                  <a:extLst>
                    <a:ext uri="{9D8B030D-6E8A-4147-A177-3AD203B41FA5}">
                      <a16:colId xmlns:a16="http://schemas.microsoft.com/office/drawing/2014/main" val="559690074"/>
                    </a:ext>
                  </a:extLst>
                </a:gridCol>
              </a:tblGrid>
              <a:tr h="59183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748124"/>
                  </a:ext>
                </a:extLst>
              </a:tr>
              <a:tr h="59183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282311"/>
                  </a:ext>
                </a:extLst>
              </a:tr>
              <a:tr h="59183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654681"/>
                  </a:ext>
                </a:extLst>
              </a:tr>
              <a:tr h="6655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360729"/>
                  </a:ext>
                </a:extLst>
              </a:tr>
              <a:tr h="59183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878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195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OR (</a:t>
            </a:r>
            <a:r>
              <a:rPr lang="ru-RU" dirty="0"/>
              <a:t>ИЛИ</a:t>
            </a:r>
            <a:r>
              <a:rPr lang="en-US" dirty="0"/>
              <a:t>)</a:t>
            </a:r>
            <a:r>
              <a:rPr lang="ru-RU" dirty="0"/>
              <a:t> </a:t>
            </a:r>
            <a:r>
              <a:rPr lang="en-US" dirty="0"/>
              <a:t>|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297FF-3408-40A1-8775-E2802D306B64}"/>
              </a:ext>
            </a:extLst>
          </p:cNvPr>
          <p:cNvSpPr txBox="1"/>
          <p:nvPr/>
        </p:nvSpPr>
        <p:spPr>
          <a:xfrm>
            <a:off x="3464418" y="2102721"/>
            <a:ext cx="253278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 =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7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= 00000011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= 00000111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 = 00000111</a:t>
            </a:r>
          </a:p>
        </p:txBody>
      </p:sp>
      <p:graphicFrame>
        <p:nvGraphicFramePr>
          <p:cNvPr id="4" name="Таблица 2">
            <a:extLst>
              <a:ext uri="{FF2B5EF4-FFF2-40B4-BE49-F238E27FC236}">
                <a16:creationId xmlns:a16="http://schemas.microsoft.com/office/drawing/2014/main" id="{24DA957F-850E-42B4-9809-13A17387D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741465"/>
              </p:ext>
            </p:extLst>
          </p:nvPr>
        </p:nvGraphicFramePr>
        <p:xfrm>
          <a:off x="7203790" y="2102721"/>
          <a:ext cx="2671729" cy="30329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010">
                  <a:extLst>
                    <a:ext uri="{9D8B030D-6E8A-4147-A177-3AD203B41FA5}">
                      <a16:colId xmlns:a16="http://schemas.microsoft.com/office/drawing/2014/main" val="308611735"/>
                    </a:ext>
                  </a:extLst>
                </a:gridCol>
                <a:gridCol w="766846">
                  <a:extLst>
                    <a:ext uri="{9D8B030D-6E8A-4147-A177-3AD203B41FA5}">
                      <a16:colId xmlns:a16="http://schemas.microsoft.com/office/drawing/2014/main" val="3822017701"/>
                    </a:ext>
                  </a:extLst>
                </a:gridCol>
                <a:gridCol w="1218873">
                  <a:extLst>
                    <a:ext uri="{9D8B030D-6E8A-4147-A177-3AD203B41FA5}">
                      <a16:colId xmlns:a16="http://schemas.microsoft.com/office/drawing/2014/main" val="559690074"/>
                    </a:ext>
                  </a:extLst>
                </a:gridCol>
              </a:tblGrid>
              <a:tr h="59183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748124"/>
                  </a:ext>
                </a:extLst>
              </a:tr>
              <a:tr h="59183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282311"/>
                  </a:ext>
                </a:extLst>
              </a:tr>
              <a:tr h="59183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654681"/>
                  </a:ext>
                </a:extLst>
              </a:tr>
              <a:tr h="6655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360729"/>
                  </a:ext>
                </a:extLst>
              </a:tr>
              <a:tr h="59183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878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181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XOR (</a:t>
            </a:r>
            <a:r>
              <a:rPr lang="ru-RU" dirty="0"/>
              <a:t>Исключающее ИЛИ</a:t>
            </a:r>
            <a:r>
              <a:rPr lang="en-US" dirty="0"/>
              <a:t>)</a:t>
            </a:r>
            <a:r>
              <a:rPr lang="ru-RU" dirty="0"/>
              <a:t> </a:t>
            </a:r>
            <a:r>
              <a:rPr lang="en-US" dirty="0"/>
              <a:t>^ 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297FF-3408-40A1-8775-E2802D306B64}"/>
              </a:ext>
            </a:extLst>
          </p:cNvPr>
          <p:cNvSpPr txBox="1"/>
          <p:nvPr/>
        </p:nvSpPr>
        <p:spPr>
          <a:xfrm>
            <a:off x="3477031" y="2126502"/>
            <a:ext cx="295530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 =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= 00000011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= 00000111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 = 00000100</a:t>
            </a:r>
          </a:p>
        </p:txBody>
      </p:sp>
      <p:graphicFrame>
        <p:nvGraphicFramePr>
          <p:cNvPr id="4" name="Таблица 2">
            <a:extLst>
              <a:ext uri="{FF2B5EF4-FFF2-40B4-BE49-F238E27FC236}">
                <a16:creationId xmlns:a16="http://schemas.microsoft.com/office/drawing/2014/main" id="{E8DDAF36-AB22-425E-AC7C-EF3719F37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413004"/>
              </p:ext>
            </p:extLst>
          </p:nvPr>
        </p:nvGraphicFramePr>
        <p:xfrm>
          <a:off x="7203790" y="2102721"/>
          <a:ext cx="2671729" cy="30329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010">
                  <a:extLst>
                    <a:ext uri="{9D8B030D-6E8A-4147-A177-3AD203B41FA5}">
                      <a16:colId xmlns:a16="http://schemas.microsoft.com/office/drawing/2014/main" val="308611735"/>
                    </a:ext>
                  </a:extLst>
                </a:gridCol>
                <a:gridCol w="766846">
                  <a:extLst>
                    <a:ext uri="{9D8B030D-6E8A-4147-A177-3AD203B41FA5}">
                      <a16:colId xmlns:a16="http://schemas.microsoft.com/office/drawing/2014/main" val="3822017701"/>
                    </a:ext>
                  </a:extLst>
                </a:gridCol>
                <a:gridCol w="1218873">
                  <a:extLst>
                    <a:ext uri="{9D8B030D-6E8A-4147-A177-3AD203B41FA5}">
                      <a16:colId xmlns:a16="http://schemas.microsoft.com/office/drawing/2014/main" val="559690074"/>
                    </a:ext>
                  </a:extLst>
                </a:gridCol>
              </a:tblGrid>
              <a:tr h="59183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748124"/>
                  </a:ext>
                </a:extLst>
              </a:tr>
              <a:tr h="59183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282311"/>
                  </a:ext>
                </a:extLst>
              </a:tr>
              <a:tr h="59183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654681"/>
                  </a:ext>
                </a:extLst>
              </a:tr>
              <a:tr h="6655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360729"/>
                  </a:ext>
                </a:extLst>
              </a:tr>
              <a:tr h="59183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878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067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NOT (</a:t>
            </a:r>
            <a:r>
              <a:rPr lang="ru-RU" dirty="0"/>
              <a:t>Отрицание</a:t>
            </a:r>
            <a:r>
              <a:rPr lang="en-US" dirty="0"/>
              <a:t>) ~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297FF-3408-40A1-8775-E2802D306B64}"/>
              </a:ext>
            </a:extLst>
          </p:cNvPr>
          <p:cNvSpPr txBox="1"/>
          <p:nvPr/>
        </p:nvSpPr>
        <p:spPr>
          <a:xfrm>
            <a:off x="3439194" y="2397948"/>
            <a:ext cx="308773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-4 (252)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= 00000011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= 11111100</a:t>
            </a:r>
          </a:p>
        </p:txBody>
      </p:sp>
      <p:graphicFrame>
        <p:nvGraphicFramePr>
          <p:cNvPr id="4" name="Таблица 2">
            <a:extLst>
              <a:ext uri="{FF2B5EF4-FFF2-40B4-BE49-F238E27FC236}">
                <a16:creationId xmlns:a16="http://schemas.microsoft.com/office/drawing/2014/main" id="{B1A20E6E-7D9A-4805-8617-D37493B23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628492"/>
              </p:ext>
            </p:extLst>
          </p:nvPr>
        </p:nvGraphicFramePr>
        <p:xfrm>
          <a:off x="7374058" y="2588299"/>
          <a:ext cx="1904883" cy="17755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6010">
                  <a:extLst>
                    <a:ext uri="{9D8B030D-6E8A-4147-A177-3AD203B41FA5}">
                      <a16:colId xmlns:a16="http://schemas.microsoft.com/office/drawing/2014/main" val="308611735"/>
                    </a:ext>
                  </a:extLst>
                </a:gridCol>
                <a:gridCol w="1218873">
                  <a:extLst>
                    <a:ext uri="{9D8B030D-6E8A-4147-A177-3AD203B41FA5}">
                      <a16:colId xmlns:a16="http://schemas.microsoft.com/office/drawing/2014/main" val="559690074"/>
                    </a:ext>
                  </a:extLst>
                </a:gridCol>
              </a:tblGrid>
              <a:tr h="59183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748124"/>
                  </a:ext>
                </a:extLst>
              </a:tr>
              <a:tr h="59183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282311"/>
                  </a:ext>
                </a:extLst>
              </a:tr>
              <a:tr h="59183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654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830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Shift (</a:t>
            </a:r>
            <a:r>
              <a:rPr lang="ru-RU" dirty="0"/>
              <a:t>Сдвиг</a:t>
            </a:r>
            <a:r>
              <a:rPr lang="en-US" dirty="0"/>
              <a:t>) &gt;&gt;, &lt;&lt;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297FF-3408-40A1-8775-E2802D306B64}"/>
              </a:ext>
            </a:extLst>
          </p:cNvPr>
          <p:cNvSpPr txBox="1"/>
          <p:nvPr/>
        </p:nvSpPr>
        <p:spPr>
          <a:xfrm>
            <a:off x="3981422" y="1918398"/>
            <a:ext cx="422915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&lt;&lt; 2 = 12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&lt;&lt; 2 &gt;&gt; 3 = 1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   = 00000011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2= 00001100 = 12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3= 00000001 = 1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88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1105</TotalTime>
  <Words>469</Words>
  <Application>Microsoft Office PowerPoint</Application>
  <PresentationFormat>Широкоэкранный</PresentationFormat>
  <Paragraphs>154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Times New Roman</vt:lpstr>
      <vt:lpstr>Office Theme</vt:lpstr>
      <vt:lpstr>C Programming 4_bitwise_operations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Veyler</dc:creator>
  <cp:lastModifiedBy>Andrey Veyler</cp:lastModifiedBy>
  <cp:revision>305</cp:revision>
  <dcterms:created xsi:type="dcterms:W3CDTF">2019-12-17T14:15:21Z</dcterms:created>
  <dcterms:modified xsi:type="dcterms:W3CDTF">2024-10-05T12:16:42Z</dcterms:modified>
</cp:coreProperties>
</file>