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52" r:id="rId3"/>
    <p:sldId id="353" r:id="rId4"/>
    <p:sldId id="354" r:id="rId5"/>
    <p:sldId id="357" r:id="rId6"/>
    <p:sldId id="361" r:id="rId7"/>
    <p:sldId id="358" r:id="rId8"/>
    <p:sldId id="362" r:id="rId9"/>
    <p:sldId id="360" r:id="rId10"/>
    <p:sldId id="359" r:id="rId11"/>
    <p:sldId id="363" r:id="rId12"/>
    <p:sldId id="364" r:id="rId13"/>
    <p:sldId id="365" r:id="rId14"/>
    <p:sldId id="29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1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54" autoAdjust="0"/>
    <p:restoredTop sz="94630" autoAdjust="0"/>
  </p:normalViewPr>
  <p:slideViewPr>
    <p:cSldViewPr snapToGrid="0">
      <p:cViewPr varScale="1">
        <p:scale>
          <a:sx n="145" d="100"/>
          <a:sy n="145" d="100"/>
        </p:scale>
        <p:origin x="144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922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216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791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976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56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866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799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605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959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175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206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644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82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1262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br>
              <a:rPr lang="en-US" dirty="0"/>
            </a:br>
            <a:r>
              <a:rPr lang="en-US" sz="3200" dirty="0"/>
              <a:t>5_libraries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1E627AF0-30EB-4DDF-ADF3-6C22571D55C0}"/>
              </a:ext>
            </a:extLst>
          </p:cNvPr>
          <p:cNvSpPr txBox="1">
            <a:spLocks/>
          </p:cNvSpPr>
          <p:nvPr/>
        </p:nvSpPr>
        <p:spPr>
          <a:xfrm>
            <a:off x="1133141" y="289948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Build Static Lib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50FB2-8906-40F1-A60C-1482023095B3}"/>
              </a:ext>
            </a:extLst>
          </p:cNvPr>
          <p:cNvSpPr txBox="1"/>
          <p:nvPr/>
        </p:nvSpPr>
        <p:spPr>
          <a:xfrm>
            <a:off x="4043233" y="2238453"/>
            <a:ext cx="41055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gcc</a:t>
            </a:r>
            <a:r>
              <a:rPr lang="en-US" sz="2400" dirty="0"/>
              <a:t> file1.c -c</a:t>
            </a:r>
          </a:p>
          <a:p>
            <a:r>
              <a:rPr lang="en-US" sz="2400" dirty="0" err="1"/>
              <a:t>gcc</a:t>
            </a:r>
            <a:r>
              <a:rPr lang="en-US" sz="2400" dirty="0"/>
              <a:t> file2.c -c</a:t>
            </a:r>
          </a:p>
          <a:p>
            <a:endParaRPr lang="en-US" sz="2400" dirty="0"/>
          </a:p>
          <a:p>
            <a:r>
              <a:rPr lang="en-US" sz="2400" dirty="0" err="1"/>
              <a:t>ar</a:t>
            </a:r>
            <a:r>
              <a:rPr lang="en-US" sz="2400" dirty="0"/>
              <a:t> </a:t>
            </a:r>
            <a:r>
              <a:rPr lang="en-US" sz="2400" dirty="0" err="1"/>
              <a:t>rc</a:t>
            </a:r>
            <a:r>
              <a:rPr lang="en-US" sz="2400" dirty="0"/>
              <a:t> </a:t>
            </a:r>
            <a:r>
              <a:rPr lang="en-US" sz="2400" dirty="0" err="1"/>
              <a:t>libMYLIB.a</a:t>
            </a:r>
            <a:r>
              <a:rPr lang="en-US" sz="2400" dirty="0"/>
              <a:t> file1.o file2.o</a:t>
            </a:r>
          </a:p>
          <a:p>
            <a:endParaRPr lang="en-US" sz="2400" dirty="0"/>
          </a:p>
          <a:p>
            <a:r>
              <a:rPr lang="en-US" sz="2400" dirty="0" err="1"/>
              <a:t>gcc</a:t>
            </a:r>
            <a:r>
              <a:rPr lang="en-US" sz="2400" dirty="0"/>
              <a:t> </a:t>
            </a:r>
            <a:r>
              <a:rPr lang="en-US" sz="2400" dirty="0" err="1"/>
              <a:t>prog.c</a:t>
            </a:r>
            <a:r>
              <a:rPr lang="en-US" sz="2400" dirty="0"/>
              <a:t> -o prog -L. -</a:t>
            </a:r>
            <a:r>
              <a:rPr lang="en-US" sz="2400" dirty="0" err="1"/>
              <a:t>lMYLIB</a:t>
            </a:r>
            <a:endParaRPr lang="en-US" sz="2400" dirty="0"/>
          </a:p>
          <a:p>
            <a:r>
              <a:rPr lang="en-US" sz="2400" dirty="0"/>
              <a:t>./prog</a:t>
            </a:r>
            <a:endParaRPr lang="ru-RU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20546F-A1F7-4347-8F6F-45227F7E3C4E}"/>
              </a:ext>
            </a:extLst>
          </p:cNvPr>
          <p:cNvSpPr txBox="1"/>
          <p:nvPr/>
        </p:nvSpPr>
        <p:spPr>
          <a:xfrm>
            <a:off x="182262" y="6198720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Посмотреть таблицу символов</a:t>
            </a:r>
            <a:r>
              <a:rPr lang="en-US" dirty="0"/>
              <a:t> – </a:t>
            </a:r>
            <a:r>
              <a:rPr lang="ru-RU" dirty="0"/>
              <a:t>команда </a:t>
            </a:r>
            <a:r>
              <a:rPr lang="en-US" dirty="0"/>
              <a:t>nm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802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1E627AF0-30EB-4DDF-ADF3-6C22571D55C0}"/>
              </a:ext>
            </a:extLst>
          </p:cNvPr>
          <p:cNvSpPr txBox="1">
            <a:spLocks/>
          </p:cNvSpPr>
          <p:nvPr/>
        </p:nvSpPr>
        <p:spPr>
          <a:xfrm>
            <a:off x="1133141" y="289948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Build Dynamic Lib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F152B-8A23-4D80-B05B-103BD5876A53}"/>
              </a:ext>
            </a:extLst>
          </p:cNvPr>
          <p:cNvSpPr txBox="1"/>
          <p:nvPr/>
        </p:nvSpPr>
        <p:spPr>
          <a:xfrm>
            <a:off x="3656104" y="2159431"/>
            <a:ext cx="56457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gcc</a:t>
            </a:r>
            <a:r>
              <a:rPr lang="en-US" sz="2400" dirty="0"/>
              <a:t> file1.c -c</a:t>
            </a:r>
          </a:p>
          <a:p>
            <a:r>
              <a:rPr lang="en-US" sz="2400" dirty="0" err="1"/>
              <a:t>gcc</a:t>
            </a:r>
            <a:r>
              <a:rPr lang="en-US" sz="2400" dirty="0"/>
              <a:t> file2.c -c</a:t>
            </a:r>
          </a:p>
          <a:p>
            <a:endParaRPr lang="en-US" sz="2400" dirty="0"/>
          </a:p>
          <a:p>
            <a:r>
              <a:rPr lang="en-US" sz="2400" dirty="0" err="1"/>
              <a:t>gcc</a:t>
            </a:r>
            <a:r>
              <a:rPr lang="en-US" sz="2400" dirty="0"/>
              <a:t> --shared file1.o file2.o -o libMYLIB.so</a:t>
            </a:r>
            <a:endParaRPr lang="ru-RU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B4BB2B-16E7-4A9D-9DD8-9E99DC68FAF5}"/>
              </a:ext>
            </a:extLst>
          </p:cNvPr>
          <p:cNvSpPr txBox="1"/>
          <p:nvPr/>
        </p:nvSpPr>
        <p:spPr>
          <a:xfrm>
            <a:off x="801338" y="4670885"/>
            <a:ext cx="55395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gcc</a:t>
            </a:r>
            <a:r>
              <a:rPr lang="en-US" sz="2400" dirty="0"/>
              <a:t> </a:t>
            </a:r>
            <a:r>
              <a:rPr lang="en-US" sz="2400" dirty="0" err="1"/>
              <a:t>prog.c</a:t>
            </a:r>
            <a:r>
              <a:rPr lang="en-US" sz="2400" dirty="0"/>
              <a:t> -o prog -L. -</a:t>
            </a:r>
            <a:r>
              <a:rPr lang="en-US" sz="2400" dirty="0" err="1"/>
              <a:t>lMYLIB</a:t>
            </a:r>
            <a:r>
              <a:rPr lang="en-US" sz="2400" dirty="0"/>
              <a:t> -</a:t>
            </a:r>
            <a:r>
              <a:rPr lang="en-US" sz="2400" dirty="0" err="1"/>
              <a:t>Wl</a:t>
            </a:r>
            <a:r>
              <a:rPr lang="en-US" sz="2400" dirty="0"/>
              <a:t>,-</a:t>
            </a:r>
            <a:r>
              <a:rPr lang="en-US" sz="2400" dirty="0" err="1"/>
              <a:t>rpath</a:t>
            </a:r>
            <a:r>
              <a:rPr lang="en-US" sz="2400" dirty="0"/>
              <a:t>,.</a:t>
            </a:r>
          </a:p>
          <a:p>
            <a:endParaRPr lang="en-US" sz="2400" dirty="0"/>
          </a:p>
          <a:p>
            <a:r>
              <a:rPr lang="en-US" sz="2400" dirty="0"/>
              <a:t>./prog</a:t>
            </a:r>
            <a:endParaRPr lang="ru-RU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8BE07E-65D3-4B1B-A71C-F8B03C990C5F}"/>
              </a:ext>
            </a:extLst>
          </p:cNvPr>
          <p:cNvSpPr txBox="1"/>
          <p:nvPr/>
        </p:nvSpPr>
        <p:spPr>
          <a:xfrm>
            <a:off x="7306456" y="4670885"/>
            <a:ext cx="44072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gcc</a:t>
            </a:r>
            <a:r>
              <a:rPr lang="en-US" sz="2400" dirty="0"/>
              <a:t> </a:t>
            </a:r>
            <a:r>
              <a:rPr lang="en-US" sz="2400" dirty="0" err="1"/>
              <a:t>prog.c</a:t>
            </a:r>
            <a:r>
              <a:rPr lang="en-US" sz="2400" dirty="0"/>
              <a:t> -o prog -L. –</a:t>
            </a:r>
            <a:r>
              <a:rPr lang="en-US" sz="2400" dirty="0" err="1"/>
              <a:t>lMYLIB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LD_LIBRARY_PATH=. ./prog</a:t>
            </a:r>
            <a:endParaRPr lang="ru-RU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2BF426-223E-4CF7-98A5-E4B66530B940}"/>
              </a:ext>
            </a:extLst>
          </p:cNvPr>
          <p:cNvSpPr txBox="1"/>
          <p:nvPr/>
        </p:nvSpPr>
        <p:spPr>
          <a:xfrm>
            <a:off x="6174192" y="4270775"/>
            <a:ext cx="7746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ИЛИ</a:t>
            </a:r>
          </a:p>
        </p:txBody>
      </p:sp>
    </p:spTree>
    <p:extLst>
      <p:ext uri="{BB962C8B-B14F-4D97-AF65-F5344CB8AC3E}">
        <p14:creationId xmlns:p14="http://schemas.microsoft.com/office/powerpoint/2010/main" val="7629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1E627AF0-30EB-4DDF-ADF3-6C22571D55C0}"/>
              </a:ext>
            </a:extLst>
          </p:cNvPr>
          <p:cNvSpPr txBox="1">
            <a:spLocks/>
          </p:cNvSpPr>
          <p:nvPr/>
        </p:nvSpPr>
        <p:spPr>
          <a:xfrm>
            <a:off x="1133141" y="289948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Library version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4E635-8FD6-4922-AB4D-64F79F68D4AA}"/>
              </a:ext>
            </a:extLst>
          </p:cNvPr>
          <p:cNvSpPr txBox="1"/>
          <p:nvPr/>
        </p:nvSpPr>
        <p:spPr>
          <a:xfrm>
            <a:off x="848936" y="1319838"/>
            <a:ext cx="1076641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Мажорная версия 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major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Изменяется, когда происходит несовместимое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breaking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изменение в API библиотеки. Код, который использует старую версию библиотеки, может не работать с новой.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Минорная версия 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minor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Изменяется, когда добавляются новые функции или улучшения, но изменения являются совместимыми с предыдущими версиями. Существующий код продолжит работать, даже если он не использует новые функции.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Патч 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Изменяется для мелких исправлений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багфиксов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не влияют на API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в версии `4.2.3`: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`4` - это мажорная версия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`2` - это минорная версия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`3` - это версия патча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Иногда еще можно встретить метку '-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- для разработки.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51780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1E627AF0-30EB-4DDF-ADF3-6C22571D55C0}"/>
              </a:ext>
            </a:extLst>
          </p:cNvPr>
          <p:cNvSpPr txBox="1">
            <a:spLocks/>
          </p:cNvSpPr>
          <p:nvPr/>
        </p:nvSpPr>
        <p:spPr>
          <a:xfrm>
            <a:off x="1133141" y="289948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11040-8E71-4F84-87E3-AEAC01231D46}"/>
              </a:ext>
            </a:extLst>
          </p:cNvPr>
          <p:cNvSpPr txBox="1"/>
          <p:nvPr/>
        </p:nvSpPr>
        <p:spPr>
          <a:xfrm>
            <a:off x="2826608" y="2587702"/>
            <a:ext cx="787434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add_library</a:t>
            </a:r>
            <a:r>
              <a:rPr lang="en-US" sz="2800" dirty="0"/>
              <a:t>(</a:t>
            </a:r>
            <a:r>
              <a:rPr lang="en-US" sz="2800" dirty="0" err="1"/>
              <a:t>mylib</a:t>
            </a:r>
            <a:r>
              <a:rPr lang="en-US" sz="2800" dirty="0"/>
              <a:t> STATIC ${MY_LIB_SRC})</a:t>
            </a:r>
          </a:p>
          <a:p>
            <a:endParaRPr lang="en-US" sz="2800" dirty="0"/>
          </a:p>
          <a:p>
            <a:r>
              <a:rPr lang="en-US" sz="2800" dirty="0" err="1"/>
              <a:t>target_link_libraries</a:t>
            </a:r>
            <a:r>
              <a:rPr lang="en-US" sz="2800" dirty="0"/>
              <a:t>(</a:t>
            </a:r>
            <a:r>
              <a:rPr lang="en-US" sz="2800" dirty="0" err="1"/>
              <a:t>my_program</a:t>
            </a:r>
            <a:r>
              <a:rPr lang="en-US" sz="2800" dirty="0"/>
              <a:t> </a:t>
            </a:r>
            <a:r>
              <a:rPr lang="en-US" sz="2800" dirty="0" err="1"/>
              <a:t>mylib</a:t>
            </a:r>
            <a:r>
              <a:rPr lang="en-US" sz="2800" dirty="0"/>
              <a:t>)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B2E15F-6FC1-4C47-B832-8C70CD906F83}"/>
              </a:ext>
            </a:extLst>
          </p:cNvPr>
          <p:cNvSpPr txBox="1"/>
          <p:nvPr/>
        </p:nvSpPr>
        <p:spPr>
          <a:xfrm>
            <a:off x="1133141" y="5621463"/>
            <a:ext cx="10543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https://cmake.org/cmake/help/latest/guide/tutorial/Adding%20a%20Library.html        </a:t>
            </a:r>
          </a:p>
          <a:p>
            <a:r>
              <a:rPr lang="en-US" dirty="0"/>
              <a:t>https://cmake.org/cmake/help/latest/command/target_link_libraries.html#command:target_link_libraries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811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8EE967-943B-407F-8E78-2668FBEBC15D}"/>
              </a:ext>
            </a:extLst>
          </p:cNvPr>
          <p:cNvSpPr txBox="1"/>
          <p:nvPr/>
        </p:nvSpPr>
        <p:spPr>
          <a:xfrm>
            <a:off x="4643100" y="3632375"/>
            <a:ext cx="65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https://github.com/kruffka/C-Programming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A00CC5-DBBE-4494-A2EC-6CA07C6372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12" y="2309998"/>
            <a:ext cx="3498480" cy="349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1E627AF0-30EB-4DDF-ADF3-6C22571D55C0}"/>
              </a:ext>
            </a:extLst>
          </p:cNvPr>
          <p:cNvSpPr txBox="1">
            <a:spLocks/>
          </p:cNvSpPr>
          <p:nvPr/>
        </p:nvSpPr>
        <p:spPr>
          <a:xfrm>
            <a:off x="1133141" y="289948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Library (</a:t>
            </a:r>
            <a:r>
              <a:rPr lang="ru-RU" dirty="0"/>
              <a:t>Библиотека)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4D1E33-60E3-459E-9F2F-098110480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59" y="2978363"/>
            <a:ext cx="5271990" cy="35058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8EACA5-512A-4693-A1DF-4D2D060E9510}"/>
              </a:ext>
            </a:extLst>
          </p:cNvPr>
          <p:cNvSpPr txBox="1"/>
          <p:nvPr/>
        </p:nvSpPr>
        <p:spPr>
          <a:xfrm>
            <a:off x="985345" y="1375101"/>
            <a:ext cx="108766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Библиоте́ка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(от англ.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 программировании — сборник подпрограмм или объектов, используемых для разработки программного обеспечения (ПО). С точки зрения операционной системы (ОС) и прикладного ПО, библиотеки разделяются на динамические и статические.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C82242-ADF5-4315-A7EA-151DD95F8A12}"/>
              </a:ext>
            </a:extLst>
          </p:cNvPr>
          <p:cNvSpPr txBox="1"/>
          <p:nvPr/>
        </p:nvSpPr>
        <p:spPr>
          <a:xfrm>
            <a:off x="985345" y="2574411"/>
            <a:ext cx="527199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интерпретируемых языков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например) библиотека — файл, содержащий либо код на исходном языке (.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либо байт-код для виртуальной машины. Пример библиотеки для Python –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библиотеки компилируемых языков (Си например): стандартная Си библиотека с функцией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Стандартные пути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/include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/lib/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93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1E627AF0-30EB-4DDF-ADF3-6C22571D55C0}"/>
              </a:ext>
            </a:extLst>
          </p:cNvPr>
          <p:cNvSpPr txBox="1">
            <a:spLocks/>
          </p:cNvSpPr>
          <p:nvPr/>
        </p:nvSpPr>
        <p:spPr>
          <a:xfrm>
            <a:off x="1133141" y="289948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Compilation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D1B5EF-F3CB-4B68-9296-EED6FBB06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340" y="1290667"/>
            <a:ext cx="6797318" cy="527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3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1E627AF0-30EB-4DDF-ADF3-6C22571D55C0}"/>
              </a:ext>
            </a:extLst>
          </p:cNvPr>
          <p:cNvSpPr txBox="1">
            <a:spLocks/>
          </p:cNvSpPr>
          <p:nvPr/>
        </p:nvSpPr>
        <p:spPr>
          <a:xfrm>
            <a:off x="1133141" y="228164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Object files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0C2241-EAFD-4136-8A80-2325408D5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501" y="1155852"/>
            <a:ext cx="7582995" cy="30344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84477F-DAB2-47DA-8D26-5D58B8BDB65C}"/>
              </a:ext>
            </a:extLst>
          </p:cNvPr>
          <p:cNvSpPr txBox="1"/>
          <p:nvPr/>
        </p:nvSpPr>
        <p:spPr>
          <a:xfrm>
            <a:off x="1133141" y="4297946"/>
            <a:ext cx="88752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Объектный файл состоит из: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таблицы символов - таблица с именами всех глобальных переменных и функций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таблицы релокаций - адреса (указатели) на заглушки в коде куда нужно подставить адрес вызова </a:t>
            </a:r>
            <a:r>
              <a:rPr lang="ru-RU" dirty="0" err="1"/>
              <a:t>undefined</a:t>
            </a:r>
            <a:r>
              <a:rPr lang="ru-RU" dirty="0"/>
              <a:t> функции когда мы найдем такую в других таблицах символов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секции </a:t>
            </a:r>
            <a:r>
              <a:rPr lang="ru-RU" dirty="0" err="1"/>
              <a:t>text</a:t>
            </a:r>
            <a:r>
              <a:rPr lang="ru-RU" dirty="0"/>
              <a:t> - код самих функций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секции </a:t>
            </a:r>
            <a:r>
              <a:rPr lang="ru-RU" dirty="0" err="1"/>
              <a:t>data</a:t>
            </a:r>
            <a:r>
              <a:rPr lang="ru-RU" dirty="0"/>
              <a:t> - глобальные (и </a:t>
            </a:r>
            <a:r>
              <a:rPr lang="ru-RU" dirty="0" err="1"/>
              <a:t>static</a:t>
            </a:r>
            <a:r>
              <a:rPr lang="ru-RU" dirty="0"/>
              <a:t>) инициализированные переменные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ru-RU" sz="1400" dirty="0"/>
              <a:t>Команда</a:t>
            </a:r>
            <a:r>
              <a:rPr lang="en-US" sz="1400" dirty="0"/>
              <a:t> </a:t>
            </a:r>
            <a:r>
              <a:rPr lang="ru-RU" sz="1400" dirty="0"/>
              <a:t>в </a:t>
            </a:r>
            <a:r>
              <a:rPr lang="en-US" sz="1400" dirty="0"/>
              <a:t>Linux</a:t>
            </a:r>
            <a:r>
              <a:rPr lang="ru-RU" sz="1400" dirty="0"/>
              <a:t> </a:t>
            </a:r>
            <a:r>
              <a:rPr lang="en-US" sz="1400" dirty="0"/>
              <a:t>nm, </a:t>
            </a:r>
            <a:r>
              <a:rPr lang="ru-RU" sz="1400" dirty="0"/>
              <a:t>пример </a:t>
            </a:r>
            <a:r>
              <a:rPr lang="en-US" sz="1400" dirty="0"/>
              <a:t>nm </a:t>
            </a:r>
            <a:r>
              <a:rPr lang="en-US" sz="1400" dirty="0" err="1"/>
              <a:t>main.o</a:t>
            </a:r>
            <a:r>
              <a:rPr lang="en-US" sz="1400" dirty="0"/>
              <a:t>. D - </a:t>
            </a:r>
            <a:r>
              <a:rPr lang="ru-RU" sz="1400" dirty="0"/>
              <a:t>секция </a:t>
            </a:r>
            <a:r>
              <a:rPr lang="en-US" sz="1400" dirty="0"/>
              <a:t>Data, U - undefined, T - </a:t>
            </a:r>
            <a:r>
              <a:rPr lang="ru-RU" sz="1400" dirty="0"/>
              <a:t>секция </a:t>
            </a:r>
            <a:r>
              <a:rPr lang="en-US" sz="1400" dirty="0"/>
              <a:t>text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20925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1E627AF0-30EB-4DDF-ADF3-6C22571D55C0}"/>
              </a:ext>
            </a:extLst>
          </p:cNvPr>
          <p:cNvSpPr txBox="1">
            <a:spLocks/>
          </p:cNvSpPr>
          <p:nvPr/>
        </p:nvSpPr>
        <p:spPr>
          <a:xfrm>
            <a:off x="1133141" y="182989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Static library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F8D6F-1A53-455B-BDBB-84BE80C208D4}"/>
              </a:ext>
            </a:extLst>
          </p:cNvPr>
          <p:cNvSpPr txBox="1"/>
          <p:nvPr/>
        </p:nvSpPr>
        <p:spPr>
          <a:xfrm>
            <a:off x="7745629" y="5805632"/>
            <a:ext cx="3120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Linux/Mac: .a</a:t>
            </a:r>
            <a:br>
              <a:rPr lang="en-US" dirty="0"/>
            </a:br>
            <a:r>
              <a:rPr lang="en-US" dirty="0"/>
              <a:t>Windows: .lib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CD84C-F733-41C4-BB98-1EA99997CCDF}"/>
              </a:ext>
            </a:extLst>
          </p:cNvPr>
          <p:cNvSpPr txBox="1"/>
          <p:nvPr/>
        </p:nvSpPr>
        <p:spPr>
          <a:xfrm>
            <a:off x="7745629" y="2181463"/>
            <a:ext cx="420335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Все функции включаются в один исполняемый файл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легко перемещается</a:t>
            </a:r>
            <a:endParaRPr lang="ru-RU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Исполняемый файл большой по весу.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ублирование кода. </a:t>
            </a:r>
          </a:p>
          <a:p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Ошибк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библиотеке - </a:t>
            </a:r>
            <a:r>
              <a:rPr lang="ru-RU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пересборка</a:t>
            </a:r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всей программы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670A4D4-A669-4AED-9A28-4D6503F92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49" y="1853514"/>
            <a:ext cx="7302769" cy="47018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910A3D-A8A3-41D3-AEA1-AC17BD4DE3A6}"/>
              </a:ext>
            </a:extLst>
          </p:cNvPr>
          <p:cNvSpPr txBox="1"/>
          <p:nvPr/>
        </p:nvSpPr>
        <p:spPr>
          <a:xfrm>
            <a:off x="442860" y="1129095"/>
            <a:ext cx="11407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Статическая библиотека </a:t>
            </a:r>
            <a:r>
              <a:rPr lang="ru-RU" dirty="0"/>
              <a:t>- набор объектных файлов (архив) содержащий код функций. Стандартные библиотеки многих компилируемых языков программирования распространяются в виде объектных файлов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EE64A72-9D1E-4CBF-9B48-55C5589BE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555" y="4921976"/>
            <a:ext cx="1908039" cy="186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1E627AF0-30EB-4DDF-ADF3-6C22571D55C0}"/>
              </a:ext>
            </a:extLst>
          </p:cNvPr>
          <p:cNvSpPr txBox="1">
            <a:spLocks/>
          </p:cNvSpPr>
          <p:nvPr/>
        </p:nvSpPr>
        <p:spPr>
          <a:xfrm>
            <a:off x="1133141" y="289948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Dynamic library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F8D6F-1A53-455B-BDBB-84BE80C208D4}"/>
              </a:ext>
            </a:extLst>
          </p:cNvPr>
          <p:cNvSpPr txBox="1"/>
          <p:nvPr/>
        </p:nvSpPr>
        <p:spPr>
          <a:xfrm>
            <a:off x="8639512" y="5717108"/>
            <a:ext cx="35000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Linux: .so (shared object)</a:t>
            </a:r>
          </a:p>
          <a:p>
            <a:r>
              <a:rPr lang="en-US" dirty="0"/>
              <a:t>Mac: .</a:t>
            </a:r>
            <a:r>
              <a:rPr lang="en-US" dirty="0" err="1"/>
              <a:t>dylib</a:t>
            </a:r>
            <a:r>
              <a:rPr lang="en-US" dirty="0"/>
              <a:t> (dynamic library)</a:t>
            </a:r>
            <a:br>
              <a:rPr lang="en-US" dirty="0"/>
            </a:br>
            <a:r>
              <a:rPr lang="en-US" dirty="0"/>
              <a:t>Windows: .</a:t>
            </a:r>
            <a:r>
              <a:rPr lang="en-US" dirty="0" err="1"/>
              <a:t>dll</a:t>
            </a:r>
            <a:r>
              <a:rPr lang="en-US" dirty="0"/>
              <a:t> (dynamic link library)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CD84C-F733-41C4-BB98-1EA99997CCDF}"/>
              </a:ext>
            </a:extLst>
          </p:cNvPr>
          <p:cNvSpPr txBox="1"/>
          <p:nvPr/>
        </p:nvSpPr>
        <p:spPr>
          <a:xfrm>
            <a:off x="1802485" y="2275074"/>
            <a:ext cx="4442061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ru-RU" sz="2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Экономия памяти за счёт использования одной библиотеки несколькими процессами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исправления ошибок (достаточно заменить файл библиотеки и перезапустить работающие программы) без изменения кода основной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на горячую (плагин)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3B566-DCA0-4B7A-B2A2-3569D2CDF68D}"/>
              </a:ext>
            </a:extLst>
          </p:cNvPr>
          <p:cNvSpPr txBox="1"/>
          <p:nvPr/>
        </p:nvSpPr>
        <p:spPr>
          <a:xfrm>
            <a:off x="1133140" y="1221603"/>
            <a:ext cx="105981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Динамическая библиотека </a:t>
            </a:r>
            <a:r>
              <a:rPr lang="ru-RU" dirty="0"/>
              <a:t>- исполняемый файл, содержащий машинный код. Код функций из такой библиотеки не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встраивается</a:t>
            </a:r>
            <a:r>
              <a:rPr lang="ru-RU" dirty="0"/>
              <a:t> в наш код. Является исполняемым файлом и загружается в память загрузчиком программ ОС либо при запуске программы, либо по запросу уже работающей программы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75F6F-73AB-4A28-99BA-00A16D0C4DDC}"/>
              </a:ext>
            </a:extLst>
          </p:cNvPr>
          <p:cNvSpPr txBox="1"/>
          <p:nvPr/>
        </p:nvSpPr>
        <p:spPr>
          <a:xfrm>
            <a:off x="6432237" y="2275074"/>
            <a:ext cx="529909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нарушения API — при внесении изменений в библиотеку существующие программы могут перестать работать (утратят совместимость по API);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Конфликт версий динамических библиотек, — разные программы могут нуждаться в разных версиях библиотеки (API)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Злоумышленник вместо вашей библиотеки может подсунуть вам свою библиотеку со своим кодом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Oia Uia Sticker - Oia Uia Oia cat - Discover &amp; Share GIFs">
            <a:extLst>
              <a:ext uri="{FF2B5EF4-FFF2-40B4-BE49-F238E27FC236}">
                <a16:creationId xmlns:a16="http://schemas.microsoft.com/office/drawing/2014/main" id="{5BC795FC-2951-4715-AC03-DE2EA5AF98B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554" y="4949961"/>
            <a:ext cx="1908039" cy="190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67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1E627AF0-30EB-4DDF-ADF3-6C22571D55C0}"/>
              </a:ext>
            </a:extLst>
          </p:cNvPr>
          <p:cNvSpPr txBox="1">
            <a:spLocks/>
          </p:cNvSpPr>
          <p:nvPr/>
        </p:nvSpPr>
        <p:spPr>
          <a:xfrm>
            <a:off x="1133141" y="289948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Plugin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9A186E-6F1B-477B-8BF2-18CB72C6F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105" y="4132290"/>
            <a:ext cx="3935988" cy="2452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1BD256-7C52-4B0A-A899-91CF3FD774FB}"/>
              </a:ext>
            </a:extLst>
          </p:cNvPr>
          <p:cNvSpPr txBox="1"/>
          <p:nvPr/>
        </p:nvSpPr>
        <p:spPr>
          <a:xfrm>
            <a:off x="1133141" y="1217636"/>
            <a:ext cx="1034881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Плагин - дин. библиотека, которую разработчик специально оформил, т.е. разработчик продумал как загружать дин. библиотеку так, чтобы любой другой мог написать свою библиотеку с любым функционалом и добавить ее в программу. Отсюда выходит так что любой пользователь разобравшись как написать свой плагин - пишет свой плагин и обновляет код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динамически меняет интерфейс программы, не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перекомпилируя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программу, достаточно просто перезапустить программу и все работает</a:t>
            </a:r>
          </a:p>
        </p:txBody>
      </p:sp>
      <p:pic>
        <p:nvPicPr>
          <p:cNvPr id="3076" name="Picture 4" descr="Adobe Photoshop CC 2017 Splash Screen :: Behance">
            <a:extLst>
              <a:ext uri="{FF2B5EF4-FFF2-40B4-BE49-F238E27FC236}">
                <a16:creationId xmlns:a16="http://schemas.microsoft.com/office/drawing/2014/main" id="{C0DE4751-1D53-4850-A9FC-9A698F7C9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778" y="4132290"/>
            <a:ext cx="3935988" cy="23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59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1E627AF0-30EB-4DDF-ADF3-6C22571D55C0}"/>
              </a:ext>
            </a:extLst>
          </p:cNvPr>
          <p:cNvSpPr txBox="1">
            <a:spLocks/>
          </p:cNvSpPr>
          <p:nvPr/>
        </p:nvSpPr>
        <p:spPr>
          <a:xfrm>
            <a:off x="1133141" y="289948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Dynamic linking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07449A-CD50-4103-9539-75CBCA486EF7}"/>
              </a:ext>
            </a:extLst>
          </p:cNvPr>
          <p:cNvSpPr txBox="1"/>
          <p:nvPr/>
        </p:nvSpPr>
        <p:spPr>
          <a:xfrm>
            <a:off x="1392194" y="1431637"/>
            <a:ext cx="96666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Динамическая линковка происходит во время выполнения программы: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компиляции к исполняемому файлу добавляются ссылки на динамическую библиотеку. Когда программа запускается, операционная система загружает необходимые библиотеки в память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некоторых случаях программисты могут использовать функции, такие как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(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LoadLibrary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 Windows), для явной загрузки библиотек во время выполнения, они же плагины (подробнее см.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гугле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AABB0-6CE6-4BAB-861C-A4C97563C338}"/>
              </a:ext>
            </a:extLst>
          </p:cNvPr>
          <p:cNvSpPr txBox="1"/>
          <p:nvPr/>
        </p:nvSpPr>
        <p:spPr>
          <a:xfrm>
            <a:off x="1392194" y="4641533"/>
            <a:ext cx="60151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dlfcn.h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dlopen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dlclose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dlerror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 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dlsym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symbol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EAC743-DB72-4ADF-8674-BECFF4B50699}"/>
              </a:ext>
            </a:extLst>
          </p:cNvPr>
          <p:cNvSpPr txBox="1"/>
          <p:nvPr/>
        </p:nvSpPr>
        <p:spPr>
          <a:xfrm>
            <a:off x="7525709" y="4938847"/>
            <a:ext cx="46070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Кому интересно системное программирование и как происходит линковка динамических библиотек - идем читать в интернет или в книжках про PIC (</a:t>
            </a:r>
            <a:r>
              <a:rPr lang="ru-RU" sz="1600" dirty="0" err="1"/>
              <a:t>Position-independent</a:t>
            </a:r>
            <a:r>
              <a:rPr lang="ru-RU" sz="1600" dirty="0"/>
              <a:t> </a:t>
            </a:r>
            <a:r>
              <a:rPr lang="ru-RU" sz="1600" dirty="0" err="1"/>
              <a:t>code</a:t>
            </a:r>
            <a:r>
              <a:rPr lang="ru-RU" sz="1600" dirty="0"/>
              <a:t>) и таблицы GOT, PLT с интересными примерами на ассемблере.</a:t>
            </a:r>
          </a:p>
        </p:txBody>
      </p:sp>
    </p:spTree>
    <p:extLst>
      <p:ext uri="{BB962C8B-B14F-4D97-AF65-F5344CB8AC3E}">
        <p14:creationId xmlns:p14="http://schemas.microsoft.com/office/powerpoint/2010/main" val="100610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1E627AF0-30EB-4DDF-ADF3-6C22571D55C0}"/>
              </a:ext>
            </a:extLst>
          </p:cNvPr>
          <p:cNvSpPr txBox="1">
            <a:spLocks/>
          </p:cNvSpPr>
          <p:nvPr/>
        </p:nvSpPr>
        <p:spPr>
          <a:xfrm>
            <a:off x="1133141" y="228164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Библиотеки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7792F4-48AF-4600-B1D6-009F1B2E8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191" y="3516990"/>
            <a:ext cx="3033615" cy="2275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220BF7-4AF0-459A-B066-CE25B138B9D5}"/>
              </a:ext>
            </a:extLst>
          </p:cNvPr>
          <p:cNvSpPr txBox="1"/>
          <p:nvPr/>
        </p:nvSpPr>
        <p:spPr>
          <a:xfrm>
            <a:off x="1133141" y="1728349"/>
            <a:ext cx="104319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Библиотеки имеют свои плюсы и минусы и нужно отталкиваться как и всегда от конкретных целей и задач</a:t>
            </a:r>
          </a:p>
        </p:txBody>
      </p:sp>
    </p:spTree>
    <p:extLst>
      <p:ext uri="{BB962C8B-B14F-4D97-AF65-F5344CB8AC3E}">
        <p14:creationId xmlns:p14="http://schemas.microsoft.com/office/powerpoint/2010/main" val="10676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3125</TotalTime>
  <Words>1025</Words>
  <Application>Microsoft Office PowerPoint</Application>
  <PresentationFormat>Широкоэкранный</PresentationFormat>
  <Paragraphs>111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Times New Roman</vt:lpstr>
      <vt:lpstr>Office Theme</vt:lpstr>
      <vt:lpstr>C Programming 5_libraries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1108</cp:revision>
  <dcterms:created xsi:type="dcterms:W3CDTF">2019-12-17T14:15:21Z</dcterms:created>
  <dcterms:modified xsi:type="dcterms:W3CDTF">2025-03-11T17:44:47Z</dcterms:modified>
</cp:coreProperties>
</file>