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1" r:id="rId5"/>
    <p:sldId id="273" r:id="rId6"/>
    <p:sldId id="274" r:id="rId7"/>
    <p:sldId id="275" r:id="rId8"/>
    <p:sldId id="276" r:id="rId9"/>
    <p:sldId id="277" r:id="rId10"/>
    <p:sldId id="278" r:id="rId11"/>
    <p:sldId id="279" r:id="rId12"/>
    <p:sldId id="281" r:id="rId13"/>
    <p:sldId id="283"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93783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0" i="0" dirty="0">
                <a:effectLst/>
                <a:latin typeface="Lato Extended"/>
              </a:rPr>
              <a:t>G2M insight for Cab Investment firm</a:t>
            </a:r>
            <a:endParaRPr lang="en-US" sz="4000" dirty="0"/>
          </a:p>
          <a:p>
            <a:endParaRPr lang="en-US" sz="4000" dirty="0"/>
          </a:p>
          <a:p>
            <a:r>
              <a:rPr lang="en-US" sz="2800" b="1" dirty="0"/>
              <a:t>21 November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a:bodyPr>
          <a:lstStyle/>
          <a:p>
            <a:pPr marL="342900" indent="-342900" algn="l">
              <a:buFont typeface="Wingdings" pitchFamily="2" charset="2"/>
              <a:buChar char="Ø"/>
            </a:pPr>
            <a:r>
              <a:rPr lang="en-US" sz="2400" dirty="0">
                <a:solidFill>
                  <a:srgbClr val="FF6600"/>
                </a:solidFill>
              </a:rPr>
              <a:t>Profit Analysis of both Cab Companies</a:t>
            </a:r>
            <a:br>
              <a:rPr lang="en-US" sz="2400" dirty="0">
                <a:solidFill>
                  <a:srgbClr val="FF6600"/>
                </a:solidFill>
              </a:rPr>
            </a:br>
            <a:br>
              <a:rPr lang="en-US" sz="2400" dirty="0">
                <a:solidFill>
                  <a:srgbClr val="FF6600"/>
                </a:solidFill>
              </a:rPr>
            </a:br>
            <a:r>
              <a:rPr lang="en-US" sz="1600" dirty="0">
                <a:solidFill>
                  <a:schemeClr val="bg1"/>
                </a:solidFill>
              </a:rPr>
              <a:t>Pink Cab drivers have the majority of the profit compared to the price that was charged as we can see in all these plots. Below is the </a:t>
            </a:r>
            <a:r>
              <a:rPr lang="en-US" sz="1600" dirty="0" err="1">
                <a:solidFill>
                  <a:schemeClr val="bg1"/>
                </a:solidFill>
              </a:rPr>
              <a:t>lmplot</a:t>
            </a:r>
            <a:r>
              <a:rPr lang="en-US" sz="1600" dirty="0">
                <a:solidFill>
                  <a:schemeClr val="bg1"/>
                </a:solidFill>
              </a:rPr>
              <a:t> which is a scatter plot onto the </a:t>
            </a:r>
            <a:r>
              <a:rPr lang="en-US" sz="1600" dirty="0" err="1">
                <a:solidFill>
                  <a:schemeClr val="bg1"/>
                </a:solidFill>
              </a:rPr>
              <a:t>FacetGrid</a:t>
            </a:r>
            <a:r>
              <a:rPr lang="en-US" sz="1600" dirty="0">
                <a:solidFill>
                  <a:schemeClr val="bg1"/>
                </a:solidFill>
              </a:rPr>
              <a:t>. This plot combines a Regression Plot with multiple fits.</a:t>
            </a:r>
            <a:br>
              <a:rPr lang="en-US" dirty="0">
                <a:solidFill>
                  <a:srgbClr val="FF6600"/>
                </a:solidFill>
              </a:rPr>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C3328A5B-FB6E-0462-C19A-78D186775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300" y="3681187"/>
            <a:ext cx="4457700" cy="2679700"/>
          </a:xfrm>
          <a:prstGeom prst="rect">
            <a:avLst/>
          </a:prstGeom>
        </p:spPr>
      </p:pic>
      <p:pic>
        <p:nvPicPr>
          <p:cNvPr id="9" name="Picture 8">
            <a:extLst>
              <a:ext uri="{FF2B5EF4-FFF2-40B4-BE49-F238E27FC236}">
                <a16:creationId xmlns:a16="http://schemas.microsoft.com/office/drawing/2014/main" id="{9CA56190-8A10-A611-9923-1D4F32F57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2448" y="263967"/>
            <a:ext cx="4367972" cy="2679192"/>
          </a:xfrm>
          <a:prstGeom prst="rect">
            <a:avLst/>
          </a:prstGeom>
        </p:spPr>
      </p:pic>
      <p:pic>
        <p:nvPicPr>
          <p:cNvPr id="11" name="Picture 10">
            <a:extLst>
              <a:ext uri="{FF2B5EF4-FFF2-40B4-BE49-F238E27FC236}">
                <a16:creationId xmlns:a16="http://schemas.microsoft.com/office/drawing/2014/main" id="{2A4E1113-D6E8-B25D-19ED-5D0F6C01E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2897" y="263967"/>
            <a:ext cx="4367972" cy="2679192"/>
          </a:xfrm>
          <a:prstGeom prst="rect">
            <a:avLst/>
          </a:prstGeom>
        </p:spPr>
      </p:pic>
      <p:pic>
        <p:nvPicPr>
          <p:cNvPr id="13" name="Picture 12">
            <a:extLst>
              <a:ext uri="{FF2B5EF4-FFF2-40B4-BE49-F238E27FC236}">
                <a16:creationId xmlns:a16="http://schemas.microsoft.com/office/drawing/2014/main" id="{C370517E-DCAE-5244-A688-233D0C6D58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5619" y="3351506"/>
            <a:ext cx="3242527" cy="3242527"/>
          </a:xfrm>
          <a:prstGeom prst="rect">
            <a:avLst/>
          </a:prstGeom>
        </p:spPr>
      </p:pic>
      <p:pic>
        <p:nvPicPr>
          <p:cNvPr id="15" name="Picture 14">
            <a:extLst>
              <a:ext uri="{FF2B5EF4-FFF2-40B4-BE49-F238E27FC236}">
                <a16:creationId xmlns:a16="http://schemas.microsoft.com/office/drawing/2014/main" id="{1637007F-BCA9-1E2A-2ECB-D487EA30B6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784" y="3511612"/>
            <a:ext cx="3052168" cy="2652748"/>
          </a:xfrm>
          <a:prstGeom prst="rect">
            <a:avLst/>
          </a:prstGeom>
        </p:spPr>
      </p:pic>
    </p:spTree>
    <p:extLst>
      <p:ext uri="{BB962C8B-B14F-4D97-AF65-F5344CB8AC3E}">
        <p14:creationId xmlns:p14="http://schemas.microsoft.com/office/powerpoint/2010/main" val="211982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fontScale="90000"/>
          </a:bodyPr>
          <a:lstStyle/>
          <a:p>
            <a:pPr marL="285750" indent="-285750" algn="l">
              <a:buFont typeface="Wingdings" pitchFamily="2" charset="2"/>
              <a:buChar char="Ø"/>
            </a:pPr>
            <a:r>
              <a:rPr lang="en-US" sz="1600" dirty="0">
                <a:solidFill>
                  <a:schemeClr val="bg1"/>
                </a:solidFill>
              </a:rPr>
              <a:t>Most of the cities has the highest profit in 2016 except Seattle, Washington, Boston, San Diego, Orange County, and Pittsburg. Profits for Dallas were significantly higher than most of the cities even though the cab users in Texas were less than in the other cities. Silicon Valley also has more profits than any other city. </a:t>
            </a:r>
            <a:br>
              <a:rPr lang="en-US" sz="1600" dirty="0">
                <a:solidFill>
                  <a:schemeClr val="bg1"/>
                </a:solidFill>
              </a:rPr>
            </a:br>
            <a:br>
              <a:rPr lang="en-US" sz="1600" dirty="0">
                <a:solidFill>
                  <a:schemeClr val="bg1"/>
                </a:solidFill>
              </a:rPr>
            </a:br>
            <a:r>
              <a:rPr lang="en-US" sz="1600" dirty="0">
                <a:solidFill>
                  <a:schemeClr val="bg1"/>
                </a:solidFill>
              </a:rPr>
              <a:t>Yellow Company’s profits were higher as we can see in the below plot during the weekends. The highest profits were on Sunday, and the lowest profits were on Thursday. In Dallas, the yellow company had huge profits compared to the pink company which has the lowest profits among all the other cities.</a:t>
            </a:r>
            <a:br>
              <a:rPr lang="en-US" sz="1600" dirty="0">
                <a:solidFill>
                  <a:schemeClr val="bg1"/>
                </a:solidFill>
              </a:rPr>
            </a:br>
            <a:br>
              <a:rPr lang="en-US" sz="1600" dirty="0">
                <a:solidFill>
                  <a:schemeClr val="bg1"/>
                </a:solidFill>
              </a:rPr>
            </a:br>
            <a:r>
              <a:rPr lang="en-US" sz="1600" dirty="0">
                <a:solidFill>
                  <a:srgbClr val="FF6600"/>
                </a:solidFill>
              </a:rPr>
              <a:t>We can clearly see here that Yellow Company is performing better.</a:t>
            </a: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5DA9EA6B-E806-A585-280C-BF5B66A5F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1" y="4355234"/>
            <a:ext cx="3192054" cy="2415398"/>
          </a:xfrm>
          <a:prstGeom prst="rect">
            <a:avLst/>
          </a:prstGeom>
        </p:spPr>
      </p:pic>
      <p:pic>
        <p:nvPicPr>
          <p:cNvPr id="13" name="Picture 12">
            <a:extLst>
              <a:ext uri="{FF2B5EF4-FFF2-40B4-BE49-F238E27FC236}">
                <a16:creationId xmlns:a16="http://schemas.microsoft.com/office/drawing/2014/main" id="{EEF2F75C-EDBF-BD03-2371-D71C421B9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403" y="198374"/>
            <a:ext cx="6167597" cy="3227832"/>
          </a:xfrm>
          <a:prstGeom prst="rect">
            <a:avLst/>
          </a:prstGeom>
        </p:spPr>
      </p:pic>
      <p:pic>
        <p:nvPicPr>
          <p:cNvPr id="15" name="Picture 14">
            <a:extLst>
              <a:ext uri="{FF2B5EF4-FFF2-40B4-BE49-F238E27FC236}">
                <a16:creationId xmlns:a16="http://schemas.microsoft.com/office/drawing/2014/main" id="{C591EA70-32F3-6AFE-DE08-B0A766456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4402" y="3426206"/>
            <a:ext cx="6167597" cy="3227832"/>
          </a:xfrm>
          <a:prstGeom prst="rect">
            <a:avLst/>
          </a:prstGeom>
        </p:spPr>
      </p:pic>
    </p:spTree>
    <p:extLst>
      <p:ext uri="{BB962C8B-B14F-4D97-AF65-F5344CB8AC3E}">
        <p14:creationId xmlns:p14="http://schemas.microsoft.com/office/powerpoint/2010/main" val="1677901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fontScale="90000"/>
          </a:bodyPr>
          <a:lstStyle/>
          <a:p>
            <a:pPr marL="285750" indent="-285750" algn="l">
              <a:buFont typeface="Wingdings" pitchFamily="2" charset="2"/>
              <a:buChar char="Ø"/>
            </a:pPr>
            <a:r>
              <a:rPr lang="en-US" sz="1800" dirty="0">
                <a:solidFill>
                  <a:schemeClr val="bg1"/>
                </a:solidFill>
              </a:rPr>
              <a:t>The highest Frequency in which the users traveled with a cab was in December month, and the lowest was in February month.</a:t>
            </a:r>
            <a:br>
              <a:rPr lang="en-US" sz="1800" dirty="0">
                <a:solidFill>
                  <a:schemeClr val="bg1"/>
                </a:solidFill>
              </a:rPr>
            </a:br>
            <a:br>
              <a:rPr lang="en-US" sz="1800" dirty="0">
                <a:solidFill>
                  <a:schemeClr val="bg1"/>
                </a:solidFill>
              </a:rPr>
            </a:br>
            <a:r>
              <a:rPr lang="en-US" sz="1800" dirty="0">
                <a:solidFill>
                  <a:schemeClr val="bg1"/>
                </a:solidFill>
              </a:rPr>
              <a:t>The year 2017 had the highest travel frequency and 2016 had the lowest travel frequency. We can conclude that even though the travel frequency was lowest in 2016, the profits were highest among multiple cities.</a:t>
            </a:r>
            <a:br>
              <a:rPr lang="en-US" sz="1800" dirty="0">
                <a:solidFill>
                  <a:schemeClr val="bg1"/>
                </a:solidFill>
              </a:rPr>
            </a:br>
            <a:br>
              <a:rPr lang="en-US" sz="1800" dirty="0">
                <a:solidFill>
                  <a:schemeClr val="bg1"/>
                </a:solidFill>
              </a:rPr>
            </a:br>
            <a:br>
              <a:rPr lang="en-US" sz="1800" dirty="0">
                <a:solidFill>
                  <a:schemeClr val="bg1"/>
                </a:solidFill>
              </a:rPr>
            </a:b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B5E4167F-7C7C-E55F-5626-F73DFC6D8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551" y="3953145"/>
            <a:ext cx="3176352" cy="2496796"/>
          </a:xfrm>
          <a:prstGeom prst="rect">
            <a:avLst/>
          </a:prstGeom>
        </p:spPr>
      </p:pic>
      <p:pic>
        <p:nvPicPr>
          <p:cNvPr id="14" name="Picture 13">
            <a:extLst>
              <a:ext uri="{FF2B5EF4-FFF2-40B4-BE49-F238E27FC236}">
                <a16:creationId xmlns:a16="http://schemas.microsoft.com/office/drawing/2014/main" id="{448654FA-7502-AA76-7FAE-629440838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917" y="265386"/>
            <a:ext cx="6951621" cy="3279696"/>
          </a:xfrm>
          <a:prstGeom prst="rect">
            <a:avLst/>
          </a:prstGeom>
        </p:spPr>
      </p:pic>
    </p:spTree>
    <p:extLst>
      <p:ext uri="{BB962C8B-B14F-4D97-AF65-F5344CB8AC3E}">
        <p14:creationId xmlns:p14="http://schemas.microsoft.com/office/powerpoint/2010/main" val="150522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406143" y="3406141"/>
            <a:ext cx="6858002" cy="45719"/>
          </a:xfrm>
          <a:solidFill>
            <a:srgbClr val="3B3B3B"/>
          </a:solidFill>
        </p:spPr>
        <p:txBody>
          <a:bodyPr vert="vert270" anchor="t" anchorCtr="0"/>
          <a:lstStyle/>
          <a:p>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523B367-04BA-E141-E643-0457178D8CC4}"/>
              </a:ext>
            </a:extLst>
          </p:cNvPr>
          <p:cNvPicPr>
            <a:picLocks noChangeAspect="1"/>
          </p:cNvPicPr>
          <p:nvPr/>
        </p:nvPicPr>
        <p:blipFill>
          <a:blip r:embed="rId3"/>
          <a:stretch>
            <a:fillRect/>
          </a:stretch>
        </p:blipFill>
        <p:spPr>
          <a:xfrm>
            <a:off x="161589" y="821586"/>
            <a:ext cx="3950208" cy="3370938"/>
          </a:xfrm>
          <a:prstGeom prst="rect">
            <a:avLst/>
          </a:prstGeom>
        </p:spPr>
      </p:pic>
      <p:pic>
        <p:nvPicPr>
          <p:cNvPr id="7" name="Picture 6">
            <a:extLst>
              <a:ext uri="{FF2B5EF4-FFF2-40B4-BE49-F238E27FC236}">
                <a16:creationId xmlns:a16="http://schemas.microsoft.com/office/drawing/2014/main" id="{CD4A9076-FA79-DC48-2230-FB50514FCBDF}"/>
              </a:ext>
            </a:extLst>
          </p:cNvPr>
          <p:cNvPicPr>
            <a:picLocks noChangeAspect="1"/>
          </p:cNvPicPr>
          <p:nvPr/>
        </p:nvPicPr>
        <p:blipFill>
          <a:blip r:embed="rId4"/>
          <a:stretch>
            <a:fillRect/>
          </a:stretch>
        </p:blipFill>
        <p:spPr>
          <a:xfrm>
            <a:off x="161589" y="4344742"/>
            <a:ext cx="3950208" cy="2361044"/>
          </a:xfrm>
          <a:prstGeom prst="rect">
            <a:avLst/>
          </a:prstGeom>
        </p:spPr>
      </p:pic>
      <p:pic>
        <p:nvPicPr>
          <p:cNvPr id="8" name="Picture 7">
            <a:extLst>
              <a:ext uri="{FF2B5EF4-FFF2-40B4-BE49-F238E27FC236}">
                <a16:creationId xmlns:a16="http://schemas.microsoft.com/office/drawing/2014/main" id="{EFFC7273-D158-4FA6-A4AE-B15DCE4FBF62}"/>
              </a:ext>
            </a:extLst>
          </p:cNvPr>
          <p:cNvPicPr>
            <a:picLocks noChangeAspect="1"/>
          </p:cNvPicPr>
          <p:nvPr/>
        </p:nvPicPr>
        <p:blipFill>
          <a:blip r:embed="rId5"/>
          <a:stretch>
            <a:fillRect/>
          </a:stretch>
        </p:blipFill>
        <p:spPr>
          <a:xfrm>
            <a:off x="4227668" y="821586"/>
            <a:ext cx="7446981" cy="5782585"/>
          </a:xfrm>
          <a:prstGeom prst="rect">
            <a:avLst/>
          </a:prstGeom>
        </p:spPr>
      </p:pic>
      <p:sp>
        <p:nvSpPr>
          <p:cNvPr id="10" name="TextBox 9">
            <a:extLst>
              <a:ext uri="{FF2B5EF4-FFF2-40B4-BE49-F238E27FC236}">
                <a16:creationId xmlns:a16="http://schemas.microsoft.com/office/drawing/2014/main" id="{A47568AD-5441-8FB0-74CE-1B1A7CC3F490}"/>
              </a:ext>
            </a:extLst>
          </p:cNvPr>
          <p:cNvSpPr txBox="1"/>
          <p:nvPr/>
        </p:nvSpPr>
        <p:spPr>
          <a:xfrm>
            <a:off x="315310" y="231228"/>
            <a:ext cx="2651816" cy="369332"/>
          </a:xfrm>
          <a:prstGeom prst="rect">
            <a:avLst/>
          </a:prstGeom>
          <a:noFill/>
        </p:spPr>
        <p:txBody>
          <a:bodyPr wrap="none" rtlCol="0">
            <a:spAutoFit/>
          </a:bodyPr>
          <a:lstStyle/>
          <a:p>
            <a:r>
              <a:rPr lang="en-US" dirty="0">
                <a:solidFill>
                  <a:srgbClr val="FF6600"/>
                </a:solidFill>
              </a:rPr>
              <a:t>Hypothesis Testing Results</a:t>
            </a:r>
          </a:p>
        </p:txBody>
      </p:sp>
    </p:spTree>
    <p:extLst>
      <p:ext uri="{BB962C8B-B14F-4D97-AF65-F5344CB8AC3E}">
        <p14:creationId xmlns:p14="http://schemas.microsoft.com/office/powerpoint/2010/main" val="57407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3406143" y="3406141"/>
            <a:ext cx="6858002" cy="45719"/>
          </a:xfrm>
          <a:solidFill>
            <a:srgbClr val="3B3B3B"/>
          </a:solidFill>
        </p:spPr>
        <p:txBody>
          <a:bodyPr vert="vert270" anchor="t" anchorCtr="0"/>
          <a:lstStyle/>
          <a:p>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10" name="Picture 9">
            <a:extLst>
              <a:ext uri="{FF2B5EF4-FFF2-40B4-BE49-F238E27FC236}">
                <a16:creationId xmlns:a16="http://schemas.microsoft.com/office/drawing/2014/main" id="{2625B698-629A-569C-9BF5-30DFCA9E5B5F}"/>
              </a:ext>
            </a:extLst>
          </p:cNvPr>
          <p:cNvPicPr>
            <a:picLocks noChangeAspect="1"/>
          </p:cNvPicPr>
          <p:nvPr/>
        </p:nvPicPr>
        <p:blipFill>
          <a:blip r:embed="rId3"/>
          <a:stretch>
            <a:fillRect/>
          </a:stretch>
        </p:blipFill>
        <p:spPr>
          <a:xfrm>
            <a:off x="117444" y="3808655"/>
            <a:ext cx="5256326" cy="2171731"/>
          </a:xfrm>
          <a:prstGeom prst="rect">
            <a:avLst/>
          </a:prstGeom>
        </p:spPr>
      </p:pic>
      <p:pic>
        <p:nvPicPr>
          <p:cNvPr id="11" name="Picture 10">
            <a:extLst>
              <a:ext uri="{FF2B5EF4-FFF2-40B4-BE49-F238E27FC236}">
                <a16:creationId xmlns:a16="http://schemas.microsoft.com/office/drawing/2014/main" id="{1D9138F7-1C8E-4EDC-4106-F063662F495F}"/>
              </a:ext>
            </a:extLst>
          </p:cNvPr>
          <p:cNvPicPr>
            <a:picLocks noChangeAspect="1"/>
          </p:cNvPicPr>
          <p:nvPr/>
        </p:nvPicPr>
        <p:blipFill>
          <a:blip r:embed="rId4"/>
          <a:stretch>
            <a:fillRect/>
          </a:stretch>
        </p:blipFill>
        <p:spPr>
          <a:xfrm>
            <a:off x="5572330" y="182586"/>
            <a:ext cx="6818230" cy="6008329"/>
          </a:xfrm>
          <a:prstGeom prst="rect">
            <a:avLst/>
          </a:prstGeom>
        </p:spPr>
      </p:pic>
      <p:sp>
        <p:nvSpPr>
          <p:cNvPr id="15" name="TextBox 14">
            <a:extLst>
              <a:ext uri="{FF2B5EF4-FFF2-40B4-BE49-F238E27FC236}">
                <a16:creationId xmlns:a16="http://schemas.microsoft.com/office/drawing/2014/main" id="{BCB608C2-816A-5B35-1382-ED622CCFC57C}"/>
              </a:ext>
            </a:extLst>
          </p:cNvPr>
          <p:cNvSpPr txBox="1"/>
          <p:nvPr/>
        </p:nvSpPr>
        <p:spPr>
          <a:xfrm>
            <a:off x="117444" y="415104"/>
            <a:ext cx="5534528" cy="1477328"/>
          </a:xfrm>
          <a:prstGeom prst="rect">
            <a:avLst/>
          </a:prstGeom>
          <a:noFill/>
        </p:spPr>
        <p:txBody>
          <a:bodyPr wrap="none" rtlCol="0">
            <a:spAutoFit/>
          </a:bodyPr>
          <a:lstStyle/>
          <a:p>
            <a:r>
              <a:rPr lang="en-US" dirty="0">
                <a:solidFill>
                  <a:srgbClr val="FF6600"/>
                </a:solidFill>
              </a:rPr>
              <a:t>Using a Non-Parametric Statistical Test, we found that</a:t>
            </a:r>
          </a:p>
          <a:p>
            <a:r>
              <a:rPr lang="en-US" dirty="0">
                <a:solidFill>
                  <a:srgbClr val="FF6600"/>
                </a:solidFill>
              </a:rPr>
              <a:t>the distribution of Yellow Cab profits, and Pink Cab</a:t>
            </a:r>
          </a:p>
          <a:p>
            <a:r>
              <a:rPr lang="en-US" dirty="0">
                <a:solidFill>
                  <a:srgbClr val="FF6600"/>
                </a:solidFill>
              </a:rPr>
              <a:t>profits were different. And with all the previous analyses,</a:t>
            </a:r>
          </a:p>
          <a:p>
            <a:r>
              <a:rPr lang="en-US" dirty="0">
                <a:solidFill>
                  <a:srgbClr val="FF6600"/>
                </a:solidFill>
              </a:rPr>
              <a:t>we can say that investors should invest in Yellow cab, </a:t>
            </a:r>
          </a:p>
          <a:p>
            <a:r>
              <a:rPr lang="en-US" dirty="0">
                <a:solidFill>
                  <a:srgbClr val="FF6600"/>
                </a:solidFill>
              </a:rPr>
              <a:t>compared to the pink cab. </a:t>
            </a:r>
          </a:p>
        </p:txBody>
      </p:sp>
    </p:spTree>
    <p:extLst>
      <p:ext uri="{BB962C8B-B14F-4D97-AF65-F5344CB8AC3E}">
        <p14:creationId xmlns:p14="http://schemas.microsoft.com/office/powerpoint/2010/main" val="84077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5" name="TextBox 4">
            <a:extLst>
              <a:ext uri="{FF2B5EF4-FFF2-40B4-BE49-F238E27FC236}">
                <a16:creationId xmlns:a16="http://schemas.microsoft.com/office/drawing/2014/main" id="{534AAA83-6353-70B3-1B10-8E9A0B736050}"/>
              </a:ext>
            </a:extLst>
          </p:cNvPr>
          <p:cNvSpPr txBox="1"/>
          <p:nvPr/>
        </p:nvSpPr>
        <p:spPr>
          <a:xfrm>
            <a:off x="9840311" y="6360887"/>
            <a:ext cx="6101254" cy="369332"/>
          </a:xfrm>
          <a:prstGeom prst="rect">
            <a:avLst/>
          </a:prstGeom>
          <a:noFill/>
        </p:spPr>
        <p:txBody>
          <a:bodyPr wrap="square">
            <a:spAutoFit/>
          </a:bodyPr>
          <a:lstStyle/>
          <a:p>
            <a:r>
              <a:rPr lang="en-US" sz="1800" b="1" dirty="0">
                <a:solidFill>
                  <a:srgbClr val="FF6600"/>
                </a:solidFill>
              </a:rPr>
              <a:t>By Krutarth Haveliwala</a:t>
            </a:r>
            <a:endParaRPr lang="en-US" dirty="0"/>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lstStyle/>
          <a:p>
            <a:br>
              <a:rPr lang="en-US" dirty="0"/>
            </a:br>
            <a:br>
              <a:rPr lang="en-US" dirty="0"/>
            </a:br>
            <a:br>
              <a:rPr lang="en-US" dirty="0"/>
            </a:br>
            <a:r>
              <a:rPr lang="en-US" sz="4000" b="1" dirty="0">
                <a:solidFill>
                  <a:srgbClr val="FF6600"/>
                </a:solidFill>
              </a:rPr>
              <a:t>Introduction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pPr algn="just"/>
            <a:r>
              <a:rPr lang="en-US" sz="1600" b="0" i="0" dirty="0">
                <a:solidFill>
                  <a:srgbClr val="FF6600"/>
                </a:solidFill>
                <a:effectLst/>
                <a:latin typeface="Lato Extended"/>
              </a:rPr>
              <a:t>Problem Case:</a:t>
            </a:r>
          </a:p>
          <a:p>
            <a:pPr algn="just"/>
            <a:r>
              <a:rPr lang="en-US" sz="1600" b="0" i="0" dirty="0">
                <a:solidFill>
                  <a:srgbClr val="3B3B3B"/>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just"/>
            <a:endParaRPr lang="en-US" sz="1600" dirty="0">
              <a:solidFill>
                <a:srgbClr val="FF6600"/>
              </a:solidFill>
              <a:latin typeface="Lato Extended"/>
            </a:endParaRPr>
          </a:p>
          <a:p>
            <a:pPr algn="just"/>
            <a:r>
              <a:rPr lang="en-US" sz="1600" dirty="0">
                <a:solidFill>
                  <a:srgbClr val="FF6600"/>
                </a:solidFill>
                <a:latin typeface="Lato Extended"/>
              </a:rPr>
              <a:t>Data Set:</a:t>
            </a:r>
          </a:p>
          <a:p>
            <a:pPr algn="l"/>
            <a:r>
              <a:rPr lang="en-US" sz="1600" b="1" i="0" dirty="0" err="1">
                <a:solidFill>
                  <a:srgbClr val="3B3B3B"/>
                </a:solidFill>
                <a:effectLst/>
                <a:latin typeface="Lato Extended"/>
              </a:rPr>
              <a:t>Cab_Data.csv</a:t>
            </a:r>
            <a:r>
              <a:rPr lang="en-US" sz="1600" b="1" i="0" dirty="0">
                <a:solidFill>
                  <a:srgbClr val="3B3B3B"/>
                </a:solidFill>
                <a:effectLst/>
                <a:latin typeface="Lato Extended"/>
              </a:rPr>
              <a:t> – </a:t>
            </a:r>
            <a:r>
              <a:rPr lang="en-US" sz="1600" b="0" i="0" dirty="0">
                <a:solidFill>
                  <a:srgbClr val="3B3B3B"/>
                </a:solidFill>
                <a:effectLst/>
                <a:latin typeface="Lato Extended"/>
              </a:rPr>
              <a:t>this file includes details of transaction for 2 cab companies</a:t>
            </a:r>
          </a:p>
          <a:p>
            <a:pPr algn="l"/>
            <a:r>
              <a:rPr lang="en-US" sz="1600" b="1" i="0" dirty="0" err="1">
                <a:solidFill>
                  <a:srgbClr val="3B3B3B"/>
                </a:solidFill>
                <a:effectLst/>
                <a:latin typeface="Lato Extended"/>
              </a:rPr>
              <a:t>Customer_ID.csv</a:t>
            </a:r>
            <a:r>
              <a:rPr lang="en-US" sz="1600" b="0" i="0" dirty="0">
                <a:solidFill>
                  <a:srgbClr val="3B3B3B"/>
                </a:solidFill>
                <a:effectLst/>
                <a:latin typeface="Lato Extended"/>
              </a:rPr>
              <a:t> – this is a mapping table that contains a unique identifier which links the customer’s demographic details</a:t>
            </a:r>
          </a:p>
          <a:p>
            <a:pPr algn="l"/>
            <a:r>
              <a:rPr lang="en-US" sz="1600" b="1" i="0" dirty="0" err="1">
                <a:solidFill>
                  <a:srgbClr val="3B3B3B"/>
                </a:solidFill>
                <a:effectLst/>
                <a:latin typeface="Lato Extended"/>
              </a:rPr>
              <a:t>Transaction_ID.csv</a:t>
            </a:r>
            <a:r>
              <a:rPr lang="en-US" sz="1600" b="1" i="0" dirty="0">
                <a:solidFill>
                  <a:srgbClr val="3B3B3B"/>
                </a:solidFill>
                <a:effectLst/>
                <a:latin typeface="Lato Extended"/>
              </a:rPr>
              <a:t> – </a:t>
            </a:r>
            <a:r>
              <a:rPr lang="en-US" sz="1600" b="0" i="0" dirty="0">
                <a:solidFill>
                  <a:srgbClr val="3B3B3B"/>
                </a:solidFill>
                <a:effectLst/>
                <a:latin typeface="Lato Extended"/>
              </a:rPr>
              <a:t>this is a mapping table that contains transaction to customer mapping and payment mode</a:t>
            </a:r>
          </a:p>
          <a:p>
            <a:pPr algn="l"/>
            <a:r>
              <a:rPr lang="en-US" sz="1600" b="1" i="0" dirty="0" err="1">
                <a:solidFill>
                  <a:srgbClr val="3B3B3B"/>
                </a:solidFill>
                <a:effectLst/>
                <a:latin typeface="Lato Extended"/>
              </a:rPr>
              <a:t>City.csv</a:t>
            </a:r>
            <a:r>
              <a:rPr lang="en-US" sz="1600" b="1" i="0" dirty="0">
                <a:solidFill>
                  <a:srgbClr val="3B3B3B"/>
                </a:solidFill>
                <a:effectLst/>
                <a:latin typeface="Lato Extended"/>
              </a:rPr>
              <a:t> – </a:t>
            </a:r>
            <a:r>
              <a:rPr lang="en-US" sz="1600" b="0" i="0" dirty="0">
                <a:solidFill>
                  <a:srgbClr val="3B3B3B"/>
                </a:solidFill>
                <a:effectLst/>
                <a:latin typeface="Lato Extended"/>
              </a:rPr>
              <a:t>this file contains list of US cities, their population and number of cab users</a:t>
            </a:r>
          </a:p>
          <a:p>
            <a:pPr algn="l"/>
            <a:endParaRPr lang="en-US" sz="1600" dirty="0">
              <a:solidFill>
                <a:srgbClr val="3B3B3B"/>
              </a:solidFill>
              <a:latin typeface="Lato Extended"/>
            </a:endParaRPr>
          </a:p>
          <a:p>
            <a:pPr algn="l"/>
            <a:r>
              <a:rPr lang="en-US" sz="1600" dirty="0">
                <a:solidFill>
                  <a:srgbClr val="FF6600"/>
                </a:solidFill>
                <a:latin typeface="Lato Extended"/>
              </a:rPr>
              <a:t>Solution:</a:t>
            </a:r>
          </a:p>
          <a:p>
            <a:pPr algn="l"/>
            <a:r>
              <a:rPr lang="en-US" sz="1600" b="0" i="0" dirty="0">
                <a:solidFill>
                  <a:srgbClr val="3B3B3B"/>
                </a:solidFill>
                <a:effectLst/>
                <a:latin typeface="Lato Extended"/>
              </a:rPr>
              <a:t>We have to provide an insight and analysis of these data for an investor to make their Investment Decision in the Cab Industry.</a:t>
            </a:r>
          </a:p>
          <a:p>
            <a:pPr algn="just"/>
            <a:endParaRPr lang="en-US" sz="2000" dirty="0">
              <a:solidFill>
                <a:srgbClr val="FF6600"/>
              </a:solidFill>
            </a:endParaRPr>
          </a:p>
          <a:p>
            <a:pPr algn="just"/>
            <a:endParaRPr lang="en-US" sz="2000" dirty="0">
              <a:solidFill>
                <a:srgbClr val="FF6600"/>
              </a:solidFill>
            </a:endParaRP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lstStyle/>
          <a:p>
            <a:pPr marL="457200" indent="-457200" algn="l">
              <a:buFont typeface="Wingdings" pitchFamily="2" charset="2"/>
              <a:buChar char="Ø"/>
            </a:pPr>
            <a:r>
              <a:rPr lang="en-US" sz="3000" b="1" dirty="0">
                <a:solidFill>
                  <a:srgbClr val="FF6600"/>
                </a:solidFill>
              </a:rPr>
              <a:t>Company wise Analysis </a:t>
            </a:r>
            <a:br>
              <a:rPr lang="en-US" sz="3000" b="1" dirty="0">
                <a:solidFill>
                  <a:srgbClr val="FF6600"/>
                </a:solidFill>
              </a:rPr>
            </a:br>
            <a:r>
              <a:rPr lang="en-US" sz="1500" b="1" dirty="0">
                <a:solidFill>
                  <a:srgbClr val="FF6600"/>
                </a:solidFill>
              </a:rPr>
              <a:t>Company 1: Yellow Cab</a:t>
            </a:r>
            <a:br>
              <a:rPr lang="en-US" sz="1500" b="1" dirty="0">
                <a:solidFill>
                  <a:srgbClr val="FF6600"/>
                </a:solidFill>
              </a:rPr>
            </a:br>
            <a:r>
              <a:rPr lang="en-US" sz="1500" b="1" dirty="0">
                <a:solidFill>
                  <a:srgbClr val="FF6600"/>
                </a:solidFill>
              </a:rPr>
              <a:t>Company 2: Pink Cab</a:t>
            </a:r>
            <a:br>
              <a:rPr lang="en-US" sz="1500" b="1" dirty="0">
                <a:solidFill>
                  <a:srgbClr val="FF6600"/>
                </a:solidFill>
              </a:rPr>
            </a:br>
            <a:br>
              <a:rPr lang="en-US" sz="1500" b="1" dirty="0">
                <a:solidFill>
                  <a:srgbClr val="FF6600"/>
                </a:solidFill>
              </a:rPr>
            </a:br>
            <a:br>
              <a:rPr lang="en-US" sz="1500" b="1" dirty="0">
                <a:solidFill>
                  <a:srgbClr val="FF6600"/>
                </a:solidFill>
              </a:rPr>
            </a:br>
            <a:r>
              <a:rPr lang="en-US" sz="1500" b="1" dirty="0">
                <a:solidFill>
                  <a:schemeClr val="bg1"/>
                </a:solidFill>
              </a:rPr>
              <a:t>As we can see here clearly, the Yellow Cab is dominating with the highest KM Travelled, Cost of Trip, and the price that was changed. </a:t>
            </a:r>
            <a:br>
              <a:rPr lang="en-US" sz="1500" b="1" dirty="0">
                <a:solidFill>
                  <a:schemeClr val="bg1"/>
                </a:solidFill>
              </a:rPr>
            </a:br>
            <a:br>
              <a:rPr lang="en-US" sz="1500" b="1" dirty="0">
                <a:solidFill>
                  <a:schemeClr val="bg1"/>
                </a:solidFill>
              </a:rPr>
            </a:br>
            <a:r>
              <a:rPr lang="en-US" sz="1500" b="1" dirty="0">
                <a:solidFill>
                  <a:schemeClr val="bg1"/>
                </a:solidFill>
              </a:rPr>
              <a:t>Further, we can see the KDE (kernel density estimator) distribution here, and both of the company’s distribution looks similar. </a:t>
            </a:r>
            <a:br>
              <a:rPr lang="en-US" sz="1500" b="1" dirty="0"/>
            </a:br>
            <a:br>
              <a:rPr lang="en-US" sz="1500" b="1" dirty="0"/>
            </a:br>
            <a:br>
              <a:rPr lang="en-US" sz="1500" b="1" dirty="0"/>
            </a:br>
            <a:endParaRPr lang="en-US" sz="15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5" y="-1022131"/>
            <a:ext cx="6858008" cy="8902262"/>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D2F8C5C3-57C2-20DA-6A02-78631672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6079" y="437055"/>
            <a:ext cx="2922488" cy="2484821"/>
          </a:xfrm>
          <a:prstGeom prst="rect">
            <a:avLst/>
          </a:prstGeom>
        </p:spPr>
      </p:pic>
      <p:pic>
        <p:nvPicPr>
          <p:cNvPr id="9" name="Picture 8">
            <a:extLst>
              <a:ext uri="{FF2B5EF4-FFF2-40B4-BE49-F238E27FC236}">
                <a16:creationId xmlns:a16="http://schemas.microsoft.com/office/drawing/2014/main" id="{2B0EFDF9-7152-E288-BA8A-9846929A1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8567" y="478306"/>
            <a:ext cx="2798871" cy="2379717"/>
          </a:xfrm>
          <a:prstGeom prst="rect">
            <a:avLst/>
          </a:prstGeom>
        </p:spPr>
      </p:pic>
      <p:pic>
        <p:nvPicPr>
          <p:cNvPr id="11" name="Picture 10">
            <a:extLst>
              <a:ext uri="{FF2B5EF4-FFF2-40B4-BE49-F238E27FC236}">
                <a16:creationId xmlns:a16="http://schemas.microsoft.com/office/drawing/2014/main" id="{86BBCA9E-64EB-16D6-8966-5B049FEA6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7438" y="581312"/>
            <a:ext cx="2677722" cy="2276711"/>
          </a:xfrm>
          <a:prstGeom prst="rect">
            <a:avLst/>
          </a:prstGeom>
        </p:spPr>
      </p:pic>
      <p:pic>
        <p:nvPicPr>
          <p:cNvPr id="13" name="Picture 12">
            <a:extLst>
              <a:ext uri="{FF2B5EF4-FFF2-40B4-BE49-F238E27FC236}">
                <a16:creationId xmlns:a16="http://schemas.microsoft.com/office/drawing/2014/main" id="{8CEFDC76-8D71-19AA-8203-0A3BA3153D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2917" y="3794937"/>
            <a:ext cx="2922488" cy="2484821"/>
          </a:xfrm>
          <a:prstGeom prst="rect">
            <a:avLst/>
          </a:prstGeom>
        </p:spPr>
      </p:pic>
      <p:pic>
        <p:nvPicPr>
          <p:cNvPr id="15" name="Picture 14">
            <a:extLst>
              <a:ext uri="{FF2B5EF4-FFF2-40B4-BE49-F238E27FC236}">
                <a16:creationId xmlns:a16="http://schemas.microsoft.com/office/drawing/2014/main" id="{BE333440-D147-82D2-4194-8486B6D76F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1837" y="3897658"/>
            <a:ext cx="2798064" cy="2379030"/>
          </a:xfrm>
          <a:prstGeom prst="rect">
            <a:avLst/>
          </a:prstGeom>
        </p:spPr>
      </p:pic>
      <p:pic>
        <p:nvPicPr>
          <p:cNvPr id="17" name="Picture 16">
            <a:extLst>
              <a:ext uri="{FF2B5EF4-FFF2-40B4-BE49-F238E27FC236}">
                <a16:creationId xmlns:a16="http://schemas.microsoft.com/office/drawing/2014/main" id="{EBB93574-9763-C3CD-B34F-05B418CF13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07267" y="3897658"/>
            <a:ext cx="2798064" cy="2379030"/>
          </a:xfrm>
          <a:prstGeom prst="rect">
            <a:avLst/>
          </a:prstGeom>
        </p:spPr>
      </p:pic>
    </p:spTree>
    <p:extLst>
      <p:ext uri="{BB962C8B-B14F-4D97-AF65-F5344CB8AC3E}">
        <p14:creationId xmlns:p14="http://schemas.microsoft.com/office/powerpoint/2010/main" val="231518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lstStyle/>
          <a:p>
            <a:pPr marL="342900" indent="-342900" algn="l">
              <a:buFont typeface="Wingdings" pitchFamily="2" charset="2"/>
              <a:buChar char="Ø"/>
            </a:pPr>
            <a:r>
              <a:rPr lang="en-US" sz="2000" dirty="0">
                <a:solidFill>
                  <a:schemeClr val="bg1"/>
                </a:solidFill>
              </a:rPr>
              <a:t>Here are the results of scatter plots for both cabs with the charged price, cost of the trip, and the kilometers traveled.</a:t>
            </a:r>
            <a:br>
              <a:rPr lang="en-US" sz="2000" dirty="0">
                <a:solidFill>
                  <a:schemeClr val="bg1"/>
                </a:solidFill>
              </a:rPr>
            </a:br>
            <a:br>
              <a:rPr lang="en-US" sz="2000" dirty="0">
                <a:solidFill>
                  <a:schemeClr val="bg1"/>
                </a:solidFill>
              </a:rPr>
            </a:br>
            <a:r>
              <a:rPr lang="en-US" sz="2000" dirty="0">
                <a:solidFill>
                  <a:schemeClr val="bg1"/>
                </a:solidFill>
              </a:rPr>
              <a:t>The kilometers that were traveled with the cost of the trip have a linear relationship as we can see on the top right plot.</a:t>
            </a:r>
            <a:br>
              <a:rPr lang="en-US" sz="2000"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4" y="-1022131"/>
            <a:ext cx="6858009" cy="8902262"/>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190A8B87-BFAA-E4C9-E5A2-26D3AA782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068" y="263713"/>
            <a:ext cx="4368800" cy="2679700"/>
          </a:xfrm>
          <a:prstGeom prst="rect">
            <a:avLst/>
          </a:prstGeom>
        </p:spPr>
      </p:pic>
      <p:pic>
        <p:nvPicPr>
          <p:cNvPr id="9" name="Picture 8">
            <a:extLst>
              <a:ext uri="{FF2B5EF4-FFF2-40B4-BE49-F238E27FC236}">
                <a16:creationId xmlns:a16="http://schemas.microsoft.com/office/drawing/2014/main" id="{C778E05C-540F-B937-C0E2-129BA493E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98" y="263713"/>
            <a:ext cx="4279900" cy="2679700"/>
          </a:xfrm>
          <a:prstGeom prst="rect">
            <a:avLst/>
          </a:prstGeom>
        </p:spPr>
      </p:pic>
      <p:pic>
        <p:nvPicPr>
          <p:cNvPr id="11" name="Picture 10">
            <a:extLst>
              <a:ext uri="{FF2B5EF4-FFF2-40B4-BE49-F238E27FC236}">
                <a16:creationId xmlns:a16="http://schemas.microsoft.com/office/drawing/2014/main" id="{13BD5BE0-2ADC-5E96-FE95-C5327E03DA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1918" y="3428999"/>
            <a:ext cx="4229100" cy="2679700"/>
          </a:xfrm>
          <a:prstGeom prst="rect">
            <a:avLst/>
          </a:prstGeom>
        </p:spPr>
      </p:pic>
    </p:spTree>
    <p:extLst>
      <p:ext uri="{BB962C8B-B14F-4D97-AF65-F5344CB8AC3E}">
        <p14:creationId xmlns:p14="http://schemas.microsoft.com/office/powerpoint/2010/main" val="417619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lstStyle/>
          <a:p>
            <a:pPr marL="457200" indent="-457200" algn="l">
              <a:buFont typeface="Wingdings" pitchFamily="2" charset="2"/>
              <a:buChar char="Ø"/>
            </a:pPr>
            <a:r>
              <a:rPr lang="en-US" sz="3000" dirty="0">
                <a:solidFill>
                  <a:srgbClr val="FF6600"/>
                </a:solidFill>
              </a:rPr>
              <a:t>Gender Wise Analysis</a:t>
            </a:r>
            <a:br>
              <a:rPr lang="en-US" sz="3000" dirty="0">
                <a:solidFill>
                  <a:srgbClr val="FF6600"/>
                </a:solidFill>
              </a:rPr>
            </a:br>
            <a:br>
              <a:rPr lang="en-US" sz="3000" dirty="0">
                <a:solidFill>
                  <a:srgbClr val="FF6600"/>
                </a:solidFill>
              </a:rPr>
            </a:br>
            <a:r>
              <a:rPr lang="en-US" sz="2000" dirty="0">
                <a:solidFill>
                  <a:schemeClr val="bg1"/>
                </a:solidFill>
              </a:rPr>
              <a:t>Here we can see that the number of passengers who traveled was more Males than Females.</a:t>
            </a:r>
            <a:br>
              <a:rPr lang="en-US" sz="2000" dirty="0">
                <a:solidFill>
                  <a:schemeClr val="bg1"/>
                </a:solidFill>
              </a:rPr>
            </a:br>
            <a:br>
              <a:rPr lang="en-US" sz="2000" dirty="0">
                <a:solidFill>
                  <a:schemeClr val="bg1"/>
                </a:solidFill>
              </a:rPr>
            </a:br>
            <a:r>
              <a:rPr lang="en-US" sz="2000" dirty="0">
                <a:solidFill>
                  <a:schemeClr val="bg1"/>
                </a:solidFill>
              </a:rPr>
              <a:t>Results of Histogram plots and the distribution.</a:t>
            </a:r>
            <a:br>
              <a:rPr lang="en-US" sz="2000"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4" y="-1022131"/>
            <a:ext cx="6858009" cy="8902262"/>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81483640-C24D-21F0-027C-63D50B749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431" y="487584"/>
            <a:ext cx="3574473" cy="2926080"/>
          </a:xfrm>
          <a:prstGeom prst="rect">
            <a:avLst/>
          </a:prstGeom>
        </p:spPr>
      </p:pic>
      <p:pic>
        <p:nvPicPr>
          <p:cNvPr id="12" name="Picture 11">
            <a:extLst>
              <a:ext uri="{FF2B5EF4-FFF2-40B4-BE49-F238E27FC236}">
                <a16:creationId xmlns:a16="http://schemas.microsoft.com/office/drawing/2014/main" id="{C4A3F594-3A7D-AED0-4BD7-79CC987B83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3715" y="487584"/>
            <a:ext cx="3574473" cy="2926080"/>
          </a:xfrm>
          <a:prstGeom prst="rect">
            <a:avLst/>
          </a:prstGeom>
        </p:spPr>
      </p:pic>
      <p:pic>
        <p:nvPicPr>
          <p:cNvPr id="14" name="Picture 13">
            <a:extLst>
              <a:ext uri="{FF2B5EF4-FFF2-40B4-BE49-F238E27FC236}">
                <a16:creationId xmlns:a16="http://schemas.microsoft.com/office/drawing/2014/main" id="{A13F6E34-6ACB-035E-FB02-F519DD078C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430" y="3544637"/>
            <a:ext cx="3574472" cy="2926080"/>
          </a:xfrm>
          <a:prstGeom prst="rect">
            <a:avLst/>
          </a:prstGeom>
        </p:spPr>
      </p:pic>
      <p:pic>
        <p:nvPicPr>
          <p:cNvPr id="16" name="Picture 15">
            <a:extLst>
              <a:ext uri="{FF2B5EF4-FFF2-40B4-BE49-F238E27FC236}">
                <a16:creationId xmlns:a16="http://schemas.microsoft.com/office/drawing/2014/main" id="{46C54843-4E26-4EBC-B1EB-021969873A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3715" y="3544637"/>
            <a:ext cx="3574473" cy="2926080"/>
          </a:xfrm>
          <a:prstGeom prst="rect">
            <a:avLst/>
          </a:prstGeom>
        </p:spPr>
      </p:pic>
      <p:pic>
        <p:nvPicPr>
          <p:cNvPr id="18" name="Picture 17">
            <a:extLst>
              <a:ext uri="{FF2B5EF4-FFF2-40B4-BE49-F238E27FC236}">
                <a16:creationId xmlns:a16="http://schemas.microsoft.com/office/drawing/2014/main" id="{C7B7FE20-DFDF-EE9B-946F-DDF46C0EC7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354" y="4040583"/>
            <a:ext cx="2695028" cy="1934187"/>
          </a:xfrm>
          <a:prstGeom prst="rect">
            <a:avLst/>
          </a:prstGeom>
        </p:spPr>
      </p:pic>
    </p:spTree>
    <p:extLst>
      <p:ext uri="{BB962C8B-B14F-4D97-AF65-F5344CB8AC3E}">
        <p14:creationId xmlns:p14="http://schemas.microsoft.com/office/powerpoint/2010/main" val="330439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lstStyle/>
          <a:p>
            <a:pPr marL="342900" indent="-342900" algn="l">
              <a:buFont typeface="Wingdings" pitchFamily="2" charset="2"/>
              <a:buChar char="Ø"/>
            </a:pPr>
            <a:r>
              <a:rPr lang="en-US" sz="2000" dirty="0">
                <a:solidFill>
                  <a:srgbClr val="FF6600"/>
                </a:solidFill>
              </a:rPr>
              <a:t>Weekday Analysis</a:t>
            </a:r>
            <a:br>
              <a:rPr lang="en-US" sz="2000" dirty="0">
                <a:solidFill>
                  <a:srgbClr val="FF6600"/>
                </a:solidFill>
              </a:rPr>
            </a:br>
            <a:br>
              <a:rPr lang="en-US" sz="2000" dirty="0">
                <a:solidFill>
                  <a:srgbClr val="FF6600"/>
                </a:solidFill>
              </a:rPr>
            </a:br>
            <a:r>
              <a:rPr lang="en-US" sz="1600" dirty="0">
                <a:solidFill>
                  <a:schemeClr val="bg1"/>
                </a:solidFill>
              </a:rPr>
              <a:t>Price was being charged the highest on the weekends. Especially Sunday, as we can see in the plot. </a:t>
            </a:r>
            <a:br>
              <a:rPr lang="en-US" sz="1600" dirty="0">
                <a:solidFill>
                  <a:srgbClr val="FF6600"/>
                </a:solidFill>
              </a:rPr>
            </a:br>
            <a:br>
              <a:rPr lang="en-US" sz="1600" dirty="0">
                <a:solidFill>
                  <a:srgbClr val="FF6600"/>
                </a:solidFill>
              </a:rPr>
            </a:br>
            <a:br>
              <a:rPr lang="en-US" sz="2000" dirty="0">
                <a:solidFill>
                  <a:srgbClr val="FF6600"/>
                </a:solidFill>
              </a:rPr>
            </a:b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381B3CCE-2655-3946-275E-FEB0F058C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530" y="680490"/>
            <a:ext cx="3812959" cy="2935224"/>
          </a:xfrm>
          <a:prstGeom prst="rect">
            <a:avLst/>
          </a:prstGeom>
        </p:spPr>
      </p:pic>
      <p:pic>
        <p:nvPicPr>
          <p:cNvPr id="11" name="Picture 10">
            <a:extLst>
              <a:ext uri="{FF2B5EF4-FFF2-40B4-BE49-F238E27FC236}">
                <a16:creationId xmlns:a16="http://schemas.microsoft.com/office/drawing/2014/main" id="{BE8B6050-45D7-F9F9-D9F2-D8C293AE3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2642" y="680490"/>
            <a:ext cx="3879025" cy="2935224"/>
          </a:xfrm>
          <a:prstGeom prst="rect">
            <a:avLst/>
          </a:prstGeom>
        </p:spPr>
      </p:pic>
      <p:pic>
        <p:nvPicPr>
          <p:cNvPr id="13" name="Picture 12">
            <a:extLst>
              <a:ext uri="{FF2B5EF4-FFF2-40B4-BE49-F238E27FC236}">
                <a16:creationId xmlns:a16="http://schemas.microsoft.com/office/drawing/2014/main" id="{10E760E6-B609-5909-77C3-D3BB86EC6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1356" y="3769247"/>
            <a:ext cx="3879026" cy="2935224"/>
          </a:xfrm>
          <a:prstGeom prst="rect">
            <a:avLst/>
          </a:prstGeom>
        </p:spPr>
      </p:pic>
    </p:spTree>
    <p:extLst>
      <p:ext uri="{BB962C8B-B14F-4D97-AF65-F5344CB8AC3E}">
        <p14:creationId xmlns:p14="http://schemas.microsoft.com/office/powerpoint/2010/main" val="201652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fontScale="90000"/>
          </a:bodyPr>
          <a:lstStyle/>
          <a:p>
            <a:pPr marL="457200" indent="-457200" algn="l">
              <a:buFont typeface="Wingdings" pitchFamily="2" charset="2"/>
              <a:buChar char="Ø"/>
            </a:pPr>
            <a:r>
              <a:rPr lang="en-US" sz="2000" dirty="0">
                <a:solidFill>
                  <a:schemeClr val="bg1"/>
                </a:solidFill>
              </a:rPr>
              <a:t>Here we can see that the price that was charged for higher than the cost of the trip during the time series.</a:t>
            </a:r>
            <a:br>
              <a:rPr lang="en-US" sz="2000" dirty="0">
                <a:solidFill>
                  <a:schemeClr val="bg1"/>
                </a:solidFill>
              </a:rPr>
            </a:br>
            <a:br>
              <a:rPr lang="en-US" sz="2000" dirty="0">
                <a:solidFill>
                  <a:schemeClr val="bg1"/>
                </a:solidFill>
              </a:rPr>
            </a:br>
            <a:r>
              <a:rPr lang="en-US" sz="2000" dirty="0">
                <a:solidFill>
                  <a:schemeClr val="bg1"/>
                </a:solidFill>
              </a:rPr>
              <a:t>We can also notice that the variation in cost for cab drivers was not that volatile but the prices during some time frames like 2017-05 to 2017-09 were volatile. </a:t>
            </a:r>
            <a:br>
              <a:rPr lang="en-US" sz="2000" dirty="0">
                <a:solidFill>
                  <a:schemeClr val="bg1"/>
                </a:solidFill>
              </a:rPr>
            </a:br>
            <a:br>
              <a:rPr lang="en-US" sz="2000" dirty="0">
                <a:solidFill>
                  <a:schemeClr val="bg1"/>
                </a:solidFill>
              </a:rPr>
            </a:br>
            <a:r>
              <a:rPr lang="en-US" sz="2000" dirty="0">
                <a:solidFill>
                  <a:schemeClr val="bg1"/>
                </a:solidFill>
              </a:rPr>
              <a:t>Although the cost of the trip was not high, there was a spike in cab prices that were charged during 2018-03. </a:t>
            </a:r>
            <a:br>
              <a:rPr lang="en-US" sz="2000" dirty="0"/>
            </a:br>
            <a:br>
              <a:rPr lang="en-US" sz="2000" dirty="0"/>
            </a:br>
            <a:br>
              <a:rPr lang="en-US" sz="2000" dirty="0"/>
            </a:b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2CF91621-57F7-6009-F637-3A719513D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900" y="188029"/>
            <a:ext cx="6391861" cy="3200400"/>
          </a:xfrm>
          <a:prstGeom prst="rect">
            <a:avLst/>
          </a:prstGeom>
        </p:spPr>
      </p:pic>
      <p:pic>
        <p:nvPicPr>
          <p:cNvPr id="10" name="Picture 9">
            <a:extLst>
              <a:ext uri="{FF2B5EF4-FFF2-40B4-BE49-F238E27FC236}">
                <a16:creationId xmlns:a16="http://schemas.microsoft.com/office/drawing/2014/main" id="{40E6539D-8555-7E42-75DA-5C28004F3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736" y="3527379"/>
            <a:ext cx="6391656" cy="3263440"/>
          </a:xfrm>
          <a:prstGeom prst="rect">
            <a:avLst/>
          </a:prstGeom>
        </p:spPr>
      </p:pic>
    </p:spTree>
    <p:extLst>
      <p:ext uri="{BB962C8B-B14F-4D97-AF65-F5344CB8AC3E}">
        <p14:creationId xmlns:p14="http://schemas.microsoft.com/office/powerpoint/2010/main" val="166925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fontScale="90000"/>
          </a:bodyPr>
          <a:lstStyle/>
          <a:p>
            <a:pPr marL="342900" indent="-342900" algn="l">
              <a:buFont typeface="Wingdings" pitchFamily="2" charset="2"/>
              <a:buChar char="Ø"/>
            </a:pPr>
            <a:r>
              <a:rPr lang="en-US" sz="2000" dirty="0">
                <a:solidFill>
                  <a:srgbClr val="FF6600"/>
                </a:solidFill>
              </a:rPr>
              <a:t>Payment Method:</a:t>
            </a:r>
            <a:br>
              <a:rPr lang="en-US" sz="2000" dirty="0">
                <a:solidFill>
                  <a:srgbClr val="FF6600"/>
                </a:solidFill>
              </a:rPr>
            </a:br>
            <a:r>
              <a:rPr lang="en-US" sz="2000" dirty="0">
                <a:solidFill>
                  <a:srgbClr val="FF6600"/>
                </a:solidFill>
              </a:rPr>
              <a:t>Card, Cash</a:t>
            </a:r>
            <a:br>
              <a:rPr lang="en-US" sz="2000" dirty="0">
                <a:solidFill>
                  <a:srgbClr val="FF6600"/>
                </a:solidFill>
              </a:rPr>
            </a:br>
            <a:br>
              <a:rPr lang="en-US" sz="2000" dirty="0">
                <a:solidFill>
                  <a:srgbClr val="FF6600"/>
                </a:solidFill>
              </a:rPr>
            </a:br>
            <a:r>
              <a:rPr lang="en-US" sz="2000" dirty="0">
                <a:solidFill>
                  <a:schemeClr val="bg1"/>
                </a:solidFill>
              </a:rPr>
              <a:t>As we can see here, the transaction that was being made by Cash was higher than the transaction that was being done by Card. The distribution of all these plots tells us the cash users were higher in number than the card users.</a:t>
            </a:r>
            <a:br>
              <a:rPr lang="en-US" sz="2000" dirty="0"/>
            </a:br>
            <a:br>
              <a:rPr lang="en-US" sz="2000" dirty="0"/>
            </a:br>
            <a:br>
              <a:rPr lang="en-US" sz="2000" dirty="0">
                <a:solidFill>
                  <a:srgbClr val="FF6600"/>
                </a:solidFill>
              </a:rPr>
            </a:b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EF6F1A94-4CC4-B21C-E9E0-E590B3540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5675" y="293079"/>
            <a:ext cx="3345030" cy="2990088"/>
          </a:xfrm>
          <a:prstGeom prst="rect">
            <a:avLst/>
          </a:prstGeom>
        </p:spPr>
      </p:pic>
      <p:pic>
        <p:nvPicPr>
          <p:cNvPr id="9" name="Picture 8">
            <a:extLst>
              <a:ext uri="{FF2B5EF4-FFF2-40B4-BE49-F238E27FC236}">
                <a16:creationId xmlns:a16="http://schemas.microsoft.com/office/drawing/2014/main" id="{C9ECE990-7653-CCCE-5789-9F748DE89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8857" y="4065373"/>
            <a:ext cx="3044952" cy="2424939"/>
          </a:xfrm>
          <a:prstGeom prst="rect">
            <a:avLst/>
          </a:prstGeom>
        </p:spPr>
      </p:pic>
      <p:pic>
        <p:nvPicPr>
          <p:cNvPr id="11" name="Picture 10">
            <a:extLst>
              <a:ext uri="{FF2B5EF4-FFF2-40B4-BE49-F238E27FC236}">
                <a16:creationId xmlns:a16="http://schemas.microsoft.com/office/drawing/2014/main" id="{5D62B45C-BC7D-D79F-46E1-1CB6D2CBB0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260" y="293079"/>
            <a:ext cx="3754599" cy="2990088"/>
          </a:xfrm>
          <a:prstGeom prst="rect">
            <a:avLst/>
          </a:prstGeom>
        </p:spPr>
      </p:pic>
      <p:pic>
        <p:nvPicPr>
          <p:cNvPr id="15" name="Picture 14">
            <a:extLst>
              <a:ext uri="{FF2B5EF4-FFF2-40B4-BE49-F238E27FC236}">
                <a16:creationId xmlns:a16="http://schemas.microsoft.com/office/drawing/2014/main" id="{A66C4488-50E9-DCA6-FEED-5BA72238A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6895" y="4065372"/>
            <a:ext cx="3044952" cy="2424939"/>
          </a:xfrm>
          <a:prstGeom prst="rect">
            <a:avLst/>
          </a:prstGeom>
        </p:spPr>
      </p:pic>
      <p:pic>
        <p:nvPicPr>
          <p:cNvPr id="17" name="Picture 16">
            <a:extLst>
              <a:ext uri="{FF2B5EF4-FFF2-40B4-BE49-F238E27FC236}">
                <a16:creationId xmlns:a16="http://schemas.microsoft.com/office/drawing/2014/main" id="{F178D00E-BE01-FDF2-48D2-C9958B646E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280" y="3790472"/>
            <a:ext cx="2755669" cy="2194560"/>
          </a:xfrm>
          <a:prstGeom prst="rect">
            <a:avLst/>
          </a:prstGeom>
        </p:spPr>
      </p:pic>
      <p:pic>
        <p:nvPicPr>
          <p:cNvPr id="19" name="Picture 18">
            <a:extLst>
              <a:ext uri="{FF2B5EF4-FFF2-40B4-BE49-F238E27FC236}">
                <a16:creationId xmlns:a16="http://schemas.microsoft.com/office/drawing/2014/main" id="{34CCE641-8553-FBC5-F3E9-0791F00674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3502" y="4065373"/>
            <a:ext cx="3044952" cy="2424939"/>
          </a:xfrm>
          <a:prstGeom prst="rect">
            <a:avLst/>
          </a:prstGeom>
        </p:spPr>
      </p:pic>
    </p:spTree>
    <p:extLst>
      <p:ext uri="{BB962C8B-B14F-4D97-AF65-F5344CB8AC3E}">
        <p14:creationId xmlns:p14="http://schemas.microsoft.com/office/powerpoint/2010/main" val="315348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784134" y="1784130"/>
            <a:ext cx="6858005" cy="3289739"/>
          </a:xfrm>
          <a:solidFill>
            <a:srgbClr val="3B3B3B"/>
          </a:solidFill>
        </p:spPr>
        <p:txBody>
          <a:bodyPr vert="vert270" anchor="t" anchorCtr="0">
            <a:normAutofit fontScale="90000"/>
          </a:bodyPr>
          <a:lstStyle/>
          <a:p>
            <a:pPr marL="342900" indent="-342900" algn="l">
              <a:buFont typeface="Wingdings" pitchFamily="2" charset="2"/>
              <a:buChar char="Ø"/>
            </a:pPr>
            <a:r>
              <a:rPr lang="en-US" sz="1800" dirty="0">
                <a:solidFill>
                  <a:schemeClr val="bg1"/>
                </a:solidFill>
              </a:rPr>
              <a:t>The numbers of cab users in New York were the highest, and the cap between Chicago, which has the 2</a:t>
            </a:r>
            <a:r>
              <a:rPr lang="en-US" sz="1800" baseline="30000" dirty="0">
                <a:solidFill>
                  <a:schemeClr val="bg1"/>
                </a:solidFill>
              </a:rPr>
              <a:t>nd</a:t>
            </a:r>
            <a:r>
              <a:rPr lang="en-US" sz="1800" dirty="0">
                <a:solidFill>
                  <a:schemeClr val="bg1"/>
                </a:solidFill>
              </a:rPr>
              <a:t> highest cab users, and NYC cab users is pretty big. Los Angeles and Washington have almost similar cab users. Boston and San Diego have a gap of about 9000 total users. Pittsburgh has the lowest number of cab users.</a:t>
            </a:r>
            <a:br>
              <a:rPr lang="en-US" sz="1800" dirty="0">
                <a:solidFill>
                  <a:schemeClr val="bg1"/>
                </a:solidFill>
              </a:rPr>
            </a:br>
            <a:br>
              <a:rPr lang="en-US" sz="1800" dirty="0">
                <a:solidFill>
                  <a:schemeClr val="bg1"/>
                </a:solidFill>
              </a:rPr>
            </a:br>
            <a:r>
              <a:rPr lang="en-US" sz="1800" dirty="0">
                <a:solidFill>
                  <a:schemeClr val="bg1"/>
                </a:solidFill>
              </a:rPr>
              <a:t>Even Though Chicago’s population is about 2 million, they have 165,000 cab users. On the other hand, New City’s total population is about 8.5 million, but the total number of cab users is only 300,000. That is because NYC has a better transportation system like subways, which is why people prefer to take trains which are cheaper than cabs, and NYC cabs might take longer time than trains to reach the destination.</a:t>
            </a:r>
            <a:br>
              <a:rPr lang="en-US" dirty="0"/>
            </a:br>
            <a:br>
              <a:rPr lang="en-US" dirty="0"/>
            </a:br>
            <a:br>
              <a:rPr lang="en-US" dirty="0"/>
            </a:br>
            <a:endParaRPr lang="en-US" sz="4000"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311867" y="-1022129"/>
            <a:ext cx="6858004" cy="8902262"/>
          </a:xfrm>
        </p:spPr>
        <p:txBody>
          <a:bodyPr vert="vert270">
            <a:normAutofit/>
          </a:bodyPr>
          <a:lstStyle/>
          <a:p>
            <a:endParaRPr lang="en-US"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B1219D5D-6D3E-0677-8BF2-63B2EBD54924}"/>
              </a:ext>
            </a:extLst>
          </p:cNvPr>
          <p:cNvSpPr txBox="1"/>
          <p:nvPr/>
        </p:nvSpPr>
        <p:spPr>
          <a:xfrm>
            <a:off x="4929352" y="1418897"/>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BA96763B-BCA9-EE8B-447D-60B73FC87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970" y="3346338"/>
            <a:ext cx="4698146" cy="3438144"/>
          </a:xfrm>
          <a:prstGeom prst="rect">
            <a:avLst/>
          </a:prstGeom>
        </p:spPr>
      </p:pic>
      <p:pic>
        <p:nvPicPr>
          <p:cNvPr id="9" name="Picture 8">
            <a:extLst>
              <a:ext uri="{FF2B5EF4-FFF2-40B4-BE49-F238E27FC236}">
                <a16:creationId xmlns:a16="http://schemas.microsoft.com/office/drawing/2014/main" id="{960C40BD-8854-EF3B-ECAD-A33D753B7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970" y="73518"/>
            <a:ext cx="4460540" cy="3438144"/>
          </a:xfrm>
          <a:prstGeom prst="rect">
            <a:avLst/>
          </a:prstGeom>
        </p:spPr>
      </p:pic>
      <p:pic>
        <p:nvPicPr>
          <p:cNvPr id="11" name="Picture 10">
            <a:extLst>
              <a:ext uri="{FF2B5EF4-FFF2-40B4-BE49-F238E27FC236}">
                <a16:creationId xmlns:a16="http://schemas.microsoft.com/office/drawing/2014/main" id="{C73B32A8-B622-2107-C0EA-3E4A5EADC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0704" y="201309"/>
            <a:ext cx="3543300" cy="6052345"/>
          </a:xfrm>
          <a:prstGeom prst="rect">
            <a:avLst/>
          </a:prstGeom>
        </p:spPr>
      </p:pic>
    </p:spTree>
    <p:extLst>
      <p:ext uri="{BB962C8B-B14F-4D97-AF65-F5344CB8AC3E}">
        <p14:creationId xmlns:p14="http://schemas.microsoft.com/office/powerpoint/2010/main" val="22243573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297</TotalTime>
  <Words>1011</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 Extended</vt:lpstr>
      <vt:lpstr>Wingdings</vt:lpstr>
      <vt:lpstr>Office Theme</vt:lpstr>
      <vt:lpstr>PowerPoint Presentation</vt:lpstr>
      <vt:lpstr>   Introduction</vt:lpstr>
      <vt:lpstr>Company wise Analysis  Company 1: Yellow Cab Company 2: Pink Cab   As we can see here clearly, the Yellow Cab is dominating with the highest KM Travelled, Cost of Trip, and the price that was changed.   Further, we can see the KDE (kernel density estimator) distribution here, and both of the company’s distribution looks similar.    </vt:lpstr>
      <vt:lpstr>Here are the results of scatter plots for both cabs with the charged price, cost of the trip, and the kilometers traveled.  The kilometers that were traveled with the cost of the trip have a linear relationship as we can see on the top right plot.  </vt:lpstr>
      <vt:lpstr>Gender Wise Analysis  Here we can see that the number of passengers who traveled was more Males than Females.  Results of Histogram plots and the distribution.  </vt:lpstr>
      <vt:lpstr>Weekday Analysis  Price was being charged the highest on the weekends. Especially Sunday, as we can see in the plot.       </vt:lpstr>
      <vt:lpstr>Here we can see that the price that was charged for higher than the cost of the trip during the time series.  We can also notice that the variation in cost for cab drivers was not that volatile but the prices during some time frames like 2017-05 to 2017-09 were volatile.   Although the cost of the trip was not high, there was a spike in cab prices that were charged during 2018-03.       </vt:lpstr>
      <vt:lpstr>Payment Method: Card, Cash  As we can see here, the transaction that was being made by Cash was higher than the transaction that was being done by Card. The distribution of all these plots tells us the cash users were higher in number than the card users.      </vt:lpstr>
      <vt:lpstr>The numbers of cab users in New York were the highest, and the cap between Chicago, which has the 2nd highest cab users, and NYC cab users is pretty big. Los Angeles and Washington have almost similar cab users. Boston and San Diego have a gap of about 9000 total users. Pittsburgh has the lowest number of cab users.  Even Though Chicago’s population is about 2 million, they have 165,000 cab users. On the other hand, New City’s total population is about 8.5 million, but the total number of cab users is only 300,000. That is because NYC has a better transportation system like subways, which is why people prefer to take trains which are cheaper than cabs, and NYC cabs might take longer time than trains to reach the destination.   </vt:lpstr>
      <vt:lpstr>Profit Analysis of both Cab Companies  Pink Cab drivers have the majority of the profit compared to the price that was charged as we can see in all these plots. Below is the lmplot which is a scatter plot onto the FacetGrid. This plot combines a Regression Plot with multiple fits.   </vt:lpstr>
      <vt:lpstr>Most of the cities has the highest profit in 2016 except Seattle, Washington, Boston, San Diego, Orange County, and Pittsburg. Profits for Dallas were significantly higher than most of the cities even though the cab users in Texas were less than in the other cities. Silicon Valley also has more profits than any other city.   Yellow Company’s profits were higher as we can see in the below plot during the weekends. The highest profits were on Sunday, and the lowest profits were on Thursday. In Dallas, the yellow company had huge profits compared to the pink company which has the lowest profits among all the other cities.  We can clearly see here that Yellow Company is performing better.   </vt:lpstr>
      <vt:lpstr>The highest Frequency in which the users traveled with a cab was in December month, and the lowest was in February month.  The year 2017 had the highest travel frequency and 2016 had the lowest travel frequency. We can conclude that even though the travel frequency was lowest in 2016, the profits were highest among multiple cities.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Krutarth Haveliwala</dc:creator>
  <cp:lastModifiedBy>Krutarth Haveliwala</cp:lastModifiedBy>
  <cp:revision>1</cp:revision>
  <dcterms:created xsi:type="dcterms:W3CDTF">2022-11-22T23:55:01Z</dcterms:created>
  <dcterms:modified xsi:type="dcterms:W3CDTF">2022-11-23T04:52:05Z</dcterms:modified>
</cp:coreProperties>
</file>