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1191" r:id="rId2"/>
    <p:sldId id="1068" r:id="rId3"/>
    <p:sldId id="1069" r:id="rId4"/>
    <p:sldId id="1070" r:id="rId5"/>
    <p:sldId id="1072" r:id="rId6"/>
    <p:sldId id="1073" r:id="rId7"/>
    <p:sldId id="1074" r:id="rId8"/>
    <p:sldId id="1075" r:id="rId9"/>
    <p:sldId id="1076" r:id="rId10"/>
    <p:sldId id="1077" r:id="rId11"/>
    <p:sldId id="1078" r:id="rId12"/>
    <p:sldId id="1079" r:id="rId13"/>
    <p:sldId id="1080" r:id="rId14"/>
    <p:sldId id="1081" r:id="rId15"/>
    <p:sldId id="1082" r:id="rId16"/>
    <p:sldId id="1083" r:id="rId17"/>
    <p:sldId id="1084" r:id="rId18"/>
    <p:sldId id="1085" r:id="rId19"/>
    <p:sldId id="1086" r:id="rId20"/>
    <p:sldId id="1192" r:id="rId21"/>
    <p:sldId id="1206" r:id="rId22"/>
    <p:sldId id="1087" r:id="rId23"/>
    <p:sldId id="1088" r:id="rId24"/>
    <p:sldId id="1089" r:id="rId25"/>
    <p:sldId id="1095" r:id="rId26"/>
    <p:sldId id="1093" r:id="rId27"/>
    <p:sldId id="1208" r:id="rId28"/>
    <p:sldId id="1096" r:id="rId29"/>
    <p:sldId id="1097" r:id="rId30"/>
    <p:sldId id="1100" r:id="rId31"/>
    <p:sldId id="1098" r:id="rId32"/>
    <p:sldId id="1099" r:id="rId33"/>
    <p:sldId id="1160" r:id="rId34"/>
    <p:sldId id="12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43CE2-8AB3-4A73-A0AD-A8F3D0485982}" v="2" dt="2023-06-10T12:02:30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29"/>
    <p:restoredTop sz="95982"/>
  </p:normalViewPr>
  <p:slideViewPr>
    <p:cSldViewPr snapToGrid="0" snapToObjects="1" showGuides="1">
      <p:cViewPr varScale="1">
        <p:scale>
          <a:sx n="85" d="100"/>
          <a:sy n="85" d="100"/>
        </p:scale>
        <p:origin x="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Krumbach" userId="c2f2a6a61f903b4c" providerId="LiveId" clId="{1C043CE2-8AB3-4A73-A0AD-A8F3D0485982}"/>
    <pc:docChg chg="modSld">
      <pc:chgData name="Kevin Krumbach" userId="c2f2a6a61f903b4c" providerId="LiveId" clId="{1C043CE2-8AB3-4A73-A0AD-A8F3D0485982}" dt="2023-06-10T12:02:15.724" v="0" actId="207"/>
      <pc:docMkLst>
        <pc:docMk/>
      </pc:docMkLst>
      <pc:sldChg chg="modSp">
        <pc:chgData name="Kevin Krumbach" userId="c2f2a6a61f903b4c" providerId="LiveId" clId="{1C043CE2-8AB3-4A73-A0AD-A8F3D0485982}" dt="2023-06-10T12:02:15.724" v="0" actId="207"/>
        <pc:sldMkLst>
          <pc:docMk/>
          <pc:sldMk cId="3153386333" sldId="1068"/>
        </pc:sldMkLst>
        <pc:spChg chg="mod">
          <ac:chgData name="Kevin Krumbach" userId="c2f2a6a61f903b4c" providerId="LiveId" clId="{1C043CE2-8AB3-4A73-A0AD-A8F3D0485982}" dt="2023-06-10T12:02:15.724" v="0" actId="207"/>
          <ac:spMkLst>
            <pc:docMk/>
            <pc:sldMk cId="3153386333" sldId="1068"/>
            <ac:spMk id="8" creationId="{2AB7AFB9-05B7-8F45-B2AB-A2B2DBC22C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6F89-5E79-0A49-850A-F234FFA5496B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EDA87-7781-3E4A-8FD7-CDCE253B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057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2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67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5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2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6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04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89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0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46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5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230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115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03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re:</a:t>
            </a:r>
            <a:r>
              <a:rPr lang="en-US" baseline="0" dirty="0"/>
              <a:t> poor content providers – like in real-estate, location is everything.  servers want to be close to clients.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1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minutes (recall earlier delay versus arrival rate curve from Chapter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4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16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0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2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9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8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4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 job first: decreased average delay!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68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08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23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4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6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01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12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1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2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6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4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0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8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80D33AB-7EB4-3D47-99C5-4731F29CD92E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Web and HTTP </a:t>
            </a:r>
            <a:r>
              <a:rPr lang="en-US" sz="2400" dirty="0">
                <a:cs typeface="Calibri" panose="020F0502020204030204" pitchFamily="34" charset="0"/>
              </a:rPr>
              <a:t>(part 1)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request </a:t>
            </a:r>
            <a:r>
              <a:rPr lang="en-US" altLang="en-US" dirty="0">
                <a:cs typeface="Calibri" panose="020F0502020204030204" pitchFamily="34" charset="0"/>
              </a:rPr>
              <a:t>m</a:t>
            </a:r>
            <a:r>
              <a:rPr lang="en-US" altLang="en-US" sz="4400" dirty="0">
                <a:cs typeface="Calibri" panose="020F0502020204030204" pitchFamily="34" charset="0"/>
              </a:rPr>
              <a:t>essage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1ECE79-BBE4-B646-A84C-F451AD02B98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44625"/>
            <a:ext cx="11658600" cy="142920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/>
            <a:r>
              <a:rPr lang="en-US" altLang="en-US" dirty="0">
                <a:ea typeface="ＭＳ Ｐゴシック" panose="020B0600070205080204" pitchFamily="34" charset="-128"/>
              </a:rPr>
              <a:t>two types of HTTP messages: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request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response</a:t>
            </a:r>
          </a:p>
          <a:p>
            <a:pPr marL="233363" indent="-233363"/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HTTP request message:</a:t>
            </a:r>
          </a:p>
          <a:p>
            <a:pPr marL="685800" lvl="1" indent="-228600"/>
            <a:r>
              <a:rPr lang="en-US" altLang="en-US" dirty="0">
                <a:ea typeface="ＭＳ Ｐゴシック" panose="020B0600070205080204" pitchFamily="34" charset="-128"/>
              </a:rPr>
              <a:t>ASCII (human-readable format)</a:t>
            </a:r>
            <a:endParaRPr lang="en-US" altLang="en-US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9D189007-4005-564E-B421-909E89E9E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677" y="4189643"/>
            <a:ext cx="107112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header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 lines</a:t>
            </a:r>
            <a:endParaRPr lang="en-US" altLang="en-US" sz="28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FD47085-0DF5-F849-923F-6D72DB7EB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046" y="3323999"/>
            <a:ext cx="7921878" cy="234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GET /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index.html</a:t>
            </a:r>
            <a:r>
              <a:rPr lang="en-US" altLang="en-US" sz="1800" b="1" dirty="0">
                <a:latin typeface="Courier New" panose="02070309020205020404" pitchFamily="49" charset="0"/>
              </a:rPr>
              <a:t> HTTP/1.1\r\n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Host: www-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net.cs.umass.edu</a:t>
            </a:r>
            <a:r>
              <a:rPr lang="en-US" altLang="en-US" sz="1800" b="1" dirty="0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User-Agent: Mozilla/5.0 (Macintosh; Intel Mac OS X 10.15; rv:80.0) Gecko/20100101 Firefox/80.0 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Accept: text/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html,application</a:t>
            </a:r>
            <a:r>
              <a:rPr lang="en-US" altLang="en-US" sz="1800" b="1" dirty="0">
                <a:latin typeface="Courier New" panose="02070309020205020404" pitchFamily="49" charset="0"/>
              </a:rPr>
              <a:t>/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xhtml+xml</a:t>
            </a:r>
            <a:r>
              <a:rPr lang="en-US" altLang="en-US" sz="1800" b="1" dirty="0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Accept-Language: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en-us,en;q</a:t>
            </a:r>
            <a:r>
              <a:rPr lang="en-US" altLang="en-US" sz="1800" b="1" dirty="0">
                <a:latin typeface="Courier New" panose="02070309020205020404" pitchFamily="49" charset="0"/>
              </a:rPr>
              <a:t>=0.5\r\n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Accept-Encoding: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gzip,deflate</a:t>
            </a:r>
            <a:r>
              <a:rPr lang="en-US" altLang="en-US" sz="1800" b="1" dirty="0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Connection: keep-alive\r\n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\r\n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C8212B-5FF3-1B41-8A79-6C4F774EA6B6}"/>
              </a:ext>
            </a:extLst>
          </p:cNvPr>
          <p:cNvGrpSpPr/>
          <p:nvPr/>
        </p:nvGrpSpPr>
        <p:grpSpPr>
          <a:xfrm>
            <a:off x="7524296" y="2623511"/>
            <a:ext cx="2834575" cy="849313"/>
            <a:chOff x="7524296" y="2554061"/>
            <a:chExt cx="2834575" cy="849313"/>
          </a:xfrm>
        </p:grpSpPr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3F48C300-763A-B54F-B0A7-01186DC91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296" y="2841399"/>
              <a:ext cx="166688" cy="51435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6AE4689D-D5B0-114C-898E-652FE1146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096" y="2554061"/>
              <a:ext cx="2783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+mn-lt"/>
                </a:rPr>
                <a:t>carriage return character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BF17A6F8-488B-914D-8FD5-D0101F59C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7496" y="2850924"/>
              <a:ext cx="21493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+mn-lt"/>
                </a:rPr>
                <a:t>line-feed character</a:t>
              </a: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36550CDC-D06A-104F-8EAA-1F14B32B7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5284" y="3150961"/>
              <a:ext cx="80962" cy="252413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D1DA586-D2C5-594D-BC4F-D63F85BDFA27}"/>
              </a:ext>
            </a:extLst>
          </p:cNvPr>
          <p:cNvGrpSpPr/>
          <p:nvPr/>
        </p:nvGrpSpPr>
        <p:grpSpPr>
          <a:xfrm>
            <a:off x="304572" y="3050979"/>
            <a:ext cx="3691165" cy="830997"/>
            <a:chOff x="304572" y="3050979"/>
            <a:chExt cx="3691165" cy="830997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B6C3DB56-846D-8E43-9453-A014201EC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72" y="3050979"/>
              <a:ext cx="316315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000099"/>
                  </a:solidFill>
                  <a:latin typeface="+mn-lt"/>
                </a:rPr>
                <a:t>request line (GET, POST,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000099"/>
                  </a:solidFill>
                  <a:latin typeface="+mn-lt"/>
                </a:rPr>
                <a:t>HEAD commands)</a:t>
              </a:r>
              <a:endParaRPr lang="en-US" altLang="en-US" sz="2800" dirty="0">
                <a:solidFill>
                  <a:srgbClr val="000099"/>
                </a:solidFill>
                <a:latin typeface="+mn-lt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EF472D7-7102-3D4F-8FB9-8F68234EDD8D}"/>
                </a:ext>
              </a:extLst>
            </p:cNvPr>
            <p:cNvCxnSpPr>
              <a:cxnSpLocks/>
            </p:cNvCxnSpPr>
            <p:nvPr/>
          </p:nvCxnSpPr>
          <p:spPr>
            <a:xfrm>
              <a:off x="2558822" y="3471412"/>
              <a:ext cx="1436915" cy="0"/>
            </a:xfrm>
            <a:prstGeom prst="straightConnector1">
              <a:avLst/>
            </a:prstGeom>
            <a:ln w="1905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EE239-9E6A-4845-9F03-74B240F246F8}"/>
              </a:ext>
            </a:extLst>
          </p:cNvPr>
          <p:cNvGrpSpPr/>
          <p:nvPr/>
        </p:nvGrpSpPr>
        <p:grpSpPr>
          <a:xfrm>
            <a:off x="743905" y="5548787"/>
            <a:ext cx="7763054" cy="1145473"/>
            <a:chOff x="743905" y="5548787"/>
            <a:chExt cx="7763054" cy="1145473"/>
          </a:xfrm>
        </p:grpSpPr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6CA9B985-18B2-6347-8689-E6656C025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984" y="5710011"/>
              <a:ext cx="51117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DED6E2F1-61E7-E241-8E2D-ADEC5E8A8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905" y="5548787"/>
              <a:ext cx="277163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rgbClr val="000099"/>
                  </a:solidFill>
                  <a:latin typeface="+mn-lt"/>
                </a:rPr>
                <a:t>carriage return, line feed at start of line indicates end of header lines</a:t>
              </a:r>
              <a:endParaRPr lang="en-US" altLang="en-US" sz="2400" dirty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21" name="TextBox 1">
              <a:extLst>
                <a:ext uri="{FF2B5EF4-FFF2-40B4-BE49-F238E27FC236}">
                  <a16:creationId xmlns:a16="http://schemas.microsoft.com/office/drawing/2014/main" id="{EF5DEF07-DC95-F343-B9CA-F9BD40638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046" y="6171973"/>
              <a:ext cx="45069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/>
                <a:t>* Check out the online interactive exercises for more examples: h</a:t>
              </a:r>
              <a:r>
                <a:rPr lang="en-US" altLang="en-US" sz="1200" dirty="0"/>
                <a:t>ttp://</a:t>
              </a:r>
              <a:r>
                <a:rPr lang="en-US" altLang="en-US" sz="1200" dirty="0" err="1"/>
                <a:t>gaia.cs.umass.edu</a:t>
              </a:r>
              <a:r>
                <a:rPr lang="en-US" altLang="en-US" sz="1200" dirty="0"/>
                <a:t>/</a:t>
              </a:r>
              <a:r>
                <a:rPr lang="en-US" altLang="en-US" sz="1200" dirty="0" err="1"/>
                <a:t>kurose_ross</a:t>
              </a:r>
              <a:r>
                <a:rPr lang="en-US" altLang="en-US" sz="1200" dirty="0"/>
                <a:t>/interactive/</a:t>
              </a:r>
            </a:p>
          </p:txBody>
        </p:sp>
      </p:grpSp>
      <p:sp>
        <p:nvSpPr>
          <p:cNvPr id="5" name="Left Brace 4">
            <a:extLst>
              <a:ext uri="{FF2B5EF4-FFF2-40B4-BE49-F238E27FC236}">
                <a16:creationId xmlns:a16="http://schemas.microsoft.com/office/drawing/2014/main" id="{36B9FB67-1AD8-6146-8926-BFEB803718A3}"/>
              </a:ext>
            </a:extLst>
          </p:cNvPr>
          <p:cNvSpPr/>
          <p:nvPr/>
        </p:nvSpPr>
        <p:spPr>
          <a:xfrm>
            <a:off x="3812583" y="3704095"/>
            <a:ext cx="217442" cy="1797803"/>
          </a:xfrm>
          <a:prstGeom prst="leftBrace">
            <a:avLst/>
          </a:prstGeom>
          <a:ln w="19050">
            <a:solidFill>
              <a:srgbClr val="000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09E13-4068-2140-8EEF-80CD03B5F69C}"/>
              </a:ext>
            </a:extLst>
          </p:cNvPr>
          <p:cNvSpPr/>
          <p:nvPr/>
        </p:nvSpPr>
        <p:spPr>
          <a:xfrm>
            <a:off x="4019515" y="3331027"/>
            <a:ext cx="6620718" cy="302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D7502B-9EA4-9D49-A251-DB91BDC6BB3C}"/>
              </a:ext>
            </a:extLst>
          </p:cNvPr>
          <p:cNvSpPr/>
          <p:nvPr/>
        </p:nvSpPr>
        <p:spPr>
          <a:xfrm>
            <a:off x="2726871" y="3599519"/>
            <a:ext cx="8392886" cy="1968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2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request message: general format</a:t>
            </a:r>
            <a:endParaRPr lang="en-US" sz="4400" dirty="0"/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CAB95007-032C-1849-B460-3E4D66901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472" y="1752600"/>
            <a:ext cx="1030287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request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line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0CB38CB5-45F7-C847-AE71-4F4C5B6FD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709" y="2768600"/>
            <a:ext cx="9747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header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lines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E645219C-0302-5E46-AE15-64BD65153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534" y="2338387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CAFB1EEC-4EBF-6E41-B9CB-E4B01F15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184" y="2287587"/>
            <a:ext cx="290513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09CBE09-CA75-A245-B675-9042959F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484" y="4394200"/>
            <a:ext cx="712788" cy="1216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548D8BC5-234B-1340-9AE4-2B7B4CCDF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1297" y="4959350"/>
            <a:ext cx="73501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body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8BE22D39-29E3-DB4E-8BB7-B366225B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934" y="1789112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E517253E-A702-9F4B-B692-C2D297AE8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80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9A3ED2FB-B252-C14F-B645-419D36E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25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4">
            <a:extLst>
              <a:ext uri="{FF2B5EF4-FFF2-40B4-BE49-F238E27FC236}">
                <a16:creationId xmlns:a16="http://schemas.microsoft.com/office/drawing/2014/main" id="{B2B62443-11E1-2B43-9DCA-4AE37C7E4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6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04CD6AC7-3A8A-D448-ACDB-A1CAAAE45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6084" y="178593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116D6361-9C6F-384A-940A-DBEE668B1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8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66F44111-14E6-9047-91A5-35A207202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598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101CD148-0CB6-B64C-B622-686BDB7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759" y="1816100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method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803519B0-4DBB-0446-BBAE-FAAA993CE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809" y="1797050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sp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2AE14B96-40BF-C44D-B226-47487039E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109" y="1803400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sp</a:t>
            </a: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499F11E0-2AAF-FC46-939A-844BDA8F3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709" y="1809750"/>
            <a:ext cx="40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cr</a:t>
            </a:r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74D4C75B-57F6-FC40-A95F-1EA89717E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609" y="182086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lf</a:t>
            </a: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D3CF33E6-800C-C34A-9A2F-34E6C60D7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659" y="18034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version</a:t>
            </a:r>
          </a:p>
        </p:txBody>
      </p:sp>
      <p:sp>
        <p:nvSpPr>
          <p:cNvPr id="41" name="Text Box 34">
            <a:extLst>
              <a:ext uri="{FF2B5EF4-FFF2-40B4-BE49-F238E27FC236}">
                <a16:creationId xmlns:a16="http://schemas.microsoft.com/office/drawing/2014/main" id="{064EF9BF-C55B-3041-B970-830A3893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059" y="1816100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URL</a:t>
            </a:r>
          </a:p>
        </p:txBody>
      </p:sp>
      <p:grpSp>
        <p:nvGrpSpPr>
          <p:cNvPr id="42" name="Group 45">
            <a:extLst>
              <a:ext uri="{FF2B5EF4-FFF2-40B4-BE49-F238E27FC236}">
                <a16:creationId xmlns:a16="http://schemas.microsoft.com/office/drawing/2014/main" id="{BF6F8085-A891-0844-94E6-578F3AFB50F3}"/>
              </a:ext>
            </a:extLst>
          </p:cNvPr>
          <p:cNvGrpSpPr>
            <a:grpSpLocks/>
          </p:cNvGrpSpPr>
          <p:nvPr/>
        </p:nvGrpSpPr>
        <p:grpSpPr bwMode="auto">
          <a:xfrm>
            <a:off x="2879934" y="2233612"/>
            <a:ext cx="4565650" cy="446088"/>
            <a:chOff x="192" y="1894"/>
            <a:chExt cx="2876" cy="281"/>
          </a:xfrm>
        </p:grpSpPr>
        <p:sp>
          <p:nvSpPr>
            <p:cNvPr id="43" name="Rectangle 35">
              <a:extLst>
                <a:ext uri="{FF2B5EF4-FFF2-40B4-BE49-F238E27FC236}">
                  <a16:creationId xmlns:a16="http://schemas.microsoft.com/office/drawing/2014/main" id="{37CAD855-2626-9B4A-87B5-BBFB2178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3882514C-0ADC-584D-AAA4-E4882A2DE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688D6AB7-0894-2D4A-9EE3-CF8BFFA30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9">
              <a:extLst>
                <a:ext uri="{FF2B5EF4-FFF2-40B4-BE49-F238E27FC236}">
                  <a16:creationId xmlns:a16="http://schemas.microsoft.com/office/drawing/2014/main" id="{8B2EC183-EB51-C64D-B126-461EEABB1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0">
              <a:extLst>
                <a:ext uri="{FF2B5EF4-FFF2-40B4-BE49-F238E27FC236}">
                  <a16:creationId xmlns:a16="http://schemas.microsoft.com/office/drawing/2014/main" id="{4DE50D57-00F5-134E-8F40-FDF964831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41">
              <a:extLst>
                <a:ext uri="{FF2B5EF4-FFF2-40B4-BE49-F238E27FC236}">
                  <a16:creationId xmlns:a16="http://schemas.microsoft.com/office/drawing/2014/main" id="{54D07A27-F429-7046-9310-3A09B05FC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cr</a:t>
              </a:r>
            </a:p>
          </p:txBody>
        </p:sp>
        <p:sp>
          <p:nvSpPr>
            <p:cNvPr id="49" name="Text Box 42">
              <a:extLst>
                <a:ext uri="{FF2B5EF4-FFF2-40B4-BE49-F238E27FC236}">
                  <a16:creationId xmlns:a16="http://schemas.microsoft.com/office/drawing/2014/main" id="{C2EDB89B-2549-D34E-89E0-D083A1B07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lf</a:t>
              </a:r>
            </a:p>
          </p:txBody>
        </p:sp>
        <p:sp>
          <p:nvSpPr>
            <p:cNvPr id="50" name="Text Box 43">
              <a:extLst>
                <a:ext uri="{FF2B5EF4-FFF2-40B4-BE49-F238E27FC236}">
                  <a16:creationId xmlns:a16="http://schemas.microsoft.com/office/drawing/2014/main" id="{C7C20190-6015-D24C-8172-D12AE7AC2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value</a:t>
              </a:r>
            </a:p>
          </p:txBody>
        </p:sp>
        <p:sp>
          <p:nvSpPr>
            <p:cNvPr id="51" name="Text Box 44">
              <a:extLst>
                <a:ext uri="{FF2B5EF4-FFF2-40B4-BE49-F238E27FC236}">
                  <a16:creationId xmlns:a16="http://schemas.microsoft.com/office/drawing/2014/main" id="{9D74CC94-6309-9D4E-AC17-7834303D2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header field name</a:t>
              </a:r>
            </a:p>
          </p:txBody>
        </p:sp>
      </p:grpSp>
      <p:grpSp>
        <p:nvGrpSpPr>
          <p:cNvPr id="52" name="Group 46">
            <a:extLst>
              <a:ext uri="{FF2B5EF4-FFF2-40B4-BE49-F238E27FC236}">
                <a16:creationId xmlns:a16="http://schemas.microsoft.com/office/drawing/2014/main" id="{F763EEE1-8E7B-574B-9B12-C02141AD6CEE}"/>
              </a:ext>
            </a:extLst>
          </p:cNvPr>
          <p:cNvGrpSpPr>
            <a:grpSpLocks/>
          </p:cNvGrpSpPr>
          <p:nvPr/>
        </p:nvGrpSpPr>
        <p:grpSpPr bwMode="auto">
          <a:xfrm>
            <a:off x="2876759" y="3709987"/>
            <a:ext cx="4565650" cy="446088"/>
            <a:chOff x="192" y="1894"/>
            <a:chExt cx="2876" cy="281"/>
          </a:xfrm>
        </p:grpSpPr>
        <p:sp>
          <p:nvSpPr>
            <p:cNvPr id="53" name="Rectangle 47">
              <a:extLst>
                <a:ext uri="{FF2B5EF4-FFF2-40B4-BE49-F238E27FC236}">
                  <a16:creationId xmlns:a16="http://schemas.microsoft.com/office/drawing/2014/main" id="{03037660-A975-AC41-9666-AFCCB3A0B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7DAB01D5-4A4C-0848-8E97-EACA6A36C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9">
              <a:extLst>
                <a:ext uri="{FF2B5EF4-FFF2-40B4-BE49-F238E27FC236}">
                  <a16:creationId xmlns:a16="http://schemas.microsoft.com/office/drawing/2014/main" id="{12F13F26-AF12-FB44-9B51-D0B6944C6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0">
              <a:extLst>
                <a:ext uri="{FF2B5EF4-FFF2-40B4-BE49-F238E27FC236}">
                  <a16:creationId xmlns:a16="http://schemas.microsoft.com/office/drawing/2014/main" id="{781CA89B-E86B-F843-A1BF-431E56792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1">
              <a:extLst>
                <a:ext uri="{FF2B5EF4-FFF2-40B4-BE49-F238E27FC236}">
                  <a16:creationId xmlns:a16="http://schemas.microsoft.com/office/drawing/2014/main" id="{74911CA3-EBEB-B142-B4CE-F45E57712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52">
              <a:extLst>
                <a:ext uri="{FF2B5EF4-FFF2-40B4-BE49-F238E27FC236}">
                  <a16:creationId xmlns:a16="http://schemas.microsoft.com/office/drawing/2014/main" id="{D0CB791B-5400-C244-A515-F158CF9A2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cr</a:t>
              </a:r>
            </a:p>
          </p:txBody>
        </p:sp>
        <p:sp>
          <p:nvSpPr>
            <p:cNvPr id="59" name="Text Box 53">
              <a:extLst>
                <a:ext uri="{FF2B5EF4-FFF2-40B4-BE49-F238E27FC236}">
                  <a16:creationId xmlns:a16="http://schemas.microsoft.com/office/drawing/2014/main" id="{E5D6E821-F80C-7046-BF97-7FA229C97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lf</a:t>
              </a:r>
            </a:p>
          </p:txBody>
        </p:sp>
        <p:sp>
          <p:nvSpPr>
            <p:cNvPr id="60" name="Text Box 54">
              <a:extLst>
                <a:ext uri="{FF2B5EF4-FFF2-40B4-BE49-F238E27FC236}">
                  <a16:creationId xmlns:a16="http://schemas.microsoft.com/office/drawing/2014/main" id="{5F6B0327-AD11-4545-B4F6-735084B85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value</a:t>
              </a:r>
            </a:p>
          </p:txBody>
        </p:sp>
        <p:sp>
          <p:nvSpPr>
            <p:cNvPr id="61" name="Text Box 55">
              <a:extLst>
                <a:ext uri="{FF2B5EF4-FFF2-40B4-BE49-F238E27FC236}">
                  <a16:creationId xmlns:a16="http://schemas.microsoft.com/office/drawing/2014/main" id="{95580CF6-5A42-2640-82F1-B4775A071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header field name</a:t>
              </a:r>
            </a:p>
          </p:txBody>
        </p:sp>
      </p:grpSp>
      <p:sp>
        <p:nvSpPr>
          <p:cNvPr id="62" name="Line 56">
            <a:extLst>
              <a:ext uri="{FF2B5EF4-FFF2-40B4-BE49-F238E27FC236}">
                <a16:creationId xmlns:a16="http://schemas.microsoft.com/office/drawing/2014/main" id="{923CEA11-D6DF-1C46-A3A4-FD9F81E7C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934" y="2681287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" name="Group 61">
            <a:extLst>
              <a:ext uri="{FF2B5EF4-FFF2-40B4-BE49-F238E27FC236}">
                <a16:creationId xmlns:a16="http://schemas.microsoft.com/office/drawing/2014/main" id="{331FDA17-3586-0A4D-9D97-B7C360855EC7}"/>
              </a:ext>
            </a:extLst>
          </p:cNvPr>
          <p:cNvGrpSpPr>
            <a:grpSpLocks/>
          </p:cNvGrpSpPr>
          <p:nvPr/>
        </p:nvGrpSpPr>
        <p:grpSpPr bwMode="auto">
          <a:xfrm>
            <a:off x="2711659" y="2905125"/>
            <a:ext cx="331788" cy="461962"/>
            <a:chOff x="462" y="1727"/>
            <a:chExt cx="209" cy="291"/>
          </a:xfrm>
        </p:grpSpPr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C1850415-E4E6-744B-A59A-4CBBE0004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26A802CD-661F-6548-9B20-03447D673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  <p:sp>
          <p:nvSpPr>
            <p:cNvPr id="66" name="Text Box 58">
              <a:extLst>
                <a:ext uri="{FF2B5EF4-FFF2-40B4-BE49-F238E27FC236}">
                  <a16:creationId xmlns:a16="http://schemas.microsoft.com/office/drawing/2014/main" id="{5857CADE-C5FA-4D45-86A4-A527BB09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</p:grpSp>
      <p:sp>
        <p:nvSpPr>
          <p:cNvPr id="67" name="Line 62">
            <a:extLst>
              <a:ext uri="{FF2B5EF4-FFF2-40B4-BE49-F238E27FC236}">
                <a16:creationId xmlns:a16="http://schemas.microsoft.com/office/drawing/2014/main" id="{4AD99966-51D9-144F-843E-CA57BB5A9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3997" y="2668587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" name="Group 63">
            <a:extLst>
              <a:ext uri="{FF2B5EF4-FFF2-40B4-BE49-F238E27FC236}">
                <a16:creationId xmlns:a16="http://schemas.microsoft.com/office/drawing/2014/main" id="{21BE7B05-C0E3-2847-AA19-1D559561D8E0}"/>
              </a:ext>
            </a:extLst>
          </p:cNvPr>
          <p:cNvGrpSpPr>
            <a:grpSpLocks/>
          </p:cNvGrpSpPr>
          <p:nvPr/>
        </p:nvGrpSpPr>
        <p:grpSpPr bwMode="auto">
          <a:xfrm>
            <a:off x="7275722" y="2892425"/>
            <a:ext cx="331787" cy="461962"/>
            <a:chOff x="462" y="1727"/>
            <a:chExt cx="209" cy="291"/>
          </a:xfrm>
        </p:grpSpPr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1068B7F8-AE57-0A4E-92E6-32182A78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" name="Text Box 65">
              <a:extLst>
                <a:ext uri="{FF2B5EF4-FFF2-40B4-BE49-F238E27FC236}">
                  <a16:creationId xmlns:a16="http://schemas.microsoft.com/office/drawing/2014/main" id="{304BAA75-EDF9-3049-8146-D4E3B77D4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  <p:sp>
          <p:nvSpPr>
            <p:cNvPr id="71" name="Text Box 66">
              <a:extLst>
                <a:ext uri="{FF2B5EF4-FFF2-40B4-BE49-F238E27FC236}">
                  <a16:creationId xmlns:a16="http://schemas.microsoft.com/office/drawing/2014/main" id="{7B98EC85-B737-7A4A-B367-0CDBC6B02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</p:grpSp>
      <p:grpSp>
        <p:nvGrpSpPr>
          <p:cNvPr id="72" name="Group 77">
            <a:extLst>
              <a:ext uri="{FF2B5EF4-FFF2-40B4-BE49-F238E27FC236}">
                <a16:creationId xmlns:a16="http://schemas.microsoft.com/office/drawing/2014/main" id="{3F072947-4F12-CC4D-A114-F6AA680D477F}"/>
              </a:ext>
            </a:extLst>
          </p:cNvPr>
          <p:cNvGrpSpPr>
            <a:grpSpLocks/>
          </p:cNvGrpSpPr>
          <p:nvPr/>
        </p:nvGrpSpPr>
        <p:grpSpPr bwMode="auto">
          <a:xfrm>
            <a:off x="2875172" y="4156075"/>
            <a:ext cx="963612" cy="446087"/>
            <a:chOff x="3105" y="2650"/>
            <a:chExt cx="607" cy="281"/>
          </a:xfrm>
        </p:grpSpPr>
        <p:sp>
          <p:nvSpPr>
            <p:cNvPr id="73" name="Rectangle 68">
              <a:extLst>
                <a:ext uri="{FF2B5EF4-FFF2-40B4-BE49-F238E27FC236}">
                  <a16:creationId xmlns:a16="http://schemas.microsoft.com/office/drawing/2014/main" id="{B30322FD-E3EE-8748-B949-5646BF3FD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48E1F9CF-9FEF-5347-B932-F18E52F7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73">
              <a:extLst>
                <a:ext uri="{FF2B5EF4-FFF2-40B4-BE49-F238E27FC236}">
                  <a16:creationId xmlns:a16="http://schemas.microsoft.com/office/drawing/2014/main" id="{3F1DCBAA-5080-0B49-ADD4-12FFFAF8A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663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cr</a:t>
              </a:r>
            </a:p>
          </p:txBody>
        </p:sp>
        <p:sp>
          <p:nvSpPr>
            <p:cNvPr id="76" name="Text Box 74">
              <a:extLst>
                <a:ext uri="{FF2B5EF4-FFF2-40B4-BE49-F238E27FC236}">
                  <a16:creationId xmlns:a16="http://schemas.microsoft.com/office/drawing/2014/main" id="{30F8DE49-8702-8242-B74B-8F1C10B8D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lf</a:t>
              </a:r>
            </a:p>
          </p:txBody>
        </p:sp>
      </p:grpSp>
      <p:sp>
        <p:nvSpPr>
          <p:cNvPr id="77" name="Rectangle 78">
            <a:extLst>
              <a:ext uri="{FF2B5EF4-FFF2-40B4-BE49-F238E27FC236}">
                <a16:creationId xmlns:a16="http://schemas.microsoft.com/office/drawing/2014/main" id="{6229F0FB-98BB-B944-85C4-25A52FBA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172" y="4603750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15C2EA86-0F4F-3247-A569-CE038874C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922" y="492760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entity body</a:t>
            </a:r>
          </a:p>
        </p:txBody>
      </p:sp>
      <p:grpSp>
        <p:nvGrpSpPr>
          <p:cNvPr id="79" name="Group 81">
            <a:extLst>
              <a:ext uri="{FF2B5EF4-FFF2-40B4-BE49-F238E27FC236}">
                <a16:creationId xmlns:a16="http://schemas.microsoft.com/office/drawing/2014/main" id="{FBD71B37-ADDE-7A46-9420-5D7F558DE36A}"/>
              </a:ext>
            </a:extLst>
          </p:cNvPr>
          <p:cNvGrpSpPr>
            <a:grpSpLocks/>
          </p:cNvGrpSpPr>
          <p:nvPr/>
        </p:nvGrpSpPr>
        <p:grpSpPr bwMode="auto">
          <a:xfrm>
            <a:off x="2711659" y="4941887"/>
            <a:ext cx="331788" cy="461963"/>
            <a:chOff x="462" y="1727"/>
            <a:chExt cx="209" cy="291"/>
          </a:xfrm>
        </p:grpSpPr>
        <p:sp>
          <p:nvSpPr>
            <p:cNvPr id="80" name="Rectangle 82">
              <a:extLst>
                <a:ext uri="{FF2B5EF4-FFF2-40B4-BE49-F238E27FC236}">
                  <a16:creationId xmlns:a16="http://schemas.microsoft.com/office/drawing/2014/main" id="{EB685F5D-49A7-714D-B0CE-A681FE471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" name="Text Box 83">
              <a:extLst>
                <a:ext uri="{FF2B5EF4-FFF2-40B4-BE49-F238E27FC236}">
                  <a16:creationId xmlns:a16="http://schemas.microsoft.com/office/drawing/2014/main" id="{F39503FA-5AF7-1343-97ED-74063A1F1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  <p:sp>
          <p:nvSpPr>
            <p:cNvPr id="82" name="Text Box 84">
              <a:extLst>
                <a:ext uri="{FF2B5EF4-FFF2-40B4-BE49-F238E27FC236}">
                  <a16:creationId xmlns:a16="http://schemas.microsoft.com/office/drawing/2014/main" id="{65445F71-0392-1545-8E73-EFFA475F7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</p:grpSp>
      <p:grpSp>
        <p:nvGrpSpPr>
          <p:cNvPr id="83" name="Group 85">
            <a:extLst>
              <a:ext uri="{FF2B5EF4-FFF2-40B4-BE49-F238E27FC236}">
                <a16:creationId xmlns:a16="http://schemas.microsoft.com/office/drawing/2014/main" id="{948FB213-CBD1-754F-9A31-92B73ABB091D}"/>
              </a:ext>
            </a:extLst>
          </p:cNvPr>
          <p:cNvGrpSpPr>
            <a:grpSpLocks/>
          </p:cNvGrpSpPr>
          <p:nvPr/>
        </p:nvGrpSpPr>
        <p:grpSpPr bwMode="auto">
          <a:xfrm>
            <a:off x="7871034" y="4932362"/>
            <a:ext cx="331788" cy="461963"/>
            <a:chOff x="462" y="1727"/>
            <a:chExt cx="209" cy="291"/>
          </a:xfrm>
        </p:grpSpPr>
        <p:sp>
          <p:nvSpPr>
            <p:cNvPr id="84" name="Rectangle 86">
              <a:extLst>
                <a:ext uri="{FF2B5EF4-FFF2-40B4-BE49-F238E27FC236}">
                  <a16:creationId xmlns:a16="http://schemas.microsoft.com/office/drawing/2014/main" id="{2099BE28-2CBD-FA47-A576-86B1CF47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5" name="Text Box 87">
              <a:extLst>
                <a:ext uri="{FF2B5EF4-FFF2-40B4-BE49-F238E27FC236}">
                  <a16:creationId xmlns:a16="http://schemas.microsoft.com/office/drawing/2014/main" id="{94AB5515-CA17-A64C-8C42-F07410243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  <p:sp>
          <p:nvSpPr>
            <p:cNvPr id="86" name="Text Box 88">
              <a:extLst>
                <a:ext uri="{FF2B5EF4-FFF2-40B4-BE49-F238E27FC236}">
                  <a16:creationId xmlns:a16="http://schemas.microsoft.com/office/drawing/2014/main" id="{157CE15D-905D-5B44-91B2-249371FA4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10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Other HTTP request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essages</a:t>
            </a:r>
            <a:endParaRPr lang="en-US" sz="4400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25316CA5-99B5-7F45-AFB7-B3A2CBFABDDC}"/>
              </a:ext>
            </a:extLst>
          </p:cNvPr>
          <p:cNvSpPr txBox="1">
            <a:spLocks noChangeArrowheads="1"/>
          </p:cNvSpPr>
          <p:nvPr/>
        </p:nvSpPr>
        <p:spPr>
          <a:xfrm>
            <a:off x="685573" y="1727394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</a:rPr>
              <a:t>POST method: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400" dirty="0"/>
              <a:t>web page often includes form input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400" dirty="0"/>
              <a:t>user input sent from client to server in entity body of HTTP POST request message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EC7D421B-4EDF-C343-AB2D-4624467F5415}"/>
              </a:ext>
            </a:extLst>
          </p:cNvPr>
          <p:cNvSpPr txBox="1">
            <a:spLocks noChangeArrowheads="1"/>
          </p:cNvSpPr>
          <p:nvPr/>
        </p:nvSpPr>
        <p:spPr>
          <a:xfrm>
            <a:off x="685573" y="4466964"/>
            <a:ext cx="5541055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</a:rPr>
              <a:t>GET method </a:t>
            </a:r>
            <a:r>
              <a:rPr lang="en-US" sz="2400" dirty="0"/>
              <a:t>(for sending data to server):</a:t>
            </a:r>
            <a:endParaRPr lang="en-US" dirty="0"/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/>
              <a:t>include user data in URL field of HTTP GET request message (following a ‘?’):</a:t>
            </a:r>
          </a:p>
        </p:txBody>
      </p:sp>
      <p:sp>
        <p:nvSpPr>
          <p:cNvPr id="89" name="Text Box 5">
            <a:extLst>
              <a:ext uri="{FF2B5EF4-FFF2-40B4-BE49-F238E27FC236}">
                <a16:creationId xmlns:a16="http://schemas.microsoft.com/office/drawing/2014/main" id="{B785588B-2DEA-474F-89CA-2613413F7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2" y="5806133"/>
            <a:ext cx="6280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www.somesite.com</a:t>
            </a:r>
            <a:r>
              <a:rPr lang="en-US" altLang="en-US" sz="1800" b="1" dirty="0">
                <a:latin typeface="Courier New" panose="02070309020205020404" pitchFamily="49" charset="0"/>
              </a:rPr>
              <a:t>/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animalsearch?monkeys&amp;banana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90" name="Rectangle 3">
            <a:extLst>
              <a:ext uri="{FF2B5EF4-FFF2-40B4-BE49-F238E27FC236}">
                <a16:creationId xmlns:a16="http://schemas.microsoft.com/office/drawing/2014/main" id="{F9FB5262-4D63-A149-A391-3CDD424427AC}"/>
              </a:ext>
            </a:extLst>
          </p:cNvPr>
          <p:cNvSpPr txBox="1">
            <a:spLocks noChangeArrowheads="1"/>
          </p:cNvSpPr>
          <p:nvPr/>
        </p:nvSpPr>
        <p:spPr>
          <a:xfrm>
            <a:off x="6991758" y="1752600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</a:rPr>
              <a:t>HEAD method: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400" dirty="0"/>
              <a:t>requests headers (only) that would be returned</a:t>
            </a:r>
            <a:r>
              <a:rPr lang="en-US" sz="2400" i="1" dirty="0"/>
              <a:t> if </a:t>
            </a:r>
            <a:r>
              <a:rPr lang="en-US" sz="2400" dirty="0"/>
              <a:t>specified URL were requested  with an HTTP GET method. </a:t>
            </a: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2D3C6453-B336-C04B-8A91-4E7D3B632FEB}"/>
              </a:ext>
            </a:extLst>
          </p:cNvPr>
          <p:cNvSpPr txBox="1">
            <a:spLocks noChangeArrowheads="1"/>
          </p:cNvSpPr>
          <p:nvPr/>
        </p:nvSpPr>
        <p:spPr>
          <a:xfrm>
            <a:off x="6993371" y="3839527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</a:rPr>
              <a:t>PUT method: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400" dirty="0"/>
              <a:t>uploads new file (object) to server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400" dirty="0"/>
              <a:t>completely replaces file that exists at specified URL with content in entity body of POST HTTP request message</a:t>
            </a:r>
          </a:p>
        </p:txBody>
      </p:sp>
    </p:spTree>
    <p:extLst>
      <p:ext uri="{BB962C8B-B14F-4D97-AF65-F5344CB8AC3E}">
        <p14:creationId xmlns:p14="http://schemas.microsoft.com/office/powerpoint/2010/main" val="413914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response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essage</a:t>
            </a:r>
            <a:endParaRPr lang="en-US" sz="4400" dirty="0"/>
          </a:p>
        </p:txBody>
      </p:sp>
      <p:sp>
        <p:nvSpPr>
          <p:cNvPr id="87" name="Text Box 5">
            <a:extLst>
              <a:ext uri="{FF2B5EF4-FFF2-40B4-BE49-F238E27FC236}">
                <a16:creationId xmlns:a16="http://schemas.microsoft.com/office/drawing/2014/main" id="{A994AECC-DC16-7847-B8EE-F2F612ABB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0" y="1555730"/>
            <a:ext cx="40561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status line (protocol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status code status phrase)</a:t>
            </a:r>
            <a:endParaRPr lang="en-US" altLang="en-US" sz="2800" dirty="0">
              <a:solidFill>
                <a:srgbClr val="0000A3"/>
              </a:solidFill>
              <a:latin typeface="+mn-lt"/>
            </a:endParaRPr>
          </a:p>
        </p:txBody>
      </p:sp>
      <p:sp>
        <p:nvSpPr>
          <p:cNvPr id="90" name="Text Box 8">
            <a:extLst>
              <a:ext uri="{FF2B5EF4-FFF2-40B4-BE49-F238E27FC236}">
                <a16:creationId xmlns:a16="http://schemas.microsoft.com/office/drawing/2014/main" id="{9695B2A1-768B-CE41-87A1-8D564F953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618" y="2984961"/>
            <a:ext cx="10711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 lines</a:t>
            </a:r>
            <a:endParaRPr lang="en-US" altLang="en-US" sz="2800" dirty="0">
              <a:solidFill>
                <a:srgbClr val="0000A3"/>
              </a:solidFill>
              <a:latin typeface="+mn-lt"/>
            </a:endParaRPr>
          </a:p>
        </p:txBody>
      </p:sp>
      <p:sp>
        <p:nvSpPr>
          <p:cNvPr id="92" name="Text Box 10">
            <a:extLst>
              <a:ext uri="{FF2B5EF4-FFF2-40B4-BE49-F238E27FC236}">
                <a16:creationId xmlns:a16="http://schemas.microsoft.com/office/drawing/2014/main" id="{71D3CD43-9088-2144-992C-3A77F783A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97" y="4607159"/>
            <a:ext cx="360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data, e.g.,  requested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HTML file</a:t>
            </a:r>
            <a:endParaRPr lang="en-US" altLang="en-US" sz="2800" dirty="0">
              <a:solidFill>
                <a:srgbClr val="0000A3"/>
              </a:solidFill>
              <a:latin typeface="+mn-lt"/>
            </a:endParaRPr>
          </a:p>
        </p:txBody>
      </p:sp>
      <p:sp>
        <p:nvSpPr>
          <p:cNvPr id="93" name="Rectangle 15">
            <a:extLst>
              <a:ext uri="{FF2B5EF4-FFF2-40B4-BE49-F238E27FC236}">
                <a16:creationId xmlns:a16="http://schemas.microsoft.com/office/drawing/2014/main" id="{AE1D96B5-48F4-B842-9424-43BC570F6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481" y="1710879"/>
            <a:ext cx="6311900" cy="349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Date: Tue, 08 Sep 2020 00:53:20 GMT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Server: Apache/2.4.6 (CentOS) OpenSSL/1.0.2k-fips PHP/7.4.9 </a:t>
            </a:r>
            <a:r>
              <a:rPr lang="en-US" sz="1800" b="1" dirty="0" err="1">
                <a:latin typeface="Courier" pitchFamily="2" charset="0"/>
                <a:cs typeface="Courier New" panose="02070309020205020404" pitchFamily="49" charset="0"/>
              </a:rPr>
              <a:t>mod_perl</a:t>
            </a:r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/2.0.11 Perl/v5.16.3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Last-Modified: Tue, 01 Mar 2016 18:57:50 GMT</a:t>
            </a:r>
          </a:p>
          <a:p>
            <a:r>
              <a:rPr lang="en-US" sz="1800" b="1" dirty="0" err="1">
                <a:latin typeface="Courier" pitchFamily="2" charset="0"/>
                <a:cs typeface="Courier New" panose="02070309020205020404" pitchFamily="49" charset="0"/>
              </a:rPr>
              <a:t>ETag</a:t>
            </a:r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: "a5b-52d015789ee9e"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Accept-Ranges: bytes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Content-Length: 2651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Content-Type: text/html; charset=UTF-8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 b="1" dirty="0">
                <a:latin typeface="Courier New" panose="02070309020205020404" pitchFamily="49" charset="0"/>
              </a:rPr>
              <a:t>data data data data data ... 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248C33-8978-FA4A-B68D-07F7345C9C4D}"/>
              </a:ext>
            </a:extLst>
          </p:cNvPr>
          <p:cNvCxnSpPr>
            <a:cxnSpLocks/>
          </p:cNvCxnSpPr>
          <p:nvPr/>
        </p:nvCxnSpPr>
        <p:spPr>
          <a:xfrm>
            <a:off x="3593872" y="1845820"/>
            <a:ext cx="1436915" cy="0"/>
          </a:xfrm>
          <a:prstGeom prst="straightConnector1">
            <a:avLst/>
          </a:prstGeom>
          <a:ln w="19050">
            <a:solidFill>
              <a:srgbClr val="000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C1D39C-E830-C840-962A-5EF5A5C89548}"/>
              </a:ext>
            </a:extLst>
          </p:cNvPr>
          <p:cNvCxnSpPr>
            <a:cxnSpLocks/>
          </p:cNvCxnSpPr>
          <p:nvPr/>
        </p:nvCxnSpPr>
        <p:spPr>
          <a:xfrm>
            <a:off x="3642857" y="4850277"/>
            <a:ext cx="1436915" cy="0"/>
          </a:xfrm>
          <a:prstGeom prst="straightConnector1">
            <a:avLst/>
          </a:prstGeom>
          <a:ln w="19050">
            <a:solidFill>
              <a:srgbClr val="000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1">
            <a:extLst>
              <a:ext uri="{FF2B5EF4-FFF2-40B4-BE49-F238E27FC236}">
                <a16:creationId xmlns:a16="http://schemas.microsoft.com/office/drawing/2014/main" id="{2551C779-9290-AD4E-91BD-E60A7E927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0" y="6155251"/>
            <a:ext cx="95213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* Check out the online interactive exercises for more examples: h</a:t>
            </a:r>
            <a:r>
              <a:rPr lang="en-US" altLang="en-US" sz="1200" dirty="0"/>
              <a:t>ttp://</a:t>
            </a:r>
            <a:r>
              <a:rPr lang="en-US" altLang="en-US" sz="1200" dirty="0" err="1"/>
              <a:t>gaia.cs.umass.edu</a:t>
            </a:r>
            <a:r>
              <a:rPr lang="en-US" altLang="en-US" sz="1200" dirty="0"/>
              <a:t>/</a:t>
            </a:r>
            <a:r>
              <a:rPr lang="en-US" altLang="en-US" sz="1200" dirty="0" err="1"/>
              <a:t>kurose_ross</a:t>
            </a:r>
            <a:r>
              <a:rPr lang="en-US" altLang="en-US" sz="1200" dirty="0"/>
              <a:t>/interactive/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44120-8306-2742-A6C5-833CF39C2053}"/>
              </a:ext>
            </a:extLst>
          </p:cNvPr>
          <p:cNvSpPr/>
          <p:nvPr/>
        </p:nvSpPr>
        <p:spPr>
          <a:xfrm>
            <a:off x="506185" y="4724398"/>
            <a:ext cx="10733315" cy="1894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B4A04F6-6325-3B46-B996-B1257F5CC1D8}"/>
              </a:ext>
            </a:extLst>
          </p:cNvPr>
          <p:cNvSpPr/>
          <p:nvPr/>
        </p:nvSpPr>
        <p:spPr>
          <a:xfrm>
            <a:off x="4963885" y="2057400"/>
            <a:ext cx="261258" cy="2694214"/>
          </a:xfrm>
          <a:prstGeom prst="leftBrace">
            <a:avLst/>
          </a:prstGeom>
          <a:ln w="22225">
            <a:solidFill>
              <a:srgbClr val="000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0BCB5-3B5E-AE49-AE9B-AE6FFB902BA8}"/>
              </a:ext>
            </a:extLst>
          </p:cNvPr>
          <p:cNvSpPr/>
          <p:nvPr/>
        </p:nvSpPr>
        <p:spPr>
          <a:xfrm>
            <a:off x="4359729" y="2041072"/>
            <a:ext cx="7151914" cy="2982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7232E2-6D04-AD43-8E7F-3073A3A01F08}"/>
              </a:ext>
            </a:extLst>
          </p:cNvPr>
          <p:cNvSpPr/>
          <p:nvPr/>
        </p:nvSpPr>
        <p:spPr>
          <a:xfrm>
            <a:off x="3858986" y="2939143"/>
            <a:ext cx="7151914" cy="135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response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tatus </a:t>
            </a:r>
            <a:r>
              <a:rPr lang="en-US" altLang="en-US" dirty="0">
                <a:ea typeface="ＭＳ Ｐゴシック" panose="020B0600070205080204" pitchFamily="34" charset="-128"/>
              </a:rPr>
              <a:t>c</a:t>
            </a:r>
            <a:r>
              <a:rPr lang="en-US" altLang="en-US" sz="4400" dirty="0">
                <a:ea typeface="ＭＳ Ｐゴシック" panose="020B0600070205080204" pitchFamily="34" charset="-128"/>
              </a:rPr>
              <a:t>odes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7D9FAF8-ACB6-2648-AF49-4F1CA2DD361E}"/>
              </a:ext>
            </a:extLst>
          </p:cNvPr>
          <p:cNvSpPr txBox="1">
            <a:spLocks noChangeArrowheads="1"/>
          </p:cNvSpPr>
          <p:nvPr/>
        </p:nvSpPr>
        <p:spPr>
          <a:xfrm>
            <a:off x="1179871" y="2274314"/>
            <a:ext cx="10678300" cy="4168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200 OK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request succeeded, requested object later in this message</a:t>
            </a:r>
          </a:p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301 Moved Permanently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requested object moved, new location specified later in this message (in Location: field)</a:t>
            </a:r>
          </a:p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400 Bad Request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request msg not understood by server</a:t>
            </a:r>
          </a:p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404 Not Found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505 HTTP Version Not Supported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C98F9E3-E57A-7844-89F3-A6331B046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1" y="1325562"/>
            <a:ext cx="1085628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0838" indent="-350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status code appears in 1st line in server-to-client response message.</a:t>
            </a:r>
          </a:p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some sample codes</a:t>
            </a:r>
            <a:r>
              <a:rPr lang="en-US" altLang="en-US" sz="2400" dirty="0">
                <a:latin typeface="+mn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2765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Trying out HTTP (client side) for yourself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4162CB5-536A-4D40-94FC-6A99B52D37CF}"/>
              </a:ext>
            </a:extLst>
          </p:cNvPr>
          <p:cNvSpPr txBox="1">
            <a:spLocks noChangeArrowheads="1"/>
          </p:cNvSpPr>
          <p:nvPr/>
        </p:nvSpPr>
        <p:spPr>
          <a:xfrm>
            <a:off x="579438" y="1474924"/>
            <a:ext cx="8096250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1. </a:t>
            </a:r>
            <a:r>
              <a:rPr lang="en-US" altLang="en-US" dirty="0" err="1">
                <a:ea typeface="ＭＳ Ｐゴシック" panose="020B0600070205080204" pitchFamily="34" charset="-128"/>
              </a:rPr>
              <a:t>netcat</a:t>
            </a:r>
            <a:r>
              <a:rPr lang="en-US" altLang="en-US" dirty="0">
                <a:ea typeface="ＭＳ Ｐゴシック" panose="020B0600070205080204" pitchFamily="34" charset="-128"/>
              </a:rPr>
              <a:t> to your favorite Web server:</a:t>
            </a:r>
          </a:p>
          <a:p>
            <a:pPr lvl="2">
              <a:buFontTx/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AD8FC5E-7EF6-5D4A-947A-76F9FAC50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629" y="1884363"/>
            <a:ext cx="62441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spcBef>
                <a:spcPts val="600"/>
              </a:spcBef>
              <a:buClr>
                <a:srgbClr val="0000A3"/>
              </a:buClr>
              <a:buSzTx/>
              <a:buFont typeface="Wingdings" pitchFamily="2" charset="2"/>
              <a:buChar char="§"/>
            </a:pPr>
            <a:r>
              <a:rPr lang="en-US" altLang="en-US" dirty="0">
                <a:latin typeface="+mn-lt"/>
              </a:rPr>
              <a:t>opens TCP connection to port 80 (default HTTP server port)  at </a:t>
            </a:r>
            <a:r>
              <a:rPr lang="en-US" altLang="en-US" dirty="0" err="1">
                <a:latin typeface="+mn-lt"/>
              </a:rPr>
              <a:t>gaia.cs.umass</a:t>
            </a:r>
            <a:r>
              <a:rPr lang="en-US" altLang="en-US" dirty="0">
                <a:latin typeface="+mn-lt"/>
              </a:rPr>
              <a:t>. </a:t>
            </a:r>
            <a:r>
              <a:rPr lang="en-US" altLang="en-US" dirty="0" err="1">
                <a:latin typeface="+mn-lt"/>
              </a:rPr>
              <a:t>edu</a:t>
            </a:r>
            <a:r>
              <a:rPr lang="en-US" altLang="en-US" dirty="0">
                <a:latin typeface="+mn-lt"/>
              </a:rPr>
              <a:t>.</a:t>
            </a:r>
          </a:p>
          <a:p>
            <a:pPr marL="285750" indent="-285750">
              <a:spcBef>
                <a:spcPts val="600"/>
              </a:spcBef>
              <a:buClr>
                <a:srgbClr val="0000A3"/>
              </a:buClr>
              <a:buSzTx/>
              <a:buFont typeface="Wingdings" pitchFamily="2" charset="2"/>
              <a:buChar char="§"/>
            </a:pPr>
            <a:r>
              <a:rPr lang="en-US" altLang="en-US" dirty="0">
                <a:latin typeface="+mn-lt"/>
              </a:rPr>
              <a:t>anything typed in will be sent  to port 80 at </a:t>
            </a:r>
            <a:r>
              <a:rPr lang="en-US" altLang="en-US" dirty="0" err="1">
                <a:latin typeface="+mn-lt"/>
              </a:rPr>
              <a:t>gaia.cs.umass.edu</a:t>
            </a:r>
            <a:endParaRPr lang="en-US" altLang="en-US" sz="2800" dirty="0">
              <a:latin typeface="+mn-lt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05D1437-BBD8-714B-ADDF-C3F7DEF74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297" y="1998799"/>
            <a:ext cx="38843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/>
              <a:t>% </a:t>
            </a:r>
            <a:r>
              <a:rPr lang="en-US" dirty="0" err="1"/>
              <a:t>nc</a:t>
            </a:r>
            <a:r>
              <a:rPr lang="en-US" dirty="0"/>
              <a:t> -c -v gaia.cs.umass.edu 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AC288-3206-534D-929C-FFD2305EC27E}"/>
              </a:ext>
            </a:extLst>
          </p:cNvPr>
          <p:cNvGrpSpPr/>
          <p:nvPr/>
        </p:nvGrpSpPr>
        <p:grpSpPr>
          <a:xfrm>
            <a:off x="711200" y="5286696"/>
            <a:ext cx="8289126" cy="996484"/>
            <a:chOff x="711200" y="5286696"/>
            <a:chExt cx="8289126" cy="9964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6E2A86-603C-764E-9AF8-0B2F20CD2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" y="5286696"/>
              <a:ext cx="809625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dirty="0">
                  <a:latin typeface="+mn-lt"/>
                </a:rPr>
                <a:t>3. look at response message sent by HTTP server!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A3659547-E754-6B44-903F-76BD7A300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295" y="5821515"/>
              <a:ext cx="79340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dirty="0">
                  <a:latin typeface="+mn-lt"/>
                </a:rPr>
                <a:t>(or use Wireshark to look at captured HTTP request/response)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E12EFF-E52A-B84D-934A-7405FA201329}"/>
              </a:ext>
            </a:extLst>
          </p:cNvPr>
          <p:cNvGrpSpPr/>
          <p:nvPr/>
        </p:nvGrpSpPr>
        <p:grpSpPr>
          <a:xfrm>
            <a:off x="727530" y="3145663"/>
            <a:ext cx="11243449" cy="2045073"/>
            <a:chOff x="727530" y="3145663"/>
            <a:chExt cx="11243449" cy="2045073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F530C45-E591-C948-8561-E3D1A663C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530" y="3145663"/>
              <a:ext cx="809625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dirty="0">
                  <a:latin typeface="+mn-lt"/>
                </a:rPr>
                <a:t>2. type in a GET HTTP request:</a:t>
              </a:r>
            </a:p>
            <a:p>
              <a:pPr lvl="2">
                <a:buClrTx/>
                <a:buSzTx/>
                <a:buFontTx/>
                <a:buNone/>
              </a:pPr>
              <a:endParaRPr lang="en-US" altLang="en-US" sz="1800" dirty="0">
                <a:latin typeface="Comic Sans MS" panose="030F0902030302020204" pitchFamily="66" charset="0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44F32261-DA96-6645-A103-A806625BC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273" y="3748006"/>
              <a:ext cx="741741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solidFill>
                    <a:srgbClr val="CC0000"/>
                  </a:solidFill>
                  <a:latin typeface="Courier New" panose="02070309020205020404" pitchFamily="49" charset="0"/>
                </a:rPr>
                <a:t>GET /</a:t>
              </a:r>
              <a:r>
                <a:rPr lang="en-US" altLang="en-US" b="1" dirty="0" err="1">
                  <a:solidFill>
                    <a:srgbClr val="CC0000"/>
                  </a:solidFill>
                  <a:latin typeface="Courier New" panose="02070309020205020404" pitchFamily="49" charset="0"/>
                </a:rPr>
                <a:t>kurose_ross</a:t>
              </a:r>
              <a:r>
                <a:rPr lang="en-US" altLang="en-US" b="1" dirty="0">
                  <a:solidFill>
                    <a:srgbClr val="CC0000"/>
                  </a:solidFill>
                  <a:latin typeface="Courier New" panose="02070309020205020404" pitchFamily="49" charset="0"/>
                </a:rPr>
                <a:t>/interactive/</a:t>
              </a:r>
              <a:r>
                <a:rPr lang="en-US" altLang="en-US" b="1" dirty="0" err="1">
                  <a:solidFill>
                    <a:srgbClr val="CC0000"/>
                  </a:solidFill>
                  <a:latin typeface="Courier New" panose="02070309020205020404" pitchFamily="49" charset="0"/>
                </a:rPr>
                <a:t>index.php</a:t>
              </a:r>
              <a:r>
                <a:rPr lang="en-US" altLang="en-US" b="1" dirty="0">
                  <a:solidFill>
                    <a:srgbClr val="CC0000"/>
                  </a:solidFill>
                  <a:latin typeface="Courier New" panose="02070309020205020404" pitchFamily="49" charset="0"/>
                </a:rPr>
                <a:t> HTTP/1.1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solidFill>
                    <a:srgbClr val="CC0000"/>
                  </a:solidFill>
                  <a:latin typeface="Courier New" panose="02070309020205020404" pitchFamily="49" charset="0"/>
                </a:rPr>
                <a:t>Host: </a:t>
              </a:r>
              <a:r>
                <a:rPr lang="en-US" altLang="en-US" b="1" dirty="0" err="1">
                  <a:solidFill>
                    <a:srgbClr val="CC0000"/>
                  </a:solidFill>
                  <a:latin typeface="Courier New" panose="02070309020205020404" pitchFamily="49" charset="0"/>
                </a:rPr>
                <a:t>gaia.cs.umass.edu</a:t>
              </a:r>
              <a:endParaRPr lang="en-US" altLang="en-US" b="1" dirty="0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A5628D90-F44C-0944-B370-D91518878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792" y="4175073"/>
              <a:ext cx="624418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285750" indent="-285750">
                <a:spcBef>
                  <a:spcPct val="0"/>
                </a:spcBef>
                <a:buClr>
                  <a:srgbClr val="0000A3"/>
                </a:buClr>
                <a:buSzTx/>
                <a:buFont typeface="Wingdings" pitchFamily="2" charset="2"/>
                <a:buChar char="§"/>
              </a:pPr>
              <a:r>
                <a:rPr lang="en-US" altLang="en-US" dirty="0">
                  <a:latin typeface="+mn-lt"/>
                </a:rPr>
                <a:t>by typing this in (hit carriage return twice), you send this minimal (but complete)  GET request to HTTP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54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635EFC9-A521-0240-B257-CD458B330808}"/>
              </a:ext>
            </a:extLst>
          </p:cNvPr>
          <p:cNvSpPr txBox="1">
            <a:spLocks noChangeArrowheads="1"/>
          </p:cNvSpPr>
          <p:nvPr/>
        </p:nvSpPr>
        <p:spPr>
          <a:xfrm>
            <a:off x="751523" y="1368109"/>
            <a:ext cx="5877880" cy="483674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Recall:  HTTP GET/response interaction is </a:t>
            </a: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stateless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 notion of multi-step exchanges of HTTP messages to complete a Web “transaction”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need for client/server to track “state” of multi-step exchange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all HTTP requests are independent of each other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need for client/server to “recover” from a partially-completed-but-never-completely-completed transaction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F961A-6387-0345-9591-6D8E9EDB9801}"/>
              </a:ext>
            </a:extLst>
          </p:cNvPr>
          <p:cNvSpPr txBox="1"/>
          <p:nvPr/>
        </p:nvSpPr>
        <p:spPr>
          <a:xfrm>
            <a:off x="7777183" y="1266045"/>
            <a:ext cx="334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A3"/>
                </a:solidFill>
              </a:rPr>
              <a:t>a stateful protocol: </a:t>
            </a:r>
            <a:r>
              <a:rPr lang="en-US" dirty="0"/>
              <a:t>client makes two changes to X, or none at all</a:t>
            </a: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E1896121-77D8-FD42-BC74-F51FD18D8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1743" y="2818375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7668C468-5627-F641-A1D5-CCCD71D47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2430" y="2812025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4" name="Text Box 37">
            <a:extLst>
              <a:ext uri="{FF2B5EF4-FFF2-40B4-BE49-F238E27FC236}">
                <a16:creationId xmlns:a16="http://schemas.microsoft.com/office/drawing/2014/main" id="{4D29A06D-1A18-BA46-8999-A8C319B06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318" y="5664762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  <p:sp>
        <p:nvSpPr>
          <p:cNvPr id="35" name="Text Box 38">
            <a:extLst>
              <a:ext uri="{FF2B5EF4-FFF2-40B4-BE49-F238E27FC236}">
                <a16:creationId xmlns:a16="http://schemas.microsoft.com/office/drawing/2014/main" id="{27466D26-729A-A04F-8FFC-34F73F8EF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4305" y="5647300"/>
            <a:ext cx="5196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  <p:grpSp>
        <p:nvGrpSpPr>
          <p:cNvPr id="36" name="Group 43">
            <a:extLst>
              <a:ext uri="{FF2B5EF4-FFF2-40B4-BE49-F238E27FC236}">
                <a16:creationId xmlns:a16="http://schemas.microsoft.com/office/drawing/2014/main" id="{FAE9785A-4169-E940-B94F-671A4AB9F406}"/>
              </a:ext>
            </a:extLst>
          </p:cNvPr>
          <p:cNvGrpSpPr>
            <a:grpSpLocks/>
          </p:cNvGrpSpPr>
          <p:nvPr/>
        </p:nvGrpSpPr>
        <p:grpSpPr bwMode="auto">
          <a:xfrm>
            <a:off x="9702405" y="2045262"/>
            <a:ext cx="423863" cy="684213"/>
            <a:chOff x="4140" y="429"/>
            <a:chExt cx="1425" cy="2396"/>
          </a:xfrm>
        </p:grpSpPr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6CED6B20-429D-A742-A5A8-C560D2273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3217673F-28F2-7F49-B23F-A3ED64A0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2C8F4947-7476-8140-9308-A091DA12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C324215D-D2F8-D640-866A-AD06AEA38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1" name="Rectangle 48">
              <a:extLst>
                <a:ext uri="{FF2B5EF4-FFF2-40B4-BE49-F238E27FC236}">
                  <a16:creationId xmlns:a16="http://schemas.microsoft.com/office/drawing/2014/main" id="{AF16B93D-625D-BF47-B9C3-3122406F6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42" name="Group 49">
              <a:extLst>
                <a:ext uri="{FF2B5EF4-FFF2-40B4-BE49-F238E27FC236}">
                  <a16:creationId xmlns:a16="http://schemas.microsoft.com/office/drawing/2014/main" id="{E5823F1D-E46B-E542-BA9A-BE7B2ADB2B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0">
                <a:extLst>
                  <a:ext uri="{FF2B5EF4-FFF2-40B4-BE49-F238E27FC236}">
                    <a16:creationId xmlns:a16="http://schemas.microsoft.com/office/drawing/2014/main" id="{5EDFB4BA-9ECC-1D4B-9DE1-6892D81BD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68" name="AutoShape 51">
                <a:extLst>
                  <a:ext uri="{FF2B5EF4-FFF2-40B4-BE49-F238E27FC236}">
                    <a16:creationId xmlns:a16="http://schemas.microsoft.com/office/drawing/2014/main" id="{322B0365-5AB5-FB41-8CFB-D0A89CDC6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43" name="Rectangle 52">
              <a:extLst>
                <a:ext uri="{FF2B5EF4-FFF2-40B4-BE49-F238E27FC236}">
                  <a16:creationId xmlns:a16="http://schemas.microsoft.com/office/drawing/2014/main" id="{29C26A51-8119-1C45-B765-0A6FDC420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44" name="Group 53">
              <a:extLst>
                <a:ext uri="{FF2B5EF4-FFF2-40B4-BE49-F238E27FC236}">
                  <a16:creationId xmlns:a16="http://schemas.microsoft.com/office/drawing/2014/main" id="{A0E07450-02B5-944A-993E-ED4E720D6C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4">
                <a:extLst>
                  <a:ext uri="{FF2B5EF4-FFF2-40B4-BE49-F238E27FC236}">
                    <a16:creationId xmlns:a16="http://schemas.microsoft.com/office/drawing/2014/main" id="{B895EECE-8814-364B-ABEF-BDFDB5B69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66" name="AutoShape 55">
                <a:extLst>
                  <a:ext uri="{FF2B5EF4-FFF2-40B4-BE49-F238E27FC236}">
                    <a16:creationId xmlns:a16="http://schemas.microsoft.com/office/drawing/2014/main" id="{19862CEA-43CD-F949-9939-14C77DA0F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AF3B098B-3C77-8047-942A-938B768EC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6" name="Rectangle 57">
              <a:extLst>
                <a:ext uri="{FF2B5EF4-FFF2-40B4-BE49-F238E27FC236}">
                  <a16:creationId xmlns:a16="http://schemas.microsoft.com/office/drawing/2014/main" id="{B55EF1A5-9C91-874D-A21C-9283813B9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47" name="Group 58">
              <a:extLst>
                <a:ext uri="{FF2B5EF4-FFF2-40B4-BE49-F238E27FC236}">
                  <a16:creationId xmlns:a16="http://schemas.microsoft.com/office/drawing/2014/main" id="{4BE447F1-4065-604D-9C52-935316AF9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59">
                <a:extLst>
                  <a:ext uri="{FF2B5EF4-FFF2-40B4-BE49-F238E27FC236}">
                    <a16:creationId xmlns:a16="http://schemas.microsoft.com/office/drawing/2014/main" id="{B6AF28E0-3DFD-B648-BA8B-C954368CE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64" name="AutoShape 60">
                <a:extLst>
                  <a:ext uri="{FF2B5EF4-FFF2-40B4-BE49-F238E27FC236}">
                    <a16:creationId xmlns:a16="http://schemas.microsoft.com/office/drawing/2014/main" id="{CD352178-7C9F-9247-ADEE-3A9C5EEDD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48" name="Freeform 61">
              <a:extLst>
                <a:ext uri="{FF2B5EF4-FFF2-40B4-BE49-F238E27FC236}">
                  <a16:creationId xmlns:a16="http://schemas.microsoft.com/office/drawing/2014/main" id="{167E2C73-34F7-5443-B80D-3E31BC266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grpSp>
          <p:nvGrpSpPr>
            <p:cNvPr id="49" name="Group 62">
              <a:extLst>
                <a:ext uri="{FF2B5EF4-FFF2-40B4-BE49-F238E27FC236}">
                  <a16:creationId xmlns:a16="http://schemas.microsoft.com/office/drawing/2014/main" id="{FD3C1C1A-4BE2-8A4D-B7D1-6FE82CCD5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3">
                <a:extLst>
                  <a:ext uri="{FF2B5EF4-FFF2-40B4-BE49-F238E27FC236}">
                    <a16:creationId xmlns:a16="http://schemas.microsoft.com/office/drawing/2014/main" id="{37F891D2-79F1-BA40-9E94-2CB7F92C3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62" name="AutoShape 64">
                <a:extLst>
                  <a:ext uri="{FF2B5EF4-FFF2-40B4-BE49-F238E27FC236}">
                    <a16:creationId xmlns:a16="http://schemas.microsoft.com/office/drawing/2014/main" id="{A6F14F93-50F0-1D44-A328-C58C4810E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50" name="Rectangle 65">
              <a:extLst>
                <a:ext uri="{FF2B5EF4-FFF2-40B4-BE49-F238E27FC236}">
                  <a16:creationId xmlns:a16="http://schemas.microsoft.com/office/drawing/2014/main" id="{002C4B61-E0A4-9947-A2B8-C5E4A183D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03750C04-4651-264E-A820-846CC991E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" name="Freeform 67">
              <a:extLst>
                <a:ext uri="{FF2B5EF4-FFF2-40B4-BE49-F238E27FC236}">
                  <a16:creationId xmlns:a16="http://schemas.microsoft.com/office/drawing/2014/main" id="{8FAC3F30-F8EF-E042-AB16-84DEBD8CD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3" name="Oval 68">
              <a:extLst>
                <a:ext uri="{FF2B5EF4-FFF2-40B4-BE49-F238E27FC236}">
                  <a16:creationId xmlns:a16="http://schemas.microsoft.com/office/drawing/2014/main" id="{0AC7D83A-6568-AE4B-9387-52663F18F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54" name="Freeform 69">
              <a:extLst>
                <a:ext uri="{FF2B5EF4-FFF2-40B4-BE49-F238E27FC236}">
                  <a16:creationId xmlns:a16="http://schemas.microsoft.com/office/drawing/2014/main" id="{1F36BF90-AD45-4E43-863B-F7093519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5" name="AutoShape 70">
              <a:extLst>
                <a:ext uri="{FF2B5EF4-FFF2-40B4-BE49-F238E27FC236}">
                  <a16:creationId xmlns:a16="http://schemas.microsoft.com/office/drawing/2014/main" id="{F5B54DD4-D0E2-AF41-9405-9DCDB2D7E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56" name="AutoShape 71">
              <a:extLst>
                <a:ext uri="{FF2B5EF4-FFF2-40B4-BE49-F238E27FC236}">
                  <a16:creationId xmlns:a16="http://schemas.microsoft.com/office/drawing/2014/main" id="{23D73537-49F7-C342-B924-696A08B3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57" name="Oval 72">
              <a:extLst>
                <a:ext uri="{FF2B5EF4-FFF2-40B4-BE49-F238E27FC236}">
                  <a16:creationId xmlns:a16="http://schemas.microsoft.com/office/drawing/2014/main" id="{BC45042D-B8F2-A44D-9D8F-FC3BBA5D9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58" name="Oval 73">
              <a:extLst>
                <a:ext uri="{FF2B5EF4-FFF2-40B4-BE49-F238E27FC236}">
                  <a16:creationId xmlns:a16="http://schemas.microsoft.com/office/drawing/2014/main" id="{B9F22805-FC3E-6544-AABA-20E89AF95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9" name="Oval 74">
              <a:extLst>
                <a:ext uri="{FF2B5EF4-FFF2-40B4-BE49-F238E27FC236}">
                  <a16:creationId xmlns:a16="http://schemas.microsoft.com/office/drawing/2014/main" id="{EB68854B-BAC2-D941-B3A2-A5819DC3E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60" name="Rectangle 75">
              <a:extLst>
                <a:ext uri="{FF2B5EF4-FFF2-40B4-BE49-F238E27FC236}">
                  <a16:creationId xmlns:a16="http://schemas.microsoft.com/office/drawing/2014/main" id="{D02DEB6D-1661-D243-AA4D-D82ACE64A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</p:grpSp>
      <p:grpSp>
        <p:nvGrpSpPr>
          <p:cNvPr id="69" name="Group 76">
            <a:extLst>
              <a:ext uri="{FF2B5EF4-FFF2-40B4-BE49-F238E27FC236}">
                <a16:creationId xmlns:a16="http://schemas.microsoft.com/office/drawing/2014/main" id="{DCF55C78-47F8-BB4D-B7DC-932793317724}"/>
              </a:ext>
            </a:extLst>
          </p:cNvPr>
          <p:cNvGrpSpPr>
            <a:grpSpLocks/>
          </p:cNvGrpSpPr>
          <p:nvPr/>
        </p:nvGrpSpPr>
        <p:grpSpPr bwMode="auto">
          <a:xfrm>
            <a:off x="7700568" y="2067487"/>
            <a:ext cx="698500" cy="709613"/>
            <a:chOff x="-44" y="1473"/>
            <a:chExt cx="981" cy="1105"/>
          </a:xfrm>
        </p:grpSpPr>
        <p:pic>
          <p:nvPicPr>
            <p:cNvPr id="70" name="Picture 77" descr="desktop_computer_stylized_medium">
              <a:extLst>
                <a:ext uri="{FF2B5EF4-FFF2-40B4-BE49-F238E27FC236}">
                  <a16:creationId xmlns:a16="http://schemas.microsoft.com/office/drawing/2014/main" id="{DA88C7F5-3379-274A-B44E-AF12E56C2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FAA003F1-DCEB-8040-A71C-4C8DD7155D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2F7DE24-824D-8B4E-BB5F-5FEDF024EC8E}"/>
              </a:ext>
            </a:extLst>
          </p:cNvPr>
          <p:cNvGrpSpPr/>
          <p:nvPr/>
        </p:nvGrpSpPr>
        <p:grpSpPr>
          <a:xfrm>
            <a:off x="8211743" y="3942941"/>
            <a:ext cx="1673225" cy="337184"/>
            <a:chOff x="8211743" y="3942941"/>
            <a:chExt cx="1673225" cy="337184"/>
          </a:xfrm>
        </p:grpSpPr>
        <p:sp>
          <p:nvSpPr>
            <p:cNvPr id="77" name="Line 18">
              <a:extLst>
                <a:ext uri="{FF2B5EF4-FFF2-40B4-BE49-F238E27FC236}">
                  <a16:creationId xmlns:a16="http://schemas.microsoft.com/office/drawing/2014/main" id="{3D07B504-4294-484D-A15A-873F55BFA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3942941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C44DF33-D418-CB41-BFC5-96705F979CCC}"/>
                </a:ext>
              </a:extLst>
            </p:cNvPr>
            <p:cNvSpPr txBox="1"/>
            <p:nvPr/>
          </p:nvSpPr>
          <p:spPr>
            <a:xfrm rot="21106037">
              <a:off x="9382305" y="3972348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OK</a:t>
              </a:r>
              <a:endParaRPr lang="en-US" sz="1400" i="1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C6582D8-E5C3-E94C-91FA-DD082657187F}"/>
              </a:ext>
            </a:extLst>
          </p:cNvPr>
          <p:cNvGrpSpPr/>
          <p:nvPr/>
        </p:nvGrpSpPr>
        <p:grpSpPr>
          <a:xfrm>
            <a:off x="8220565" y="4654247"/>
            <a:ext cx="1673225" cy="307777"/>
            <a:chOff x="8220565" y="4654247"/>
            <a:chExt cx="1673225" cy="307777"/>
          </a:xfrm>
        </p:grpSpPr>
        <p:sp>
          <p:nvSpPr>
            <p:cNvPr id="82" name="Line 18">
              <a:extLst>
                <a:ext uri="{FF2B5EF4-FFF2-40B4-BE49-F238E27FC236}">
                  <a16:creationId xmlns:a16="http://schemas.microsoft.com/office/drawing/2014/main" id="{4C9BF12C-724F-3C4B-9FC7-C0EB27409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0565" y="465532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7DB85B-1569-344D-AC0D-B969F2CD0B87}"/>
                </a:ext>
              </a:extLst>
            </p:cNvPr>
            <p:cNvSpPr txBox="1"/>
            <p:nvPr/>
          </p:nvSpPr>
          <p:spPr>
            <a:xfrm rot="21106037">
              <a:off x="9360647" y="4654247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OK</a:t>
              </a:r>
              <a:endParaRPr lang="en-US" sz="1400" i="1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AAF2513-9DD5-1A4B-B41D-1AFE8BDB247D}"/>
              </a:ext>
            </a:extLst>
          </p:cNvPr>
          <p:cNvGrpSpPr/>
          <p:nvPr/>
        </p:nvGrpSpPr>
        <p:grpSpPr>
          <a:xfrm>
            <a:off x="8226030" y="4881121"/>
            <a:ext cx="1684338" cy="344172"/>
            <a:chOff x="8226030" y="4881121"/>
            <a:chExt cx="1684338" cy="344172"/>
          </a:xfrm>
        </p:grpSpPr>
        <p:sp>
          <p:nvSpPr>
            <p:cNvPr id="86" name="Line 17">
              <a:extLst>
                <a:ext uri="{FF2B5EF4-FFF2-40B4-BE49-F238E27FC236}">
                  <a16:creationId xmlns:a16="http://schemas.microsoft.com/office/drawing/2014/main" id="{33143F67-A599-EE4C-988D-1E52584BC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499071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F421034-4844-1843-9EDF-80D2D2191FFC}"/>
                </a:ext>
              </a:extLst>
            </p:cNvPr>
            <p:cNvSpPr txBox="1"/>
            <p:nvPr/>
          </p:nvSpPr>
          <p:spPr>
            <a:xfrm rot="460210">
              <a:off x="8601378" y="4881121"/>
              <a:ext cx="1126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unlock </a:t>
              </a:r>
              <a:r>
                <a:rPr lang="en-US" sz="1400" i="1" dirty="0"/>
                <a:t>X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2E6B42D-EC51-CD42-8E76-639F17FF9C82}"/>
              </a:ext>
            </a:extLst>
          </p:cNvPr>
          <p:cNvGrpSpPr/>
          <p:nvPr/>
        </p:nvGrpSpPr>
        <p:grpSpPr>
          <a:xfrm>
            <a:off x="8211743" y="5253900"/>
            <a:ext cx="1673225" cy="336684"/>
            <a:chOff x="8211743" y="5253900"/>
            <a:chExt cx="1673225" cy="336684"/>
          </a:xfrm>
        </p:grpSpPr>
        <p:sp>
          <p:nvSpPr>
            <p:cNvPr id="87" name="Line 18">
              <a:extLst>
                <a:ext uri="{FF2B5EF4-FFF2-40B4-BE49-F238E27FC236}">
                  <a16:creationId xmlns:a16="http://schemas.microsoft.com/office/drawing/2014/main" id="{981C6A97-493C-1541-8F46-FB6401EE6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525390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E6BC057-143C-EA4C-9758-617A540239BE}"/>
                </a:ext>
              </a:extLst>
            </p:cNvPr>
            <p:cNvSpPr txBox="1"/>
            <p:nvPr/>
          </p:nvSpPr>
          <p:spPr>
            <a:xfrm rot="21106037">
              <a:off x="9373746" y="5282807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OK</a:t>
              </a:r>
              <a:endParaRPr lang="en-US" sz="1400" i="1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2585BB-270F-6343-8338-140BA89C7E52}"/>
              </a:ext>
            </a:extLst>
          </p:cNvPr>
          <p:cNvGrpSpPr/>
          <p:nvPr/>
        </p:nvGrpSpPr>
        <p:grpSpPr>
          <a:xfrm>
            <a:off x="8226030" y="3575737"/>
            <a:ext cx="1696234" cy="338597"/>
            <a:chOff x="8226030" y="3575737"/>
            <a:chExt cx="1696234" cy="338597"/>
          </a:xfrm>
        </p:grpSpPr>
        <p:sp>
          <p:nvSpPr>
            <p:cNvPr id="76" name="Line 17">
              <a:extLst>
                <a:ext uri="{FF2B5EF4-FFF2-40B4-BE49-F238E27FC236}">
                  <a16:creationId xmlns:a16="http://schemas.microsoft.com/office/drawing/2014/main" id="{06976B72-BDF3-7C48-82E3-924EF74F5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3679752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D38CDC-448B-6D46-8D67-92FCAC24452A}"/>
                </a:ext>
              </a:extLst>
            </p:cNvPr>
            <p:cNvSpPr txBox="1"/>
            <p:nvPr/>
          </p:nvSpPr>
          <p:spPr>
            <a:xfrm rot="460210">
              <a:off x="8589335" y="3575737"/>
              <a:ext cx="1332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update </a:t>
              </a:r>
              <a:r>
                <a:rPr lang="en-US" sz="1400" i="1" dirty="0"/>
                <a:t>X      X’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96C1467-1B22-FD48-8EA3-AAA9DBA798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1367" y="3750644"/>
              <a:ext cx="221806" cy="28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BE549BD-AAEC-8444-851F-3374194952CD}"/>
              </a:ext>
            </a:extLst>
          </p:cNvPr>
          <p:cNvGrpSpPr/>
          <p:nvPr/>
        </p:nvGrpSpPr>
        <p:grpSpPr>
          <a:xfrm>
            <a:off x="8234852" y="4259764"/>
            <a:ext cx="1684338" cy="366949"/>
            <a:chOff x="8234852" y="4259764"/>
            <a:chExt cx="1684338" cy="366949"/>
          </a:xfrm>
        </p:grpSpPr>
        <p:sp>
          <p:nvSpPr>
            <p:cNvPr id="81" name="Line 17">
              <a:extLst>
                <a:ext uri="{FF2B5EF4-FFF2-40B4-BE49-F238E27FC236}">
                  <a16:creationId xmlns:a16="http://schemas.microsoft.com/office/drawing/2014/main" id="{BD9CD2B5-5BAD-F64E-ABCA-CBF632B90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4852" y="439213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C94E783-4022-4840-9168-04845DD3C6E1}"/>
                </a:ext>
              </a:extLst>
            </p:cNvPr>
            <p:cNvSpPr txBox="1"/>
            <p:nvPr/>
          </p:nvSpPr>
          <p:spPr>
            <a:xfrm rot="460210">
              <a:off x="8600615" y="4259764"/>
              <a:ext cx="1257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update </a:t>
              </a:r>
              <a:r>
                <a:rPr lang="en-US" sz="1400" i="1" dirty="0"/>
                <a:t>X      X’’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91273DD-2DB7-7D46-A38E-BB2C165693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9955" y="4436145"/>
              <a:ext cx="221806" cy="28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7AF7376-17A3-D741-91E5-0D8534607D08}"/>
              </a:ext>
            </a:extLst>
          </p:cNvPr>
          <p:cNvGrpSpPr/>
          <p:nvPr/>
        </p:nvGrpSpPr>
        <p:grpSpPr>
          <a:xfrm>
            <a:off x="8226030" y="2820539"/>
            <a:ext cx="1684338" cy="362594"/>
            <a:chOff x="8226030" y="2820539"/>
            <a:chExt cx="1684338" cy="3625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70E437-30BF-E34D-A36A-B1465B8979C1}"/>
                </a:ext>
              </a:extLst>
            </p:cNvPr>
            <p:cNvSpPr txBox="1"/>
            <p:nvPr/>
          </p:nvSpPr>
          <p:spPr>
            <a:xfrm rot="460210">
              <a:off x="8283881" y="2820539"/>
              <a:ext cx="15606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lock data record </a:t>
              </a:r>
              <a:r>
                <a:rPr lang="en-US" sz="1400" i="1" dirty="0"/>
                <a:t>X</a:t>
              </a: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226EF0C1-2237-8E46-AB56-8D689EE5C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294855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D140EC4-5DA8-F040-BC23-C3A90A90AE49}"/>
              </a:ext>
            </a:extLst>
          </p:cNvPr>
          <p:cNvGrpSpPr/>
          <p:nvPr/>
        </p:nvGrpSpPr>
        <p:grpSpPr>
          <a:xfrm>
            <a:off x="8211743" y="3211740"/>
            <a:ext cx="1673225" cy="326272"/>
            <a:chOff x="8211743" y="3211740"/>
            <a:chExt cx="1673225" cy="326272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C78912E7-84E1-824B-B855-60DAC36E5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321174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39CDE70-7C81-BB40-B7E7-D376841A3505}"/>
                </a:ext>
              </a:extLst>
            </p:cNvPr>
            <p:cNvSpPr txBox="1"/>
            <p:nvPr/>
          </p:nvSpPr>
          <p:spPr>
            <a:xfrm rot="21106037">
              <a:off x="9368027" y="3230235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OK</a:t>
              </a:r>
              <a:endParaRPr lang="en-US" sz="1400" i="1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FE3FF41-4F60-4C4F-85AB-4CC4494FF63A}"/>
              </a:ext>
            </a:extLst>
          </p:cNvPr>
          <p:cNvGrpSpPr/>
          <p:nvPr/>
        </p:nvGrpSpPr>
        <p:grpSpPr>
          <a:xfrm>
            <a:off x="10136156" y="2957082"/>
            <a:ext cx="522425" cy="400110"/>
            <a:chOff x="10136156" y="2957082"/>
            <a:chExt cx="522425" cy="400110"/>
          </a:xfrm>
        </p:grpSpPr>
        <p:sp>
          <p:nvSpPr>
            <p:cNvPr id="91" name="AutoShape 327">
              <a:extLst>
                <a:ext uri="{FF2B5EF4-FFF2-40B4-BE49-F238E27FC236}">
                  <a16:creationId xmlns:a16="http://schemas.microsoft.com/office/drawing/2014/main" id="{819E3430-D00B-DE4A-BF76-DA4F707F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A7AE3A8-B4B7-5D45-9040-2EECD223536E}"/>
                </a:ext>
              </a:extLst>
            </p:cNvPr>
            <p:cNvSpPr txBox="1"/>
            <p:nvPr/>
          </p:nvSpPr>
          <p:spPr>
            <a:xfrm>
              <a:off x="10364121" y="3049415"/>
              <a:ext cx="294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X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E64171ED-8243-0748-A18D-E9E66AB8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sp>
        <p:nvSpPr>
          <p:cNvPr id="102" name="AutoShape 327">
            <a:extLst>
              <a:ext uri="{FF2B5EF4-FFF2-40B4-BE49-F238E27FC236}">
                <a16:creationId xmlns:a16="http://schemas.microsoft.com/office/drawing/2014/main" id="{94D2C5FA-36D2-234A-8CDE-D9DE43DC6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7378" y="2195369"/>
            <a:ext cx="510086" cy="40011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67923B-2554-D94F-98BF-5970F66E0A80}"/>
              </a:ext>
            </a:extLst>
          </p:cNvPr>
          <p:cNvSpPr txBox="1"/>
          <p:nvPr/>
        </p:nvSpPr>
        <p:spPr>
          <a:xfrm>
            <a:off x="10383166" y="2287702"/>
            <a:ext cx="29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B5B74FE-39C8-5B43-9432-6DE5518154FD}"/>
              </a:ext>
            </a:extLst>
          </p:cNvPr>
          <p:cNvGrpSpPr/>
          <p:nvPr/>
        </p:nvGrpSpPr>
        <p:grpSpPr>
          <a:xfrm>
            <a:off x="10132163" y="3702128"/>
            <a:ext cx="592569" cy="400110"/>
            <a:chOff x="10136156" y="2957082"/>
            <a:chExt cx="592569" cy="400110"/>
          </a:xfrm>
        </p:grpSpPr>
        <p:sp>
          <p:nvSpPr>
            <p:cNvPr id="107" name="AutoShape 327">
              <a:extLst>
                <a:ext uri="{FF2B5EF4-FFF2-40B4-BE49-F238E27FC236}">
                  <a16:creationId xmlns:a16="http://schemas.microsoft.com/office/drawing/2014/main" id="{8B16F450-5DEA-8B45-B210-945CA6750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2167ECA-B9B2-4E40-82B0-9F43976F24FE}"/>
                </a:ext>
              </a:extLst>
            </p:cNvPr>
            <p:cNvSpPr txBox="1"/>
            <p:nvPr/>
          </p:nvSpPr>
          <p:spPr>
            <a:xfrm>
              <a:off x="10364121" y="3049415"/>
              <a:ext cx="36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X’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06DE726C-08C5-5346-B762-9B140BCB8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E55A0D6-71A5-1D45-8A52-331867F92A1A}"/>
              </a:ext>
            </a:extLst>
          </p:cNvPr>
          <p:cNvGrpSpPr/>
          <p:nvPr/>
        </p:nvGrpSpPr>
        <p:grpSpPr>
          <a:xfrm>
            <a:off x="10128170" y="4447174"/>
            <a:ext cx="592569" cy="400110"/>
            <a:chOff x="10136156" y="2957082"/>
            <a:chExt cx="592569" cy="400110"/>
          </a:xfrm>
        </p:grpSpPr>
        <p:sp>
          <p:nvSpPr>
            <p:cNvPr id="111" name="AutoShape 327">
              <a:extLst>
                <a:ext uri="{FF2B5EF4-FFF2-40B4-BE49-F238E27FC236}">
                  <a16:creationId xmlns:a16="http://schemas.microsoft.com/office/drawing/2014/main" id="{AD90F81E-B5AA-6341-8460-5E051080A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02956FF-BB8D-6149-9012-24692DD7049D}"/>
                </a:ext>
              </a:extLst>
            </p:cNvPr>
            <p:cNvSpPr txBox="1"/>
            <p:nvPr/>
          </p:nvSpPr>
          <p:spPr>
            <a:xfrm>
              <a:off x="10364121" y="3049415"/>
              <a:ext cx="36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X’’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E37BA2D-D932-D14B-9FD2-5FE1BA0B7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EB7CAB0-F376-054D-A184-1987E69E5578}"/>
              </a:ext>
            </a:extLst>
          </p:cNvPr>
          <p:cNvGrpSpPr/>
          <p:nvPr/>
        </p:nvGrpSpPr>
        <p:grpSpPr>
          <a:xfrm>
            <a:off x="10126354" y="5192220"/>
            <a:ext cx="726072" cy="400110"/>
            <a:chOff x="10138333" y="2957082"/>
            <a:chExt cx="726072" cy="400110"/>
          </a:xfrm>
        </p:grpSpPr>
        <p:sp>
          <p:nvSpPr>
            <p:cNvPr id="115" name="AutoShape 327">
              <a:extLst>
                <a:ext uri="{FF2B5EF4-FFF2-40B4-BE49-F238E27FC236}">
                  <a16:creationId xmlns:a16="http://schemas.microsoft.com/office/drawing/2014/main" id="{0D7E10F2-D009-F14B-82D2-F08AB2218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7935EAA-1BE1-5D4A-BB6F-A7C69F071ADD}"/>
                </a:ext>
              </a:extLst>
            </p:cNvPr>
            <p:cNvSpPr txBox="1"/>
            <p:nvPr/>
          </p:nvSpPr>
          <p:spPr>
            <a:xfrm>
              <a:off x="10364121" y="3049415"/>
              <a:ext cx="500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X’’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F306746-EF4C-B446-9F1D-1D85D8A99FAC}"/>
              </a:ext>
            </a:extLst>
          </p:cNvPr>
          <p:cNvSpPr txBox="1"/>
          <p:nvPr/>
        </p:nvSpPr>
        <p:spPr>
          <a:xfrm>
            <a:off x="7895870" y="4140346"/>
            <a:ext cx="41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00A3"/>
                </a:solidFill>
              </a:rPr>
              <a:t>t’</a:t>
            </a:r>
            <a:endParaRPr lang="en-US" sz="1600" i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0C0AC55-7635-2346-85C0-10B75BF4C445}"/>
              </a:ext>
            </a:extLst>
          </p:cNvPr>
          <p:cNvSpPr txBox="1"/>
          <p:nvPr/>
        </p:nvSpPr>
        <p:spPr>
          <a:xfrm>
            <a:off x="7384517" y="5969340"/>
            <a:ext cx="4115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Q: </a:t>
            </a:r>
            <a:r>
              <a:rPr lang="en-US" sz="1600" dirty="0"/>
              <a:t>what happens if network connection or client crashes at </a:t>
            </a:r>
            <a:r>
              <a:rPr lang="en-US" sz="1600" i="1" dirty="0"/>
              <a:t>t’ </a:t>
            </a:r>
            <a:r>
              <a:rPr lang="en-US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78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93" name="Rectangle 3">
            <a:extLst>
              <a:ext uri="{FF2B5EF4-FFF2-40B4-BE49-F238E27FC236}">
                <a16:creationId xmlns:a16="http://schemas.microsoft.com/office/drawing/2014/main" id="{044314F4-5E29-A342-9469-ED1D194C2BEE}"/>
              </a:ext>
            </a:extLst>
          </p:cNvPr>
          <p:cNvSpPr txBox="1">
            <a:spLocks noChangeArrowheads="1"/>
          </p:cNvSpPr>
          <p:nvPr/>
        </p:nvSpPr>
        <p:spPr>
          <a:xfrm>
            <a:off x="622608" y="1452389"/>
            <a:ext cx="6335547" cy="488791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Web sites and client browser  use </a:t>
            </a: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cookies</a:t>
            </a:r>
            <a:r>
              <a:rPr lang="en-US" altLang="en-US" sz="3200" dirty="0">
                <a:ea typeface="ＭＳ Ｐゴシック" panose="020B0600070205080204" pitchFamily="34" charset="-128"/>
              </a:rPr>
              <a:t> to maintain some state between transactions</a:t>
            </a:r>
          </a:p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four components: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1) cookie header line of HTTP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response</a:t>
            </a:r>
            <a:r>
              <a:rPr lang="en-US" altLang="en-US" sz="2800" dirty="0">
                <a:ea typeface="ＭＳ Ｐゴシック" panose="020B0600070205080204" pitchFamily="34" charset="-128"/>
              </a:rPr>
              <a:t> message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2) cookie header line in next HTTP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request</a:t>
            </a:r>
            <a:r>
              <a:rPr lang="en-US" altLang="en-US" sz="2800" dirty="0">
                <a:ea typeface="ＭＳ Ｐゴシック" panose="020B0600070205080204" pitchFamily="34" charset="-128"/>
              </a:rPr>
              <a:t> message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3) cookie file kept on user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host, managed by user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browser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4) back-end database at Web site</a:t>
            </a:r>
          </a:p>
        </p:txBody>
      </p:sp>
      <p:sp>
        <p:nvSpPr>
          <p:cNvPr id="94" name="Rectangle 4">
            <a:extLst>
              <a:ext uri="{FF2B5EF4-FFF2-40B4-BE49-F238E27FC236}">
                <a16:creationId xmlns:a16="http://schemas.microsoft.com/office/drawing/2014/main" id="{26408C84-4366-9C43-B55D-97AC8C9FA33A}"/>
              </a:ext>
            </a:extLst>
          </p:cNvPr>
          <p:cNvSpPr txBox="1">
            <a:spLocks noChangeArrowheads="1"/>
          </p:cNvSpPr>
          <p:nvPr/>
        </p:nvSpPr>
        <p:spPr>
          <a:xfrm>
            <a:off x="7599363" y="1452389"/>
            <a:ext cx="4363453" cy="502573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11113">
              <a:buFont typeface="Wingdings" charset="0"/>
              <a:buNone/>
              <a:defRPr/>
            </a:pPr>
            <a:r>
              <a:rPr lang="en-US" dirty="0">
                <a:solidFill>
                  <a:srgbClr val="0000A3"/>
                </a:solidFill>
              </a:rPr>
              <a:t>Example:</a:t>
            </a:r>
          </a:p>
          <a:p>
            <a:pPr marL="233363" indent="-233363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sz="2400" dirty="0"/>
              <a:t>Susan uses browser on laptop, visits specific e-commerce site for first time</a:t>
            </a:r>
          </a:p>
          <a:p>
            <a:pPr marL="233363" indent="-233363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sz="2400" dirty="0"/>
              <a:t>when initial HTTP requests arrives at site, site creates: </a:t>
            </a:r>
          </a:p>
          <a:p>
            <a:pPr marL="685800" lvl="1" indent="-228600">
              <a:spcBef>
                <a:spcPts val="600"/>
              </a:spcBef>
              <a:buFont typeface="Arial"/>
              <a:buChar char="•"/>
              <a:defRPr/>
            </a:pPr>
            <a:r>
              <a:rPr lang="en-US" dirty="0"/>
              <a:t>unique ID (aka “cookie”)</a:t>
            </a:r>
          </a:p>
          <a:p>
            <a:pPr marL="685800" lvl="1" indent="-228600">
              <a:spcBef>
                <a:spcPts val="600"/>
              </a:spcBef>
              <a:buFont typeface="Arial"/>
              <a:buChar char="•"/>
              <a:defRPr/>
            </a:pPr>
            <a:r>
              <a:rPr lang="en-US" dirty="0"/>
              <a:t>entry in backend database for ID</a:t>
            </a:r>
          </a:p>
          <a:p>
            <a:pPr marL="342900" indent="-228600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/>
              <a:t>subsequent HTTP requests from Susan to this site will contain cookie ID value, allowing site to “identify” Susan</a:t>
            </a:r>
          </a:p>
        </p:txBody>
      </p:sp>
    </p:spTree>
    <p:extLst>
      <p:ext uri="{BB962C8B-B14F-4D97-AF65-F5344CB8AC3E}">
        <p14:creationId xmlns:p14="http://schemas.microsoft.com/office/powerpoint/2010/main" val="423063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96" name="Text Box 5">
            <a:extLst>
              <a:ext uri="{FF2B5EF4-FFF2-40B4-BE49-F238E27FC236}">
                <a16:creationId xmlns:a16="http://schemas.microsoft.com/office/drawing/2014/main" id="{BDD58876-57D5-6242-A5A0-1F4F57BB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674" y="1266659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client</a:t>
            </a:r>
          </a:p>
        </p:txBody>
      </p:sp>
      <p:sp>
        <p:nvSpPr>
          <p:cNvPr id="97" name="Text Box 6">
            <a:extLst>
              <a:ext uri="{FF2B5EF4-FFF2-40B4-BE49-F238E27FC236}">
                <a16:creationId xmlns:a16="http://schemas.microsoft.com/office/drawing/2014/main" id="{2C7DB634-32FD-8242-867E-9B9E0867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999" y="1555531"/>
            <a:ext cx="966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server</a:t>
            </a:r>
          </a:p>
        </p:txBody>
      </p:sp>
      <p:grpSp>
        <p:nvGrpSpPr>
          <p:cNvPr id="98" name="Group 90">
            <a:extLst>
              <a:ext uri="{FF2B5EF4-FFF2-40B4-BE49-F238E27FC236}">
                <a16:creationId xmlns:a16="http://schemas.microsoft.com/office/drawing/2014/main" id="{94011BFB-FD4F-E449-8218-8F0FBC795682}"/>
              </a:ext>
            </a:extLst>
          </p:cNvPr>
          <p:cNvGrpSpPr>
            <a:grpSpLocks/>
          </p:cNvGrpSpPr>
          <p:nvPr/>
        </p:nvGrpSpPr>
        <p:grpSpPr bwMode="auto">
          <a:xfrm>
            <a:off x="2996806" y="4057653"/>
            <a:ext cx="3873500" cy="458788"/>
            <a:chOff x="1414" y="2657"/>
            <a:chExt cx="2440" cy="289"/>
          </a:xfrm>
        </p:grpSpPr>
        <p:sp>
          <p:nvSpPr>
            <p:cNvPr id="99" name="Line 16">
              <a:extLst>
                <a:ext uri="{FF2B5EF4-FFF2-40B4-BE49-F238E27FC236}">
                  <a16:creationId xmlns:a16="http://schemas.microsoft.com/office/drawing/2014/main" id="{88BDB1BC-CF22-D740-8FD0-3286D32A2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2657"/>
              <a:ext cx="2440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grpSp>
          <p:nvGrpSpPr>
            <p:cNvPr id="100" name="Group 17">
              <a:extLst>
                <a:ext uri="{FF2B5EF4-FFF2-40B4-BE49-F238E27FC236}">
                  <a16:creationId xmlns:a16="http://schemas.microsoft.com/office/drawing/2014/main" id="{1663D802-36E9-1C4C-BFE3-BD3D00335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3" y="2694"/>
              <a:ext cx="1897" cy="252"/>
              <a:chOff x="3268" y="2846"/>
              <a:chExt cx="1897" cy="252"/>
            </a:xfrm>
          </p:grpSpPr>
          <p:sp>
            <p:nvSpPr>
              <p:cNvPr id="101" name="Rectangle 18">
                <a:extLst>
                  <a:ext uri="{FF2B5EF4-FFF2-40B4-BE49-F238E27FC236}">
                    <a16:creationId xmlns:a16="http://schemas.microsoft.com/office/drawing/2014/main" id="{F3795387-184E-6040-B5E5-4A94444CF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2" name="Text Box 19">
                <a:extLst>
                  <a:ext uri="{FF2B5EF4-FFF2-40B4-BE49-F238E27FC236}">
                    <a16:creationId xmlns:a16="http://schemas.microsoft.com/office/drawing/2014/main" id="{1E8E6531-8FF1-1C40-8C70-630F4E147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897" cy="2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usual HTTP response msg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</p:grpSp>
      <p:grpSp>
        <p:nvGrpSpPr>
          <p:cNvPr id="103" name="Group 94">
            <a:extLst>
              <a:ext uri="{FF2B5EF4-FFF2-40B4-BE49-F238E27FC236}">
                <a16:creationId xmlns:a16="http://schemas.microsoft.com/office/drawing/2014/main" id="{A02DFDF0-ACF5-0944-BB01-BEA857B2408F}"/>
              </a:ext>
            </a:extLst>
          </p:cNvPr>
          <p:cNvGrpSpPr>
            <a:grpSpLocks/>
          </p:cNvGrpSpPr>
          <p:nvPr/>
        </p:nvGrpSpPr>
        <p:grpSpPr bwMode="auto">
          <a:xfrm>
            <a:off x="3002432" y="5867498"/>
            <a:ext cx="3859213" cy="463549"/>
            <a:chOff x="1392" y="3579"/>
            <a:chExt cx="2431" cy="292"/>
          </a:xfrm>
        </p:grpSpPr>
        <p:sp>
          <p:nvSpPr>
            <p:cNvPr id="104" name="Line 24">
              <a:extLst>
                <a:ext uri="{FF2B5EF4-FFF2-40B4-BE49-F238E27FC236}">
                  <a16:creationId xmlns:a16="http://schemas.microsoft.com/office/drawing/2014/main" id="{EEB16C5E-89E3-9248-A0E9-068D3F51C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579"/>
              <a:ext cx="2431" cy="2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07" name="Text Box 27">
              <a:extLst>
                <a:ext uri="{FF2B5EF4-FFF2-40B4-BE49-F238E27FC236}">
                  <a16:creationId xmlns:a16="http://schemas.microsoft.com/office/drawing/2014/main" id="{474B7C25-022E-B449-BFB7-79520686A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3619"/>
              <a:ext cx="1852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response msg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08" name="Text Box 59">
            <a:extLst>
              <a:ext uri="{FF2B5EF4-FFF2-40B4-BE49-F238E27FC236}">
                <a16:creationId xmlns:a16="http://schemas.microsoft.com/office/drawing/2014/main" id="{8FCE1392-BEBB-7649-A72C-5DBA31761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156" y="2293935"/>
            <a:ext cx="1787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cookie file</a:t>
            </a:r>
          </a:p>
        </p:txBody>
      </p:sp>
      <p:sp>
        <p:nvSpPr>
          <p:cNvPr id="109" name="Text Box 66">
            <a:extLst>
              <a:ext uri="{FF2B5EF4-FFF2-40B4-BE49-F238E27FC236}">
                <a16:creationId xmlns:a16="http://schemas.microsoft.com/office/drawing/2014/main" id="{0A6A1E02-F6BE-5D46-AD20-D1F7027FB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772" y="4672055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one week later:</a:t>
            </a:r>
          </a:p>
        </p:txBody>
      </p:sp>
      <p:grpSp>
        <p:nvGrpSpPr>
          <p:cNvPr id="110" name="Group 89">
            <a:extLst>
              <a:ext uri="{FF2B5EF4-FFF2-40B4-BE49-F238E27FC236}">
                <a16:creationId xmlns:a16="http://schemas.microsoft.com/office/drawing/2014/main" id="{40D8E44C-8C6C-D542-9BE7-10406B51CDF5}"/>
              </a:ext>
            </a:extLst>
          </p:cNvPr>
          <p:cNvGrpSpPr>
            <a:grpSpLocks/>
          </p:cNvGrpSpPr>
          <p:nvPr/>
        </p:nvGrpSpPr>
        <p:grpSpPr bwMode="auto">
          <a:xfrm>
            <a:off x="2998327" y="3429000"/>
            <a:ext cx="6777024" cy="1128713"/>
            <a:chOff x="1411" y="2261"/>
            <a:chExt cx="3533" cy="711"/>
          </a:xfrm>
        </p:grpSpPr>
        <p:sp>
          <p:nvSpPr>
            <p:cNvPr id="111" name="Line 12">
              <a:extLst>
                <a:ext uri="{FF2B5EF4-FFF2-40B4-BE49-F238E27FC236}">
                  <a16:creationId xmlns:a16="http://schemas.microsoft.com/office/drawing/2014/main" id="{153DBCD9-AEFE-0D4C-84B4-A29E1AAAC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361"/>
              <a:ext cx="2016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12" name="Text Box 15">
              <a:extLst>
                <a:ext uri="{FF2B5EF4-FFF2-40B4-BE49-F238E27FC236}">
                  <a16:creationId xmlns:a16="http://schemas.microsoft.com/office/drawing/2014/main" id="{B4EE3ACA-27BC-0046-99A0-E10CEAF86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request msg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cookie: 1678</a:t>
              </a:r>
            </a:p>
          </p:txBody>
        </p:sp>
        <p:sp>
          <p:nvSpPr>
            <p:cNvPr id="113" name="Text Box 28">
              <a:extLst>
                <a:ext uri="{FF2B5EF4-FFF2-40B4-BE49-F238E27FC236}">
                  <a16:creationId xmlns:a16="http://schemas.microsoft.com/office/drawing/2014/main" id="{E0C8E058-016B-9643-8EC4-38404A2A2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2332"/>
              <a:ext cx="60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cookie-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specific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action</a:t>
              </a:r>
            </a:p>
          </p:txBody>
        </p:sp>
        <p:sp>
          <p:nvSpPr>
            <p:cNvPr id="114" name="Line 42">
              <a:extLst>
                <a:ext uri="{FF2B5EF4-FFF2-40B4-BE49-F238E27FC236}">
                  <a16:creationId xmlns:a16="http://schemas.microsoft.com/office/drawing/2014/main" id="{AEE1E959-6738-514B-BC11-A0C6268B0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grpSp>
          <p:nvGrpSpPr>
            <p:cNvPr id="115" name="Group 83">
              <a:extLst>
                <a:ext uri="{FF2B5EF4-FFF2-40B4-BE49-F238E27FC236}">
                  <a16:creationId xmlns:a16="http://schemas.microsoft.com/office/drawing/2014/main" id="{B7857F88-08E3-E240-A20C-5162D2969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6" y="2363"/>
              <a:ext cx="539" cy="252"/>
              <a:chOff x="4306" y="2273"/>
              <a:chExt cx="539" cy="252"/>
            </a:xfrm>
          </p:grpSpPr>
          <p:sp>
            <p:nvSpPr>
              <p:cNvPr id="116" name="Rectangle 72">
                <a:extLst>
                  <a:ext uri="{FF2B5EF4-FFF2-40B4-BE49-F238E27FC236}">
                    <a16:creationId xmlns:a16="http://schemas.microsoft.com/office/drawing/2014/main" id="{597ACCEC-4FF2-6B40-8454-C2F1F6A7C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7" name="Text Box 43">
                <a:extLst>
                  <a:ext uri="{FF2B5EF4-FFF2-40B4-BE49-F238E27FC236}">
                    <a16:creationId xmlns:a16="http://schemas.microsoft.com/office/drawing/2014/main" id="{361D7D30-A4D4-5C44-878A-9FE3CEA44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3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access</a:t>
                </a:r>
              </a:p>
            </p:txBody>
          </p:sp>
        </p:grpSp>
      </p:grpSp>
      <p:grpSp>
        <p:nvGrpSpPr>
          <p:cNvPr id="118" name="Group 81">
            <a:extLst>
              <a:ext uri="{FF2B5EF4-FFF2-40B4-BE49-F238E27FC236}">
                <a16:creationId xmlns:a16="http://schemas.microsoft.com/office/drawing/2014/main" id="{CCEC4E82-EFC9-4646-BCEE-C0B8C7E94B5A}"/>
              </a:ext>
            </a:extLst>
          </p:cNvPr>
          <p:cNvGrpSpPr>
            <a:grpSpLocks/>
          </p:cNvGrpSpPr>
          <p:nvPr/>
        </p:nvGrpSpPr>
        <p:grpSpPr bwMode="auto">
          <a:xfrm>
            <a:off x="1704581" y="1762123"/>
            <a:ext cx="1066800" cy="565150"/>
            <a:chOff x="527" y="1047"/>
            <a:chExt cx="855" cy="486"/>
          </a:xfrm>
        </p:grpSpPr>
        <p:sp>
          <p:nvSpPr>
            <p:cNvPr id="119" name="AutoShape 67">
              <a:extLst>
                <a:ext uri="{FF2B5EF4-FFF2-40B4-BE49-F238E27FC236}">
                  <a16:creationId xmlns:a16="http://schemas.microsoft.com/office/drawing/2014/main" id="{3FF0F743-E4ED-2B41-96D3-06A33C244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20" name="Text Box 60">
              <a:extLst>
                <a:ext uri="{FF2B5EF4-FFF2-40B4-BE49-F238E27FC236}">
                  <a16:creationId xmlns:a16="http://schemas.microsoft.com/office/drawing/2014/main" id="{6117DA15-C6DD-B847-B11A-0D6EFDBC1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1193"/>
              <a:ext cx="80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ebay</a:t>
              </a: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 8734</a:t>
              </a:r>
            </a:p>
          </p:txBody>
        </p:sp>
      </p:grpSp>
      <p:grpSp>
        <p:nvGrpSpPr>
          <p:cNvPr id="121" name="Group 95">
            <a:extLst>
              <a:ext uri="{FF2B5EF4-FFF2-40B4-BE49-F238E27FC236}">
                <a16:creationId xmlns:a16="http://schemas.microsoft.com/office/drawing/2014/main" id="{6419469C-19C4-3947-B461-0398BDE5A56E}"/>
              </a:ext>
            </a:extLst>
          </p:cNvPr>
          <p:cNvGrpSpPr>
            <a:grpSpLocks/>
          </p:cNvGrpSpPr>
          <p:nvPr/>
        </p:nvGrpSpPr>
        <p:grpSpPr bwMode="auto">
          <a:xfrm>
            <a:off x="2952356" y="1946272"/>
            <a:ext cx="6972540" cy="1301749"/>
            <a:chOff x="1386" y="1327"/>
            <a:chExt cx="3730" cy="820"/>
          </a:xfrm>
        </p:grpSpPr>
        <p:sp>
          <p:nvSpPr>
            <p:cNvPr id="122" name="Line 4">
              <a:extLst>
                <a:ext uri="{FF2B5EF4-FFF2-40B4-BE49-F238E27FC236}">
                  <a16:creationId xmlns:a16="http://schemas.microsoft.com/office/drawing/2014/main" id="{53358BBA-04B8-9D40-89A7-C1749138D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23" name="Text Box 8">
              <a:extLst>
                <a:ext uri="{FF2B5EF4-FFF2-40B4-BE49-F238E27FC236}">
                  <a16:creationId xmlns:a16="http://schemas.microsoft.com/office/drawing/2014/main" id="{437463ED-2B74-A04D-85BF-36A6CD1AD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request msg</a:t>
              </a:r>
            </a:p>
          </p:txBody>
        </p:sp>
        <p:sp>
          <p:nvSpPr>
            <p:cNvPr id="124" name="Text Box 31">
              <a:extLst>
                <a:ext uri="{FF2B5EF4-FFF2-40B4-BE49-F238E27FC236}">
                  <a16:creationId xmlns:a16="http://schemas.microsoft.com/office/drawing/2014/main" id="{8689192D-F56C-1640-861C-3C443D419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1390"/>
              <a:ext cx="84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Amazon server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creates ID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1678 for user</a:t>
              </a:r>
              <a:endPara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125" name="Group 82">
              <a:extLst>
                <a:ext uri="{FF2B5EF4-FFF2-40B4-BE49-F238E27FC236}">
                  <a16:creationId xmlns:a16="http://schemas.microsoft.com/office/drawing/2014/main" id="{03DF1B1A-A9A9-854D-8891-346BB0DBAA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730"/>
              <a:ext cx="739" cy="417"/>
              <a:chOff x="4377" y="1640"/>
              <a:chExt cx="739" cy="417"/>
            </a:xfrm>
          </p:grpSpPr>
          <p:sp>
            <p:nvSpPr>
              <p:cNvPr id="126" name="Line 40">
                <a:extLst>
                  <a:ext uri="{FF2B5EF4-FFF2-40B4-BE49-F238E27FC236}">
                    <a16:creationId xmlns:a16="http://schemas.microsoft.com/office/drawing/2014/main" id="{52C051AD-65C2-504B-9A70-F8E72303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7" name="Rectangle 73">
                <a:extLst>
                  <a:ext uri="{FF2B5EF4-FFF2-40B4-BE49-F238E27FC236}">
                    <a16:creationId xmlns:a16="http://schemas.microsoft.com/office/drawing/2014/main" id="{7F34673E-5298-3241-9317-86EC3DD70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8" name="Text Box 41">
                <a:extLst>
                  <a:ext uri="{FF2B5EF4-FFF2-40B4-BE49-F238E27FC236}">
                    <a16:creationId xmlns:a16="http://schemas.microsoft.com/office/drawing/2014/main" id="{F17F9C36-958E-4C47-BE78-4A1A5F072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create</a:t>
                </a:r>
              </a:p>
              <a:p>
                <a:pPr marL="0" marR="0" lvl="0" indent="0" defTabSz="914400" eaLnBrk="0" fontAlgn="base" latinLnBrk="0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    entry</a:t>
                </a:r>
              </a:p>
            </p:txBody>
          </p:sp>
        </p:grpSp>
      </p:grpSp>
      <p:grpSp>
        <p:nvGrpSpPr>
          <p:cNvPr id="129" name="Group 88">
            <a:extLst>
              <a:ext uri="{FF2B5EF4-FFF2-40B4-BE49-F238E27FC236}">
                <a16:creationId xmlns:a16="http://schemas.microsoft.com/office/drawing/2014/main" id="{7A1CD3F5-FA12-5E48-9AC5-0FFB79FB2A15}"/>
              </a:ext>
            </a:extLst>
          </p:cNvPr>
          <p:cNvGrpSpPr>
            <a:grpSpLocks/>
          </p:cNvGrpSpPr>
          <p:nvPr/>
        </p:nvGrpSpPr>
        <p:grpSpPr bwMode="auto">
          <a:xfrm>
            <a:off x="1675603" y="2474086"/>
            <a:ext cx="5151555" cy="890270"/>
            <a:chOff x="462" y="1603"/>
            <a:chExt cx="3550" cy="719"/>
          </a:xfrm>
        </p:grpSpPr>
        <p:sp>
          <p:nvSpPr>
            <p:cNvPr id="130" name="Line 9">
              <a:extLst>
                <a:ext uri="{FF2B5EF4-FFF2-40B4-BE49-F238E27FC236}">
                  <a16:creationId xmlns:a16="http://schemas.microsoft.com/office/drawing/2014/main" id="{34D0E0B7-0FCE-BB41-80D4-74036A275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" y="1603"/>
              <a:ext cx="2608" cy="2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31" name="Text Box 11">
              <a:extLst>
                <a:ext uri="{FF2B5EF4-FFF2-40B4-BE49-F238E27FC236}">
                  <a16:creationId xmlns:a16="http://schemas.microsoft.com/office/drawing/2014/main" id="{C2A582BF-35AD-EC42-8C5E-BCF7C4420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5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response 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set-cookie: 1678 </a:t>
              </a:r>
            </a:p>
          </p:txBody>
        </p:sp>
        <p:grpSp>
          <p:nvGrpSpPr>
            <p:cNvPr id="132" name="Group 76">
              <a:extLst>
                <a:ext uri="{FF2B5EF4-FFF2-40B4-BE49-F238E27FC236}">
                  <a16:creationId xmlns:a16="http://schemas.microsoft.com/office/drawing/2014/main" id="{9B50E41F-6BE8-5B41-B57A-83E988A05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" y="1836"/>
              <a:ext cx="1004" cy="486"/>
              <a:chOff x="687" y="1746"/>
              <a:chExt cx="1004" cy="486"/>
            </a:xfrm>
          </p:grpSpPr>
          <p:sp>
            <p:nvSpPr>
              <p:cNvPr id="133" name="AutoShape 74">
                <a:extLst>
                  <a:ext uri="{FF2B5EF4-FFF2-40B4-BE49-F238E27FC236}">
                    <a16:creationId xmlns:a16="http://schemas.microsoft.com/office/drawing/2014/main" id="{0B53BA64-2104-564F-AC68-42F70CD18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" y="1746"/>
                <a:ext cx="735" cy="486"/>
              </a:xfrm>
              <a:prstGeom prst="can">
                <a:avLst>
                  <a:gd name="adj" fmla="val 25000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4" name="Text Box 75">
                <a:extLst>
                  <a:ext uri="{FF2B5EF4-FFF2-40B4-BE49-F238E27FC236}">
                    <a16:creationId xmlns:a16="http://schemas.microsoft.com/office/drawing/2014/main" id="{40EF6721-60A7-E646-8306-ACE2C580A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" y="1836"/>
                <a:ext cx="10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ebay</a:t>
                </a: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 8734</a:t>
                </a:r>
              </a:p>
              <a:p>
                <a:pPr marL="0" marR="0" lvl="0" indent="0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amazon 1678</a:t>
                </a:r>
              </a:p>
            </p:txBody>
          </p:sp>
        </p:grpSp>
      </p:grpSp>
      <p:grpSp>
        <p:nvGrpSpPr>
          <p:cNvPr id="135" name="Group 93">
            <a:extLst>
              <a:ext uri="{FF2B5EF4-FFF2-40B4-BE49-F238E27FC236}">
                <a16:creationId xmlns:a16="http://schemas.microsoft.com/office/drawing/2014/main" id="{3301D1A0-4332-D44D-9339-6985DCD61D45}"/>
              </a:ext>
            </a:extLst>
          </p:cNvPr>
          <p:cNvGrpSpPr>
            <a:grpSpLocks/>
          </p:cNvGrpSpPr>
          <p:nvPr/>
        </p:nvGrpSpPr>
        <p:grpSpPr bwMode="auto">
          <a:xfrm>
            <a:off x="2994226" y="4365354"/>
            <a:ext cx="6781125" cy="2001838"/>
            <a:chOff x="1406" y="2641"/>
            <a:chExt cx="3562" cy="1261"/>
          </a:xfrm>
        </p:grpSpPr>
        <p:sp>
          <p:nvSpPr>
            <p:cNvPr id="136" name="Line 20">
              <a:extLst>
                <a:ext uri="{FF2B5EF4-FFF2-40B4-BE49-F238E27FC236}">
                  <a16:creationId xmlns:a16="http://schemas.microsoft.com/office/drawing/2014/main" id="{27A08B61-84D4-974B-B631-032C83422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3293"/>
              <a:ext cx="2032" cy="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C0FE6E20-0831-D147-9963-B3CABC0FF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request msg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cookie: 1678</a:t>
              </a:r>
            </a:p>
          </p:txBody>
        </p:sp>
        <p:sp>
          <p:nvSpPr>
            <p:cNvPr id="138" name="Text Box 29">
              <a:extLst>
                <a:ext uri="{FF2B5EF4-FFF2-40B4-BE49-F238E27FC236}">
                  <a16:creationId xmlns:a16="http://schemas.microsoft.com/office/drawing/2014/main" id="{8241B379-77A9-114B-8D91-05EAB5E6D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3262"/>
              <a:ext cx="60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cookie-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specific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action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E200A986-F657-7343-BB4C-41C023FA5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40" name="Text Box 71">
              <a:extLst>
                <a:ext uri="{FF2B5EF4-FFF2-40B4-BE49-F238E27FC236}">
                  <a16:creationId xmlns:a16="http://schemas.microsoft.com/office/drawing/2014/main" id="{CCBDD99D-1C5A-2749-9C7B-9D0A6E0A3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2939"/>
              <a:ext cx="539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access</a:t>
              </a:r>
            </a:p>
          </p:txBody>
        </p:sp>
      </p:grpSp>
      <p:grpSp>
        <p:nvGrpSpPr>
          <p:cNvPr id="141" name="Group 77">
            <a:extLst>
              <a:ext uri="{FF2B5EF4-FFF2-40B4-BE49-F238E27FC236}">
                <a16:creationId xmlns:a16="http://schemas.microsoft.com/office/drawing/2014/main" id="{147D74CA-2DA8-1241-A8E8-3EF2E932E88E}"/>
              </a:ext>
            </a:extLst>
          </p:cNvPr>
          <p:cNvGrpSpPr>
            <a:grpSpLocks/>
          </p:cNvGrpSpPr>
          <p:nvPr/>
        </p:nvGrpSpPr>
        <p:grpSpPr bwMode="auto">
          <a:xfrm>
            <a:off x="1655687" y="5113066"/>
            <a:ext cx="1389062" cy="633978"/>
            <a:chOff x="702" y="1746"/>
            <a:chExt cx="1004" cy="486"/>
          </a:xfrm>
        </p:grpSpPr>
        <p:sp>
          <p:nvSpPr>
            <p:cNvPr id="142" name="AutoShape 78">
              <a:extLst>
                <a:ext uri="{FF2B5EF4-FFF2-40B4-BE49-F238E27FC236}">
                  <a16:creationId xmlns:a16="http://schemas.microsoft.com/office/drawing/2014/main" id="{19C72BA2-8506-044E-A290-911BA7AE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1746"/>
              <a:ext cx="773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43" name="Text Box 79">
              <a:extLst>
                <a:ext uri="{FF2B5EF4-FFF2-40B4-BE49-F238E27FC236}">
                  <a16:creationId xmlns:a16="http://schemas.microsoft.com/office/drawing/2014/main" id="{DF0A1B9A-EFCF-7042-A14D-D22FE4D35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1851"/>
              <a:ext cx="10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ebay</a:t>
              </a: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 8734</a:t>
              </a:r>
            </a:p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amazon 1678</a:t>
              </a:r>
              <a:endPara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44" name="Text Box 80">
            <a:extLst>
              <a:ext uri="{FF2B5EF4-FFF2-40B4-BE49-F238E27FC236}">
                <a16:creationId xmlns:a16="http://schemas.microsoft.com/office/drawing/2014/main" id="{EC583638-A99A-9144-B11A-E459DCDD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963" y="2582111"/>
            <a:ext cx="11400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backend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database</a:t>
            </a:r>
          </a:p>
        </p:txBody>
      </p:sp>
      <p:sp>
        <p:nvSpPr>
          <p:cNvPr id="145" name="AutoShape 327">
            <a:extLst>
              <a:ext uri="{FF2B5EF4-FFF2-40B4-BE49-F238E27FC236}">
                <a16:creationId xmlns:a16="http://schemas.microsoft.com/office/drawing/2014/main" id="{774E3BE6-BFC9-C849-B588-B56E574D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838" y="3202824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46" name="Group 63">
            <a:extLst>
              <a:ext uri="{FF2B5EF4-FFF2-40B4-BE49-F238E27FC236}">
                <a16:creationId xmlns:a16="http://schemas.microsoft.com/office/drawing/2014/main" id="{1D650FE6-EFAF-DA42-B6C3-89E2D30D6710}"/>
              </a:ext>
            </a:extLst>
          </p:cNvPr>
          <p:cNvGrpSpPr>
            <a:grpSpLocks/>
          </p:cNvGrpSpPr>
          <p:nvPr/>
        </p:nvGrpSpPr>
        <p:grpSpPr bwMode="auto">
          <a:xfrm>
            <a:off x="6709231" y="1274501"/>
            <a:ext cx="351110" cy="610396"/>
            <a:chOff x="4140" y="429"/>
            <a:chExt cx="1425" cy="2396"/>
          </a:xfrm>
        </p:grpSpPr>
        <p:sp>
          <p:nvSpPr>
            <p:cNvPr id="147" name="Freeform 64">
              <a:extLst>
                <a:ext uri="{FF2B5EF4-FFF2-40B4-BE49-F238E27FC236}">
                  <a16:creationId xmlns:a16="http://schemas.microsoft.com/office/drawing/2014/main" id="{23F46B7A-88B4-C64E-A298-064AE8ED2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48" name="Rectangle 65">
              <a:extLst>
                <a:ext uri="{FF2B5EF4-FFF2-40B4-BE49-F238E27FC236}">
                  <a16:creationId xmlns:a16="http://schemas.microsoft.com/office/drawing/2014/main" id="{932E7E2F-358A-204B-ACA1-ECA34C748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5AD2CC4E-2BC1-3742-B273-CCF95574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50" name="Freeform 67">
              <a:extLst>
                <a:ext uri="{FF2B5EF4-FFF2-40B4-BE49-F238E27FC236}">
                  <a16:creationId xmlns:a16="http://schemas.microsoft.com/office/drawing/2014/main" id="{1DBFB074-4990-854E-B454-9FF52C6C4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51" name="Rectangle 68">
              <a:extLst>
                <a:ext uri="{FF2B5EF4-FFF2-40B4-BE49-F238E27FC236}">
                  <a16:creationId xmlns:a16="http://schemas.microsoft.com/office/drawing/2014/main" id="{BE0EBEA8-CD1D-5047-B6F1-2FAA1FF3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152" name="Group 69">
              <a:extLst>
                <a:ext uri="{FF2B5EF4-FFF2-40B4-BE49-F238E27FC236}">
                  <a16:creationId xmlns:a16="http://schemas.microsoft.com/office/drawing/2014/main" id="{FB3D83DD-33C0-D64F-AEA3-0EDE47897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7" name="AutoShape 70">
                <a:extLst>
                  <a:ext uri="{FF2B5EF4-FFF2-40B4-BE49-F238E27FC236}">
                    <a16:creationId xmlns:a16="http://schemas.microsoft.com/office/drawing/2014/main" id="{9F58D14A-E308-6E43-8765-29117CEB2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8" name="AutoShape 71">
                <a:extLst>
                  <a:ext uri="{FF2B5EF4-FFF2-40B4-BE49-F238E27FC236}">
                    <a16:creationId xmlns:a16="http://schemas.microsoft.com/office/drawing/2014/main" id="{990E0E9A-D7D4-F540-994A-F5A32D42A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53" name="Rectangle 72">
              <a:extLst>
                <a:ext uri="{FF2B5EF4-FFF2-40B4-BE49-F238E27FC236}">
                  <a16:creationId xmlns:a16="http://schemas.microsoft.com/office/drawing/2014/main" id="{914BF847-475C-7C47-96A4-CAFCCACEC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154" name="Group 73">
              <a:extLst>
                <a:ext uri="{FF2B5EF4-FFF2-40B4-BE49-F238E27FC236}">
                  <a16:creationId xmlns:a16="http://schemas.microsoft.com/office/drawing/2014/main" id="{A276F146-AB6A-8C4E-BD8B-856A510CB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5" name="AutoShape 74">
                <a:extLst>
                  <a:ext uri="{FF2B5EF4-FFF2-40B4-BE49-F238E27FC236}">
                    <a16:creationId xmlns:a16="http://schemas.microsoft.com/office/drawing/2014/main" id="{FB783255-C8AF-CD4E-84DF-1573DF917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6" name="AutoShape 75">
                <a:extLst>
                  <a:ext uri="{FF2B5EF4-FFF2-40B4-BE49-F238E27FC236}">
                    <a16:creationId xmlns:a16="http://schemas.microsoft.com/office/drawing/2014/main" id="{46E81119-BF44-D945-96D2-7A6A2F19E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55" name="Rectangle 76">
              <a:extLst>
                <a:ext uri="{FF2B5EF4-FFF2-40B4-BE49-F238E27FC236}">
                  <a16:creationId xmlns:a16="http://schemas.microsoft.com/office/drawing/2014/main" id="{823BB60D-416A-0746-BBEF-9DC4528B9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56" name="Rectangle 77">
              <a:extLst>
                <a:ext uri="{FF2B5EF4-FFF2-40B4-BE49-F238E27FC236}">
                  <a16:creationId xmlns:a16="http://schemas.microsoft.com/office/drawing/2014/main" id="{500EA440-64F5-FE43-A9CD-EC38855A5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157" name="Group 78">
              <a:extLst>
                <a:ext uri="{FF2B5EF4-FFF2-40B4-BE49-F238E27FC236}">
                  <a16:creationId xmlns:a16="http://schemas.microsoft.com/office/drawing/2014/main" id="{014CE493-B3CF-454F-97A3-BF80992E3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3" name="AutoShape 79">
                <a:extLst>
                  <a:ext uri="{FF2B5EF4-FFF2-40B4-BE49-F238E27FC236}">
                    <a16:creationId xmlns:a16="http://schemas.microsoft.com/office/drawing/2014/main" id="{40259673-2628-3C41-9A32-A9512F4B2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4" name="AutoShape 80">
                <a:extLst>
                  <a:ext uri="{FF2B5EF4-FFF2-40B4-BE49-F238E27FC236}">
                    <a16:creationId xmlns:a16="http://schemas.microsoft.com/office/drawing/2014/main" id="{F5B75204-14D3-4949-85E6-E03DC0637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58" name="Freeform 81">
              <a:extLst>
                <a:ext uri="{FF2B5EF4-FFF2-40B4-BE49-F238E27FC236}">
                  <a16:creationId xmlns:a16="http://schemas.microsoft.com/office/drawing/2014/main" id="{C088528D-4021-6642-8A80-03351DCF2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grpSp>
          <p:nvGrpSpPr>
            <p:cNvPr id="159" name="Group 82">
              <a:extLst>
                <a:ext uri="{FF2B5EF4-FFF2-40B4-BE49-F238E27FC236}">
                  <a16:creationId xmlns:a16="http://schemas.microsoft.com/office/drawing/2014/main" id="{1859255F-C0C6-124B-9F92-5E236F8BD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1" name="AutoShape 83">
                <a:extLst>
                  <a:ext uri="{FF2B5EF4-FFF2-40B4-BE49-F238E27FC236}">
                    <a16:creationId xmlns:a16="http://schemas.microsoft.com/office/drawing/2014/main" id="{C035ED52-DDB2-C843-9FFF-5BC45A6C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2" name="AutoShape 84">
                <a:extLst>
                  <a:ext uri="{FF2B5EF4-FFF2-40B4-BE49-F238E27FC236}">
                    <a16:creationId xmlns:a16="http://schemas.microsoft.com/office/drawing/2014/main" id="{E3C20259-037C-3641-A789-24D0DCCDC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60" name="Rectangle 85">
              <a:extLst>
                <a:ext uri="{FF2B5EF4-FFF2-40B4-BE49-F238E27FC236}">
                  <a16:creationId xmlns:a16="http://schemas.microsoft.com/office/drawing/2014/main" id="{AAA45EA2-DB28-264A-8894-70368F48D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61" name="Freeform 86">
              <a:extLst>
                <a:ext uri="{FF2B5EF4-FFF2-40B4-BE49-F238E27FC236}">
                  <a16:creationId xmlns:a16="http://schemas.microsoft.com/office/drawing/2014/main" id="{056A9634-8A28-174F-BB52-3C9B4E969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62" name="Freeform 87">
              <a:extLst>
                <a:ext uri="{FF2B5EF4-FFF2-40B4-BE49-F238E27FC236}">
                  <a16:creationId xmlns:a16="http://schemas.microsoft.com/office/drawing/2014/main" id="{28B4EE70-3F36-D84A-BBF7-26FCDCAB2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63" name="Oval 88">
              <a:extLst>
                <a:ext uri="{FF2B5EF4-FFF2-40B4-BE49-F238E27FC236}">
                  <a16:creationId xmlns:a16="http://schemas.microsoft.com/office/drawing/2014/main" id="{AFA23CDD-2C19-364F-8CB6-E34A3A50A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64" name="Freeform 89">
              <a:extLst>
                <a:ext uri="{FF2B5EF4-FFF2-40B4-BE49-F238E27FC236}">
                  <a16:creationId xmlns:a16="http://schemas.microsoft.com/office/drawing/2014/main" id="{C80FF08C-B05A-5742-B82B-9D6BFBFA2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65" name="AutoShape 90">
              <a:extLst>
                <a:ext uri="{FF2B5EF4-FFF2-40B4-BE49-F238E27FC236}">
                  <a16:creationId xmlns:a16="http://schemas.microsoft.com/office/drawing/2014/main" id="{D46EF758-7531-924C-8A33-5AC571E0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66" name="AutoShape 91">
              <a:extLst>
                <a:ext uri="{FF2B5EF4-FFF2-40B4-BE49-F238E27FC236}">
                  <a16:creationId xmlns:a16="http://schemas.microsoft.com/office/drawing/2014/main" id="{E252E208-3522-884B-9DE7-7EB157685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67" name="Oval 92">
              <a:extLst>
                <a:ext uri="{FF2B5EF4-FFF2-40B4-BE49-F238E27FC236}">
                  <a16:creationId xmlns:a16="http://schemas.microsoft.com/office/drawing/2014/main" id="{957DD520-6280-3E4E-BAD7-651F51413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68" name="Oval 93">
              <a:extLst>
                <a:ext uri="{FF2B5EF4-FFF2-40B4-BE49-F238E27FC236}">
                  <a16:creationId xmlns:a16="http://schemas.microsoft.com/office/drawing/2014/main" id="{ECF80637-5F56-1F4E-A6A8-ED0FA8AC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9" name="Oval 94">
              <a:extLst>
                <a:ext uri="{FF2B5EF4-FFF2-40B4-BE49-F238E27FC236}">
                  <a16:creationId xmlns:a16="http://schemas.microsoft.com/office/drawing/2014/main" id="{FFEB5237-B81D-9B45-A444-21BB49902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Rectangle 95">
              <a:extLst>
                <a:ext uri="{FF2B5EF4-FFF2-40B4-BE49-F238E27FC236}">
                  <a16:creationId xmlns:a16="http://schemas.microsoft.com/office/drawing/2014/main" id="{8C2A523A-6ED6-094A-8260-B51956D79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79" name="Group 96">
            <a:extLst>
              <a:ext uri="{FF2B5EF4-FFF2-40B4-BE49-F238E27FC236}">
                <a16:creationId xmlns:a16="http://schemas.microsoft.com/office/drawing/2014/main" id="{079DFC6E-4E8A-7B4D-8113-190A0989D0FB}"/>
              </a:ext>
            </a:extLst>
          </p:cNvPr>
          <p:cNvGrpSpPr>
            <a:grpSpLocks/>
          </p:cNvGrpSpPr>
          <p:nvPr/>
        </p:nvGrpSpPr>
        <p:grpSpPr bwMode="auto">
          <a:xfrm>
            <a:off x="2734523" y="1369488"/>
            <a:ext cx="667783" cy="586047"/>
            <a:chOff x="-44" y="1473"/>
            <a:chExt cx="981" cy="1105"/>
          </a:xfrm>
        </p:grpSpPr>
        <p:pic>
          <p:nvPicPr>
            <p:cNvPr id="180" name="Picture 97" descr="desktop_computer_stylized_medium">
              <a:extLst>
                <a:ext uri="{FF2B5EF4-FFF2-40B4-BE49-F238E27FC236}">
                  <a16:creationId xmlns:a16="http://schemas.microsoft.com/office/drawing/2014/main" id="{FB14A9C2-A921-3747-8B81-81EE5182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Freeform 98">
              <a:extLst>
                <a:ext uri="{FF2B5EF4-FFF2-40B4-BE49-F238E27FC236}">
                  <a16:creationId xmlns:a16="http://schemas.microsoft.com/office/drawing/2014/main" id="{9C2960BD-B3C9-AE44-9E68-217EF326B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88" name="Line 15">
            <a:extLst>
              <a:ext uri="{FF2B5EF4-FFF2-40B4-BE49-F238E27FC236}">
                <a16:creationId xmlns:a16="http://schemas.microsoft.com/office/drawing/2014/main" id="{9030FA43-2615-A74C-949D-871EDD5258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9897" y="1993139"/>
            <a:ext cx="510" cy="446580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9" name="Text Box 37">
            <a:extLst>
              <a:ext uri="{FF2B5EF4-FFF2-40B4-BE49-F238E27FC236}">
                <a16:creationId xmlns:a16="http://schemas.microsoft.com/office/drawing/2014/main" id="{7717F97B-37DE-2442-8F9E-81FB9F33A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707" y="6459827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6E5A588C-0539-7140-B8E3-80735DCD2D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7352" y="2001551"/>
            <a:ext cx="510" cy="446580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1" name="Text Box 37">
            <a:extLst>
              <a:ext uri="{FF2B5EF4-FFF2-40B4-BE49-F238E27FC236}">
                <a16:creationId xmlns:a16="http://schemas.microsoft.com/office/drawing/2014/main" id="{716E4165-7532-204E-993F-D649CD871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162" y="6468239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96775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 cookies: comments</a:t>
            </a:r>
            <a:endParaRPr lang="en-US" sz="440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CD5F1C3-47BC-1645-A288-078B99127C22}"/>
              </a:ext>
            </a:extLst>
          </p:cNvPr>
          <p:cNvSpPr txBox="1">
            <a:spLocks noChangeArrowheads="1"/>
          </p:cNvSpPr>
          <p:nvPr/>
        </p:nvSpPr>
        <p:spPr>
          <a:xfrm>
            <a:off x="648049" y="1556443"/>
            <a:ext cx="6034668" cy="2641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What cookies can be used for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authorization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shopping carts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recommendations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user session state (Web e-mail)</a:t>
            </a: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BC2253F6-EA38-7C47-9CAD-4C2EC6BB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291" y="1568189"/>
            <a:ext cx="3810000" cy="3553646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cookies and privacy: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cookies permit sites to </a:t>
            </a:r>
            <a:r>
              <a:rPr lang="en-US" altLang="en-US" sz="2400" i="1" dirty="0">
                <a:latin typeface="+mn-lt"/>
              </a:rPr>
              <a:t>learn</a:t>
            </a:r>
            <a:r>
              <a:rPr lang="en-US" altLang="en-US" sz="2400" dirty="0">
                <a:latin typeface="+mn-lt"/>
              </a:rPr>
              <a:t> a lot about you on their site.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third party persistent cookies (tracking cookies) allow common identity (cookie value) to be tracked across multiple web sites</a:t>
            </a:r>
          </a:p>
        </p:txBody>
      </p:sp>
      <p:sp>
        <p:nvSpPr>
          <p:cNvPr id="90" name="Text Box 14">
            <a:extLst>
              <a:ext uri="{FF2B5EF4-FFF2-40B4-BE49-F238E27FC236}">
                <a16:creationId xmlns:a16="http://schemas.microsoft.com/office/drawing/2014/main" id="{D023EC46-D7D8-D04C-9048-D7EFE18F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9568" y="1325611"/>
            <a:ext cx="83869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aside</a:t>
            </a:r>
          </a:p>
        </p:txBody>
      </p:sp>
      <p:sp>
        <p:nvSpPr>
          <p:cNvPr id="91" name="Rectangle 15">
            <a:extLst>
              <a:ext uri="{FF2B5EF4-FFF2-40B4-BE49-F238E27FC236}">
                <a16:creationId xmlns:a16="http://schemas.microsoft.com/office/drawing/2014/main" id="{2C2FE22D-B17F-7C44-AE2F-82497658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62" y="3980757"/>
            <a:ext cx="6267067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Challenge: How to keep </a:t>
            </a:r>
            <a:r>
              <a:rPr lang="en-US" altLang="ja-JP" sz="3200" i="1" dirty="0">
                <a:solidFill>
                  <a:srgbClr val="CC0000"/>
                </a:solidFill>
                <a:latin typeface="+mn-lt"/>
              </a:rPr>
              <a:t>state?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at protocol endpoints: </a:t>
            </a:r>
            <a:r>
              <a:rPr lang="en-US" altLang="en-US" sz="2800" dirty="0">
                <a:latin typeface="+mn-lt"/>
              </a:rPr>
              <a:t>maintain state at sender/receiver over multiple transactions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in messages: </a:t>
            </a:r>
            <a:r>
              <a:rPr lang="en-US" altLang="en-US" sz="2800" dirty="0">
                <a:latin typeface="+mn-lt"/>
              </a:rPr>
              <a:t>cookies </a:t>
            </a:r>
            <a:r>
              <a:rPr lang="en-US" altLang="en-US" sz="2800" dirty="0" err="1">
                <a:latin typeface="+mn-lt"/>
              </a:rPr>
              <a:t>inHTTP</a:t>
            </a:r>
            <a:r>
              <a:rPr lang="en-US" altLang="en-US" sz="2800" dirty="0">
                <a:latin typeface="+mn-lt"/>
              </a:rPr>
              <a:t> messages carry state</a:t>
            </a:r>
          </a:p>
        </p:txBody>
      </p:sp>
    </p:spTree>
    <p:extLst>
      <p:ext uri="{BB962C8B-B14F-4D97-AF65-F5344CB8AC3E}">
        <p14:creationId xmlns:p14="http://schemas.microsoft.com/office/powerpoint/2010/main" val="304870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Web and HTTP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AB7AFB9-05B7-8F45-B2AB-A2B2DBC22CCE}"/>
              </a:ext>
            </a:extLst>
          </p:cNvPr>
          <p:cNvSpPr txBox="1">
            <a:spLocks noChangeArrowheads="1"/>
          </p:cNvSpPr>
          <p:nvPr/>
        </p:nvSpPr>
        <p:spPr>
          <a:xfrm>
            <a:off x="669395" y="1559756"/>
            <a:ext cx="10774192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First, a quick review…</a:t>
            </a:r>
          </a:p>
          <a:p>
            <a:pPr marL="460375" indent="-330200"/>
            <a:r>
              <a:rPr lang="en-US" altLang="en-US" sz="3200" dirty="0">
                <a:ea typeface="ＭＳ Ｐゴシック" panose="020B0600070205080204" pitchFamily="34" charset="-128"/>
              </a:rPr>
              <a:t>web page consists of </a:t>
            </a: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objects, </a:t>
            </a:r>
            <a:r>
              <a:rPr lang="en-US" altLang="en-US" sz="3200" dirty="0">
                <a:ea typeface="ＭＳ Ｐゴシック" panose="020B0600070205080204" pitchFamily="34" charset="-128"/>
              </a:rPr>
              <a:t>each of</a:t>
            </a: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which can be stored on different Web servers</a:t>
            </a:r>
          </a:p>
          <a:p>
            <a:pPr marL="460375" indent="-330200"/>
            <a:r>
              <a:rPr lang="en-US" altLang="en-US" sz="3200" dirty="0">
                <a:ea typeface="ＭＳ Ｐゴシック" panose="020B0600070205080204" pitchFamily="34" charset="-128"/>
              </a:rPr>
              <a:t>object can be HTML file, JPEG image, Java applet, audio file,…</a:t>
            </a:r>
          </a:p>
          <a:p>
            <a:pPr marL="460375" indent="-330200"/>
            <a:r>
              <a:rPr lang="en-US" altLang="en-US" sz="3200" dirty="0">
                <a:ea typeface="ＭＳ Ｐゴシック" panose="020B0600070205080204" pitchFamily="34" charset="-128"/>
              </a:rPr>
              <a:t>web page consists of 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base HTML-file</a:t>
            </a:r>
            <a:r>
              <a:rPr lang="en-US" altLang="en-US" sz="3200" dirty="0">
                <a:ea typeface="ＭＳ Ｐゴシック" panose="020B0600070205080204" pitchFamily="34" charset="-128"/>
              </a:rPr>
              <a:t> which includes 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several referenced objects, each </a:t>
            </a:r>
            <a:r>
              <a:rPr lang="en-US" altLang="en-US" sz="3200" dirty="0">
                <a:ea typeface="ＭＳ Ｐゴシック" panose="020B0600070205080204" pitchFamily="34" charset="-128"/>
              </a:rPr>
              <a:t>addressable by a 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URL, </a:t>
            </a:r>
            <a:r>
              <a:rPr lang="en-US" altLang="en-US" sz="3200" dirty="0">
                <a:ea typeface="ＭＳ Ｐゴシック" panose="020B0600070205080204" pitchFamily="34" charset="-128"/>
              </a:rPr>
              <a:t>e.g.,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A0C8A734-DC35-F347-AF3E-C7E64B7D785E}"/>
              </a:ext>
            </a:extLst>
          </p:cNvPr>
          <p:cNvGrpSpPr>
            <a:grpSpLocks/>
          </p:cNvGrpSpPr>
          <p:nvPr/>
        </p:nvGrpSpPr>
        <p:grpSpPr bwMode="auto">
          <a:xfrm>
            <a:off x="2463366" y="4853073"/>
            <a:ext cx="6835775" cy="1144588"/>
            <a:chOff x="788" y="2955"/>
            <a:chExt cx="4306" cy="721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07B49400-3628-264C-8D3A-69378F85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41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 err="1">
                  <a:latin typeface="Courier New" panose="02070309020205020404" pitchFamily="49" charset="0"/>
                </a:rPr>
                <a:t>www.someschool.edu</a:t>
              </a:r>
              <a:r>
                <a:rPr lang="en-US" altLang="en-US" sz="2400" dirty="0">
                  <a:latin typeface="Courier New" panose="02070309020205020404" pitchFamily="49" charset="0"/>
                </a:rPr>
                <a:t>/</a:t>
              </a:r>
              <a:r>
                <a:rPr lang="en-US" altLang="en-US" sz="2400" dirty="0" err="1">
                  <a:latin typeface="Courier New" panose="02070309020205020404" pitchFamily="49" charset="0"/>
                </a:rPr>
                <a:t>someDept</a:t>
              </a:r>
              <a:r>
                <a:rPr lang="en-US" altLang="en-US" sz="2400" dirty="0">
                  <a:latin typeface="Courier New" panose="02070309020205020404" pitchFamily="49" charset="0"/>
                </a:rPr>
                <a:t>/</a:t>
              </a:r>
              <a:r>
                <a:rPr lang="en-US" altLang="en-US" sz="2400" dirty="0" err="1">
                  <a:latin typeface="Courier New" panose="02070309020205020404" pitchFamily="49" charset="0"/>
                </a:rPr>
                <a:t>pic.gif</a:t>
              </a:r>
              <a:endParaRPr lang="en-US" altLang="en-US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5B0BF68B-EFB6-904F-A81E-8D4DB716D3B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>
                <a:latin typeface="Comic Sans MS" panose="030F0902030302020204" pitchFamily="66" charset="0"/>
              </a:endParaRPr>
            </a:p>
          </p:txBody>
        </p:sp>
        <p:sp>
          <p:nvSpPr>
            <p:cNvPr id="16" name="AutoShape 7">
              <a:extLst>
                <a:ext uri="{FF2B5EF4-FFF2-40B4-BE49-F238E27FC236}">
                  <a16:creationId xmlns:a16="http://schemas.microsoft.com/office/drawing/2014/main" id="{BF004AC2-43AC-6449-B799-0D73A5E5822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>
                <a:latin typeface="Comic Sans MS" panose="030F0902030302020204" pitchFamily="66" charset="0"/>
              </a:endParaRP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4D5B851A-267A-1546-B45E-931C3F7AF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host name</a:t>
              </a:r>
            </a:p>
          </p:txBody>
        </p:sp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4EA9C80E-6BB3-B44E-A522-3C7B027B4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path</a:t>
              </a:r>
              <a:r>
                <a:rPr lang="en-US" altLang="en-US" sz="2400">
                  <a:latin typeface="Comic Sans MS" panose="030F0902030302020204" pitchFamily="66" charset="0"/>
                </a:rPr>
                <a:t> </a:t>
              </a:r>
              <a:r>
                <a:rPr lang="en-US" altLang="en-US" sz="2400"/>
                <a:t>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38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45382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F16EAD-947A-F745-A3C4-3EFB3BE96F80}"/>
              </a:ext>
            </a:extLst>
          </p:cNvPr>
          <p:cNvGrpSpPr/>
          <p:nvPr/>
        </p:nvGrpSpPr>
        <p:grpSpPr>
          <a:xfrm>
            <a:off x="5108787" y="6105145"/>
            <a:ext cx="6892924" cy="461665"/>
            <a:chOff x="5108787" y="6105145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95F0DE-1176-C941-8748-FA6DBE05DDE2}"/>
                </a:ext>
              </a:extLst>
            </p:cNvPr>
            <p:cNvSpPr txBox="1"/>
            <p:nvPr/>
          </p:nvSpPr>
          <p:spPr>
            <a:xfrm>
              <a:off x="5108787" y="6105145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2020, J.F. Kurose, All Rights Reserved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1996-2020, J.F. Kurose, K.W. Ross, All Rights Reserved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FF3FB4-0243-904E-82A0-58B31948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8246" y="6178318"/>
              <a:ext cx="125836" cy="1602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ED2D1A-6CC2-5449-8FA1-0BC8EF764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6647" y="6354452"/>
              <a:ext cx="125836" cy="160221"/>
            </a:xfrm>
            <a:prstGeom prst="rect">
              <a:avLst/>
            </a:prstGeom>
          </p:spPr>
        </p:pic>
      </p:grp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9E9DC05-F242-AC44-9A35-CA1421B60926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Web and HTTP </a:t>
            </a:r>
            <a:r>
              <a:rPr lang="en-US" sz="2400" dirty="0">
                <a:cs typeface="Calibri" panose="020F0502020204030204" pitchFamily="34" charset="0"/>
              </a:rPr>
              <a:t>(part 1)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1B6935F-79C8-8149-92D9-066456A437E6}"/>
              </a:ext>
            </a:extLst>
          </p:cNvPr>
          <p:cNvSpPr txBox="1">
            <a:spLocks/>
          </p:cNvSpPr>
          <p:nvPr/>
        </p:nvSpPr>
        <p:spPr>
          <a:xfrm>
            <a:off x="724908" y="518072"/>
            <a:ext cx="6551791" cy="111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398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80D33AB-7EB4-3D47-99C5-4731F29CD92E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Web and HTTP </a:t>
            </a:r>
            <a:r>
              <a:rPr lang="en-US" sz="2400" dirty="0">
                <a:cs typeface="Calibri" panose="020F0502020204030204" pitchFamily="34" charset="0"/>
              </a:rPr>
              <a:t>(part 2)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3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Web caches</a:t>
            </a:r>
            <a:endParaRPr lang="en-US" sz="4400" dirty="0"/>
          </a:p>
        </p:txBody>
      </p:sp>
      <p:grpSp>
        <p:nvGrpSpPr>
          <p:cNvPr id="8" name="Group 171">
            <a:extLst>
              <a:ext uri="{FF2B5EF4-FFF2-40B4-BE49-F238E27FC236}">
                <a16:creationId xmlns:a16="http://schemas.microsoft.com/office/drawing/2014/main" id="{E76E25C6-83D0-304F-B3E3-A37D3DAE7B5C}"/>
              </a:ext>
            </a:extLst>
          </p:cNvPr>
          <p:cNvGrpSpPr>
            <a:grpSpLocks/>
          </p:cNvGrpSpPr>
          <p:nvPr/>
        </p:nvGrpSpPr>
        <p:grpSpPr bwMode="auto">
          <a:xfrm>
            <a:off x="6272213" y="2445088"/>
            <a:ext cx="687387" cy="763588"/>
            <a:chOff x="-44" y="1473"/>
            <a:chExt cx="981" cy="1105"/>
          </a:xfrm>
        </p:grpSpPr>
        <p:pic>
          <p:nvPicPr>
            <p:cNvPr id="10" name="Picture 172" descr="desktop_computer_stylized_medium">
              <a:extLst>
                <a:ext uri="{FF2B5EF4-FFF2-40B4-BE49-F238E27FC236}">
                  <a16:creationId xmlns:a16="http://schemas.microsoft.com/office/drawing/2014/main" id="{CB2AE99F-D134-A74A-947C-5E7B017C1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73">
              <a:extLst>
                <a:ext uri="{FF2B5EF4-FFF2-40B4-BE49-F238E27FC236}">
                  <a16:creationId xmlns:a16="http://schemas.microsoft.com/office/drawing/2014/main" id="{CC3CBC7E-C664-ED4A-8BFE-4C6C0A390F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02">
            <a:extLst>
              <a:ext uri="{FF2B5EF4-FFF2-40B4-BE49-F238E27FC236}">
                <a16:creationId xmlns:a16="http://schemas.microsoft.com/office/drawing/2014/main" id="{341AE079-CB6E-AE4A-A6CF-6667D0BCC3A6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4318338"/>
            <a:ext cx="687388" cy="763588"/>
            <a:chOff x="-44" y="1473"/>
            <a:chExt cx="981" cy="1105"/>
          </a:xfrm>
        </p:grpSpPr>
        <p:pic>
          <p:nvPicPr>
            <p:cNvPr id="13" name="Picture 103" descr="desktop_computer_stylized_medium">
              <a:extLst>
                <a:ext uri="{FF2B5EF4-FFF2-40B4-BE49-F238E27FC236}">
                  <a16:creationId xmlns:a16="http://schemas.microsoft.com/office/drawing/2014/main" id="{0F7D667F-14F5-8947-8466-5A2508D1F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id="{1CCE495C-FE29-374C-9BCD-5BFBA55DE7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" name="Group 105">
            <a:extLst>
              <a:ext uri="{FF2B5EF4-FFF2-40B4-BE49-F238E27FC236}">
                <a16:creationId xmlns:a16="http://schemas.microsoft.com/office/drawing/2014/main" id="{713D2680-FE84-BF45-82AB-42E37E22BD97}"/>
              </a:ext>
            </a:extLst>
          </p:cNvPr>
          <p:cNvGrpSpPr>
            <a:grpSpLocks/>
          </p:cNvGrpSpPr>
          <p:nvPr/>
        </p:nvGrpSpPr>
        <p:grpSpPr bwMode="auto">
          <a:xfrm>
            <a:off x="10423525" y="2586376"/>
            <a:ext cx="433388" cy="715962"/>
            <a:chOff x="4140" y="429"/>
            <a:chExt cx="1425" cy="2396"/>
          </a:xfrm>
        </p:grpSpPr>
        <p:sp>
          <p:nvSpPr>
            <p:cNvPr id="49" name="Freeform 106">
              <a:extLst>
                <a:ext uri="{FF2B5EF4-FFF2-40B4-BE49-F238E27FC236}">
                  <a16:creationId xmlns:a16="http://schemas.microsoft.com/office/drawing/2014/main" id="{F351644B-40EC-1643-B55C-BD6490B42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107">
              <a:extLst>
                <a:ext uri="{FF2B5EF4-FFF2-40B4-BE49-F238E27FC236}">
                  <a16:creationId xmlns:a16="http://schemas.microsoft.com/office/drawing/2014/main" id="{C431E1A6-A308-714C-9DB4-CD66A6C1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1" name="Freeform 108">
              <a:extLst>
                <a:ext uri="{FF2B5EF4-FFF2-40B4-BE49-F238E27FC236}">
                  <a16:creationId xmlns:a16="http://schemas.microsoft.com/office/drawing/2014/main" id="{31CFCE65-E538-0841-8EF3-0F63DB89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09">
              <a:extLst>
                <a:ext uri="{FF2B5EF4-FFF2-40B4-BE49-F238E27FC236}">
                  <a16:creationId xmlns:a16="http://schemas.microsoft.com/office/drawing/2014/main" id="{ECC9C409-7630-F84A-B584-5C94715A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110">
              <a:extLst>
                <a:ext uri="{FF2B5EF4-FFF2-40B4-BE49-F238E27FC236}">
                  <a16:creationId xmlns:a16="http://schemas.microsoft.com/office/drawing/2014/main" id="{F46717B0-272A-7C4F-B732-92EEC8E77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54" name="Group 111">
              <a:extLst>
                <a:ext uri="{FF2B5EF4-FFF2-40B4-BE49-F238E27FC236}">
                  <a16:creationId xmlns:a16="http://schemas.microsoft.com/office/drawing/2014/main" id="{F4ACB840-83DF-404B-A66F-DEBB07186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" name="AutoShape 112">
                <a:extLst>
                  <a:ext uri="{FF2B5EF4-FFF2-40B4-BE49-F238E27FC236}">
                    <a16:creationId xmlns:a16="http://schemas.microsoft.com/office/drawing/2014/main" id="{A911B0DC-A8C2-124C-9C82-2A735A79B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80" name="AutoShape 113">
                <a:extLst>
                  <a:ext uri="{FF2B5EF4-FFF2-40B4-BE49-F238E27FC236}">
                    <a16:creationId xmlns:a16="http://schemas.microsoft.com/office/drawing/2014/main" id="{9F0B8CE7-288A-EE43-A6E4-C3D97C626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55" name="Rectangle 114">
              <a:extLst>
                <a:ext uri="{FF2B5EF4-FFF2-40B4-BE49-F238E27FC236}">
                  <a16:creationId xmlns:a16="http://schemas.microsoft.com/office/drawing/2014/main" id="{766D4B94-8E57-804B-B018-819DFD6CD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56" name="Group 115">
              <a:extLst>
                <a:ext uri="{FF2B5EF4-FFF2-40B4-BE49-F238E27FC236}">
                  <a16:creationId xmlns:a16="http://schemas.microsoft.com/office/drawing/2014/main" id="{D994FF4C-7626-D748-A12D-5D1C5FEE1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7" name="AutoShape 116">
                <a:extLst>
                  <a:ext uri="{FF2B5EF4-FFF2-40B4-BE49-F238E27FC236}">
                    <a16:creationId xmlns:a16="http://schemas.microsoft.com/office/drawing/2014/main" id="{198A1BC7-4B65-BC4C-8A29-B983D8E1F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78" name="AutoShape 117">
                <a:extLst>
                  <a:ext uri="{FF2B5EF4-FFF2-40B4-BE49-F238E27FC236}">
                    <a16:creationId xmlns:a16="http://schemas.microsoft.com/office/drawing/2014/main" id="{40DD27E4-9779-CF42-BFDD-6696DFFFA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57" name="Rectangle 118">
              <a:extLst>
                <a:ext uri="{FF2B5EF4-FFF2-40B4-BE49-F238E27FC236}">
                  <a16:creationId xmlns:a16="http://schemas.microsoft.com/office/drawing/2014/main" id="{ACA44148-7C10-3C49-BB35-5101746C9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8" name="Rectangle 119">
              <a:extLst>
                <a:ext uri="{FF2B5EF4-FFF2-40B4-BE49-F238E27FC236}">
                  <a16:creationId xmlns:a16="http://schemas.microsoft.com/office/drawing/2014/main" id="{4E7711E0-C3F4-3F44-939E-C5EB99D29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59" name="Group 120">
              <a:extLst>
                <a:ext uri="{FF2B5EF4-FFF2-40B4-BE49-F238E27FC236}">
                  <a16:creationId xmlns:a16="http://schemas.microsoft.com/office/drawing/2014/main" id="{67EE5E5B-A672-4948-A190-6619EF0F4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" name="AutoShape 121">
                <a:extLst>
                  <a:ext uri="{FF2B5EF4-FFF2-40B4-BE49-F238E27FC236}">
                    <a16:creationId xmlns:a16="http://schemas.microsoft.com/office/drawing/2014/main" id="{05F4D1D6-814A-6E46-A67F-0AB27A8D1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76" name="AutoShape 122">
                <a:extLst>
                  <a:ext uri="{FF2B5EF4-FFF2-40B4-BE49-F238E27FC236}">
                    <a16:creationId xmlns:a16="http://schemas.microsoft.com/office/drawing/2014/main" id="{B26FB4DB-5CE0-0547-A9EF-8F3F889E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60" name="Freeform 123">
              <a:extLst>
                <a:ext uri="{FF2B5EF4-FFF2-40B4-BE49-F238E27FC236}">
                  <a16:creationId xmlns:a16="http://schemas.microsoft.com/office/drawing/2014/main" id="{06773D0F-8045-BA4B-A438-853ED5C1E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" name="Group 124">
              <a:extLst>
                <a:ext uri="{FF2B5EF4-FFF2-40B4-BE49-F238E27FC236}">
                  <a16:creationId xmlns:a16="http://schemas.microsoft.com/office/drawing/2014/main" id="{2289418B-58E5-6F41-8BA5-C30F733D8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3" name="AutoShape 125">
                <a:extLst>
                  <a:ext uri="{FF2B5EF4-FFF2-40B4-BE49-F238E27FC236}">
                    <a16:creationId xmlns:a16="http://schemas.microsoft.com/office/drawing/2014/main" id="{38E6EBDC-7542-364B-BAB0-D30286482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74" name="AutoShape 126">
                <a:extLst>
                  <a:ext uri="{FF2B5EF4-FFF2-40B4-BE49-F238E27FC236}">
                    <a16:creationId xmlns:a16="http://schemas.microsoft.com/office/drawing/2014/main" id="{54B2EB69-B7C9-EC42-B99F-19CC17D5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62" name="Rectangle 127">
              <a:extLst>
                <a:ext uri="{FF2B5EF4-FFF2-40B4-BE49-F238E27FC236}">
                  <a16:creationId xmlns:a16="http://schemas.microsoft.com/office/drawing/2014/main" id="{08BCE1F3-76AF-E441-89A0-DA57E700E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3" name="Freeform 128">
              <a:extLst>
                <a:ext uri="{FF2B5EF4-FFF2-40B4-BE49-F238E27FC236}">
                  <a16:creationId xmlns:a16="http://schemas.microsoft.com/office/drawing/2014/main" id="{4B174135-D9EA-854A-9853-AC5CCDD44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29">
              <a:extLst>
                <a:ext uri="{FF2B5EF4-FFF2-40B4-BE49-F238E27FC236}">
                  <a16:creationId xmlns:a16="http://schemas.microsoft.com/office/drawing/2014/main" id="{927D55DC-6C82-634A-B79C-B427EAAD4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130">
              <a:extLst>
                <a:ext uri="{FF2B5EF4-FFF2-40B4-BE49-F238E27FC236}">
                  <a16:creationId xmlns:a16="http://schemas.microsoft.com/office/drawing/2014/main" id="{3BB31101-2EB7-F44D-8AA6-0366039E9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6" name="Freeform 131">
              <a:extLst>
                <a:ext uri="{FF2B5EF4-FFF2-40B4-BE49-F238E27FC236}">
                  <a16:creationId xmlns:a16="http://schemas.microsoft.com/office/drawing/2014/main" id="{79253978-26CE-7249-A74C-F9743D4FB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utoShape 132">
              <a:extLst>
                <a:ext uri="{FF2B5EF4-FFF2-40B4-BE49-F238E27FC236}">
                  <a16:creationId xmlns:a16="http://schemas.microsoft.com/office/drawing/2014/main" id="{D2E63390-A569-3942-9FC4-1FAF9A9C7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8" name="AutoShape 133">
              <a:extLst>
                <a:ext uri="{FF2B5EF4-FFF2-40B4-BE49-F238E27FC236}">
                  <a16:creationId xmlns:a16="http://schemas.microsoft.com/office/drawing/2014/main" id="{76E84029-5A5D-0B43-A027-68F72A0B1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9" name="Oval 134">
              <a:extLst>
                <a:ext uri="{FF2B5EF4-FFF2-40B4-BE49-F238E27FC236}">
                  <a16:creationId xmlns:a16="http://schemas.microsoft.com/office/drawing/2014/main" id="{3E213C1D-2C02-AD4C-9E3D-D83B7E9B8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70" name="Oval 135">
              <a:extLst>
                <a:ext uri="{FF2B5EF4-FFF2-40B4-BE49-F238E27FC236}">
                  <a16:creationId xmlns:a16="http://schemas.microsoft.com/office/drawing/2014/main" id="{8AAFA532-A081-384C-AB75-218BDC209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1" name="Oval 136">
              <a:extLst>
                <a:ext uri="{FF2B5EF4-FFF2-40B4-BE49-F238E27FC236}">
                  <a16:creationId xmlns:a16="http://schemas.microsoft.com/office/drawing/2014/main" id="{56B5635A-EB88-0440-8FBB-410A578DE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72" name="Rectangle 137">
              <a:extLst>
                <a:ext uri="{FF2B5EF4-FFF2-40B4-BE49-F238E27FC236}">
                  <a16:creationId xmlns:a16="http://schemas.microsoft.com/office/drawing/2014/main" id="{DB35C1A6-F8F8-A34C-83A8-1C5F2BC02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sp>
        <p:nvSpPr>
          <p:cNvPr id="81" name="Rectangle 3">
            <a:extLst>
              <a:ext uri="{FF2B5EF4-FFF2-40B4-BE49-F238E27FC236}">
                <a16:creationId xmlns:a16="http://schemas.microsoft.com/office/drawing/2014/main" id="{0E93D937-D6CD-8B48-B770-F30B1D0D993E}"/>
              </a:ext>
            </a:extLst>
          </p:cNvPr>
          <p:cNvSpPr txBox="1">
            <a:spLocks noChangeArrowheads="1"/>
          </p:cNvSpPr>
          <p:nvPr/>
        </p:nvSpPr>
        <p:spPr>
          <a:xfrm>
            <a:off x="794606" y="2233994"/>
            <a:ext cx="4908362" cy="3762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/>
            <a:r>
              <a:rPr lang="en-US" altLang="en-US" dirty="0">
                <a:ea typeface="ＭＳ Ｐゴシック" panose="020B0600070205080204" pitchFamily="34" charset="-128"/>
              </a:rPr>
              <a:t>user configures browser to point to a (local) </a:t>
            </a: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Web cache</a:t>
            </a:r>
          </a:p>
          <a:p>
            <a:pPr marL="233363" indent="-233363"/>
            <a:r>
              <a:rPr lang="en-US" altLang="en-US" dirty="0">
                <a:ea typeface="ＭＳ Ｐゴシック" panose="020B0600070205080204" pitchFamily="34" charset="-128"/>
              </a:rPr>
              <a:t>browser sends all HTTP requests to cache</a:t>
            </a:r>
          </a:p>
          <a:p>
            <a:pPr marL="685800" lvl="1" indent="-228600"/>
            <a:r>
              <a:rPr lang="en-US" altLang="en-US" sz="2800" i="1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sz="2800" dirty="0">
                <a:ea typeface="ＭＳ Ｐゴシック" panose="020B0600070205080204" pitchFamily="34" charset="-128"/>
              </a:rPr>
              <a:t> object in cache: cache returns object to client</a:t>
            </a:r>
          </a:p>
          <a:p>
            <a:pPr marL="685800" lvl="1" indent="-228600"/>
            <a:r>
              <a:rPr lang="en-US" altLang="en-US" sz="2800" i="1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else</a:t>
            </a:r>
            <a:r>
              <a:rPr lang="en-US" altLang="en-US" sz="2800" dirty="0">
                <a:ea typeface="ＭＳ Ｐゴシック" panose="020B0600070205080204" pitchFamily="34" charset="-128"/>
              </a:rPr>
              <a:t> cache requests object from origin server, caches received object, then returns object to client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333F1EEA-A155-1C41-80CD-10E94B830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80" y="1333500"/>
            <a:ext cx="1029261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Goal:</a:t>
            </a:r>
            <a:r>
              <a:rPr lang="en-US" altLang="en-US" sz="3200" dirty="0">
                <a:latin typeface="+mn-lt"/>
              </a:rPr>
              <a:t> satisfy client requests without involving origin server</a:t>
            </a:r>
          </a:p>
        </p:txBody>
      </p:sp>
      <p:sp>
        <p:nvSpPr>
          <p:cNvPr id="83" name="Text Box 6">
            <a:extLst>
              <a:ext uri="{FF2B5EF4-FFF2-40B4-BE49-F238E27FC236}">
                <a16:creationId xmlns:a16="http://schemas.microsoft.com/office/drawing/2014/main" id="{70E92C74-86C4-E048-AD53-D4201EAF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5" y="3118188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+mn-lt"/>
              </a:rPr>
              <a:t>client</a:t>
            </a:r>
            <a:endParaRPr lang="en-US" altLang="en-US" sz="2400"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68D9C3-D40D-D946-AB3E-DA830336DA5D}"/>
              </a:ext>
            </a:extLst>
          </p:cNvPr>
          <p:cNvGrpSpPr/>
          <p:nvPr/>
        </p:nvGrpSpPr>
        <p:grpSpPr>
          <a:xfrm>
            <a:off x="8270000" y="2687749"/>
            <a:ext cx="786882" cy="1235302"/>
            <a:chOff x="8270000" y="2687749"/>
            <a:chExt cx="786882" cy="1235302"/>
          </a:xfrm>
        </p:grpSpPr>
        <p:grpSp>
          <p:nvGrpSpPr>
            <p:cNvPr id="15" name="Group 138">
              <a:extLst>
                <a:ext uri="{FF2B5EF4-FFF2-40B4-BE49-F238E27FC236}">
                  <a16:creationId xmlns:a16="http://schemas.microsoft.com/office/drawing/2014/main" id="{BCAE7764-70F3-6C4D-BAB2-DE0B7C89D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75663" y="3207088"/>
              <a:ext cx="400050" cy="715963"/>
              <a:chOff x="4140" y="429"/>
              <a:chExt cx="1425" cy="2396"/>
            </a:xfrm>
          </p:grpSpPr>
          <p:sp>
            <p:nvSpPr>
              <p:cNvPr id="16" name="Freeform 139">
                <a:extLst>
                  <a:ext uri="{FF2B5EF4-FFF2-40B4-BE49-F238E27FC236}">
                    <a16:creationId xmlns:a16="http://schemas.microsoft.com/office/drawing/2014/main" id="{F1B2DFA0-F79D-7B41-AEB4-30CE9076E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40">
                <a:extLst>
                  <a:ext uri="{FF2B5EF4-FFF2-40B4-BE49-F238E27FC236}">
                    <a16:creationId xmlns:a16="http://schemas.microsoft.com/office/drawing/2014/main" id="{C5E2EFBB-BBC5-9A42-BB0E-E6D6D2C22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18" name="Freeform 141">
                <a:extLst>
                  <a:ext uri="{FF2B5EF4-FFF2-40B4-BE49-F238E27FC236}">
                    <a16:creationId xmlns:a16="http://schemas.microsoft.com/office/drawing/2014/main" id="{55529617-AF40-4A4A-B8BE-0A1D9AFF9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42">
                <a:extLst>
                  <a:ext uri="{FF2B5EF4-FFF2-40B4-BE49-F238E27FC236}">
                    <a16:creationId xmlns:a16="http://schemas.microsoft.com/office/drawing/2014/main" id="{CD96A818-3AB4-9749-B364-C94B61E39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143">
                <a:extLst>
                  <a:ext uri="{FF2B5EF4-FFF2-40B4-BE49-F238E27FC236}">
                    <a16:creationId xmlns:a16="http://schemas.microsoft.com/office/drawing/2014/main" id="{6CB7A8CB-28B7-454A-B6FA-0B497C6EA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21" name="Group 144">
                <a:extLst>
                  <a:ext uri="{FF2B5EF4-FFF2-40B4-BE49-F238E27FC236}">
                    <a16:creationId xmlns:a16="http://schemas.microsoft.com/office/drawing/2014/main" id="{B151228D-C4D6-FC47-B4C4-E4FEAAC8E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" name="AutoShape 145">
                  <a:extLst>
                    <a:ext uri="{FF2B5EF4-FFF2-40B4-BE49-F238E27FC236}">
                      <a16:creationId xmlns:a16="http://schemas.microsoft.com/office/drawing/2014/main" id="{581E8E47-6DB1-F54B-9476-01B6F2E30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47" name="AutoShape 146">
                  <a:extLst>
                    <a:ext uri="{FF2B5EF4-FFF2-40B4-BE49-F238E27FC236}">
                      <a16:creationId xmlns:a16="http://schemas.microsoft.com/office/drawing/2014/main" id="{7F2D9B2C-626D-344A-83E2-C990F8415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70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22" name="Rectangle 147">
                <a:extLst>
                  <a:ext uri="{FF2B5EF4-FFF2-40B4-BE49-F238E27FC236}">
                    <a16:creationId xmlns:a16="http://schemas.microsoft.com/office/drawing/2014/main" id="{06A6E158-AA9B-7643-9927-3F063660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23" name="Group 148">
                <a:extLst>
                  <a:ext uri="{FF2B5EF4-FFF2-40B4-BE49-F238E27FC236}">
                    <a16:creationId xmlns:a16="http://schemas.microsoft.com/office/drawing/2014/main" id="{24564C8A-097F-5447-B760-9CD6285FD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" name="AutoShape 149">
                  <a:extLst>
                    <a:ext uri="{FF2B5EF4-FFF2-40B4-BE49-F238E27FC236}">
                      <a16:creationId xmlns:a16="http://schemas.microsoft.com/office/drawing/2014/main" id="{04C4FA5A-4748-2D42-BA0D-06AFE4DAEE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45" name="AutoShape 150">
                  <a:extLst>
                    <a:ext uri="{FF2B5EF4-FFF2-40B4-BE49-F238E27FC236}">
                      <a16:creationId xmlns:a16="http://schemas.microsoft.com/office/drawing/2014/main" id="{84E1D8C6-7DEE-484B-99EE-B608D1A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92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24" name="Rectangle 151">
                <a:extLst>
                  <a:ext uri="{FF2B5EF4-FFF2-40B4-BE49-F238E27FC236}">
                    <a16:creationId xmlns:a16="http://schemas.microsoft.com/office/drawing/2014/main" id="{454AD9D8-054B-E244-8A65-C00DC300D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9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25" name="Rectangle 152">
                <a:extLst>
                  <a:ext uri="{FF2B5EF4-FFF2-40B4-BE49-F238E27FC236}">
                    <a16:creationId xmlns:a16="http://schemas.microsoft.com/office/drawing/2014/main" id="{40C54BAB-9592-ED4B-80E1-874156D7B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26" name="Group 153">
                <a:extLst>
                  <a:ext uri="{FF2B5EF4-FFF2-40B4-BE49-F238E27FC236}">
                    <a16:creationId xmlns:a16="http://schemas.microsoft.com/office/drawing/2014/main" id="{64CB2613-6494-6C4A-AC96-EDE0548984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" name="AutoShape 154">
                  <a:extLst>
                    <a:ext uri="{FF2B5EF4-FFF2-40B4-BE49-F238E27FC236}">
                      <a16:creationId xmlns:a16="http://schemas.microsoft.com/office/drawing/2014/main" id="{A27D1399-0ADF-5D43-8B09-BCD5BD0CD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6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43" name="AutoShape 155">
                  <a:extLst>
                    <a:ext uri="{FF2B5EF4-FFF2-40B4-BE49-F238E27FC236}">
                      <a16:creationId xmlns:a16="http://schemas.microsoft.com/office/drawing/2014/main" id="{20A4C850-89B5-6B44-820C-B66073B75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27" name="Freeform 156">
                <a:extLst>
                  <a:ext uri="{FF2B5EF4-FFF2-40B4-BE49-F238E27FC236}">
                    <a16:creationId xmlns:a16="http://schemas.microsoft.com/office/drawing/2014/main" id="{69CA70FC-8D55-3C40-9230-BB1B319F0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" name="Group 157">
                <a:extLst>
                  <a:ext uri="{FF2B5EF4-FFF2-40B4-BE49-F238E27FC236}">
                    <a16:creationId xmlns:a16="http://schemas.microsoft.com/office/drawing/2014/main" id="{592B4F87-8FD7-004F-9CBD-2E07936D76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0" name="AutoShape 158">
                  <a:extLst>
                    <a:ext uri="{FF2B5EF4-FFF2-40B4-BE49-F238E27FC236}">
                      <a16:creationId xmlns:a16="http://schemas.microsoft.com/office/drawing/2014/main" id="{52452D42-BA3E-B548-9F26-4F10DEBFFC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41" name="AutoShape 159">
                  <a:extLst>
                    <a:ext uri="{FF2B5EF4-FFF2-40B4-BE49-F238E27FC236}">
                      <a16:creationId xmlns:a16="http://schemas.microsoft.com/office/drawing/2014/main" id="{2E496C07-9C8C-B34F-8201-DBF2AB09E8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4"/>
                  <a:ext cx="69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29" name="Rectangle 160">
                <a:extLst>
                  <a:ext uri="{FF2B5EF4-FFF2-40B4-BE49-F238E27FC236}">
                    <a16:creationId xmlns:a16="http://schemas.microsoft.com/office/drawing/2014/main" id="{507783BC-460D-F943-9047-6C6F897FE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0" name="Freeform 161">
                <a:extLst>
                  <a:ext uri="{FF2B5EF4-FFF2-40B4-BE49-F238E27FC236}">
                    <a16:creationId xmlns:a16="http://schemas.microsoft.com/office/drawing/2014/main" id="{88257E4A-4830-E644-BAF7-847C2053B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62">
                <a:extLst>
                  <a:ext uri="{FF2B5EF4-FFF2-40B4-BE49-F238E27FC236}">
                    <a16:creationId xmlns:a16="http://schemas.microsoft.com/office/drawing/2014/main" id="{24A3F621-17CD-4645-A51D-7042FE22E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Oval 163">
                <a:extLst>
                  <a:ext uri="{FF2B5EF4-FFF2-40B4-BE49-F238E27FC236}">
                    <a16:creationId xmlns:a16="http://schemas.microsoft.com/office/drawing/2014/main" id="{EA7A271B-C672-7748-BB6C-4320F9AE9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3" name="Freeform 164">
                <a:extLst>
                  <a:ext uri="{FF2B5EF4-FFF2-40B4-BE49-F238E27FC236}">
                    <a16:creationId xmlns:a16="http://schemas.microsoft.com/office/drawing/2014/main" id="{BF246A84-BFE7-3049-922B-DD8B6EA2E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AutoShape 165">
                <a:extLst>
                  <a:ext uri="{FF2B5EF4-FFF2-40B4-BE49-F238E27FC236}">
                    <a16:creationId xmlns:a16="http://schemas.microsoft.com/office/drawing/2014/main" id="{A85BFA7C-936F-3A41-9B80-F269D0D81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9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5" name="AutoShape 166">
                <a:extLst>
                  <a:ext uri="{FF2B5EF4-FFF2-40B4-BE49-F238E27FC236}">
                    <a16:creationId xmlns:a16="http://schemas.microsoft.com/office/drawing/2014/main" id="{143F5A2C-3FCC-214E-B1DD-37354850C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9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6" name="Oval 167">
                <a:extLst>
                  <a:ext uri="{FF2B5EF4-FFF2-40B4-BE49-F238E27FC236}">
                    <a16:creationId xmlns:a16="http://schemas.microsoft.com/office/drawing/2014/main" id="{9F154E92-095E-194F-B02E-9A00467A0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8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7" name="Oval 168">
                <a:extLst>
                  <a:ext uri="{FF2B5EF4-FFF2-40B4-BE49-F238E27FC236}">
                    <a16:creationId xmlns:a16="http://schemas.microsoft.com/office/drawing/2014/main" id="{9D1FEADC-3D9C-A84B-8B87-2D971178E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4"/>
                <a:ext cx="158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169">
                <a:extLst>
                  <a:ext uri="{FF2B5EF4-FFF2-40B4-BE49-F238E27FC236}">
                    <a16:creationId xmlns:a16="http://schemas.microsoft.com/office/drawing/2014/main" id="{4E9E3512-C0DF-9C4B-84D2-8F5465E6D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79"/>
                <a:ext cx="158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9" name="Rectangle 170">
                <a:extLst>
                  <a:ext uri="{FF2B5EF4-FFF2-40B4-BE49-F238E27FC236}">
                    <a16:creationId xmlns:a16="http://schemas.microsoft.com/office/drawing/2014/main" id="{4D132F38-B955-6A4E-A501-5DB6D9BF9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84" name="Text Box 8">
              <a:extLst>
                <a:ext uri="{FF2B5EF4-FFF2-40B4-BE49-F238E27FC236}">
                  <a16:creationId xmlns:a16="http://schemas.microsoft.com/office/drawing/2014/main" id="{5DE1E660-E2FD-8848-B0BB-84A037DCC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000" y="2687749"/>
              <a:ext cx="786882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+mn-lt"/>
                </a:rPr>
                <a:t>Web 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+mn-lt"/>
                </a:rPr>
                <a:t>cache</a:t>
              </a:r>
              <a:endParaRPr lang="en-US" altLang="en-US" sz="2400" dirty="0">
                <a:latin typeface="+mn-lt"/>
              </a:endParaRPr>
            </a:p>
          </p:txBody>
        </p:sp>
      </p:grpSp>
      <p:sp>
        <p:nvSpPr>
          <p:cNvPr id="85" name="Text Box 21">
            <a:extLst>
              <a:ext uri="{FF2B5EF4-FFF2-40B4-BE49-F238E27FC236}">
                <a16:creationId xmlns:a16="http://schemas.microsoft.com/office/drawing/2014/main" id="{E15405A8-0743-624D-A374-AA89B476D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5089863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+mn-lt"/>
              </a:rPr>
              <a:t>client</a:t>
            </a:r>
            <a:endParaRPr lang="en-US" altLang="en-US" sz="2400">
              <a:latin typeface="+mn-lt"/>
            </a:endParaRPr>
          </a:p>
        </p:txBody>
      </p:sp>
      <p:grpSp>
        <p:nvGrpSpPr>
          <p:cNvPr id="86" name="Group 53">
            <a:extLst>
              <a:ext uri="{FF2B5EF4-FFF2-40B4-BE49-F238E27FC236}">
                <a16:creationId xmlns:a16="http://schemas.microsoft.com/office/drawing/2014/main" id="{006A4F95-0B3D-AC43-A627-71A7FD2195DC}"/>
              </a:ext>
            </a:extLst>
          </p:cNvPr>
          <p:cNvGrpSpPr>
            <a:grpSpLocks/>
          </p:cNvGrpSpPr>
          <p:nvPr/>
        </p:nvGrpSpPr>
        <p:grpSpPr bwMode="auto">
          <a:xfrm>
            <a:off x="6915150" y="3845263"/>
            <a:ext cx="1490663" cy="760413"/>
            <a:chOff x="2942" y="2580"/>
            <a:chExt cx="939" cy="479"/>
          </a:xfrm>
        </p:grpSpPr>
        <p:sp>
          <p:nvSpPr>
            <p:cNvPr id="87" name="Line 19">
              <a:extLst>
                <a:ext uri="{FF2B5EF4-FFF2-40B4-BE49-F238E27FC236}">
                  <a16:creationId xmlns:a16="http://schemas.microsoft.com/office/drawing/2014/main" id="{C4FCDE12-2844-E249-88D6-1248CC2CE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23">
              <a:extLst>
                <a:ext uri="{FF2B5EF4-FFF2-40B4-BE49-F238E27FC236}">
                  <a16:creationId xmlns:a16="http://schemas.microsoft.com/office/drawing/2014/main" id="{BDF0B946-2F1F-B54D-8334-894004430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907361">
              <a:off x="2942" y="264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</p:grpSp>
      <p:grpSp>
        <p:nvGrpSpPr>
          <p:cNvPr id="93" name="Group 54">
            <a:extLst>
              <a:ext uri="{FF2B5EF4-FFF2-40B4-BE49-F238E27FC236}">
                <a16:creationId xmlns:a16="http://schemas.microsoft.com/office/drawing/2014/main" id="{0430DB37-F13E-FB4C-8461-73427AD15541}"/>
              </a:ext>
            </a:extLst>
          </p:cNvPr>
          <p:cNvGrpSpPr>
            <a:grpSpLocks/>
          </p:cNvGrpSpPr>
          <p:nvPr/>
        </p:nvGrpSpPr>
        <p:grpSpPr bwMode="auto">
          <a:xfrm>
            <a:off x="7054850" y="3932576"/>
            <a:ext cx="1487488" cy="785812"/>
            <a:chOff x="3030" y="2635"/>
            <a:chExt cx="937" cy="495"/>
          </a:xfrm>
        </p:grpSpPr>
        <p:sp>
          <p:nvSpPr>
            <p:cNvPr id="94" name="Line 20">
              <a:extLst>
                <a:ext uri="{FF2B5EF4-FFF2-40B4-BE49-F238E27FC236}">
                  <a16:creationId xmlns:a16="http://schemas.microsoft.com/office/drawing/2014/main" id="{68522646-1C6E-6141-85AF-6F21328BD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25">
              <a:extLst>
                <a:ext uri="{FF2B5EF4-FFF2-40B4-BE49-F238E27FC236}">
                  <a16:creationId xmlns:a16="http://schemas.microsoft.com/office/drawing/2014/main" id="{497C49B3-B78E-EF40-9F30-9D168B831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862217">
              <a:off x="3069" y="2846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</p:grpSp>
      <p:grpSp>
        <p:nvGrpSpPr>
          <p:cNvPr id="96" name="Group 49">
            <a:extLst>
              <a:ext uri="{FF2B5EF4-FFF2-40B4-BE49-F238E27FC236}">
                <a16:creationId xmlns:a16="http://schemas.microsoft.com/office/drawing/2014/main" id="{8EC23EE2-3572-4749-B83B-56A3E22AF760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873713"/>
            <a:ext cx="3251200" cy="730250"/>
            <a:chOff x="3002" y="1979"/>
            <a:chExt cx="2048" cy="460"/>
          </a:xfrm>
        </p:grpSpPr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3BFA12B-AF52-444A-9C8D-FD235EBC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22">
              <a:extLst>
                <a:ext uri="{FF2B5EF4-FFF2-40B4-BE49-F238E27FC236}">
                  <a16:creationId xmlns:a16="http://schemas.microsoft.com/office/drawing/2014/main" id="{5DC9736F-EB13-904A-A584-847C86859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129" y="200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99" name="Text Box 45">
              <a:extLst>
                <a:ext uri="{FF2B5EF4-FFF2-40B4-BE49-F238E27FC236}">
                  <a16:creationId xmlns:a16="http://schemas.microsoft.com/office/drawing/2014/main" id="{5F201396-3496-B54A-87C0-83E69A7B8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80032">
              <a:off x="4160" y="201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101" name="Text Box 48">
            <a:extLst>
              <a:ext uri="{FF2B5EF4-FFF2-40B4-BE49-F238E27FC236}">
                <a16:creationId xmlns:a16="http://schemas.microsoft.com/office/drawing/2014/main" id="{53C0E2C7-E328-094F-86C2-7FF28BDF9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1826" y="3292132"/>
            <a:ext cx="70884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origin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server</a:t>
            </a:r>
            <a:endParaRPr lang="en-US" altLang="en-US" sz="2400" dirty="0">
              <a:latin typeface="+mn-lt"/>
            </a:endParaRPr>
          </a:p>
        </p:txBody>
      </p:sp>
      <p:pic>
        <p:nvPicPr>
          <p:cNvPr id="103" name="Picture 56">
            <a:extLst>
              <a:ext uri="{FF2B5EF4-FFF2-40B4-BE49-F238E27FC236}">
                <a16:creationId xmlns:a16="http://schemas.microsoft.com/office/drawing/2014/main" id="{D1860A46-FB8D-2145-A291-FDFCD300B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588" y="2381588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Group 60">
            <a:extLst>
              <a:ext uri="{FF2B5EF4-FFF2-40B4-BE49-F238E27FC236}">
                <a16:creationId xmlns:a16="http://schemas.microsoft.com/office/drawing/2014/main" id="{1E55489F-3411-D147-A30E-37C79E67D16D}"/>
              </a:ext>
            </a:extLst>
          </p:cNvPr>
          <p:cNvGrpSpPr>
            <a:grpSpLocks/>
          </p:cNvGrpSpPr>
          <p:nvPr/>
        </p:nvGrpSpPr>
        <p:grpSpPr bwMode="auto">
          <a:xfrm>
            <a:off x="6237288" y="2421276"/>
            <a:ext cx="4110038" cy="1814512"/>
            <a:chOff x="2515" y="1687"/>
            <a:chExt cx="2589" cy="1143"/>
          </a:xfrm>
        </p:grpSpPr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AD023CD7-2DF4-0047-A0A8-EE7C8FDF2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24">
              <a:extLst>
                <a:ext uri="{FF2B5EF4-FFF2-40B4-BE49-F238E27FC236}">
                  <a16:creationId xmlns:a16="http://schemas.microsoft.com/office/drawing/2014/main" id="{3A73F75B-5403-E34F-8197-7456A76E7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2963" y="2243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107" name="Text Box 46">
              <a:extLst>
                <a:ext uri="{FF2B5EF4-FFF2-40B4-BE49-F238E27FC236}">
                  <a16:creationId xmlns:a16="http://schemas.microsoft.com/office/drawing/2014/main" id="{84D34D31-F002-7644-A66C-387CC45D7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84211">
              <a:off x="4193" y="2231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  <p:pic>
          <p:nvPicPr>
            <p:cNvPr id="108" name="Picture 57">
              <a:extLst>
                <a:ext uri="{FF2B5EF4-FFF2-40B4-BE49-F238E27FC236}">
                  <a16:creationId xmlns:a16="http://schemas.microsoft.com/office/drawing/2014/main" id="{AAE983CF-984C-9D4D-815F-5073893D2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59">
              <a:extLst>
                <a:ext uri="{FF2B5EF4-FFF2-40B4-BE49-F238E27FC236}">
                  <a16:creationId xmlns:a16="http://schemas.microsoft.com/office/drawing/2014/main" id="{24961BA7-6903-124E-955A-AEDC5B6FB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0" name="Picture 61">
            <a:extLst>
              <a:ext uri="{FF2B5EF4-FFF2-40B4-BE49-F238E27FC236}">
                <a16:creationId xmlns:a16="http://schemas.microsoft.com/office/drawing/2014/main" id="{DB808EFC-F790-0C46-B5F2-BCC2B49C4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4362788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8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Web caches (aka proxy servers)</a:t>
            </a:r>
            <a:endParaRPr lang="en-US" sz="4400" dirty="0"/>
          </a:p>
        </p:txBody>
      </p:sp>
      <p:sp>
        <p:nvSpPr>
          <p:cNvPr id="144" name="Rectangle 3">
            <a:extLst>
              <a:ext uri="{FF2B5EF4-FFF2-40B4-BE49-F238E27FC236}">
                <a16:creationId xmlns:a16="http://schemas.microsoft.com/office/drawing/2014/main" id="{7B8521C1-7DCD-9344-8BCE-E617E0E93A48}"/>
              </a:ext>
            </a:extLst>
          </p:cNvPr>
          <p:cNvSpPr txBox="1">
            <a:spLocks noChangeArrowheads="1"/>
          </p:cNvSpPr>
          <p:nvPr/>
        </p:nvSpPr>
        <p:spPr>
          <a:xfrm>
            <a:off x="600308" y="1534695"/>
            <a:ext cx="4752277" cy="213493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/>
            <a:r>
              <a:rPr lang="en-US" altLang="en-US" dirty="0">
                <a:ea typeface="ＭＳ Ｐゴシック" panose="020B0600070205080204" pitchFamily="34" charset="-128"/>
              </a:rPr>
              <a:t>Web cache acts as both client and server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server for original requesting client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client to origin server</a:t>
            </a:r>
          </a:p>
        </p:txBody>
      </p:sp>
      <p:sp>
        <p:nvSpPr>
          <p:cNvPr id="145" name="Rectangle 4">
            <a:extLst>
              <a:ext uri="{FF2B5EF4-FFF2-40B4-BE49-F238E27FC236}">
                <a16:creationId xmlns:a16="http://schemas.microsoft.com/office/drawing/2014/main" id="{F6AE5A0B-A69D-B948-BD0F-B69E446252C4}"/>
              </a:ext>
            </a:extLst>
          </p:cNvPr>
          <p:cNvSpPr txBox="1">
            <a:spLocks noChangeArrowheads="1"/>
          </p:cNvSpPr>
          <p:nvPr/>
        </p:nvSpPr>
        <p:spPr>
          <a:xfrm>
            <a:off x="5544015" y="1534695"/>
            <a:ext cx="6047678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Why </a:t>
            </a:r>
            <a:r>
              <a:rPr lang="en-US" altLang="en-US" sz="3200" dirty="0">
                <a:ea typeface="ＭＳ Ｐゴシック" panose="020B0600070205080204" pitchFamily="34" charset="-128"/>
              </a:rPr>
              <a:t>Web caching?</a:t>
            </a:r>
          </a:p>
          <a:p>
            <a:pPr marL="407988" indent="-287338"/>
            <a:r>
              <a:rPr lang="en-US" altLang="en-US" sz="3200" dirty="0">
                <a:ea typeface="ＭＳ Ｐゴシック" panose="020B0600070205080204" pitchFamily="34" charset="-128"/>
              </a:rPr>
              <a:t>reduce response time for client request </a:t>
            </a:r>
          </a:p>
          <a:p>
            <a:pPr marL="750888" lvl="1" indent="-287338"/>
            <a:r>
              <a:rPr lang="en-US" altLang="en-US" sz="2800" dirty="0">
                <a:ea typeface="ＭＳ Ｐゴシック" panose="020B0600070205080204" pitchFamily="34" charset="-128"/>
              </a:rPr>
              <a:t>cache is closer to client</a:t>
            </a:r>
          </a:p>
          <a:p>
            <a:pPr marL="407988" indent="-287338"/>
            <a:r>
              <a:rPr lang="en-US" altLang="en-US" sz="3200" dirty="0">
                <a:ea typeface="ＭＳ Ｐゴシック" panose="020B0600070205080204" pitchFamily="34" charset="-128"/>
              </a:rPr>
              <a:t>reduce traffic on an institution</a:t>
            </a:r>
            <a:r>
              <a:rPr lang="en-US" altLang="ja-JP" sz="3200" dirty="0">
                <a:ea typeface="ＭＳ Ｐゴシック" panose="020B0600070205080204" pitchFamily="34" charset="-128"/>
              </a:rPr>
              <a:t>’s access link</a:t>
            </a:r>
          </a:p>
          <a:p>
            <a:pPr marL="407988" indent="-287338"/>
            <a:r>
              <a:rPr lang="en-US" altLang="en-US" sz="3200" dirty="0">
                <a:ea typeface="ＭＳ Ｐゴシック" panose="020B0600070205080204" pitchFamily="34" charset="-128"/>
              </a:rPr>
              <a:t>Internet is dense with caches </a:t>
            </a:r>
          </a:p>
          <a:p>
            <a:pPr marL="750888" lvl="1" indent="-287338"/>
            <a:r>
              <a:rPr lang="en-US" altLang="en-US" sz="2800" dirty="0">
                <a:ea typeface="ＭＳ Ｐゴシック" panose="020B0600070205080204" pitchFamily="34" charset="-128"/>
              </a:rPr>
              <a:t>enables 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poor” content providers to more effectively deliver content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78A0BA-EA92-E84B-9D25-74AB5B584F39}"/>
              </a:ext>
            </a:extLst>
          </p:cNvPr>
          <p:cNvGrpSpPr/>
          <p:nvPr/>
        </p:nvGrpSpPr>
        <p:grpSpPr>
          <a:xfrm>
            <a:off x="632391" y="3810000"/>
            <a:ext cx="4798594" cy="2217821"/>
            <a:chOff x="632391" y="3810000"/>
            <a:chExt cx="4798594" cy="221782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367C1AB-A47E-5446-99C0-0905B5F0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462" y="5015497"/>
              <a:ext cx="4324685" cy="45212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CCF5707-C36A-2B44-B3DE-6F31EEC70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130" y="5587331"/>
              <a:ext cx="4364855" cy="440490"/>
            </a:xfrm>
            <a:prstGeom prst="rect">
              <a:avLst/>
            </a:prstGeom>
          </p:spPr>
        </p:pic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9E701FCD-5285-BE4B-BD4D-92A5F9D53E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2391" y="3810000"/>
              <a:ext cx="4757756" cy="1327484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7988" indent="-277813"/>
              <a:r>
                <a:rPr lang="en-US" altLang="en-US" dirty="0">
                  <a:ea typeface="ＭＳ Ｐゴシック" panose="020B0600070205080204" pitchFamily="34" charset="-128"/>
                </a:rPr>
                <a:t>server tells cache about object’s allowable caching in response header: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6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E83591-8817-3D4E-B1D7-7CB76859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3598333"/>
            <a:ext cx="1255183" cy="1030679"/>
          </a:xfrm>
          <a:prstGeom prst="rect">
            <a:avLst/>
          </a:prstGeom>
        </p:spPr>
      </p:pic>
      <p:pic>
        <p:nvPicPr>
          <p:cNvPr id="1026" name="Picture 2" descr="Image result for hot icon">
            <a:extLst>
              <a:ext uri="{FF2B5EF4-FFF2-40B4-BE49-F238E27FC236}">
                <a16:creationId xmlns:a16="http://schemas.microsoft.com/office/drawing/2014/main" id="{A7EAAD91-B13A-FE4B-8E84-68108CE6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60" y="3598333"/>
            <a:ext cx="721782" cy="7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>
                <a:ea typeface="ＭＳ Ｐゴシック" panose="020B0600070205080204" pitchFamily="34" charset="-128"/>
              </a:rPr>
              <a:t>Caching example</a:t>
            </a:r>
            <a:endParaRPr lang="en-US" sz="48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public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2780" y="451670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institutional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 Gbps LAN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1.54 Mbps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access link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0" name="Oval 137">
            <a:extLst>
              <a:ext uri="{FF2B5EF4-FFF2-40B4-BE49-F238E27FC236}">
                <a16:creationId xmlns:a16="http://schemas.microsoft.com/office/drawing/2014/main" id="{A9F8C12A-15DE-3145-8755-75410365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717" y="4370340"/>
            <a:ext cx="940980" cy="509975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9" name="Rectangle 4">
            <a:extLst>
              <a:ext uri="{FF2B5EF4-FFF2-40B4-BE49-F238E27FC236}">
                <a16:creationId xmlns:a16="http://schemas.microsoft.com/office/drawing/2014/main" id="{3F40E6FA-56EE-4440-AD4E-B2DDBBC6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3" y="4064001"/>
            <a:ext cx="6403933" cy="22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.97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.0015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end-end delay  =  Internet delay +</a:t>
            </a:r>
          </a:p>
          <a:p>
            <a:pPr eaLnBrk="0" fontAlgn="base" hangingPunct="0">
              <a:lnSpc>
                <a:spcPct val="85000"/>
              </a:lnSpc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    access link delay + LAN delay </a:t>
            </a:r>
          </a:p>
          <a:p>
            <a:pPr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=  2 sec + minutes +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usecs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sp>
        <p:nvSpPr>
          <p:cNvPr id="214" name="Oval 137">
            <a:extLst>
              <a:ext uri="{FF2B5EF4-FFF2-40B4-BE49-F238E27FC236}">
                <a16:creationId xmlns:a16="http://schemas.microsoft.com/office/drawing/2014/main" id="{23716FFF-6EE9-1D40-8627-3412B2DC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250" y="5809673"/>
            <a:ext cx="1119350" cy="591127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1" name="Text Box 138">
            <a:extLst>
              <a:ext uri="{FF2B5EF4-FFF2-40B4-BE49-F238E27FC236}">
                <a16:creationId xmlns:a16="http://schemas.microsoft.com/office/drawing/2014/main" id="{99974D39-E173-B849-B8ED-599FAF902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698" y="4320866"/>
            <a:ext cx="212570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525" marR="0" lvl="0" indent="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problem:</a:t>
            </a:r>
            <a:r>
              <a:rPr kumimoji="0" lang="en-US" altLang="en-US" sz="2000" b="0" i="1" u="none" strike="noStrike" kern="0" cap="none" spc="0" normalizeH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</a:t>
            </a:r>
            <a:r>
              <a:rPr kumimoji="0" lang="en-US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large queueing delays at high utilization!</a:t>
            </a:r>
          </a:p>
        </p:txBody>
      </p:sp>
    </p:spTree>
    <p:extLst>
      <p:ext uri="{BB962C8B-B14F-4D97-AF65-F5344CB8AC3E}">
        <p14:creationId xmlns:p14="http://schemas.microsoft.com/office/powerpoint/2010/main" val="217070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14" grpId="0" animBg="1"/>
      <p:bldP spid="2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4">
            <a:extLst>
              <a:ext uri="{FF2B5EF4-FFF2-40B4-BE49-F238E27FC236}">
                <a16:creationId xmlns:a16="http://schemas.microsoft.com/office/drawing/2014/main" id="{98A75405-209A-CD48-8E25-225D6418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3" y="4064001"/>
            <a:ext cx="6403933" cy="22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.97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.0015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end-end delay  =  Internet delay +</a:t>
            </a:r>
          </a:p>
          <a:p>
            <a:pPr eaLnBrk="0" fontAlgn="base" hangingPunct="0">
              <a:lnSpc>
                <a:spcPct val="85000"/>
              </a:lnSpc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    access link delay + LAN delay </a:t>
            </a:r>
          </a:p>
          <a:p>
            <a:pPr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=  2 sec + minutes +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usecs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Option 1: buy a faster access link</a:t>
            </a:r>
            <a:endParaRPr lang="en-US" sz="44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public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2780" y="451670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institutional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 Gbps LAN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1.54 Mbps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access link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F3AF6D-4CBE-BE4A-AF26-B6F34DC9EF33}"/>
              </a:ext>
            </a:extLst>
          </p:cNvPr>
          <p:cNvGrpSpPr/>
          <p:nvPr/>
        </p:nvGrpSpPr>
        <p:grpSpPr>
          <a:xfrm>
            <a:off x="3269205" y="1370475"/>
            <a:ext cx="7974440" cy="2642996"/>
            <a:chOff x="3269205" y="1370475"/>
            <a:chExt cx="7974440" cy="264299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AFA7B76-427C-134D-90BC-D4693AEF2136}"/>
                </a:ext>
              </a:extLst>
            </p:cNvPr>
            <p:cNvGrpSpPr/>
            <p:nvPr/>
          </p:nvGrpSpPr>
          <p:grpSpPr>
            <a:xfrm>
              <a:off x="3269205" y="1370475"/>
              <a:ext cx="2248984" cy="736408"/>
              <a:chOff x="4785771" y="3827302"/>
              <a:chExt cx="2248984" cy="736408"/>
            </a:xfrm>
          </p:grpSpPr>
          <p:sp>
            <p:nvSpPr>
              <p:cNvPr id="215" name="Text Box 52">
                <a:extLst>
                  <a:ext uri="{FF2B5EF4-FFF2-40B4-BE49-F238E27FC236}">
                    <a16:creationId xmlns:a16="http://schemas.microsoft.com/office/drawing/2014/main" id="{D9BA6C4C-0CF0-8742-ACB2-584114381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9268" y="3827302"/>
                <a:ext cx="158548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 dirty="0">
                    <a:latin typeface="+mn-lt"/>
                  </a:rPr>
                  <a:t>154 Mbps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FA396C6-E0DB-E54B-9564-C46EF025F0E3}"/>
                  </a:ext>
                </a:extLst>
              </p:cNvPr>
              <p:cNvSpPr/>
              <p:nvPr/>
            </p:nvSpPr>
            <p:spPr>
              <a:xfrm>
                <a:off x="4785771" y="4223523"/>
                <a:ext cx="611420" cy="340187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Line 51">
                <a:extLst>
                  <a:ext uri="{FF2B5EF4-FFF2-40B4-BE49-F238E27FC236}">
                    <a16:creationId xmlns:a16="http://schemas.microsoft.com/office/drawing/2014/main" id="{5DC119B0-D3C1-9741-8399-6E949D961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8478" y="4140660"/>
                <a:ext cx="680225" cy="42304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43EB18F1-EB9B-AB4E-9315-D47FB051A2D9}"/>
                </a:ext>
              </a:extLst>
            </p:cNvPr>
            <p:cNvGrpSpPr/>
            <p:nvPr/>
          </p:nvGrpSpPr>
          <p:grpSpPr>
            <a:xfrm>
              <a:off x="9113107" y="3496571"/>
              <a:ext cx="2130538" cy="516900"/>
              <a:chOff x="4352719" y="3567941"/>
              <a:chExt cx="2130538" cy="516900"/>
            </a:xfrm>
          </p:grpSpPr>
          <p:sp>
            <p:nvSpPr>
              <p:cNvPr id="219" name="Text Box 52">
                <a:extLst>
                  <a:ext uri="{FF2B5EF4-FFF2-40B4-BE49-F238E27FC236}">
                    <a16:creationId xmlns:a16="http://schemas.microsoft.com/office/drawing/2014/main" id="{414BD24A-A827-744B-8CF6-F9EAA2D92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7770" y="3567941"/>
                <a:ext cx="15854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 dirty="0">
                    <a:cs typeface="Arial" panose="020B0604020202020204" pitchFamily="34" charset="0"/>
                  </a:rPr>
                  <a:t>154 Mbps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C3E3E743-58A9-D543-ABF2-E8D950F0D5C4}"/>
                  </a:ext>
                </a:extLst>
              </p:cNvPr>
              <p:cNvSpPr/>
              <p:nvPr/>
            </p:nvSpPr>
            <p:spPr>
              <a:xfrm>
                <a:off x="4352719" y="3822059"/>
                <a:ext cx="527164" cy="262782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Line 51">
                <a:extLst>
                  <a:ext uri="{FF2B5EF4-FFF2-40B4-BE49-F238E27FC236}">
                    <a16:creationId xmlns:a16="http://schemas.microsoft.com/office/drawing/2014/main" id="{C012F3C8-BFC0-0C46-8D2D-992B1C38C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59229" y="3805441"/>
                <a:ext cx="554004" cy="23711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73CBB2E-654A-474B-8238-296B81F89068}"/>
              </a:ext>
            </a:extLst>
          </p:cNvPr>
          <p:cNvGrpSpPr/>
          <p:nvPr/>
        </p:nvGrpSpPr>
        <p:grpSpPr>
          <a:xfrm>
            <a:off x="4067394" y="4387359"/>
            <a:ext cx="2583033" cy="461665"/>
            <a:chOff x="4114801" y="3880785"/>
            <a:chExt cx="2583033" cy="461665"/>
          </a:xfrm>
        </p:grpSpPr>
        <p:sp>
          <p:nvSpPr>
            <p:cNvPr id="223" name="Text Box 52">
              <a:extLst>
                <a:ext uri="{FF2B5EF4-FFF2-40B4-BE49-F238E27FC236}">
                  <a16:creationId xmlns:a16="http://schemas.microsoft.com/office/drawing/2014/main" id="{FA193B58-E942-8A47-9F5D-3A2B58608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347" y="3880785"/>
              <a:ext cx="15854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dirty="0">
                  <a:latin typeface="+mn-lt"/>
                </a:rPr>
                <a:t>.0097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4682AEF-F684-9F45-A3DA-FEDE9ED18429}"/>
                </a:ext>
              </a:extLst>
            </p:cNvPr>
            <p:cNvSpPr/>
            <p:nvPr/>
          </p:nvSpPr>
          <p:spPr>
            <a:xfrm>
              <a:off x="4114801" y="3955100"/>
              <a:ext cx="498412" cy="34018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Line 51">
              <a:extLst>
                <a:ext uri="{FF2B5EF4-FFF2-40B4-BE49-F238E27FC236}">
                  <a16:creationId xmlns:a16="http://schemas.microsoft.com/office/drawing/2014/main" id="{8F3A165F-08A0-9D4B-B82D-B603502A1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070" y="4117024"/>
              <a:ext cx="936703" cy="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598125F6-3C0E-B64C-9CC2-9EFB4DA6980E}"/>
              </a:ext>
            </a:extLst>
          </p:cNvPr>
          <p:cNvGrpSpPr/>
          <p:nvPr/>
        </p:nvGrpSpPr>
        <p:grpSpPr>
          <a:xfrm>
            <a:off x="4351868" y="5927346"/>
            <a:ext cx="3101886" cy="698305"/>
            <a:chOff x="3557204" y="3415545"/>
            <a:chExt cx="3101886" cy="698305"/>
          </a:xfrm>
        </p:grpSpPr>
        <p:sp>
          <p:nvSpPr>
            <p:cNvPr id="227" name="Text Box 52">
              <a:extLst>
                <a:ext uri="{FF2B5EF4-FFF2-40B4-BE49-F238E27FC236}">
                  <a16:creationId xmlns:a16="http://schemas.microsoft.com/office/drawing/2014/main" id="{5B815C0E-E9AF-964A-AB0C-F8220D77B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5973" y="3652185"/>
              <a:ext cx="11031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dirty="0" err="1">
                  <a:latin typeface="+mn-lt"/>
                </a:rPr>
                <a:t>msecs</a:t>
              </a:r>
              <a:endParaRPr lang="en-US" altLang="en-US" sz="2400" dirty="0">
                <a:latin typeface="+mn-lt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EE7EB05-EB77-DA46-8D82-2C1B89B59FCD}"/>
                </a:ext>
              </a:extLst>
            </p:cNvPr>
            <p:cNvSpPr/>
            <p:nvPr/>
          </p:nvSpPr>
          <p:spPr>
            <a:xfrm>
              <a:off x="3557204" y="3415545"/>
              <a:ext cx="1041334" cy="3379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Line 51">
              <a:extLst>
                <a:ext uri="{FF2B5EF4-FFF2-40B4-BE49-F238E27FC236}">
                  <a16:creationId xmlns:a16="http://schemas.microsoft.com/office/drawing/2014/main" id="{45B58613-BF72-9847-A603-92F5F10A9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316" y="3504654"/>
              <a:ext cx="1983056" cy="46166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0" name="Text Box 83">
            <a:extLst>
              <a:ext uri="{FF2B5EF4-FFF2-40B4-BE49-F238E27FC236}">
                <a16:creationId xmlns:a16="http://schemas.microsoft.com/office/drawing/2014/main" id="{3A71517F-2630-E14F-B4A5-B7AD1A33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724" y="6212256"/>
            <a:ext cx="456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Cost:</a:t>
            </a:r>
            <a:r>
              <a:rPr lang="en-US" altLang="en-US" sz="2400" dirty="0">
                <a:latin typeface="+mn-lt"/>
              </a:rPr>
              <a:t> faster access link (expensive!)</a:t>
            </a:r>
          </a:p>
        </p:txBody>
      </p:sp>
    </p:spTree>
    <p:extLst>
      <p:ext uri="{BB962C8B-B14F-4D97-AF65-F5344CB8AC3E}">
        <p14:creationId xmlns:p14="http://schemas.microsoft.com/office/powerpoint/2010/main" val="275558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4">
            <a:extLst>
              <a:ext uri="{FF2B5EF4-FFF2-40B4-BE49-F238E27FC236}">
                <a16:creationId xmlns:a16="http://schemas.microsoft.com/office/drawing/2014/main" id="{3F40E6FA-56EE-4440-AD4E-B2DDBBC6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68" y="4719957"/>
            <a:ext cx="6361287" cy="230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end-end delay  =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Option 2: install a web cache</a:t>
            </a:r>
            <a:endParaRPr lang="en-US" sz="44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public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3006" y="45142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institutional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 Gbps LAN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1.54 Mbps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access link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B9D561-2CE1-E94C-A5B6-6D386991296C}"/>
              </a:ext>
            </a:extLst>
          </p:cNvPr>
          <p:cNvGrpSpPr/>
          <p:nvPr/>
        </p:nvGrpSpPr>
        <p:grpSpPr>
          <a:xfrm>
            <a:off x="9339961" y="4807753"/>
            <a:ext cx="811212" cy="1033463"/>
            <a:chOff x="9001301" y="5550914"/>
            <a:chExt cx="811212" cy="1033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98426B-04DE-A940-931E-BDC464270408}"/>
                </a:ext>
              </a:extLst>
            </p:cNvPr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8995C0-BBC9-804D-85E8-324290F772D6}"/>
                </a:ext>
              </a:extLst>
            </p:cNvPr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sp>
            <p:nvSpPr>
              <p:cNvPr id="266" name="Line 80">
                <a:extLst>
                  <a:ext uri="{FF2B5EF4-FFF2-40B4-BE49-F238E27FC236}">
                    <a16:creationId xmlns:a16="http://schemas.microsoft.com/office/drawing/2014/main" id="{DC2C9F57-B9EB-1941-A689-B13B8950B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6625" y="5189290"/>
                <a:ext cx="76200" cy="3222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460" name="Group 307">
                <a:extLst>
                  <a:ext uri="{FF2B5EF4-FFF2-40B4-BE49-F238E27FC236}">
                    <a16:creationId xmlns:a16="http://schemas.microsoft.com/office/drawing/2014/main" id="{EBBCE30B-4C00-0843-BA56-FF3F98DF9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461" name="Freeform 308">
                  <a:extLst>
                    <a:ext uri="{FF2B5EF4-FFF2-40B4-BE49-F238E27FC236}">
                      <a16:creationId xmlns:a16="http://schemas.microsoft.com/office/drawing/2014/main" id="{83748550-5535-714B-A011-5732D5AB9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2" name="Rectangle 309">
                  <a:extLst>
                    <a:ext uri="{FF2B5EF4-FFF2-40B4-BE49-F238E27FC236}">
                      <a16:creationId xmlns:a16="http://schemas.microsoft.com/office/drawing/2014/main" id="{9EDD97E5-06A3-F844-AC12-86FF0C988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3" name="Freeform 310">
                  <a:extLst>
                    <a:ext uri="{FF2B5EF4-FFF2-40B4-BE49-F238E27FC236}">
                      <a16:creationId xmlns:a16="http://schemas.microsoft.com/office/drawing/2014/main" id="{70945480-4E5A-4D4D-9CB5-2EE3B8B72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4" name="Freeform 311">
                  <a:extLst>
                    <a:ext uri="{FF2B5EF4-FFF2-40B4-BE49-F238E27FC236}">
                      <a16:creationId xmlns:a16="http://schemas.microsoft.com/office/drawing/2014/main" id="{2D50B6AC-633A-E648-9313-0B3333184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5" name="Rectangle 312">
                  <a:extLst>
                    <a:ext uri="{FF2B5EF4-FFF2-40B4-BE49-F238E27FC236}">
                      <a16:creationId xmlns:a16="http://schemas.microsoft.com/office/drawing/2014/main" id="{47F72229-4C07-FF49-B907-A9D7C0379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66" name="Group 313">
                  <a:extLst>
                    <a:ext uri="{FF2B5EF4-FFF2-40B4-BE49-F238E27FC236}">
                      <a16:creationId xmlns:a16="http://schemas.microsoft.com/office/drawing/2014/main" id="{A42FF10A-615B-304D-8C35-154C0E4C5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91" name="AutoShape 314">
                    <a:extLst>
                      <a:ext uri="{FF2B5EF4-FFF2-40B4-BE49-F238E27FC236}">
                        <a16:creationId xmlns:a16="http://schemas.microsoft.com/office/drawing/2014/main" id="{34A57301-3C4F-8449-804B-13CE58B48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5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92" name="AutoShape 315">
                    <a:extLst>
                      <a:ext uri="{FF2B5EF4-FFF2-40B4-BE49-F238E27FC236}">
                        <a16:creationId xmlns:a16="http://schemas.microsoft.com/office/drawing/2014/main" id="{9A1FA8F9-C3C6-0F4F-92B5-0F88F3CAD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95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67" name="Rectangle 316">
                  <a:extLst>
                    <a:ext uri="{FF2B5EF4-FFF2-40B4-BE49-F238E27FC236}">
                      <a16:creationId xmlns:a16="http://schemas.microsoft.com/office/drawing/2014/main" id="{9C19D553-23E1-C642-BE27-380720AFE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68" name="Group 317">
                  <a:extLst>
                    <a:ext uri="{FF2B5EF4-FFF2-40B4-BE49-F238E27FC236}">
                      <a16:creationId xmlns:a16="http://schemas.microsoft.com/office/drawing/2014/main" id="{BA84A45F-1D87-2D4A-ADC6-FBD0F07175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9" name="AutoShape 318">
                    <a:extLst>
                      <a:ext uri="{FF2B5EF4-FFF2-40B4-BE49-F238E27FC236}">
                        <a16:creationId xmlns:a16="http://schemas.microsoft.com/office/drawing/2014/main" id="{9967BFD2-AF98-6C48-9664-709DAD7F64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90" name="AutoShape 319">
                    <a:extLst>
                      <a:ext uri="{FF2B5EF4-FFF2-40B4-BE49-F238E27FC236}">
                        <a16:creationId xmlns:a16="http://schemas.microsoft.com/office/drawing/2014/main" id="{98F66D34-8A75-524A-85C0-CD7FBB2309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4"/>
                    <a:ext cx="695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69" name="Rectangle 320">
                  <a:extLst>
                    <a:ext uri="{FF2B5EF4-FFF2-40B4-BE49-F238E27FC236}">
                      <a16:creationId xmlns:a16="http://schemas.microsoft.com/office/drawing/2014/main" id="{C6107AE3-3C09-A34C-964D-28157ABBD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0" name="Rectangle 321">
                  <a:extLst>
                    <a:ext uri="{FF2B5EF4-FFF2-40B4-BE49-F238E27FC236}">
                      <a16:creationId xmlns:a16="http://schemas.microsoft.com/office/drawing/2014/main" id="{737FBD85-26B2-914A-8B0D-606EB3EDB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71" name="Group 322">
                  <a:extLst>
                    <a:ext uri="{FF2B5EF4-FFF2-40B4-BE49-F238E27FC236}">
                      <a16:creationId xmlns:a16="http://schemas.microsoft.com/office/drawing/2014/main" id="{E5A59E91-C5CD-894D-8213-3909A8CC3A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7" name="AutoShape 323">
                    <a:extLst>
                      <a:ext uri="{FF2B5EF4-FFF2-40B4-BE49-F238E27FC236}">
                        <a16:creationId xmlns:a16="http://schemas.microsoft.com/office/drawing/2014/main" id="{8962A917-2AE1-7242-B9FB-8E9263A510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31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88" name="AutoShape 324">
                    <a:extLst>
                      <a:ext uri="{FF2B5EF4-FFF2-40B4-BE49-F238E27FC236}">
                        <a16:creationId xmlns:a16="http://schemas.microsoft.com/office/drawing/2014/main" id="{97C18552-37AD-CE49-8BBD-05E8608B6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9"/>
                    <a:ext cx="701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72" name="Freeform 325">
                  <a:extLst>
                    <a:ext uri="{FF2B5EF4-FFF2-40B4-BE49-F238E27FC236}">
                      <a16:creationId xmlns:a16="http://schemas.microsoft.com/office/drawing/2014/main" id="{426DAACD-E1F3-7E44-9DC7-B1A44414F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73" name="Group 326">
                  <a:extLst>
                    <a:ext uri="{FF2B5EF4-FFF2-40B4-BE49-F238E27FC236}">
                      <a16:creationId xmlns:a16="http://schemas.microsoft.com/office/drawing/2014/main" id="{73D89D04-968E-6442-873B-B8D1778FD2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5" name="AutoShape 327">
                    <a:extLst>
                      <a:ext uri="{FF2B5EF4-FFF2-40B4-BE49-F238E27FC236}">
                        <a16:creationId xmlns:a16="http://schemas.microsoft.com/office/drawing/2014/main" id="{6065DB5E-95E8-8643-B0FE-6CB09E8FDB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86" name="AutoShape 328">
                    <a:extLst>
                      <a:ext uri="{FF2B5EF4-FFF2-40B4-BE49-F238E27FC236}">
                        <a16:creationId xmlns:a16="http://schemas.microsoft.com/office/drawing/2014/main" id="{F973A90F-0F3C-F744-97ED-8AAC23F79D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1"/>
                    <a:ext cx="69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74" name="Rectangle 329">
                  <a:extLst>
                    <a:ext uri="{FF2B5EF4-FFF2-40B4-BE49-F238E27FC236}">
                      <a16:creationId xmlns:a16="http://schemas.microsoft.com/office/drawing/2014/main" id="{F4ADD3E7-CF4E-ED4B-B276-1E6A7B9D4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2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5" name="Freeform 330">
                  <a:extLst>
                    <a:ext uri="{FF2B5EF4-FFF2-40B4-BE49-F238E27FC236}">
                      <a16:creationId xmlns:a16="http://schemas.microsoft.com/office/drawing/2014/main" id="{1CEE161A-40E6-604E-B7AD-3830C72F6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6" name="Freeform 331">
                  <a:extLst>
                    <a:ext uri="{FF2B5EF4-FFF2-40B4-BE49-F238E27FC236}">
                      <a16:creationId xmlns:a16="http://schemas.microsoft.com/office/drawing/2014/main" id="{40DF445E-B42A-CF43-806C-B86CD0017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7" name="Oval 332">
                  <a:extLst>
                    <a:ext uri="{FF2B5EF4-FFF2-40B4-BE49-F238E27FC236}">
                      <a16:creationId xmlns:a16="http://schemas.microsoft.com/office/drawing/2014/main" id="{4AA850BD-AD7E-884D-BB50-C36880F43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8" name="Freeform 333">
                  <a:extLst>
                    <a:ext uri="{FF2B5EF4-FFF2-40B4-BE49-F238E27FC236}">
                      <a16:creationId xmlns:a16="http://schemas.microsoft.com/office/drawing/2014/main" id="{04990E0C-FF14-0448-9208-F0CB93DA5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9" name="AutoShape 334">
                  <a:extLst>
                    <a:ext uri="{FF2B5EF4-FFF2-40B4-BE49-F238E27FC236}">
                      <a16:creationId xmlns:a16="http://schemas.microsoft.com/office/drawing/2014/main" id="{29F22CD1-333F-2444-8E27-DB0645866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197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0" name="AutoShape 335">
                  <a:extLst>
                    <a:ext uri="{FF2B5EF4-FFF2-40B4-BE49-F238E27FC236}">
                      <a16:creationId xmlns:a16="http://schemas.microsoft.com/office/drawing/2014/main" id="{9522690A-CB4D-3F4F-855E-313DECF4F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2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1" name="Oval 336">
                  <a:extLst>
                    <a:ext uri="{FF2B5EF4-FFF2-40B4-BE49-F238E27FC236}">
                      <a16:creationId xmlns:a16="http://schemas.microsoft.com/office/drawing/2014/main" id="{749723D7-4892-4246-90CC-F3A241CAD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2" name="Oval 337">
                  <a:extLst>
                    <a:ext uri="{FF2B5EF4-FFF2-40B4-BE49-F238E27FC236}">
                      <a16:creationId xmlns:a16="http://schemas.microsoft.com/office/drawing/2014/main" id="{B774EC24-F0E4-0846-B90E-1164E9332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" name="Oval 338">
                  <a:extLst>
                    <a:ext uri="{FF2B5EF4-FFF2-40B4-BE49-F238E27FC236}">
                      <a16:creationId xmlns:a16="http://schemas.microsoft.com/office/drawing/2014/main" id="{2751493B-E933-8A4F-BE77-A10013F6A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4" name="Rectangle 339">
                  <a:extLst>
                    <a:ext uri="{FF2B5EF4-FFF2-40B4-BE49-F238E27FC236}">
                      <a16:creationId xmlns:a16="http://schemas.microsoft.com/office/drawing/2014/main" id="{635CA67E-C290-3742-9D2C-39D9B69DB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81" name="Text Box 76">
            <a:extLst>
              <a:ext uri="{FF2B5EF4-FFF2-40B4-BE49-F238E27FC236}">
                <a16:creationId xmlns:a16="http://schemas.microsoft.com/office/drawing/2014/main" id="{3175A1F8-F48E-9749-AA0C-8A115012D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372" y="5180762"/>
            <a:ext cx="281846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How to compute link 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utilization, delay?</a:t>
            </a:r>
          </a:p>
        </p:txBody>
      </p:sp>
      <p:sp>
        <p:nvSpPr>
          <p:cNvPr id="282" name="Text Box 83">
            <a:extLst>
              <a:ext uri="{FF2B5EF4-FFF2-40B4-BE49-F238E27FC236}">
                <a16:creationId xmlns:a16="http://schemas.microsoft.com/office/drawing/2014/main" id="{445BA7C8-9DBB-B245-98C3-EA83E67E0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91" y="4053039"/>
            <a:ext cx="3306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Cost:</a:t>
            </a:r>
            <a:r>
              <a:rPr lang="en-US" altLang="en-US" sz="2400" dirty="0">
                <a:latin typeface="+mn-lt"/>
              </a:rPr>
              <a:t> web cache (cheap!)</a:t>
            </a:r>
          </a:p>
        </p:txBody>
      </p:sp>
      <p:sp>
        <p:nvSpPr>
          <p:cNvPr id="251" name="Text Box 98">
            <a:extLst>
              <a:ext uri="{FF2B5EF4-FFF2-40B4-BE49-F238E27FC236}">
                <a16:creationId xmlns:a16="http://schemas.microsoft.com/office/drawing/2014/main" id="{40BB819D-0723-5748-B260-0AF0BBAC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3782" y="5793184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local web cache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6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/>
      <p:bldP spid="282" grpId="0"/>
      <p:bldP spid="2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Calculating access link utilization, end-end delay with cache:</a:t>
            </a:r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public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48492" y="4470671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institutional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 Gbps LAN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1.54 Mbps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access link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B9D561-2CE1-E94C-A5B6-6D386991296C}"/>
              </a:ext>
            </a:extLst>
          </p:cNvPr>
          <p:cNvGrpSpPr/>
          <p:nvPr/>
        </p:nvGrpSpPr>
        <p:grpSpPr>
          <a:xfrm>
            <a:off x="9339961" y="4807753"/>
            <a:ext cx="811212" cy="1033463"/>
            <a:chOff x="9001301" y="5550914"/>
            <a:chExt cx="811212" cy="1033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98426B-04DE-A940-931E-BDC464270408}"/>
                </a:ext>
              </a:extLst>
            </p:cNvPr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8995C0-BBC9-804D-85E8-324290F772D6}"/>
                </a:ext>
              </a:extLst>
            </p:cNvPr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sp>
            <p:nvSpPr>
              <p:cNvPr id="266" name="Line 80">
                <a:extLst>
                  <a:ext uri="{FF2B5EF4-FFF2-40B4-BE49-F238E27FC236}">
                    <a16:creationId xmlns:a16="http://schemas.microsoft.com/office/drawing/2014/main" id="{DC2C9F57-B9EB-1941-A689-B13B8950B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6625" y="5189290"/>
                <a:ext cx="76200" cy="3222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460" name="Group 307">
                <a:extLst>
                  <a:ext uri="{FF2B5EF4-FFF2-40B4-BE49-F238E27FC236}">
                    <a16:creationId xmlns:a16="http://schemas.microsoft.com/office/drawing/2014/main" id="{EBBCE30B-4C00-0843-BA56-FF3F98DF9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461" name="Freeform 308">
                  <a:extLst>
                    <a:ext uri="{FF2B5EF4-FFF2-40B4-BE49-F238E27FC236}">
                      <a16:creationId xmlns:a16="http://schemas.microsoft.com/office/drawing/2014/main" id="{83748550-5535-714B-A011-5732D5AB9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2" name="Rectangle 309">
                  <a:extLst>
                    <a:ext uri="{FF2B5EF4-FFF2-40B4-BE49-F238E27FC236}">
                      <a16:creationId xmlns:a16="http://schemas.microsoft.com/office/drawing/2014/main" id="{9EDD97E5-06A3-F844-AC12-86FF0C988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3" name="Freeform 310">
                  <a:extLst>
                    <a:ext uri="{FF2B5EF4-FFF2-40B4-BE49-F238E27FC236}">
                      <a16:creationId xmlns:a16="http://schemas.microsoft.com/office/drawing/2014/main" id="{70945480-4E5A-4D4D-9CB5-2EE3B8B72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4" name="Freeform 311">
                  <a:extLst>
                    <a:ext uri="{FF2B5EF4-FFF2-40B4-BE49-F238E27FC236}">
                      <a16:creationId xmlns:a16="http://schemas.microsoft.com/office/drawing/2014/main" id="{2D50B6AC-633A-E648-9313-0B3333184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5" name="Rectangle 312">
                  <a:extLst>
                    <a:ext uri="{FF2B5EF4-FFF2-40B4-BE49-F238E27FC236}">
                      <a16:creationId xmlns:a16="http://schemas.microsoft.com/office/drawing/2014/main" id="{47F72229-4C07-FF49-B907-A9D7C0379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66" name="Group 313">
                  <a:extLst>
                    <a:ext uri="{FF2B5EF4-FFF2-40B4-BE49-F238E27FC236}">
                      <a16:creationId xmlns:a16="http://schemas.microsoft.com/office/drawing/2014/main" id="{A42FF10A-615B-304D-8C35-154C0E4C5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91" name="AutoShape 314">
                    <a:extLst>
                      <a:ext uri="{FF2B5EF4-FFF2-40B4-BE49-F238E27FC236}">
                        <a16:creationId xmlns:a16="http://schemas.microsoft.com/office/drawing/2014/main" id="{34A57301-3C4F-8449-804B-13CE58B48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5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92" name="AutoShape 315">
                    <a:extLst>
                      <a:ext uri="{FF2B5EF4-FFF2-40B4-BE49-F238E27FC236}">
                        <a16:creationId xmlns:a16="http://schemas.microsoft.com/office/drawing/2014/main" id="{9A1FA8F9-C3C6-0F4F-92B5-0F88F3CAD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95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67" name="Rectangle 316">
                  <a:extLst>
                    <a:ext uri="{FF2B5EF4-FFF2-40B4-BE49-F238E27FC236}">
                      <a16:creationId xmlns:a16="http://schemas.microsoft.com/office/drawing/2014/main" id="{9C19D553-23E1-C642-BE27-380720AFE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68" name="Group 317">
                  <a:extLst>
                    <a:ext uri="{FF2B5EF4-FFF2-40B4-BE49-F238E27FC236}">
                      <a16:creationId xmlns:a16="http://schemas.microsoft.com/office/drawing/2014/main" id="{BA84A45F-1D87-2D4A-ADC6-FBD0F07175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9" name="AutoShape 318">
                    <a:extLst>
                      <a:ext uri="{FF2B5EF4-FFF2-40B4-BE49-F238E27FC236}">
                        <a16:creationId xmlns:a16="http://schemas.microsoft.com/office/drawing/2014/main" id="{9967BFD2-AF98-6C48-9664-709DAD7F64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90" name="AutoShape 319">
                    <a:extLst>
                      <a:ext uri="{FF2B5EF4-FFF2-40B4-BE49-F238E27FC236}">
                        <a16:creationId xmlns:a16="http://schemas.microsoft.com/office/drawing/2014/main" id="{98F66D34-8A75-524A-85C0-CD7FBB2309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4"/>
                    <a:ext cx="695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69" name="Rectangle 320">
                  <a:extLst>
                    <a:ext uri="{FF2B5EF4-FFF2-40B4-BE49-F238E27FC236}">
                      <a16:creationId xmlns:a16="http://schemas.microsoft.com/office/drawing/2014/main" id="{C6107AE3-3C09-A34C-964D-28157ABBD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0" name="Rectangle 321">
                  <a:extLst>
                    <a:ext uri="{FF2B5EF4-FFF2-40B4-BE49-F238E27FC236}">
                      <a16:creationId xmlns:a16="http://schemas.microsoft.com/office/drawing/2014/main" id="{737FBD85-26B2-914A-8B0D-606EB3EDB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71" name="Group 322">
                  <a:extLst>
                    <a:ext uri="{FF2B5EF4-FFF2-40B4-BE49-F238E27FC236}">
                      <a16:creationId xmlns:a16="http://schemas.microsoft.com/office/drawing/2014/main" id="{E5A59E91-C5CD-894D-8213-3909A8CC3A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7" name="AutoShape 323">
                    <a:extLst>
                      <a:ext uri="{FF2B5EF4-FFF2-40B4-BE49-F238E27FC236}">
                        <a16:creationId xmlns:a16="http://schemas.microsoft.com/office/drawing/2014/main" id="{8962A917-2AE1-7242-B9FB-8E9263A510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31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88" name="AutoShape 324">
                    <a:extLst>
                      <a:ext uri="{FF2B5EF4-FFF2-40B4-BE49-F238E27FC236}">
                        <a16:creationId xmlns:a16="http://schemas.microsoft.com/office/drawing/2014/main" id="{97C18552-37AD-CE49-8BBD-05E8608B6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9"/>
                    <a:ext cx="701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72" name="Freeform 325">
                  <a:extLst>
                    <a:ext uri="{FF2B5EF4-FFF2-40B4-BE49-F238E27FC236}">
                      <a16:creationId xmlns:a16="http://schemas.microsoft.com/office/drawing/2014/main" id="{426DAACD-E1F3-7E44-9DC7-B1A44414F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73" name="Group 326">
                  <a:extLst>
                    <a:ext uri="{FF2B5EF4-FFF2-40B4-BE49-F238E27FC236}">
                      <a16:creationId xmlns:a16="http://schemas.microsoft.com/office/drawing/2014/main" id="{73D89D04-968E-6442-873B-B8D1778FD2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5" name="AutoShape 327">
                    <a:extLst>
                      <a:ext uri="{FF2B5EF4-FFF2-40B4-BE49-F238E27FC236}">
                        <a16:creationId xmlns:a16="http://schemas.microsoft.com/office/drawing/2014/main" id="{6065DB5E-95E8-8643-B0FE-6CB09E8FDB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86" name="AutoShape 328">
                    <a:extLst>
                      <a:ext uri="{FF2B5EF4-FFF2-40B4-BE49-F238E27FC236}">
                        <a16:creationId xmlns:a16="http://schemas.microsoft.com/office/drawing/2014/main" id="{F973A90F-0F3C-F744-97ED-8AAC23F79D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1"/>
                    <a:ext cx="69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74" name="Rectangle 329">
                  <a:extLst>
                    <a:ext uri="{FF2B5EF4-FFF2-40B4-BE49-F238E27FC236}">
                      <a16:creationId xmlns:a16="http://schemas.microsoft.com/office/drawing/2014/main" id="{F4ADD3E7-CF4E-ED4B-B276-1E6A7B9D4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2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5" name="Freeform 330">
                  <a:extLst>
                    <a:ext uri="{FF2B5EF4-FFF2-40B4-BE49-F238E27FC236}">
                      <a16:creationId xmlns:a16="http://schemas.microsoft.com/office/drawing/2014/main" id="{1CEE161A-40E6-604E-B7AD-3830C72F6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6" name="Freeform 331">
                  <a:extLst>
                    <a:ext uri="{FF2B5EF4-FFF2-40B4-BE49-F238E27FC236}">
                      <a16:creationId xmlns:a16="http://schemas.microsoft.com/office/drawing/2014/main" id="{40DF445E-B42A-CF43-806C-B86CD0017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7" name="Oval 332">
                  <a:extLst>
                    <a:ext uri="{FF2B5EF4-FFF2-40B4-BE49-F238E27FC236}">
                      <a16:creationId xmlns:a16="http://schemas.microsoft.com/office/drawing/2014/main" id="{4AA850BD-AD7E-884D-BB50-C36880F43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8" name="Freeform 333">
                  <a:extLst>
                    <a:ext uri="{FF2B5EF4-FFF2-40B4-BE49-F238E27FC236}">
                      <a16:creationId xmlns:a16="http://schemas.microsoft.com/office/drawing/2014/main" id="{04990E0C-FF14-0448-9208-F0CB93DA5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9" name="AutoShape 334">
                  <a:extLst>
                    <a:ext uri="{FF2B5EF4-FFF2-40B4-BE49-F238E27FC236}">
                      <a16:creationId xmlns:a16="http://schemas.microsoft.com/office/drawing/2014/main" id="{29F22CD1-333F-2444-8E27-DB0645866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197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0" name="AutoShape 335">
                  <a:extLst>
                    <a:ext uri="{FF2B5EF4-FFF2-40B4-BE49-F238E27FC236}">
                      <a16:creationId xmlns:a16="http://schemas.microsoft.com/office/drawing/2014/main" id="{9522690A-CB4D-3F4F-855E-313DECF4F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2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1" name="Oval 336">
                  <a:extLst>
                    <a:ext uri="{FF2B5EF4-FFF2-40B4-BE49-F238E27FC236}">
                      <a16:creationId xmlns:a16="http://schemas.microsoft.com/office/drawing/2014/main" id="{749723D7-4892-4246-90CC-F3A241CAD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2" name="Oval 337">
                  <a:extLst>
                    <a:ext uri="{FF2B5EF4-FFF2-40B4-BE49-F238E27FC236}">
                      <a16:creationId xmlns:a16="http://schemas.microsoft.com/office/drawing/2014/main" id="{B774EC24-F0E4-0846-B90E-1164E9332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" name="Oval 338">
                  <a:extLst>
                    <a:ext uri="{FF2B5EF4-FFF2-40B4-BE49-F238E27FC236}">
                      <a16:creationId xmlns:a16="http://schemas.microsoft.com/office/drawing/2014/main" id="{2751493B-E933-8A4F-BE77-A10013F6A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4" name="Rectangle 339">
                  <a:extLst>
                    <a:ext uri="{FF2B5EF4-FFF2-40B4-BE49-F238E27FC236}">
                      <a16:creationId xmlns:a16="http://schemas.microsoft.com/office/drawing/2014/main" id="{635CA67E-C290-3742-9D2C-39D9B69DB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51" name="Text Box 98">
            <a:extLst>
              <a:ext uri="{FF2B5EF4-FFF2-40B4-BE49-F238E27FC236}">
                <a16:creationId xmlns:a16="http://schemas.microsoft.com/office/drawing/2014/main" id="{40BB819D-0723-5748-B260-0AF0BBAC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3782" y="5793184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local web cache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2" name="Rectangle 4">
            <a:extLst>
              <a:ext uri="{FF2B5EF4-FFF2-40B4-BE49-F238E27FC236}">
                <a16:creationId xmlns:a16="http://schemas.microsoft.com/office/drawing/2014/main" id="{5292EFEC-88AD-0B46-B2E3-643489D30B9D}"/>
              </a:ext>
            </a:extLst>
          </p:cNvPr>
          <p:cNvSpPr txBox="1">
            <a:spLocks noChangeArrowheads="1"/>
          </p:cNvSpPr>
          <p:nvPr/>
        </p:nvSpPr>
        <p:spPr>
          <a:xfrm>
            <a:off x="889002" y="1405471"/>
            <a:ext cx="6166171" cy="174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lnSpc>
                <a:spcPct val="110000"/>
              </a:lnSpc>
              <a:spcBef>
                <a:spcPts val="400"/>
              </a:spcBef>
              <a:buNone/>
              <a:tabLst>
                <a:tab pos="53975" algn="l"/>
                <a:tab pos="576263" algn="l"/>
              </a:tabLst>
            </a:pPr>
            <a:r>
              <a:rPr lang="en-US" altLang="en-US" sz="3000" dirty="0">
                <a:ea typeface="ＭＳ Ｐゴシック" panose="020B0600070205080204" pitchFamily="34" charset="-128"/>
              </a:rPr>
              <a:t>suppose cache hit rate is 0.4:  </a:t>
            </a:r>
          </a:p>
          <a:p>
            <a:pPr indent="-231775">
              <a:lnSpc>
                <a:spcPct val="110000"/>
              </a:lnSpc>
              <a:spcBef>
                <a:spcPts val="400"/>
              </a:spcBef>
              <a:tabLst>
                <a:tab pos="53975" algn="l"/>
                <a:tab pos="576263" algn="l"/>
              </a:tabLst>
            </a:pPr>
            <a:r>
              <a:rPr lang="en-US" altLang="en-US" sz="2600" dirty="0">
                <a:ea typeface="ＭＳ Ｐゴシック" panose="020B0600070205080204" pitchFamily="34" charset="-128"/>
              </a:rPr>
              <a:t>40% requests served by cache, with low (msec) delay 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  <a:tabLst>
                <a:tab pos="576263" algn="l"/>
              </a:tabLst>
            </a:pPr>
            <a:r>
              <a:rPr lang="en-US" altLang="en-US" sz="2600" dirty="0">
                <a:ea typeface="ＭＳ Ｐゴシック" panose="020B0600070205080204" pitchFamily="34" charset="-128"/>
              </a:rPr>
              <a:t>  </a:t>
            </a:r>
          </a:p>
        </p:txBody>
      </p:sp>
      <p:sp>
        <p:nvSpPr>
          <p:cNvPr id="253" name="Rectangle 4">
            <a:extLst>
              <a:ext uri="{FF2B5EF4-FFF2-40B4-BE49-F238E27FC236}">
                <a16:creationId xmlns:a16="http://schemas.microsoft.com/office/drawing/2014/main" id="{0C139AEE-1F5A-A64B-9C16-223417C8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19" y="2685374"/>
            <a:ext cx="616836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60% requests satisfied at origin </a:t>
            </a:r>
          </a:p>
          <a:p>
            <a:pPr marL="406400" lvl="1" indent="-16986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rate to browsers over access link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ZapfDingbats" charset="0"/>
              <a:buNone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= 0.6 * 1.50 Mbps  =  .9 Mbps </a:t>
            </a:r>
          </a:p>
          <a:p>
            <a:pPr marL="473075" lvl="1" indent="-287338">
              <a:lnSpc>
                <a:spcPct val="90000"/>
              </a:lnSpc>
              <a:spcBef>
                <a:spcPts val="400"/>
              </a:spcBef>
              <a:buClr>
                <a:srgbClr val="0000A3"/>
              </a:buClr>
              <a:buSzPct val="100000"/>
              <a:buFont typeface="Arial" panose="020B0604020202020204" pitchFamily="34" charset="0"/>
              <a:buChar char="•"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access link utilization = 0.9/1.54 = .58 means low (msec) queueing delay at access link</a:t>
            </a:r>
          </a:p>
        </p:txBody>
      </p:sp>
      <p:sp>
        <p:nvSpPr>
          <p:cNvPr id="271" name="Rectangle 4">
            <a:extLst>
              <a:ext uri="{FF2B5EF4-FFF2-40B4-BE49-F238E27FC236}">
                <a16:creationId xmlns:a16="http://schemas.microsoft.com/office/drawing/2014/main" id="{D2059C01-2D9C-6C48-A831-71AE55D0D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6" y="4570944"/>
            <a:ext cx="6438281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20663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average end-end delay:</a:t>
            </a:r>
          </a:p>
          <a:p>
            <a:pPr marL="342900"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0.6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* (delay from origin servers)</a:t>
            </a:r>
          </a:p>
          <a:p>
            <a:pPr marL="342900"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    +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0.4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* (delay when satisfied at cache)</a:t>
            </a:r>
          </a:p>
          <a:p>
            <a:pPr marL="342900"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= 0.6 (2.01) + 0.4 (~msecs) = ~ 1.2 secs</a:t>
            </a:r>
          </a:p>
          <a:p>
            <a:pPr marL="228600" indent="-228600">
              <a:lnSpc>
                <a:spcPct val="80000"/>
              </a:lnSpc>
              <a:buClr>
                <a:srgbClr val="000099"/>
              </a:buClr>
              <a:buSzPct val="65000"/>
              <a:buFont typeface="Wingdings" charset="0"/>
              <a:buNone/>
              <a:tabLst>
                <a:tab pos="576263" algn="l"/>
              </a:tabLst>
              <a:defRPr/>
            </a:pPr>
            <a:r>
              <a:rPr lang="en-US" sz="2400" dirty="0">
                <a:latin typeface="Gill Sans MT" charset="0"/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BE105-9733-D741-944B-F6DC771B29F2}"/>
              </a:ext>
            </a:extLst>
          </p:cNvPr>
          <p:cNvSpPr txBox="1"/>
          <p:nvPr/>
        </p:nvSpPr>
        <p:spPr>
          <a:xfrm>
            <a:off x="990600" y="6119336"/>
            <a:ext cx="92749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lower average end-end delay than with 154 Mbps link (and cheaper too!)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  <p:bldP spid="271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Conditional GET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14337" y="1626575"/>
            <a:ext cx="5597253" cy="513238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Goal:</a:t>
            </a:r>
            <a:r>
              <a:rPr lang="en-US" altLang="en-US" dirty="0">
                <a:ea typeface="ＭＳ Ｐゴシック" panose="020B0600070205080204" pitchFamily="34" charset="-128"/>
              </a:rPr>
              <a:t> don’</a:t>
            </a:r>
            <a:r>
              <a:rPr lang="en-US" altLang="ja-JP" dirty="0">
                <a:ea typeface="ＭＳ Ｐゴシック" panose="020B0600070205080204" pitchFamily="34" charset="-128"/>
              </a:rPr>
              <a:t>t send object if cache has up-to-date cached version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object transmission delay (or use of network resources)</a:t>
            </a:r>
          </a:p>
          <a:p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client:</a:t>
            </a:r>
            <a:r>
              <a:rPr lang="en-US" altLang="en-US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specify date of cached copy in HTTP request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If-modified-since: &lt;date&gt;</a:t>
            </a:r>
          </a:p>
          <a:p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server:</a:t>
            </a:r>
            <a:r>
              <a:rPr lang="en-US" altLang="en-US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response contains no object if cached copy is up-to-date: 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HTTP/1.0 304 Not Modified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73" name="Line 4">
            <a:extLst>
              <a:ext uri="{FF2B5EF4-FFF2-40B4-BE49-F238E27FC236}">
                <a16:creationId xmlns:a16="http://schemas.microsoft.com/office/drawing/2014/main" id="{F2F5CF00-0B08-CD49-8216-B019F02D6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490" y="2068251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Text Box 8">
            <a:extLst>
              <a:ext uri="{FF2B5EF4-FFF2-40B4-BE49-F238E27FC236}">
                <a16:creationId xmlns:a16="http://schemas.microsoft.com/office/drawing/2014/main" id="{906861D1-0EDE-1E49-A686-C17A98961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878" y="1952364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+mn-lt"/>
              </a:rPr>
              <a:t>If-modified-since: &lt;date&gt;</a:t>
            </a:r>
            <a:endParaRPr lang="en-US" altLang="en-US" b="1">
              <a:latin typeface="+mn-lt"/>
            </a:endParaRPr>
          </a:p>
        </p:txBody>
      </p:sp>
      <p:sp>
        <p:nvSpPr>
          <p:cNvPr id="275" name="Line 9">
            <a:extLst>
              <a:ext uri="{FF2B5EF4-FFF2-40B4-BE49-F238E27FC236}">
                <a16:creationId xmlns:a16="http://schemas.microsoft.com/office/drawing/2014/main" id="{ED4D0E55-FFE9-4141-9763-499742C88E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4540" y="2814376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" name="Group 30">
            <a:extLst>
              <a:ext uri="{FF2B5EF4-FFF2-40B4-BE49-F238E27FC236}">
                <a16:creationId xmlns:a16="http://schemas.microsoft.com/office/drawing/2014/main" id="{F2D4CC5D-48B8-6642-A163-00E2785A7CB2}"/>
              </a:ext>
            </a:extLst>
          </p:cNvPr>
          <p:cNvGrpSpPr>
            <a:grpSpLocks/>
          </p:cNvGrpSpPr>
          <p:nvPr/>
        </p:nvGrpSpPr>
        <p:grpSpPr bwMode="auto">
          <a:xfrm>
            <a:off x="7322828" y="2808026"/>
            <a:ext cx="2643187" cy="865188"/>
            <a:chOff x="2698" y="2036"/>
            <a:chExt cx="1665" cy="545"/>
          </a:xfrm>
        </p:grpSpPr>
        <p:sp>
          <p:nvSpPr>
            <p:cNvPr id="277" name="Rectangle 10">
              <a:extLst>
                <a:ext uri="{FF2B5EF4-FFF2-40B4-BE49-F238E27FC236}">
                  <a16:creationId xmlns:a16="http://schemas.microsoft.com/office/drawing/2014/main" id="{B8FAE946-FF4C-5F4E-8634-A0F622EB3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>
                <a:latin typeface="+mn-lt"/>
              </a:endParaRPr>
            </a:p>
          </p:txBody>
        </p: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D0F47DD5-D98D-8947-AE9C-C9BE59718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+mn-lt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+mn-lt"/>
                </a:rPr>
                <a:t>304 Not Modified</a:t>
              </a:r>
              <a:endParaRPr lang="en-US" altLang="en-US" b="1">
                <a:latin typeface="+mn-lt"/>
              </a:endParaRPr>
            </a:p>
          </p:txBody>
        </p:sp>
      </p:grpSp>
      <p:sp>
        <p:nvSpPr>
          <p:cNvPr id="279" name="Text Box 28">
            <a:extLst>
              <a:ext uri="{FF2B5EF4-FFF2-40B4-BE49-F238E27FC236}">
                <a16:creationId xmlns:a16="http://schemas.microsoft.com/office/drawing/2014/main" id="{FD73E46B-3F04-E648-BC54-671B5D578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0040" y="2103176"/>
            <a:ext cx="104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before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&lt;date&gt;</a:t>
            </a:r>
          </a:p>
        </p:txBody>
      </p:sp>
      <p:sp>
        <p:nvSpPr>
          <p:cNvPr id="280" name="Line 31">
            <a:extLst>
              <a:ext uri="{FF2B5EF4-FFF2-40B4-BE49-F238E27FC236}">
                <a16:creationId xmlns:a16="http://schemas.microsoft.com/office/drawing/2014/main" id="{C63FE7CD-8932-5842-A550-AB95E976B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603" y="4033576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Line 32">
            <a:extLst>
              <a:ext uri="{FF2B5EF4-FFF2-40B4-BE49-F238E27FC236}">
                <a16:creationId xmlns:a16="http://schemas.microsoft.com/office/drawing/2014/main" id="{FB4BB9E8-5BA3-1A4B-A22B-B43D87979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165" y="46320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Text Box 34">
            <a:extLst>
              <a:ext uri="{FF2B5EF4-FFF2-40B4-BE49-F238E27FC236}">
                <a16:creationId xmlns:a16="http://schemas.microsoft.com/office/drawing/2014/main" id="{EEDA71D6-F453-1A4D-98C9-B23EA89D5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640" y="4516176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+mn-lt"/>
              </a:rPr>
              <a:t>If-modified-since: &lt;date&gt;</a:t>
            </a:r>
            <a:endParaRPr lang="en-US" altLang="en-US" b="1">
              <a:latin typeface="+mn-lt"/>
            </a:endParaRPr>
          </a:p>
        </p:txBody>
      </p:sp>
      <p:sp>
        <p:nvSpPr>
          <p:cNvPr id="283" name="Line 35">
            <a:extLst>
              <a:ext uri="{FF2B5EF4-FFF2-40B4-BE49-F238E27FC236}">
                <a16:creationId xmlns:a16="http://schemas.microsoft.com/office/drawing/2014/main" id="{8CE24BAA-3E73-704D-A359-BE2DD47924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1215" y="5411526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Text Box 38">
            <a:extLst>
              <a:ext uri="{FF2B5EF4-FFF2-40B4-BE49-F238E27FC236}">
                <a16:creationId xmlns:a16="http://schemas.microsoft.com/office/drawing/2014/main" id="{6B6CFEBF-546C-2C4A-A9DA-A2BC6976D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690" y="5355964"/>
            <a:ext cx="2643188" cy="12311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+mn-lt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+mn-lt"/>
              </a:rPr>
              <a:t>&lt;data&gt;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b="1" dirty="0">
              <a:latin typeface="+mn-lt"/>
            </a:endParaRPr>
          </a:p>
        </p:txBody>
      </p:sp>
      <p:sp>
        <p:nvSpPr>
          <p:cNvPr id="285" name="Text Box 39">
            <a:extLst>
              <a:ext uri="{FF2B5EF4-FFF2-40B4-BE49-F238E27FC236}">
                <a16:creationId xmlns:a16="http://schemas.microsoft.com/office/drawing/2014/main" id="{F31EAC50-5999-F949-836E-741F26435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415" y="4762239"/>
            <a:ext cx="1047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after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&lt;date&gt;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DA0E8B-38E2-9342-A1EB-20A2D702A664}"/>
              </a:ext>
            </a:extLst>
          </p:cNvPr>
          <p:cNvGrpSpPr/>
          <p:nvPr/>
        </p:nvGrpSpPr>
        <p:grpSpPr>
          <a:xfrm>
            <a:off x="6311590" y="931601"/>
            <a:ext cx="4549154" cy="787400"/>
            <a:chOff x="6311590" y="931601"/>
            <a:chExt cx="4549154" cy="787400"/>
          </a:xfrm>
        </p:grpSpPr>
        <p:sp>
          <p:nvSpPr>
            <p:cNvPr id="286" name="Text Box 5">
              <a:extLst>
                <a:ext uri="{FF2B5EF4-FFF2-40B4-BE49-F238E27FC236}">
                  <a16:creationId xmlns:a16="http://schemas.microsoft.com/office/drawing/2014/main" id="{E637D672-7B6C-1647-8EEE-A788FA28F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590" y="1015739"/>
              <a:ext cx="777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287" name="Text Box 6">
              <a:extLst>
                <a:ext uri="{FF2B5EF4-FFF2-40B4-BE49-F238E27FC236}">
                  <a16:creationId xmlns:a16="http://schemas.microsoft.com/office/drawing/2014/main" id="{5AC69B11-5115-184E-9F7C-26E36EF6D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3785" y="1010976"/>
              <a:ext cx="8369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  <a:latin typeface="+mn-lt"/>
                </a:rPr>
                <a:t>server</a:t>
              </a:r>
            </a:p>
          </p:txBody>
        </p:sp>
        <p:grpSp>
          <p:nvGrpSpPr>
            <p:cNvPr id="288" name="Group 34">
              <a:extLst>
                <a:ext uri="{FF2B5EF4-FFF2-40B4-BE49-F238E27FC236}">
                  <a16:creationId xmlns:a16="http://schemas.microsoft.com/office/drawing/2014/main" id="{966CD3F7-7AB2-924F-823A-58555F321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8190" y="931601"/>
              <a:ext cx="422275" cy="685800"/>
              <a:chOff x="4140" y="429"/>
              <a:chExt cx="1425" cy="2396"/>
            </a:xfrm>
          </p:grpSpPr>
          <p:sp>
            <p:nvSpPr>
              <p:cNvPr id="289" name="Freeform 35">
                <a:extLst>
                  <a:ext uri="{FF2B5EF4-FFF2-40B4-BE49-F238E27FC236}">
                    <a16:creationId xmlns:a16="http://schemas.microsoft.com/office/drawing/2014/main" id="{8CE7E2BE-E936-F147-8C06-143889566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Rectangle 36">
                <a:extLst>
                  <a:ext uri="{FF2B5EF4-FFF2-40B4-BE49-F238E27FC236}">
                    <a16:creationId xmlns:a16="http://schemas.microsoft.com/office/drawing/2014/main" id="{A6315B9D-328B-4B4A-938A-EEDFB67D3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0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291" name="Freeform 37">
                <a:extLst>
                  <a:ext uri="{FF2B5EF4-FFF2-40B4-BE49-F238E27FC236}">
                    <a16:creationId xmlns:a16="http://schemas.microsoft.com/office/drawing/2014/main" id="{D6D629FF-99A4-C445-814B-73349ADDC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9" name="Freeform 38">
                <a:extLst>
                  <a:ext uri="{FF2B5EF4-FFF2-40B4-BE49-F238E27FC236}">
                    <a16:creationId xmlns:a16="http://schemas.microsoft.com/office/drawing/2014/main" id="{99A64A90-EA88-094D-B5BA-9DEE55C33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0" name="Rectangle 39">
                <a:extLst>
                  <a:ext uri="{FF2B5EF4-FFF2-40B4-BE49-F238E27FC236}">
                    <a16:creationId xmlns:a16="http://schemas.microsoft.com/office/drawing/2014/main" id="{4F858703-B37B-004C-96CE-22FC3EB7F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5"/>
                <a:ext cx="600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501" name="Group 40">
                <a:extLst>
                  <a:ext uri="{FF2B5EF4-FFF2-40B4-BE49-F238E27FC236}">
                    <a16:creationId xmlns:a16="http://schemas.microsoft.com/office/drawing/2014/main" id="{94FE2F64-7E16-FF44-B770-1FF34858DF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42" name="AutoShape 41">
                  <a:extLst>
                    <a:ext uri="{FF2B5EF4-FFF2-40B4-BE49-F238E27FC236}">
                      <a16:creationId xmlns:a16="http://schemas.microsoft.com/office/drawing/2014/main" id="{FFB919DB-3DB6-2E47-9682-893EFF450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543" name="AutoShape 42">
                  <a:extLst>
                    <a:ext uri="{FF2B5EF4-FFF2-40B4-BE49-F238E27FC236}">
                      <a16:creationId xmlns:a16="http://schemas.microsoft.com/office/drawing/2014/main" id="{4E207D69-67B1-E24E-86A3-1CFB9A8ED6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9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503" name="Rectangle 43">
                <a:extLst>
                  <a:ext uri="{FF2B5EF4-FFF2-40B4-BE49-F238E27FC236}">
                    <a16:creationId xmlns:a16="http://schemas.microsoft.com/office/drawing/2014/main" id="{B50DC330-10D1-2A4E-ACAC-FF9B40FF0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017"/>
                <a:ext cx="595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504" name="Group 44">
                <a:extLst>
                  <a:ext uri="{FF2B5EF4-FFF2-40B4-BE49-F238E27FC236}">
                    <a16:creationId xmlns:a16="http://schemas.microsoft.com/office/drawing/2014/main" id="{2E12D255-3950-B547-9406-602D45CB34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40" name="AutoShape 45">
                  <a:extLst>
                    <a:ext uri="{FF2B5EF4-FFF2-40B4-BE49-F238E27FC236}">
                      <a16:creationId xmlns:a16="http://schemas.microsoft.com/office/drawing/2014/main" id="{BE313EB5-0E75-D64F-9B58-846AEC112D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9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541" name="AutoShape 46">
                  <a:extLst>
                    <a:ext uri="{FF2B5EF4-FFF2-40B4-BE49-F238E27FC236}">
                      <a16:creationId xmlns:a16="http://schemas.microsoft.com/office/drawing/2014/main" id="{7CDD2F87-9EE6-9841-BDE1-56E95B3F00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6"/>
                  <a:ext cx="695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505" name="Rectangle 47">
                <a:extLst>
                  <a:ext uri="{FF2B5EF4-FFF2-40B4-BE49-F238E27FC236}">
                    <a16:creationId xmlns:a16="http://schemas.microsoft.com/office/drawing/2014/main" id="{A3C6AC3E-B182-224E-ABE3-984D17D8A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3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06" name="Rectangle 48">
                <a:extLst>
                  <a:ext uri="{FF2B5EF4-FFF2-40B4-BE49-F238E27FC236}">
                    <a16:creationId xmlns:a16="http://schemas.microsoft.com/office/drawing/2014/main" id="{D49F39F4-203C-5E48-875C-EE137013C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6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507" name="Group 49">
                <a:extLst>
                  <a:ext uri="{FF2B5EF4-FFF2-40B4-BE49-F238E27FC236}">
                    <a16:creationId xmlns:a16="http://schemas.microsoft.com/office/drawing/2014/main" id="{CBB7495C-CDDF-B74E-AC55-41F4E153E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8" name="AutoShape 50">
                  <a:extLst>
                    <a:ext uri="{FF2B5EF4-FFF2-40B4-BE49-F238E27FC236}">
                      <a16:creationId xmlns:a16="http://schemas.microsoft.com/office/drawing/2014/main" id="{DBD04B1C-004E-494D-9602-0F1310B0C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7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539" name="AutoShape 51">
                  <a:extLst>
                    <a:ext uri="{FF2B5EF4-FFF2-40B4-BE49-F238E27FC236}">
                      <a16:creationId xmlns:a16="http://schemas.microsoft.com/office/drawing/2014/main" id="{3D0C8D43-BC47-E747-9FD0-5C502E897C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508" name="Freeform 52">
                <a:extLst>
                  <a:ext uri="{FF2B5EF4-FFF2-40B4-BE49-F238E27FC236}">
                    <a16:creationId xmlns:a16="http://schemas.microsoft.com/office/drawing/2014/main" id="{00C2FD89-F255-5B44-B5A0-4E02CB37B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9" name="Group 53">
                <a:extLst>
                  <a:ext uri="{FF2B5EF4-FFF2-40B4-BE49-F238E27FC236}">
                    <a16:creationId xmlns:a16="http://schemas.microsoft.com/office/drawing/2014/main" id="{C35E79E1-71FE-4E4A-83A2-F8C0643953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6" name="AutoShape 54">
                  <a:extLst>
                    <a:ext uri="{FF2B5EF4-FFF2-40B4-BE49-F238E27FC236}">
                      <a16:creationId xmlns:a16="http://schemas.microsoft.com/office/drawing/2014/main" id="{95A667E4-D78B-7A4C-A440-4917259D7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537" name="AutoShape 55">
                  <a:extLst>
                    <a:ext uri="{FF2B5EF4-FFF2-40B4-BE49-F238E27FC236}">
                      <a16:creationId xmlns:a16="http://schemas.microsoft.com/office/drawing/2014/main" id="{ED50BD44-2B1A-A041-ACD3-EEFDC8341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5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510" name="Rectangle 56">
                <a:extLst>
                  <a:ext uri="{FF2B5EF4-FFF2-40B4-BE49-F238E27FC236}">
                    <a16:creationId xmlns:a16="http://schemas.microsoft.com/office/drawing/2014/main" id="{5DA6EF43-A6D1-5A48-BBCA-48444D1A9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0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18" name="Freeform 57">
                <a:extLst>
                  <a:ext uri="{FF2B5EF4-FFF2-40B4-BE49-F238E27FC236}">
                    <a16:creationId xmlns:a16="http://schemas.microsoft.com/office/drawing/2014/main" id="{3C6C8679-5D2D-A24A-B371-C4C1F50D1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Freeform 58">
                <a:extLst>
                  <a:ext uri="{FF2B5EF4-FFF2-40B4-BE49-F238E27FC236}">
                    <a16:creationId xmlns:a16="http://schemas.microsoft.com/office/drawing/2014/main" id="{84C1EB21-DBAC-5D42-A7C0-5F245901D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" name="Oval 59">
                <a:extLst>
                  <a:ext uri="{FF2B5EF4-FFF2-40B4-BE49-F238E27FC236}">
                    <a16:creationId xmlns:a16="http://schemas.microsoft.com/office/drawing/2014/main" id="{D88785FB-A16E-B34D-8961-EB75C81E8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09"/>
                <a:ext cx="48" cy="1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29" name="Freeform 60">
                <a:extLst>
                  <a:ext uri="{FF2B5EF4-FFF2-40B4-BE49-F238E27FC236}">
                    <a16:creationId xmlns:a16="http://schemas.microsoft.com/office/drawing/2014/main" id="{137D376C-6C12-0648-BCAA-30DCACD94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" name="AutoShape 61">
                <a:extLst>
                  <a:ext uri="{FF2B5EF4-FFF2-40B4-BE49-F238E27FC236}">
                    <a16:creationId xmlns:a16="http://schemas.microsoft.com/office/drawing/2014/main" id="{3524D490-AC16-CF4B-AAFE-EF4C666B3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31" name="AutoShape 62">
                <a:extLst>
                  <a:ext uri="{FF2B5EF4-FFF2-40B4-BE49-F238E27FC236}">
                    <a16:creationId xmlns:a16="http://schemas.microsoft.com/office/drawing/2014/main" id="{B279651A-6EBD-F542-B219-9B4C83AF4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32" name="Oval 63">
                <a:extLst>
                  <a:ext uri="{FF2B5EF4-FFF2-40B4-BE49-F238E27FC236}">
                    <a16:creationId xmlns:a16="http://schemas.microsoft.com/office/drawing/2014/main" id="{15D5DA26-8982-F44B-A3F7-03FEC745A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1"/>
                <a:ext cx="161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33" name="Oval 64">
                <a:extLst>
                  <a:ext uri="{FF2B5EF4-FFF2-40B4-BE49-F238E27FC236}">
                    <a16:creationId xmlns:a16="http://schemas.microsoft.com/office/drawing/2014/main" id="{25B61B78-2AA0-A245-9C22-EC0A104A4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1"/>
                <a:ext cx="155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534" name="Oval 65">
                <a:extLst>
                  <a:ext uri="{FF2B5EF4-FFF2-40B4-BE49-F238E27FC236}">
                    <a16:creationId xmlns:a16="http://schemas.microsoft.com/office/drawing/2014/main" id="{78934A6A-6F9D-5541-8897-F81821D1A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1"/>
                <a:ext cx="161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35" name="Rectangle 66">
                <a:extLst>
                  <a:ext uri="{FF2B5EF4-FFF2-40B4-BE49-F238E27FC236}">
                    <a16:creationId xmlns:a16="http://schemas.microsoft.com/office/drawing/2014/main" id="{4994117A-432E-094B-BF94-5385D43F9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6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grpSp>
          <p:nvGrpSpPr>
            <p:cNvPr id="544" name="Group 67">
              <a:extLst>
                <a:ext uri="{FF2B5EF4-FFF2-40B4-BE49-F238E27FC236}">
                  <a16:creationId xmlns:a16="http://schemas.microsoft.com/office/drawing/2014/main" id="{A6DA78F5-835E-D242-9B19-A42AE8C14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7853" y="976051"/>
              <a:ext cx="742950" cy="742950"/>
              <a:chOff x="-44" y="1473"/>
              <a:chExt cx="981" cy="1105"/>
            </a:xfrm>
          </p:grpSpPr>
          <p:pic>
            <p:nvPicPr>
              <p:cNvPr id="545" name="Picture 68" descr="desktop_computer_stylized_medium">
                <a:extLst>
                  <a:ext uri="{FF2B5EF4-FFF2-40B4-BE49-F238E27FC236}">
                    <a16:creationId xmlns:a16="http://schemas.microsoft.com/office/drawing/2014/main" id="{AF3FF2A0-2B19-2846-B88C-3A51C7188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6" name="Freeform 69">
                <a:extLst>
                  <a:ext uri="{FF2B5EF4-FFF2-40B4-BE49-F238E27FC236}">
                    <a16:creationId xmlns:a16="http://schemas.microsoft.com/office/drawing/2014/main" id="{77A4C668-554A-6C44-A4D3-0F6A27C1F4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378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  <p:bldP spid="279" grpId="0"/>
      <p:bldP spid="282" grpId="0" animBg="1"/>
      <p:bldP spid="284" grpId="0" animBg="1"/>
      <p:bldP spid="28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572119" y="1236917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ctr">
              <a:buNone/>
            </a:pPr>
            <a:r>
              <a:rPr lang="en-US" altLang="en-US" sz="3600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Key goal: </a:t>
            </a:r>
            <a:r>
              <a:rPr lang="en-US" altLang="en-US" sz="3600" dirty="0">
                <a:ea typeface="ＭＳ Ｐゴシック" panose="020B0600070205080204" pitchFamily="34" charset="-128"/>
              </a:rPr>
              <a:t>decreased delay in multi-object HTTP requests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FB527882-F34C-8945-BA16-5C2965DA631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2142059"/>
            <a:ext cx="10654118" cy="393044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buNone/>
            </a:pPr>
            <a:r>
              <a:rPr lang="en-US" altLang="en-US" sz="3200" i="1" u="sng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HTTP1.1:</a:t>
            </a:r>
            <a:r>
              <a:rPr lang="en-US" altLang="en-US" sz="3200" u="sng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introduced </a:t>
            </a:r>
            <a:r>
              <a:rPr lang="en-US" altLang="en-US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multiple, pipelined GETs</a:t>
            </a:r>
            <a:r>
              <a:rPr lang="en-US" altLang="en-US" sz="3200" dirty="0">
                <a:ea typeface="ＭＳ Ｐゴシック" panose="020B0600070205080204" pitchFamily="34" charset="-128"/>
              </a:rPr>
              <a:t> over single TCP connection</a:t>
            </a:r>
            <a:endParaRPr lang="en-US" altLang="en-US" sz="3200" b="1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server responds </a:t>
            </a:r>
            <a:r>
              <a:rPr lang="en-US" altLang="en-US" i="1" dirty="0">
                <a:ea typeface="ＭＳ Ｐゴシック" panose="020B0600070205080204" pitchFamily="34" charset="-128"/>
              </a:rPr>
              <a:t>in-order</a:t>
            </a:r>
            <a:r>
              <a:rPr lang="en-US" altLang="en-US" dirty="0">
                <a:ea typeface="ＭＳ Ｐゴシック" panose="020B0600070205080204" pitchFamily="34" charset="-128"/>
              </a:rPr>
              <a:t> (FCFS: first-come-first-served scheduling) to GET requests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with FCFS, small object may have to wait for transmission  (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head-of-line (HOL) blocking</a:t>
            </a:r>
            <a:r>
              <a:rPr lang="en-US" altLang="en-US" dirty="0">
                <a:ea typeface="ＭＳ Ｐゴシック" panose="020B0600070205080204" pitchFamily="34" charset="-128"/>
              </a:rPr>
              <a:t>) behind large object(s)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loss recovery (retransmitting lost TCP segments) stalls object transmission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20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overview</a:t>
            </a:r>
            <a:endParaRPr lang="en-US" sz="4400" dirty="0"/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D0A9535F-9718-644A-A429-D02A2397C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9" y="1608374"/>
            <a:ext cx="598817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sz="3200" kern="0" dirty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HTTP: hypertext transfer protocol</a:t>
            </a:r>
          </a:p>
          <a:p>
            <a:pPr>
              <a:lnSpc>
                <a:spcPct val="75000"/>
              </a:lnSpc>
            </a:pPr>
            <a:r>
              <a:rPr lang="en-US" altLang="en-US" sz="32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Web’</a:t>
            </a:r>
            <a:r>
              <a:rPr lang="en-US" altLang="ja-JP" sz="32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application-layer protocol</a:t>
            </a:r>
          </a:p>
          <a:p>
            <a:pPr>
              <a:lnSpc>
                <a:spcPct val="75000"/>
              </a:lnSpc>
            </a:pPr>
            <a:r>
              <a:rPr lang="en-US" altLang="en-US" sz="32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client/server model: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2800" i="1" kern="0" dirty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</a:t>
            </a:r>
            <a:r>
              <a:rPr lang="en-US" altLang="en-US" sz="2800" i="1" kern="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</a:t>
            </a:r>
            <a:r>
              <a:rPr lang="en-US" altLang="en-US" sz="28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browser that requests, receives, (using HTTP protocol) and </a:t>
            </a:r>
            <a:r>
              <a:rPr lang="ja-JP" altLang="en-US" sz="2800" ker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28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displays</a:t>
            </a:r>
            <a:r>
              <a:rPr lang="ja-JP" altLang="en-US" sz="2800" ker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sz="28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Web objects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2800" i="1" kern="0" dirty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server:</a:t>
            </a:r>
            <a:r>
              <a:rPr lang="en-US" altLang="en-US" sz="28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Web server sends (using HTTP protocol) objects in response to requests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endParaRPr lang="en-US" altLang="en-US" sz="3200" kern="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75" name="Group 35">
            <a:extLst>
              <a:ext uri="{FF2B5EF4-FFF2-40B4-BE49-F238E27FC236}">
                <a16:creationId xmlns:a16="http://schemas.microsoft.com/office/drawing/2014/main" id="{9F18C3DA-1F75-254F-8252-0752283DD6D8}"/>
              </a:ext>
            </a:extLst>
          </p:cNvPr>
          <p:cNvGrpSpPr>
            <a:grpSpLocks/>
          </p:cNvGrpSpPr>
          <p:nvPr/>
        </p:nvGrpSpPr>
        <p:grpSpPr bwMode="auto">
          <a:xfrm>
            <a:off x="8129954" y="2391117"/>
            <a:ext cx="2101850" cy="946150"/>
            <a:chOff x="3640" y="1346"/>
            <a:chExt cx="1324" cy="596"/>
          </a:xfrm>
        </p:grpSpPr>
        <p:sp>
          <p:nvSpPr>
            <p:cNvPr id="76" name="Line 19">
              <a:extLst>
                <a:ext uri="{FF2B5EF4-FFF2-40B4-BE49-F238E27FC236}">
                  <a16:creationId xmlns:a16="http://schemas.microsoft.com/office/drawing/2014/main" id="{32A5B725-224A-8641-84D7-5E247267A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" name="Text Box 24">
              <a:extLst>
                <a:ext uri="{FF2B5EF4-FFF2-40B4-BE49-F238E27FC236}">
                  <a16:creationId xmlns:a16="http://schemas.microsoft.com/office/drawing/2014/main" id="{AFF1AA49-1EC5-FD4D-A4C7-4E97FBE8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HTTP request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78" name="Group 36">
            <a:extLst>
              <a:ext uri="{FF2B5EF4-FFF2-40B4-BE49-F238E27FC236}">
                <a16:creationId xmlns:a16="http://schemas.microsoft.com/office/drawing/2014/main" id="{CCF7DC4F-F784-E14E-9279-0C9C13F3B891}"/>
              </a:ext>
            </a:extLst>
          </p:cNvPr>
          <p:cNvGrpSpPr>
            <a:grpSpLocks/>
          </p:cNvGrpSpPr>
          <p:nvPr/>
        </p:nvGrpSpPr>
        <p:grpSpPr bwMode="auto">
          <a:xfrm>
            <a:off x="8241079" y="2599080"/>
            <a:ext cx="1971675" cy="904875"/>
            <a:chOff x="4141" y="394"/>
            <a:chExt cx="1242" cy="570"/>
          </a:xfrm>
        </p:grpSpPr>
        <p:sp>
          <p:nvSpPr>
            <p:cNvPr id="79" name="Line 20">
              <a:extLst>
                <a:ext uri="{FF2B5EF4-FFF2-40B4-BE49-F238E27FC236}">
                  <a16:creationId xmlns:a16="http://schemas.microsoft.com/office/drawing/2014/main" id="{162E51BA-C1E2-004B-832B-C97F73DD4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8A281BFE-8385-CA42-BA62-2631AB1C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HTTP response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1" name="Group 37">
            <a:extLst>
              <a:ext uri="{FF2B5EF4-FFF2-40B4-BE49-F238E27FC236}">
                <a16:creationId xmlns:a16="http://schemas.microsoft.com/office/drawing/2014/main" id="{75AC8EC6-FB97-154F-8581-1A51362C9E51}"/>
              </a:ext>
            </a:extLst>
          </p:cNvPr>
          <p:cNvGrpSpPr>
            <a:grpSpLocks/>
          </p:cNvGrpSpPr>
          <p:nvPr/>
        </p:nvGrpSpPr>
        <p:grpSpPr bwMode="auto">
          <a:xfrm rot="-3183056">
            <a:off x="8106142" y="3884955"/>
            <a:ext cx="2101850" cy="946150"/>
            <a:chOff x="3640" y="1346"/>
            <a:chExt cx="1324" cy="596"/>
          </a:xfrm>
        </p:grpSpPr>
        <p:sp>
          <p:nvSpPr>
            <p:cNvPr id="82" name="Line 19">
              <a:extLst>
                <a:ext uri="{FF2B5EF4-FFF2-40B4-BE49-F238E27FC236}">
                  <a16:creationId xmlns:a16="http://schemas.microsoft.com/office/drawing/2014/main" id="{69FABD09-8D01-A244-A69C-7220481CA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3" name="Text Box 24">
              <a:extLst>
                <a:ext uri="{FF2B5EF4-FFF2-40B4-BE49-F238E27FC236}">
                  <a16:creationId xmlns:a16="http://schemas.microsoft.com/office/drawing/2014/main" id="{96F64D17-51D6-0A4A-BDA6-07C403F43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HTTP request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4" name="Group 40">
            <a:extLst>
              <a:ext uri="{FF2B5EF4-FFF2-40B4-BE49-F238E27FC236}">
                <a16:creationId xmlns:a16="http://schemas.microsoft.com/office/drawing/2014/main" id="{B9736B82-D8C5-DA43-B8F2-093DA6AB6E5D}"/>
              </a:ext>
            </a:extLst>
          </p:cNvPr>
          <p:cNvGrpSpPr>
            <a:grpSpLocks/>
          </p:cNvGrpSpPr>
          <p:nvPr/>
        </p:nvGrpSpPr>
        <p:grpSpPr bwMode="auto">
          <a:xfrm rot="-3264937">
            <a:off x="8152179" y="4124667"/>
            <a:ext cx="1971675" cy="904875"/>
            <a:chOff x="4141" y="394"/>
            <a:chExt cx="1242" cy="570"/>
          </a:xfrm>
        </p:grpSpPr>
        <p:sp>
          <p:nvSpPr>
            <p:cNvPr id="85" name="Line 20">
              <a:extLst>
                <a:ext uri="{FF2B5EF4-FFF2-40B4-BE49-F238E27FC236}">
                  <a16:creationId xmlns:a16="http://schemas.microsoft.com/office/drawing/2014/main" id="{1D55C3D5-A428-CC44-8B43-7C6CB47D0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6" name="Text Box 26">
              <a:extLst>
                <a:ext uri="{FF2B5EF4-FFF2-40B4-BE49-F238E27FC236}">
                  <a16:creationId xmlns:a16="http://schemas.microsoft.com/office/drawing/2014/main" id="{98847E99-AF68-1F43-AC46-9AD80D645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HTTP response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67724E3-B9EF-784C-81CF-0208D90CEEBE}"/>
              </a:ext>
            </a:extLst>
          </p:cNvPr>
          <p:cNvGrpSpPr/>
          <p:nvPr/>
        </p:nvGrpSpPr>
        <p:grpSpPr>
          <a:xfrm>
            <a:off x="7046475" y="4540592"/>
            <a:ext cx="2210665" cy="1578194"/>
            <a:chOff x="7046475" y="4540592"/>
            <a:chExt cx="2210665" cy="1578194"/>
          </a:xfrm>
        </p:grpSpPr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61B2A806-9EFC-9449-97BE-336492E83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6475" y="5472455"/>
              <a:ext cx="221066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iPhone running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Safari browser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pic>
          <p:nvPicPr>
            <p:cNvPr id="87" name="Picture 43" descr="iphone_stylized_small">
              <a:extLst>
                <a:ext uri="{FF2B5EF4-FFF2-40B4-BE49-F238E27FC236}">
                  <a16:creationId xmlns:a16="http://schemas.microsoft.com/office/drawing/2014/main" id="{D1E934F1-FF6C-B341-A221-38110724A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179" y="4540592"/>
              <a:ext cx="382588" cy="91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E3F8E5-5BB6-9F4D-BD7D-96E3FCFF937E}"/>
              </a:ext>
            </a:extLst>
          </p:cNvPr>
          <p:cNvGrpSpPr/>
          <p:nvPr/>
        </p:nvGrpSpPr>
        <p:grpSpPr>
          <a:xfrm>
            <a:off x="6584832" y="1722780"/>
            <a:ext cx="2270564" cy="1610628"/>
            <a:chOff x="6584832" y="1722780"/>
            <a:chExt cx="2270564" cy="1610628"/>
          </a:xfrm>
        </p:grpSpPr>
        <p:sp>
          <p:nvSpPr>
            <p:cNvPr id="72" name="Text Box 7">
              <a:extLst>
                <a:ext uri="{FF2B5EF4-FFF2-40B4-BE49-F238E27FC236}">
                  <a16:creationId xmlns:a16="http://schemas.microsoft.com/office/drawing/2014/main" id="{EE5DED9F-E1C4-F34D-899C-5E5BAFDAD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832" y="2687077"/>
              <a:ext cx="227056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PC running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Firefox browser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88" name="Group 44">
              <a:extLst>
                <a:ext uri="{FF2B5EF4-FFF2-40B4-BE49-F238E27FC236}">
                  <a16:creationId xmlns:a16="http://schemas.microsoft.com/office/drawing/2014/main" id="{9EAD6FC3-A72E-8241-AA6C-FE53B680C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9192" y="1722780"/>
              <a:ext cx="1066800" cy="1079500"/>
              <a:chOff x="-44" y="1473"/>
              <a:chExt cx="981" cy="1105"/>
            </a:xfrm>
          </p:grpSpPr>
          <p:pic>
            <p:nvPicPr>
              <p:cNvPr id="89" name="Picture 45" descr="desktop_computer_stylized_medium">
                <a:extLst>
                  <a:ext uri="{FF2B5EF4-FFF2-40B4-BE49-F238E27FC236}">
                    <a16:creationId xmlns:a16="http://schemas.microsoft.com/office/drawing/2014/main" id="{1ADDC1FA-6D07-3F4E-8F74-21843504B2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Freeform 46">
                <a:extLst>
                  <a:ext uri="{FF2B5EF4-FFF2-40B4-BE49-F238E27FC236}">
                    <a16:creationId xmlns:a16="http://schemas.microsoft.com/office/drawing/2014/main" id="{42A6104A-05E4-B94E-8AC8-1F8524B85F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6FA54E-9DBE-BF46-9FA4-0BD5D56FE85D}"/>
              </a:ext>
            </a:extLst>
          </p:cNvPr>
          <p:cNvGrpSpPr/>
          <p:nvPr/>
        </p:nvGrpSpPr>
        <p:grpSpPr>
          <a:xfrm>
            <a:off x="9655810" y="2888005"/>
            <a:ext cx="2414547" cy="2197950"/>
            <a:chOff x="9655810" y="2888005"/>
            <a:chExt cx="2414547" cy="2197950"/>
          </a:xfrm>
        </p:grpSpPr>
        <p:sp>
          <p:nvSpPr>
            <p:cNvPr id="73" name="Text Box 9">
              <a:extLst>
                <a:ext uri="{FF2B5EF4-FFF2-40B4-BE49-F238E27FC236}">
                  <a16:creationId xmlns:a16="http://schemas.microsoft.com/office/drawing/2014/main" id="{1DB0406D-8424-A242-88CD-CF99DD0C8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5810" y="4162625"/>
              <a:ext cx="241454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server running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Apache Web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server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91" name="Group 47">
              <a:extLst>
                <a:ext uri="{FF2B5EF4-FFF2-40B4-BE49-F238E27FC236}">
                  <a16:creationId xmlns:a16="http://schemas.microsoft.com/office/drawing/2014/main" id="{1578750D-9ADE-FF47-A035-3F58F7F95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30217" y="2888005"/>
              <a:ext cx="695325" cy="1282700"/>
              <a:chOff x="4140" y="429"/>
              <a:chExt cx="1425" cy="2396"/>
            </a:xfrm>
          </p:grpSpPr>
          <p:sp>
            <p:nvSpPr>
              <p:cNvPr id="92" name="Freeform 48">
                <a:extLst>
                  <a:ext uri="{FF2B5EF4-FFF2-40B4-BE49-F238E27FC236}">
                    <a16:creationId xmlns:a16="http://schemas.microsoft.com/office/drawing/2014/main" id="{30FC1D0E-933E-6B40-9A42-0E9717238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3" name="Rectangle 49">
                <a:extLst>
                  <a:ext uri="{FF2B5EF4-FFF2-40B4-BE49-F238E27FC236}">
                    <a16:creationId xmlns:a16="http://schemas.microsoft.com/office/drawing/2014/main" id="{B5655423-6CF0-CD49-B3A9-063B782C1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429"/>
                <a:ext cx="1048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" name="Freeform 50">
                <a:extLst>
                  <a:ext uri="{FF2B5EF4-FFF2-40B4-BE49-F238E27FC236}">
                    <a16:creationId xmlns:a16="http://schemas.microsoft.com/office/drawing/2014/main" id="{A0AC0D67-FA58-B147-A1DC-191134726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5" name="Freeform 51">
                <a:extLst>
                  <a:ext uri="{FF2B5EF4-FFF2-40B4-BE49-F238E27FC236}">
                    <a16:creationId xmlns:a16="http://schemas.microsoft.com/office/drawing/2014/main" id="{DE00B670-08D8-5142-A593-67DE6409B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" name="Rectangle 52">
                <a:extLst>
                  <a:ext uri="{FF2B5EF4-FFF2-40B4-BE49-F238E27FC236}">
                    <a16:creationId xmlns:a16="http://schemas.microsoft.com/office/drawing/2014/main" id="{C0F46C25-0562-1D41-A932-B4DCFBC60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97" name="Group 53">
                <a:extLst>
                  <a:ext uri="{FF2B5EF4-FFF2-40B4-BE49-F238E27FC236}">
                    <a16:creationId xmlns:a16="http://schemas.microsoft.com/office/drawing/2014/main" id="{42D2ADD9-FBDF-B348-8727-B1428057A1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2" name="AutoShape 54">
                  <a:extLst>
                    <a:ext uri="{FF2B5EF4-FFF2-40B4-BE49-F238E27FC236}">
                      <a16:creationId xmlns:a16="http://schemas.microsoft.com/office/drawing/2014/main" id="{B3A024BC-0571-B343-B957-96A9956CB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9"/>
                  <a:ext cx="727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23" name="AutoShape 55">
                  <a:extLst>
                    <a:ext uri="{FF2B5EF4-FFF2-40B4-BE49-F238E27FC236}">
                      <a16:creationId xmlns:a16="http://schemas.microsoft.com/office/drawing/2014/main" id="{BCE631BE-5109-0446-9778-CCBD1DF0A6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6"/>
                  <a:ext cx="694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98" name="Rectangle 56">
                <a:extLst>
                  <a:ext uri="{FF2B5EF4-FFF2-40B4-BE49-F238E27FC236}">
                    <a16:creationId xmlns:a16="http://schemas.microsoft.com/office/drawing/2014/main" id="{5D3DFADC-1C8D-AF4C-85AA-0F7A2C55C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99" name="Group 57">
                <a:extLst>
                  <a:ext uri="{FF2B5EF4-FFF2-40B4-BE49-F238E27FC236}">
                    <a16:creationId xmlns:a16="http://schemas.microsoft.com/office/drawing/2014/main" id="{C1D33EC1-1E29-8544-B98D-73191F02F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0" name="AutoShape 58">
                  <a:extLst>
                    <a:ext uri="{FF2B5EF4-FFF2-40B4-BE49-F238E27FC236}">
                      <a16:creationId xmlns:a16="http://schemas.microsoft.com/office/drawing/2014/main" id="{82D153A1-613C-9C4E-A2C0-B1C929BC0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21" name="AutoShape 59">
                  <a:extLst>
                    <a:ext uri="{FF2B5EF4-FFF2-40B4-BE49-F238E27FC236}">
                      <a16:creationId xmlns:a16="http://schemas.microsoft.com/office/drawing/2014/main" id="{F147FCC4-6131-8F44-A906-F0D80C4D72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8"/>
                  <a:ext cx="690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00" name="Rectangle 60">
                <a:extLst>
                  <a:ext uri="{FF2B5EF4-FFF2-40B4-BE49-F238E27FC236}">
                    <a16:creationId xmlns:a16="http://schemas.microsoft.com/office/drawing/2014/main" id="{85C735FA-9571-F248-9BA5-6CDBDBE01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1357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1" name="Rectangle 61">
                <a:extLst>
                  <a:ext uri="{FF2B5EF4-FFF2-40B4-BE49-F238E27FC236}">
                    <a16:creationId xmlns:a16="http://schemas.microsoft.com/office/drawing/2014/main" id="{5812C6A4-3EC0-A249-9E63-F46527542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02" name="Group 62">
                <a:extLst>
                  <a:ext uri="{FF2B5EF4-FFF2-40B4-BE49-F238E27FC236}">
                    <a16:creationId xmlns:a16="http://schemas.microsoft.com/office/drawing/2014/main" id="{7E620A9B-CBE1-F240-88FD-5855746633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8" name="AutoShape 63">
                  <a:extLst>
                    <a:ext uri="{FF2B5EF4-FFF2-40B4-BE49-F238E27FC236}">
                      <a16:creationId xmlns:a16="http://schemas.microsoft.com/office/drawing/2014/main" id="{042898BA-1F4B-D343-83D2-32F6B871E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19" name="AutoShape 64">
                  <a:extLst>
                    <a:ext uri="{FF2B5EF4-FFF2-40B4-BE49-F238E27FC236}">
                      <a16:creationId xmlns:a16="http://schemas.microsoft.com/office/drawing/2014/main" id="{43D7819E-9A5B-E741-ACC4-82E6487AE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03" name="Freeform 65">
                <a:extLst>
                  <a:ext uri="{FF2B5EF4-FFF2-40B4-BE49-F238E27FC236}">
                    <a16:creationId xmlns:a16="http://schemas.microsoft.com/office/drawing/2014/main" id="{7CC2BA69-A482-5D4B-8CA5-B5AC73726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04" name="Group 66">
                <a:extLst>
                  <a:ext uri="{FF2B5EF4-FFF2-40B4-BE49-F238E27FC236}">
                    <a16:creationId xmlns:a16="http://schemas.microsoft.com/office/drawing/2014/main" id="{F21B3CA3-EDB9-ED4A-9790-00B635137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6" name="AutoShape 67">
                  <a:extLst>
                    <a:ext uri="{FF2B5EF4-FFF2-40B4-BE49-F238E27FC236}">
                      <a16:creationId xmlns:a16="http://schemas.microsoft.com/office/drawing/2014/main" id="{9EDB1FCF-F653-F642-8D80-BF382D9E0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17" name="AutoShape 68">
                  <a:extLst>
                    <a:ext uri="{FF2B5EF4-FFF2-40B4-BE49-F238E27FC236}">
                      <a16:creationId xmlns:a16="http://schemas.microsoft.com/office/drawing/2014/main" id="{609BFCAD-4861-EE43-8362-EA6C48556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05" name="Rectangle 69">
                <a:extLst>
                  <a:ext uri="{FF2B5EF4-FFF2-40B4-BE49-F238E27FC236}">
                    <a16:creationId xmlns:a16="http://schemas.microsoft.com/office/drawing/2014/main" id="{5D47278C-43D3-204F-86FD-15B202090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32"/>
                <a:ext cx="68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6" name="Freeform 70">
                <a:extLst>
                  <a:ext uri="{FF2B5EF4-FFF2-40B4-BE49-F238E27FC236}">
                    <a16:creationId xmlns:a16="http://schemas.microsoft.com/office/drawing/2014/main" id="{C4685EB6-AA09-4243-9AED-1759E88D1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7" name="Freeform 71">
                <a:extLst>
                  <a:ext uri="{FF2B5EF4-FFF2-40B4-BE49-F238E27FC236}">
                    <a16:creationId xmlns:a16="http://schemas.microsoft.com/office/drawing/2014/main" id="{F8013113-6639-D746-8787-464D70E73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8" name="Oval 72">
                <a:extLst>
                  <a:ext uri="{FF2B5EF4-FFF2-40B4-BE49-F238E27FC236}">
                    <a16:creationId xmlns:a16="http://schemas.microsoft.com/office/drawing/2014/main" id="{BAF4B182-B231-9044-AFF9-C80B2E27F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11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9" name="Freeform 73">
                <a:extLst>
                  <a:ext uri="{FF2B5EF4-FFF2-40B4-BE49-F238E27FC236}">
                    <a16:creationId xmlns:a16="http://schemas.microsoft.com/office/drawing/2014/main" id="{5BF1720C-9B23-A442-9078-1CB2D3EAD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0" name="AutoShape 74">
                <a:extLst>
                  <a:ext uri="{FF2B5EF4-FFF2-40B4-BE49-F238E27FC236}">
                    <a16:creationId xmlns:a16="http://schemas.microsoft.com/office/drawing/2014/main" id="{5C72D219-90B2-E948-8C51-2DF4C76E6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1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1" name="AutoShape 75">
                <a:extLst>
                  <a:ext uri="{FF2B5EF4-FFF2-40B4-BE49-F238E27FC236}">
                    <a16:creationId xmlns:a16="http://schemas.microsoft.com/office/drawing/2014/main" id="{83107432-CCDD-3F4A-A673-5C965AB66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2712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2" name="Oval 76">
                <a:extLst>
                  <a:ext uri="{FF2B5EF4-FFF2-40B4-BE49-F238E27FC236}">
                    <a16:creationId xmlns:a16="http://schemas.microsoft.com/office/drawing/2014/main" id="{93D83AE9-CB35-4043-B0A0-1FFA79087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3" name="Oval 77">
                <a:extLst>
                  <a:ext uri="{FF2B5EF4-FFF2-40B4-BE49-F238E27FC236}">
                    <a16:creationId xmlns:a16="http://schemas.microsoft.com/office/drawing/2014/main" id="{C8BA1D5C-380B-5844-9DFE-FB0350399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3"/>
                <a:ext cx="163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" name="Oval 78">
                <a:extLst>
                  <a:ext uri="{FF2B5EF4-FFF2-40B4-BE49-F238E27FC236}">
                    <a16:creationId xmlns:a16="http://schemas.microsoft.com/office/drawing/2014/main" id="{EF0EACD3-D07B-0F4F-BB94-4F2D63912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80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5" name="Rectangle 79">
                <a:extLst>
                  <a:ext uri="{FF2B5EF4-FFF2-40B4-BE49-F238E27FC236}">
                    <a16:creationId xmlns:a16="http://schemas.microsoft.com/office/drawing/2014/main" id="{C545DB8D-EFCD-9A46-858D-A246B93C7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5"/>
                <a:ext cx="88" cy="76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5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</a:t>
            </a:r>
            <a:endParaRPr lang="en-US" sz="4400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901486" y="2150525"/>
            <a:ext cx="10458375" cy="44872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buNone/>
            </a:pPr>
            <a:r>
              <a:rPr lang="en-US" altLang="en-US" sz="3200" i="1" u="sng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HTTP/2: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[RFC 7540, 2015] </a:t>
            </a:r>
            <a:r>
              <a:rPr lang="en-US" altLang="en-US" sz="3200" dirty="0">
                <a:ea typeface="ＭＳ Ｐゴシック" panose="020B0600070205080204" pitchFamily="34" charset="-128"/>
              </a:rPr>
              <a:t>increased flexibility at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server</a:t>
            </a:r>
            <a:r>
              <a:rPr lang="en-US" altLang="en-US" sz="3200" dirty="0">
                <a:ea typeface="ＭＳ Ｐゴシック" panose="020B0600070205080204" pitchFamily="34" charset="-128"/>
              </a:rPr>
              <a:t> in sending objects to client:</a:t>
            </a:r>
          </a:p>
          <a:p>
            <a:pPr marL="346075" indent="-280988"/>
            <a:r>
              <a:rPr lang="en-US" altLang="en-US" dirty="0">
                <a:ea typeface="ＭＳ Ｐゴシック" panose="020B0600070205080204" pitchFamily="34" charset="-128"/>
              </a:rPr>
              <a:t>methods, status codes, most header fields unchanged from HTTP 1.1</a:t>
            </a:r>
          </a:p>
          <a:p>
            <a:pPr marL="346075" indent="-280988"/>
            <a:r>
              <a:rPr lang="en-US" altLang="en-US" dirty="0">
                <a:ea typeface="ＭＳ Ｐゴシック" panose="020B0600070205080204" pitchFamily="34" charset="-128"/>
              </a:rPr>
              <a:t>transmission order of requested objects based on client-specified object priority </a:t>
            </a:r>
            <a:r>
              <a:rPr lang="en-US" altLang="en-US" sz="2400" dirty="0">
                <a:ea typeface="ＭＳ Ｐゴシック" panose="020B0600070205080204" pitchFamily="34" charset="-128"/>
              </a:rPr>
              <a:t>(not necessarily FCFS)</a:t>
            </a:r>
          </a:p>
          <a:p>
            <a:pPr marL="346075" indent="-280988"/>
            <a:r>
              <a:rPr lang="en-US" altLang="en-US" i="1" dirty="0">
                <a:ea typeface="ＭＳ Ｐゴシック" panose="020B0600070205080204" pitchFamily="34" charset="-128"/>
              </a:rPr>
              <a:t>push</a:t>
            </a:r>
            <a:r>
              <a:rPr lang="en-US" altLang="en-US" dirty="0">
                <a:ea typeface="ＭＳ Ｐゴシック" panose="020B0600070205080204" pitchFamily="34" charset="-128"/>
              </a:rPr>
              <a:t> unrequested objects to client</a:t>
            </a:r>
          </a:p>
          <a:p>
            <a:pPr marL="346075" indent="-280988"/>
            <a:r>
              <a:rPr lang="en-US" altLang="en-US" dirty="0">
                <a:ea typeface="ＭＳ Ｐゴシック" panose="020B0600070205080204" pitchFamily="34" charset="-128"/>
              </a:rPr>
              <a:t>divide objects into frames, schedule frames to mitigate HOL blocking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9D3858-EB11-8347-B284-0EA3928CF486}"/>
              </a:ext>
            </a:extLst>
          </p:cNvPr>
          <p:cNvSpPr txBox="1">
            <a:spLocks noChangeArrowheads="1"/>
          </p:cNvSpPr>
          <p:nvPr/>
        </p:nvSpPr>
        <p:spPr>
          <a:xfrm>
            <a:off x="572119" y="1236917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ctr">
              <a:buNone/>
            </a:pPr>
            <a:r>
              <a:rPr lang="en-US" altLang="en-US" sz="3600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Key goal: </a:t>
            </a:r>
            <a:r>
              <a:rPr lang="en-US" altLang="en-US" sz="3600" dirty="0">
                <a:ea typeface="ＭＳ Ｐゴシック" panose="020B0600070205080204" pitchFamily="34" charset="-128"/>
              </a:rPr>
              <a:t>decreased delay in multi-object HTTP requests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86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HTTP/2: mitigating HOL blocking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274501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HTTP 1.1: client requests 1 large object (e.g., video file) and 3 smaller objects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CCEA0D-BD56-2144-8446-6F45775C9DAB}"/>
              </a:ext>
            </a:extLst>
          </p:cNvPr>
          <p:cNvGrpSpPr/>
          <p:nvPr/>
        </p:nvGrpSpPr>
        <p:grpSpPr>
          <a:xfrm>
            <a:off x="3400914" y="3064264"/>
            <a:ext cx="4052925" cy="2231577"/>
            <a:chOff x="3400914" y="3064264"/>
            <a:chExt cx="4052925" cy="223157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D6DCCE9-A422-404A-94DE-DE520C1D2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022530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F7FDDA2-EA85-004E-AB1B-97A9090ECD2A}"/>
                </a:ext>
              </a:extLst>
            </p:cNvPr>
            <p:cNvSpPr/>
            <p:nvPr/>
          </p:nvSpPr>
          <p:spPr>
            <a:xfrm>
              <a:off x="3517643" y="3064264"/>
              <a:ext cx="3868169" cy="2226179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67383 w 3876052"/>
                <a:gd name="connsiteY0" fmla="*/ 0 h 2226179"/>
                <a:gd name="connsiteX1" fmla="*/ 411 w 3876052"/>
                <a:gd name="connsiteY1" fmla="*/ 273465 h 2226179"/>
                <a:gd name="connsiteX2" fmla="*/ 411 w 3876052"/>
                <a:gd name="connsiteY2" fmla="*/ 2226179 h 2226179"/>
                <a:gd name="connsiteX3" fmla="*/ 3875929 w 3876052"/>
                <a:gd name="connsiteY3" fmla="*/ 1956987 h 2226179"/>
                <a:gd name="connsiteX4" fmla="*/ 3867383 w 3876052"/>
                <a:gd name="connsiteY4" fmla="*/ 0 h 2226179"/>
                <a:gd name="connsiteX0" fmla="*/ 3867383 w 3871845"/>
                <a:gd name="connsiteY0" fmla="*/ 0 h 2226179"/>
                <a:gd name="connsiteX1" fmla="*/ 411 w 3871845"/>
                <a:gd name="connsiteY1" fmla="*/ 273465 h 2226179"/>
                <a:gd name="connsiteX2" fmla="*/ 411 w 3871845"/>
                <a:gd name="connsiteY2" fmla="*/ 2226179 h 2226179"/>
                <a:gd name="connsiteX3" fmla="*/ 3871656 w 3871845"/>
                <a:gd name="connsiteY3" fmla="*/ 1969806 h 2226179"/>
                <a:gd name="connsiteX4" fmla="*/ 3867383 w 3871845"/>
                <a:gd name="connsiteY4" fmla="*/ 0 h 2226179"/>
                <a:gd name="connsiteX0" fmla="*/ 3867383 w 3872034"/>
                <a:gd name="connsiteY0" fmla="*/ 0 h 2226179"/>
                <a:gd name="connsiteX1" fmla="*/ 411 w 3872034"/>
                <a:gd name="connsiteY1" fmla="*/ 273465 h 2226179"/>
                <a:gd name="connsiteX2" fmla="*/ 411 w 3872034"/>
                <a:gd name="connsiteY2" fmla="*/ 2226179 h 2226179"/>
                <a:gd name="connsiteX3" fmla="*/ 3871656 w 3872034"/>
                <a:gd name="connsiteY3" fmla="*/ 1969806 h 2226179"/>
                <a:gd name="connsiteX4" fmla="*/ 3867383 w 3872034"/>
                <a:gd name="connsiteY4" fmla="*/ 0 h 2226179"/>
                <a:gd name="connsiteX0" fmla="*/ 3867383 w 3868169"/>
                <a:gd name="connsiteY0" fmla="*/ 0 h 2226179"/>
                <a:gd name="connsiteX1" fmla="*/ 411 w 3868169"/>
                <a:gd name="connsiteY1" fmla="*/ 273465 h 2226179"/>
                <a:gd name="connsiteX2" fmla="*/ 411 w 3868169"/>
                <a:gd name="connsiteY2" fmla="*/ 2226179 h 2226179"/>
                <a:gd name="connsiteX3" fmla="*/ 3863110 w 3868169"/>
                <a:gd name="connsiteY3" fmla="*/ 1969806 h 2226179"/>
                <a:gd name="connsiteX4" fmla="*/ 3867383 w 3868169"/>
                <a:gd name="connsiteY4" fmla="*/ 0 h 222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8169" h="2226179">
                  <a:moveTo>
                    <a:pt x="3867383" y="0"/>
                  </a:moveTo>
                  <a:lnTo>
                    <a:pt x="411" y="273465"/>
                  </a:lnTo>
                  <a:cubicBezTo>
                    <a:pt x="1835" y="927218"/>
                    <a:pt x="-1013" y="1572426"/>
                    <a:pt x="411" y="2226179"/>
                  </a:cubicBezTo>
                  <a:lnTo>
                    <a:pt x="3863110" y="1969806"/>
                  </a:lnTo>
                  <a:cubicBezTo>
                    <a:pt x="3864534" y="1311780"/>
                    <a:pt x="3870232" y="615297"/>
                    <a:pt x="38673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32D652-964E-9F43-98C4-FFCFB51B8116}"/>
              </a:ext>
            </a:extLst>
          </p:cNvPr>
          <p:cNvGrpSpPr/>
          <p:nvPr/>
        </p:nvGrpSpPr>
        <p:grpSpPr>
          <a:xfrm>
            <a:off x="3389679" y="5054301"/>
            <a:ext cx="4064160" cy="386589"/>
            <a:chOff x="3389679" y="5054301"/>
            <a:chExt cx="4064160" cy="38658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4B14409-7AA2-6647-870D-F81D3E4A7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679" y="5161562"/>
              <a:ext cx="4064160" cy="279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0D71812-E6AC-D143-8CC1-FD1BA4C52E80}"/>
                </a:ext>
              </a:extLst>
            </p:cNvPr>
            <p:cNvSpPr/>
            <p:nvPr/>
          </p:nvSpPr>
          <p:spPr>
            <a:xfrm>
              <a:off x="3519116" y="5054301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FB06DE-F29F-A246-84EE-63E1636623F1}"/>
              </a:ext>
            </a:extLst>
          </p:cNvPr>
          <p:cNvGrpSpPr/>
          <p:nvPr/>
        </p:nvGrpSpPr>
        <p:grpSpPr>
          <a:xfrm>
            <a:off x="3401181" y="5445216"/>
            <a:ext cx="4028803" cy="375356"/>
            <a:chOff x="3401181" y="5445216"/>
            <a:chExt cx="4028803" cy="37535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8B400F4-D655-EC45-9A58-A60137EE2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181" y="5534648"/>
              <a:ext cx="4028803" cy="269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5D9F6BF-C428-4448-A3F0-EC7E244381F1}"/>
                </a:ext>
              </a:extLst>
            </p:cNvPr>
            <p:cNvSpPr/>
            <p:nvPr/>
          </p:nvSpPr>
          <p:spPr>
            <a:xfrm>
              <a:off x="3504762" y="5445216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F15201-6C51-0E4C-8DF2-2874D9BB5094}"/>
              </a:ext>
            </a:extLst>
          </p:cNvPr>
          <p:cNvGrpSpPr/>
          <p:nvPr/>
        </p:nvGrpSpPr>
        <p:grpSpPr>
          <a:xfrm>
            <a:off x="1750742" y="5112121"/>
            <a:ext cx="1641327" cy="338554"/>
            <a:chOff x="1750742" y="5112121"/>
            <a:chExt cx="1641327" cy="33855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290443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869B0B9-3B24-694E-ACA6-3C15E7F0A7AA}"/>
                </a:ext>
              </a:extLst>
            </p:cNvPr>
            <p:cNvGrpSpPr/>
            <p:nvPr/>
          </p:nvGrpSpPr>
          <p:grpSpPr>
            <a:xfrm>
              <a:off x="2136070" y="5112121"/>
              <a:ext cx="459104" cy="338554"/>
              <a:chOff x="2709565" y="5090498"/>
              <a:chExt cx="459104" cy="33855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0D49D93-5523-2D40-A4B4-2C25959CCB4C}"/>
                  </a:ext>
                </a:extLst>
              </p:cNvPr>
              <p:cNvSpPr/>
              <p:nvPr/>
            </p:nvSpPr>
            <p:spPr>
              <a:xfrm>
                <a:off x="2785241" y="5146384"/>
                <a:ext cx="252731" cy="2274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24E2305-8E5C-AA43-A3E7-0B4250CBA647}"/>
                  </a:ext>
                </a:extLst>
              </p:cNvPr>
              <p:cNvSpPr txBox="1"/>
              <p:nvPr/>
            </p:nvSpPr>
            <p:spPr>
              <a:xfrm>
                <a:off x="2709565" y="5090498"/>
                <a:ext cx="4591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</a:t>
                </a:r>
                <a:r>
                  <a:rPr lang="en-US" sz="1600" baseline="-25000" dirty="0"/>
                  <a:t>1</a:t>
                </a:r>
              </a:p>
            </p:txBody>
          </p:sp>
        </p:grp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2453226" y="5330278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00D4F-86F9-0C49-A7FC-8E1F0F10C16E}"/>
              </a:ext>
            </a:extLst>
          </p:cNvPr>
          <p:cNvGrpSpPr/>
          <p:nvPr/>
        </p:nvGrpSpPr>
        <p:grpSpPr>
          <a:xfrm>
            <a:off x="1750742" y="5274392"/>
            <a:ext cx="1641172" cy="338554"/>
            <a:chOff x="1750742" y="5274392"/>
            <a:chExt cx="1641172" cy="33855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442843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384556" y="5274392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B72F1-6258-1D46-8B4C-28D067B642BD}"/>
              </a:ext>
            </a:extLst>
          </p:cNvPr>
          <p:cNvGrpSpPr/>
          <p:nvPr/>
        </p:nvGrpSpPr>
        <p:grpSpPr>
          <a:xfrm>
            <a:off x="1750742" y="5500058"/>
            <a:ext cx="1644347" cy="338554"/>
            <a:chOff x="1750742" y="5500058"/>
            <a:chExt cx="1644347" cy="33855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670973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578111" y="5500058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E3B66F0-9018-8E4D-819B-CF6530707FCC}"/>
              </a:ext>
            </a:extLst>
          </p:cNvPr>
          <p:cNvGrpSpPr/>
          <p:nvPr/>
        </p:nvGrpSpPr>
        <p:grpSpPr>
          <a:xfrm>
            <a:off x="1750742" y="5634943"/>
            <a:ext cx="1641326" cy="338554"/>
            <a:chOff x="1750742" y="5634943"/>
            <a:chExt cx="1641326" cy="33855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779553" y="5634943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8322039" y="2665582"/>
            <a:ext cx="25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7955470" y="4068021"/>
            <a:ext cx="596846" cy="3693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2C3131-42F8-4447-929E-4F663CB535C3}"/>
              </a:ext>
            </a:extLst>
          </p:cNvPr>
          <p:cNvSpPr/>
          <p:nvPr/>
        </p:nvSpPr>
        <p:spPr>
          <a:xfrm>
            <a:off x="10065868" y="3696565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9583543" y="5324881"/>
            <a:ext cx="18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9589060" y="5022530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9593643" y="5502519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2410244" y="6238081"/>
            <a:ext cx="8451975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objects delivered in order requested: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wait behind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772C53-CB21-F54B-81A4-80FA45EF0DCB}"/>
              </a:ext>
            </a:extLst>
          </p:cNvPr>
          <p:cNvGrpSpPr/>
          <p:nvPr/>
        </p:nvGrpSpPr>
        <p:grpSpPr>
          <a:xfrm>
            <a:off x="3400914" y="5195255"/>
            <a:ext cx="4029070" cy="477315"/>
            <a:chOff x="3400914" y="5195255"/>
            <a:chExt cx="4029070" cy="477315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2FF5CC6-CED4-2143-AE2B-F90140B18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403102"/>
              <a:ext cx="4029070" cy="269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A06D02B-5F32-3D42-9572-49327927E15A}"/>
                </a:ext>
              </a:extLst>
            </p:cNvPr>
            <p:cNvSpPr/>
            <p:nvPr/>
          </p:nvSpPr>
          <p:spPr>
            <a:xfrm>
              <a:off x="3520812" y="5195255"/>
              <a:ext cx="3866473" cy="468804"/>
            </a:xfrm>
            <a:custGeom>
              <a:avLst/>
              <a:gdLst>
                <a:gd name="connsiteX0" fmla="*/ 0 w 3866473"/>
                <a:gd name="connsiteY0" fmla="*/ 264573 h 468804"/>
                <a:gd name="connsiteX1" fmla="*/ 0 w 3866473"/>
                <a:gd name="connsiteY1" fmla="*/ 468804 h 468804"/>
                <a:gd name="connsiteX2" fmla="*/ 3866473 w 3866473"/>
                <a:gd name="connsiteY2" fmla="*/ 204232 h 468804"/>
                <a:gd name="connsiteX3" fmla="*/ 3861832 w 3866473"/>
                <a:gd name="connsiteY3" fmla="*/ 0 h 468804"/>
                <a:gd name="connsiteX4" fmla="*/ 0 w 3866473"/>
                <a:gd name="connsiteY4" fmla="*/ 264573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6473" h="468804">
                  <a:moveTo>
                    <a:pt x="0" y="264573"/>
                  </a:moveTo>
                  <a:lnTo>
                    <a:pt x="0" y="468804"/>
                  </a:lnTo>
                  <a:lnTo>
                    <a:pt x="3866473" y="204232"/>
                  </a:lnTo>
                  <a:lnTo>
                    <a:pt x="3861832" y="0"/>
                  </a:lnTo>
                  <a:lnTo>
                    <a:pt x="0" y="2645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HTTP/2: mitigating HOL blocking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274501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HTTP/2: objects divided into frames, frame transmission interleaved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B400F4-D655-EC45-9A58-A60137EE250C}"/>
              </a:ext>
            </a:extLst>
          </p:cNvPr>
          <p:cNvCxnSpPr>
            <a:cxnSpLocks/>
          </p:cNvCxnSpPr>
          <p:nvPr/>
        </p:nvCxnSpPr>
        <p:spPr>
          <a:xfrm flipH="1">
            <a:off x="3347464" y="5534648"/>
            <a:ext cx="4093672" cy="275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F7FDDA2-EA85-004E-AB1B-97A9090ECD2A}"/>
              </a:ext>
            </a:extLst>
          </p:cNvPr>
          <p:cNvSpPr/>
          <p:nvPr/>
        </p:nvSpPr>
        <p:spPr>
          <a:xfrm>
            <a:off x="3486512" y="3835610"/>
            <a:ext cx="3867383" cy="1978529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67383 w 3876052"/>
              <a:gd name="connsiteY0" fmla="*/ 0 h 2226179"/>
              <a:gd name="connsiteX1" fmla="*/ 411 w 3876052"/>
              <a:gd name="connsiteY1" fmla="*/ 273465 h 2226179"/>
              <a:gd name="connsiteX2" fmla="*/ 411 w 3876052"/>
              <a:gd name="connsiteY2" fmla="*/ 2226179 h 2226179"/>
              <a:gd name="connsiteX3" fmla="*/ 3875929 w 3876052"/>
              <a:gd name="connsiteY3" fmla="*/ 1956987 h 2226179"/>
              <a:gd name="connsiteX4" fmla="*/ 3867383 w 3876052"/>
              <a:gd name="connsiteY4" fmla="*/ 0 h 2226179"/>
              <a:gd name="connsiteX0" fmla="*/ 3867383 w 3871845"/>
              <a:gd name="connsiteY0" fmla="*/ 0 h 2226179"/>
              <a:gd name="connsiteX1" fmla="*/ 411 w 3871845"/>
              <a:gd name="connsiteY1" fmla="*/ 273465 h 2226179"/>
              <a:gd name="connsiteX2" fmla="*/ 411 w 3871845"/>
              <a:gd name="connsiteY2" fmla="*/ 2226179 h 2226179"/>
              <a:gd name="connsiteX3" fmla="*/ 3871656 w 3871845"/>
              <a:gd name="connsiteY3" fmla="*/ 1969806 h 2226179"/>
              <a:gd name="connsiteX4" fmla="*/ 3867383 w 3871845"/>
              <a:gd name="connsiteY4" fmla="*/ 0 h 2226179"/>
              <a:gd name="connsiteX0" fmla="*/ 3867383 w 3872034"/>
              <a:gd name="connsiteY0" fmla="*/ 0 h 2226179"/>
              <a:gd name="connsiteX1" fmla="*/ 411 w 3872034"/>
              <a:gd name="connsiteY1" fmla="*/ 273465 h 2226179"/>
              <a:gd name="connsiteX2" fmla="*/ 411 w 3872034"/>
              <a:gd name="connsiteY2" fmla="*/ 2226179 h 2226179"/>
              <a:gd name="connsiteX3" fmla="*/ 3871656 w 3872034"/>
              <a:gd name="connsiteY3" fmla="*/ 1969806 h 2226179"/>
              <a:gd name="connsiteX4" fmla="*/ 3867383 w 3872034"/>
              <a:gd name="connsiteY4" fmla="*/ 0 h 2226179"/>
              <a:gd name="connsiteX0" fmla="*/ 3867383 w 3868169"/>
              <a:gd name="connsiteY0" fmla="*/ 0 h 2226179"/>
              <a:gd name="connsiteX1" fmla="*/ 411 w 3868169"/>
              <a:gd name="connsiteY1" fmla="*/ 273465 h 2226179"/>
              <a:gd name="connsiteX2" fmla="*/ 411 w 3868169"/>
              <a:gd name="connsiteY2" fmla="*/ 2226179 h 2226179"/>
              <a:gd name="connsiteX3" fmla="*/ 3863110 w 3868169"/>
              <a:gd name="connsiteY3" fmla="*/ 1969806 h 2226179"/>
              <a:gd name="connsiteX4" fmla="*/ 3867383 w 3868169"/>
              <a:gd name="connsiteY4" fmla="*/ 0 h 2226179"/>
              <a:gd name="connsiteX0" fmla="*/ 3867383 w 3867817"/>
              <a:gd name="connsiteY0" fmla="*/ 0 h 2226179"/>
              <a:gd name="connsiteX1" fmla="*/ 411 w 3867817"/>
              <a:gd name="connsiteY1" fmla="*/ 273465 h 2226179"/>
              <a:gd name="connsiteX2" fmla="*/ 411 w 3867817"/>
              <a:gd name="connsiteY2" fmla="*/ 2226179 h 2226179"/>
              <a:gd name="connsiteX3" fmla="*/ 3856760 w 3867817"/>
              <a:gd name="connsiteY3" fmla="*/ 1718981 h 2226179"/>
              <a:gd name="connsiteX4" fmla="*/ 3867383 w 3867817"/>
              <a:gd name="connsiteY4" fmla="*/ 0 h 2226179"/>
              <a:gd name="connsiteX0" fmla="*/ 3867383 w 3867817"/>
              <a:gd name="connsiteY0" fmla="*/ 0 h 1978529"/>
              <a:gd name="connsiteX1" fmla="*/ 411 w 3867817"/>
              <a:gd name="connsiteY1" fmla="*/ 273465 h 1978529"/>
              <a:gd name="connsiteX2" fmla="*/ 411 w 3867817"/>
              <a:gd name="connsiteY2" fmla="*/ 1978529 h 1978529"/>
              <a:gd name="connsiteX3" fmla="*/ 3856760 w 3867817"/>
              <a:gd name="connsiteY3" fmla="*/ 1718981 h 1978529"/>
              <a:gd name="connsiteX4" fmla="*/ 3867383 w 3867817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383" h="1978529">
                <a:moveTo>
                  <a:pt x="3867383" y="0"/>
                </a:moveTo>
                <a:lnTo>
                  <a:pt x="411" y="273465"/>
                </a:lnTo>
                <a:cubicBezTo>
                  <a:pt x="1835" y="927218"/>
                  <a:pt x="-1013" y="1324776"/>
                  <a:pt x="411" y="1978529"/>
                </a:cubicBezTo>
                <a:lnTo>
                  <a:pt x="3856760" y="1718981"/>
                </a:lnTo>
                <a:cubicBezTo>
                  <a:pt x="3862689" y="443848"/>
                  <a:pt x="3861223" y="1457627"/>
                  <a:pt x="38673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40D71812-E6AC-D143-8CC1-FD1BA4C52E80}"/>
              </a:ext>
            </a:extLst>
          </p:cNvPr>
          <p:cNvSpPr/>
          <p:nvPr/>
        </p:nvSpPr>
        <p:spPr>
          <a:xfrm>
            <a:off x="3479865" y="3207657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10D09925-DD27-D34F-926D-3DCC96A914D5}"/>
              </a:ext>
            </a:extLst>
          </p:cNvPr>
          <p:cNvSpPr/>
          <p:nvPr/>
        </p:nvSpPr>
        <p:spPr>
          <a:xfrm>
            <a:off x="3479865" y="3336618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5D9F6BF-C428-4448-A3F0-EC7E244381F1}"/>
              </a:ext>
            </a:extLst>
          </p:cNvPr>
          <p:cNvSpPr/>
          <p:nvPr/>
        </p:nvSpPr>
        <p:spPr>
          <a:xfrm>
            <a:off x="3485129" y="3468086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D49D93-5523-2D40-A4B4-2C25959CCB4C}"/>
              </a:ext>
            </a:extLst>
          </p:cNvPr>
          <p:cNvSpPr/>
          <p:nvPr/>
        </p:nvSpPr>
        <p:spPr>
          <a:xfrm>
            <a:off x="2231742" y="3441675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0822AF-19CE-9944-A719-6386C461356D}"/>
              </a:ext>
            </a:extLst>
          </p:cNvPr>
          <p:cNvGrpSpPr/>
          <p:nvPr/>
        </p:nvGrpSpPr>
        <p:grpSpPr>
          <a:xfrm>
            <a:off x="1770738" y="3385789"/>
            <a:ext cx="1641327" cy="338554"/>
            <a:chOff x="1770738" y="3385789"/>
            <a:chExt cx="1641327" cy="33855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0738" y="3564111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4E2305-8E5C-AA43-A3E7-0B4250CBA647}"/>
                </a:ext>
              </a:extLst>
            </p:cNvPr>
            <p:cNvSpPr txBox="1"/>
            <p:nvPr/>
          </p:nvSpPr>
          <p:spPr>
            <a:xfrm>
              <a:off x="2156066" y="3385789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2369264" y="3728151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813376-E418-2342-A851-A732B9438E05}"/>
              </a:ext>
            </a:extLst>
          </p:cNvPr>
          <p:cNvGrpSpPr/>
          <p:nvPr/>
        </p:nvGrpSpPr>
        <p:grpSpPr>
          <a:xfrm>
            <a:off x="1759658" y="3661763"/>
            <a:ext cx="1641172" cy="338554"/>
            <a:chOff x="1759658" y="3661763"/>
            <a:chExt cx="1641172" cy="33855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9658" y="3839649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315510" y="3661763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8345639" y="2644827"/>
            <a:ext cx="25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7955470" y="4068021"/>
            <a:ext cx="596846" cy="3693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9583543" y="5324881"/>
            <a:ext cx="18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9589060" y="5022530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9593643" y="5502519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3131136" y="6194429"/>
            <a:ext cx="6552840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delivered quickly,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slightly delayed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637FC5-05C5-FD43-8C71-1C16B929EBE5}"/>
              </a:ext>
            </a:extLst>
          </p:cNvPr>
          <p:cNvGrpSpPr/>
          <p:nvPr/>
        </p:nvGrpSpPr>
        <p:grpSpPr>
          <a:xfrm>
            <a:off x="3362984" y="3078482"/>
            <a:ext cx="4052925" cy="379692"/>
            <a:chOff x="3362984" y="3078482"/>
            <a:chExt cx="4052925" cy="379692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88B1C0C-41B7-1D42-8218-1018BF87E3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2984" y="3078482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1CD4C714-A300-764D-A036-6CA0D38DC0BC}"/>
                </a:ext>
              </a:extLst>
            </p:cNvPr>
            <p:cNvSpPr/>
            <p:nvPr/>
          </p:nvSpPr>
          <p:spPr>
            <a:xfrm>
              <a:off x="3479865" y="3082818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Freeform 87">
            <a:extLst>
              <a:ext uri="{FF2B5EF4-FFF2-40B4-BE49-F238E27FC236}">
                <a16:creationId xmlns:a16="http://schemas.microsoft.com/office/drawing/2014/main" id="{C6C7F475-0074-4749-BD8A-29E5B317ABB2}"/>
              </a:ext>
            </a:extLst>
          </p:cNvPr>
          <p:cNvSpPr/>
          <p:nvPr/>
        </p:nvSpPr>
        <p:spPr>
          <a:xfrm>
            <a:off x="3480625" y="3596230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E83720AD-3971-A342-9F15-09DD430DE12F}"/>
              </a:ext>
            </a:extLst>
          </p:cNvPr>
          <p:cNvSpPr/>
          <p:nvPr/>
        </p:nvSpPr>
        <p:spPr>
          <a:xfrm>
            <a:off x="3485129" y="3719557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622377-2E31-1842-B7B8-108319C7B7A5}"/>
              </a:ext>
            </a:extLst>
          </p:cNvPr>
          <p:cNvSpPr/>
          <p:nvPr/>
        </p:nvSpPr>
        <p:spPr>
          <a:xfrm>
            <a:off x="2575260" y="3949241"/>
            <a:ext cx="310918" cy="281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DDC42D-85F3-5F48-A935-3952508D2E47}"/>
              </a:ext>
            </a:extLst>
          </p:cNvPr>
          <p:cNvGrpSpPr/>
          <p:nvPr/>
        </p:nvGrpSpPr>
        <p:grpSpPr>
          <a:xfrm>
            <a:off x="1756483" y="3920514"/>
            <a:ext cx="1644347" cy="338554"/>
            <a:chOff x="1756483" y="3920514"/>
            <a:chExt cx="1644347" cy="33855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6483" y="4094530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554202" y="3920514"/>
              <a:ext cx="454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3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ED052B0-9951-5649-91CE-3B957628FFA7}"/>
              </a:ext>
            </a:extLst>
          </p:cNvPr>
          <p:cNvSpPr/>
          <p:nvPr/>
        </p:nvSpPr>
        <p:spPr>
          <a:xfrm>
            <a:off x="2869378" y="5701781"/>
            <a:ext cx="269557" cy="229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1BCBD2-E211-8147-94AE-9676C1098C29}"/>
              </a:ext>
            </a:extLst>
          </p:cNvPr>
          <p:cNvGrpSpPr/>
          <p:nvPr/>
        </p:nvGrpSpPr>
        <p:grpSpPr>
          <a:xfrm>
            <a:off x="1706138" y="5621746"/>
            <a:ext cx="1641326" cy="338554"/>
            <a:chOff x="1706138" y="5621746"/>
            <a:chExt cx="1641326" cy="33855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6138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801769" y="5621746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6F312C-F797-9546-9530-388E7EACD1E5}"/>
              </a:ext>
            </a:extLst>
          </p:cNvPr>
          <p:cNvCxnSpPr/>
          <p:nvPr/>
        </p:nvCxnSpPr>
        <p:spPr>
          <a:xfrm>
            <a:off x="8570246" y="531145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529647-C0C9-574F-8FF1-580A42D9C0C0}"/>
              </a:ext>
            </a:extLst>
          </p:cNvPr>
          <p:cNvCxnSpPr/>
          <p:nvPr/>
        </p:nvCxnSpPr>
        <p:spPr>
          <a:xfrm>
            <a:off x="8585033" y="495696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E50FB3C-A3CC-C043-BF4E-10D379228467}"/>
              </a:ext>
            </a:extLst>
          </p:cNvPr>
          <p:cNvCxnSpPr/>
          <p:nvPr/>
        </p:nvCxnSpPr>
        <p:spPr>
          <a:xfrm>
            <a:off x="8579058" y="482487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1C7889-A836-484E-8169-EF5C2DBA3482}"/>
              </a:ext>
            </a:extLst>
          </p:cNvPr>
          <p:cNvCxnSpPr/>
          <p:nvPr/>
        </p:nvCxnSpPr>
        <p:spPr>
          <a:xfrm>
            <a:off x="8573083" y="469278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1EE47C2-CDAF-F340-9C07-30C8346C6253}"/>
              </a:ext>
            </a:extLst>
          </p:cNvPr>
          <p:cNvCxnSpPr/>
          <p:nvPr/>
        </p:nvCxnSpPr>
        <p:spPr>
          <a:xfrm>
            <a:off x="8567108" y="456068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849EF8F-5CF1-D94F-B506-490C9309164F}"/>
              </a:ext>
            </a:extLst>
          </p:cNvPr>
          <p:cNvCxnSpPr/>
          <p:nvPr/>
        </p:nvCxnSpPr>
        <p:spPr>
          <a:xfrm>
            <a:off x="8561133" y="4428592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7A730F-13F6-D144-B66D-F5F8082E6868}"/>
              </a:ext>
            </a:extLst>
          </p:cNvPr>
          <p:cNvCxnSpPr/>
          <p:nvPr/>
        </p:nvCxnSpPr>
        <p:spPr>
          <a:xfrm>
            <a:off x="8555158" y="429649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DE6F362-ACF1-AC45-94ED-A1E3CFC4CACB}"/>
              </a:ext>
            </a:extLst>
          </p:cNvPr>
          <p:cNvCxnSpPr/>
          <p:nvPr/>
        </p:nvCxnSpPr>
        <p:spPr>
          <a:xfrm>
            <a:off x="8549183" y="416440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EE4C68C-D132-C940-9F84-9FA59A49FCD6}"/>
              </a:ext>
            </a:extLst>
          </p:cNvPr>
          <p:cNvCxnSpPr/>
          <p:nvPr/>
        </p:nvCxnSpPr>
        <p:spPr>
          <a:xfrm>
            <a:off x="8543208" y="403231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A8F1E6-4E41-C344-A87C-2BCD0FF502FC}"/>
              </a:ext>
            </a:extLst>
          </p:cNvPr>
          <p:cNvCxnSpPr/>
          <p:nvPr/>
        </p:nvCxnSpPr>
        <p:spPr>
          <a:xfrm>
            <a:off x="8537233" y="390021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3E8E12E-F846-D846-8D27-0D67A493AAA0}"/>
              </a:ext>
            </a:extLst>
          </p:cNvPr>
          <p:cNvCxnSpPr/>
          <p:nvPr/>
        </p:nvCxnSpPr>
        <p:spPr>
          <a:xfrm>
            <a:off x="8531258" y="3768122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6D99FA8-5239-8748-B4B7-E247030A1E8C}"/>
              </a:ext>
            </a:extLst>
          </p:cNvPr>
          <p:cNvCxnSpPr/>
          <p:nvPr/>
        </p:nvCxnSpPr>
        <p:spPr>
          <a:xfrm>
            <a:off x="8525283" y="363602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7BDB7C5-F61E-F944-ADD5-B942DE4D8073}"/>
              </a:ext>
            </a:extLst>
          </p:cNvPr>
          <p:cNvCxnSpPr/>
          <p:nvPr/>
        </p:nvCxnSpPr>
        <p:spPr>
          <a:xfrm>
            <a:off x="8540494" y="350393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C97917E-3C70-1848-83E2-6E69C542C768}"/>
              </a:ext>
            </a:extLst>
          </p:cNvPr>
          <p:cNvCxnSpPr/>
          <p:nvPr/>
        </p:nvCxnSpPr>
        <p:spPr>
          <a:xfrm>
            <a:off x="8534519" y="337184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6A2B6C1-D74F-8644-B2DD-07626B62AC3A}"/>
              </a:ext>
            </a:extLst>
          </p:cNvPr>
          <p:cNvCxnSpPr/>
          <p:nvPr/>
        </p:nvCxnSpPr>
        <p:spPr>
          <a:xfrm>
            <a:off x="8535606" y="323974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9318C6E-B313-F948-A960-AB9F1565EF38}"/>
              </a:ext>
            </a:extLst>
          </p:cNvPr>
          <p:cNvCxnSpPr>
            <a:cxnSpLocks/>
          </p:cNvCxnSpPr>
          <p:nvPr/>
        </p:nvCxnSpPr>
        <p:spPr>
          <a:xfrm flipV="1">
            <a:off x="3452698" y="3962094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1663946-4235-7448-AEF1-D18B5A3DD5D6}"/>
              </a:ext>
            </a:extLst>
          </p:cNvPr>
          <p:cNvCxnSpPr>
            <a:cxnSpLocks/>
          </p:cNvCxnSpPr>
          <p:nvPr/>
        </p:nvCxnSpPr>
        <p:spPr>
          <a:xfrm flipV="1">
            <a:off x="3392013" y="411308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191351A-1A02-8B4A-8E31-DE66EA947424}"/>
              </a:ext>
            </a:extLst>
          </p:cNvPr>
          <p:cNvCxnSpPr>
            <a:cxnSpLocks/>
          </p:cNvCxnSpPr>
          <p:nvPr/>
        </p:nvCxnSpPr>
        <p:spPr>
          <a:xfrm flipV="1">
            <a:off x="3403873" y="4250677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985530D-C4B6-9A4F-AC43-C17FB5DA79CB}"/>
              </a:ext>
            </a:extLst>
          </p:cNvPr>
          <p:cNvCxnSpPr>
            <a:cxnSpLocks/>
          </p:cNvCxnSpPr>
          <p:nvPr/>
        </p:nvCxnSpPr>
        <p:spPr>
          <a:xfrm flipV="1">
            <a:off x="3415733" y="439955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F15277D-8E18-5040-BA7A-6BA237E590DA}"/>
              </a:ext>
            </a:extLst>
          </p:cNvPr>
          <p:cNvCxnSpPr>
            <a:cxnSpLocks/>
          </p:cNvCxnSpPr>
          <p:nvPr/>
        </p:nvCxnSpPr>
        <p:spPr>
          <a:xfrm flipV="1">
            <a:off x="3474493" y="5562147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B7705AD-3AB0-5E4A-A165-5139123712D3}"/>
              </a:ext>
            </a:extLst>
          </p:cNvPr>
          <p:cNvCxnSpPr>
            <a:cxnSpLocks/>
          </p:cNvCxnSpPr>
          <p:nvPr/>
        </p:nvCxnSpPr>
        <p:spPr>
          <a:xfrm flipV="1">
            <a:off x="3486353" y="571667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2D7EE39-0642-6848-BC17-455AF4197425}"/>
              </a:ext>
            </a:extLst>
          </p:cNvPr>
          <p:cNvCxnSpPr>
            <a:cxnSpLocks/>
          </p:cNvCxnSpPr>
          <p:nvPr/>
        </p:nvCxnSpPr>
        <p:spPr>
          <a:xfrm flipV="1">
            <a:off x="3467438" y="4527480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330DE2B-04A2-FF47-AFF6-A2E1A7046084}"/>
              </a:ext>
            </a:extLst>
          </p:cNvPr>
          <p:cNvCxnSpPr>
            <a:cxnSpLocks/>
          </p:cNvCxnSpPr>
          <p:nvPr/>
        </p:nvCxnSpPr>
        <p:spPr>
          <a:xfrm flipV="1">
            <a:off x="3406753" y="467846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7BB00C9-2F27-004D-9372-BD381A265370}"/>
              </a:ext>
            </a:extLst>
          </p:cNvPr>
          <p:cNvCxnSpPr>
            <a:cxnSpLocks/>
          </p:cNvCxnSpPr>
          <p:nvPr/>
        </p:nvCxnSpPr>
        <p:spPr>
          <a:xfrm flipV="1">
            <a:off x="3418613" y="481606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78FEDE8-839F-454D-A0FA-76A2C79B5B9D}"/>
              </a:ext>
            </a:extLst>
          </p:cNvPr>
          <p:cNvCxnSpPr>
            <a:cxnSpLocks/>
          </p:cNvCxnSpPr>
          <p:nvPr/>
        </p:nvCxnSpPr>
        <p:spPr>
          <a:xfrm flipV="1">
            <a:off x="3430473" y="4964945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E9C306E-46D8-F145-8048-E35C09F8800D}"/>
              </a:ext>
            </a:extLst>
          </p:cNvPr>
          <p:cNvCxnSpPr>
            <a:cxnSpLocks/>
          </p:cNvCxnSpPr>
          <p:nvPr/>
        </p:nvCxnSpPr>
        <p:spPr>
          <a:xfrm flipV="1">
            <a:off x="3482178" y="5092866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DCD9603-AC7A-3345-BD4F-7AD3B80B77A0}"/>
              </a:ext>
            </a:extLst>
          </p:cNvPr>
          <p:cNvCxnSpPr>
            <a:cxnSpLocks/>
          </p:cNvCxnSpPr>
          <p:nvPr/>
        </p:nvCxnSpPr>
        <p:spPr>
          <a:xfrm flipV="1">
            <a:off x="3421493" y="5243855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6D2CB60-1100-B943-BEE0-9BBA817FB8D8}"/>
              </a:ext>
            </a:extLst>
          </p:cNvPr>
          <p:cNvCxnSpPr>
            <a:cxnSpLocks/>
          </p:cNvCxnSpPr>
          <p:nvPr/>
        </p:nvCxnSpPr>
        <p:spPr>
          <a:xfrm flipV="1">
            <a:off x="3433353" y="538144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6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7" grpId="0" animBg="1"/>
      <p:bldP spid="68" grpId="0" animBg="1"/>
      <p:bldP spid="70" grpId="0" animBg="1"/>
      <p:bldP spid="117" grpId="0"/>
      <p:bldP spid="88" grpId="0" animBg="1"/>
      <p:bldP spid="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 to HTTP/3</a:t>
            </a:r>
            <a:endParaRPr lang="en-US" sz="4400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833751" y="1490127"/>
            <a:ext cx="10458375" cy="44872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087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HTTP/2 over single TCP connection means:</a:t>
            </a:r>
          </a:p>
          <a:p>
            <a:pPr marL="346075" indent="-280988"/>
            <a:r>
              <a:rPr lang="en-US" altLang="en-US" sz="3200" dirty="0">
                <a:ea typeface="ＭＳ Ｐゴシック" panose="020B0600070205080204" pitchFamily="34" charset="-128"/>
              </a:rPr>
              <a:t>recovery from packet loss still stalls all object transmissions</a:t>
            </a:r>
          </a:p>
          <a:p>
            <a:pPr marL="688975" lvl="1" indent="-280988"/>
            <a:r>
              <a:rPr lang="en-US" altLang="en-US" sz="2800" dirty="0">
                <a:ea typeface="ＭＳ Ｐゴシック" panose="020B0600070205080204" pitchFamily="34" charset="-128"/>
              </a:rPr>
              <a:t>as in HTTP 1.1, browsers have incentive to open multiple parallel TCP connections to reduce stalling, increase overall throughput</a:t>
            </a:r>
          </a:p>
          <a:p>
            <a:pPr marL="346075" indent="-280988"/>
            <a:r>
              <a:rPr lang="en-US" altLang="en-US" sz="3200" dirty="0">
                <a:ea typeface="ＭＳ Ｐゴシック" panose="020B0600070205080204" pitchFamily="34" charset="-128"/>
              </a:rPr>
              <a:t>no security over vanilla TCP connection</a:t>
            </a:r>
          </a:p>
          <a:p>
            <a:pPr marL="346075" indent="-2809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HTTP/3: </a:t>
            </a:r>
            <a:r>
              <a:rPr lang="en-US" altLang="en-US" sz="3200" dirty="0">
                <a:ea typeface="ＭＳ Ｐゴシック" panose="020B0600070205080204" pitchFamily="34" charset="-128"/>
              </a:rPr>
              <a:t>adds security, per object error- and congestion-control (more pipelining) over UDP</a:t>
            </a:r>
          </a:p>
          <a:p>
            <a:pPr marL="688975" lvl="1" indent="-280988"/>
            <a:r>
              <a:rPr lang="en-US" altLang="en-US" sz="2800" dirty="0">
                <a:ea typeface="ＭＳ Ｐゴシック" panose="020B0600070205080204" pitchFamily="34" charset="-128"/>
              </a:rPr>
              <a:t>more on HTTP/3 in transport layer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944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45382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F16EAD-947A-F745-A3C4-3EFB3BE96F80}"/>
              </a:ext>
            </a:extLst>
          </p:cNvPr>
          <p:cNvGrpSpPr/>
          <p:nvPr/>
        </p:nvGrpSpPr>
        <p:grpSpPr>
          <a:xfrm>
            <a:off x="5108787" y="6105145"/>
            <a:ext cx="6892924" cy="461665"/>
            <a:chOff x="5108787" y="6105145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95F0DE-1176-C941-8748-FA6DBE05DDE2}"/>
                </a:ext>
              </a:extLst>
            </p:cNvPr>
            <p:cNvSpPr txBox="1"/>
            <p:nvPr/>
          </p:nvSpPr>
          <p:spPr>
            <a:xfrm>
              <a:off x="5108787" y="6105145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2020, J.F. Kurose, All Rights Reserved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1996-2020, J.F. Kurose, K.W. Ross, All Rights Reserved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FF3FB4-0243-904E-82A0-58B31948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8246" y="6178318"/>
              <a:ext cx="125836" cy="1602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ED2D1A-6CC2-5449-8FA1-0BC8EF764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6647" y="6354452"/>
              <a:ext cx="125836" cy="160221"/>
            </a:xfrm>
            <a:prstGeom prst="rect">
              <a:avLst/>
            </a:prstGeom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1B6935F-79C8-8149-92D9-066456A437E6}"/>
              </a:ext>
            </a:extLst>
          </p:cNvPr>
          <p:cNvSpPr txBox="1">
            <a:spLocks/>
          </p:cNvSpPr>
          <p:nvPr/>
        </p:nvSpPr>
        <p:spPr>
          <a:xfrm>
            <a:off x="724908" y="518072"/>
            <a:ext cx="6551791" cy="111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34B68FE-1BAC-664B-9403-D0CE825EF2E3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Web and HTTP </a:t>
            </a:r>
            <a:r>
              <a:rPr lang="en-US" sz="2400" dirty="0">
                <a:cs typeface="Calibri" panose="020F0502020204030204" pitchFamily="34" charset="0"/>
              </a:rPr>
              <a:t>(part 2)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overview (continued)</a:t>
            </a:r>
            <a:endParaRPr lang="en-US" sz="4400" dirty="0"/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FA4476ED-595B-8542-B50D-C134553D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14" y="1548630"/>
            <a:ext cx="55514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3200" i="1" kern="0" dirty="0">
                <a:solidFill>
                  <a:srgbClr val="CC0000"/>
                </a:solidFill>
                <a:latin typeface="+mn-lt"/>
              </a:rPr>
              <a:t>HTTP uses TCP:</a:t>
            </a:r>
          </a:p>
          <a:p>
            <a:pPr marL="233363" indent="-233363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kern="0" dirty="0">
                <a:latin typeface="+mn-lt"/>
              </a:rPr>
              <a:t>client initiates TCP connection (creates socket) to server,  port 80</a:t>
            </a:r>
          </a:p>
          <a:p>
            <a:pPr marL="233363" indent="-233363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kern="0" dirty="0">
                <a:latin typeface="+mn-lt"/>
              </a:rPr>
              <a:t>server accepts TCP connection from client</a:t>
            </a:r>
          </a:p>
          <a:p>
            <a:pPr marL="233363" indent="-233363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kern="0" dirty="0">
                <a:latin typeface="+mn-lt"/>
              </a:rPr>
              <a:t>HTTP messages (application-layer protocol messages) exchanged between browser (HTTP client) and Web server (HTTP server)</a:t>
            </a:r>
          </a:p>
          <a:p>
            <a:pPr marL="233363" indent="-233363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kern="0" dirty="0">
                <a:latin typeface="+mn-lt"/>
              </a:rPr>
              <a:t>TCP connection closed</a:t>
            </a:r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1CC4B9E5-1262-0749-B776-9A1B21976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9801" y="1582098"/>
            <a:ext cx="5053013" cy="170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sz="3200" i="1" kern="0" dirty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HTTP is </a:t>
            </a:r>
            <a:r>
              <a:rPr lang="ja-JP" altLang="en-US" sz="3200" i="1" kern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“</a:t>
            </a:r>
            <a:r>
              <a:rPr lang="en-US" altLang="ja-JP" sz="3200" i="1" kern="0" dirty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stateless</a:t>
            </a:r>
            <a:r>
              <a:rPr lang="ja-JP" altLang="en-US" sz="3200" i="1" kern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”</a:t>
            </a:r>
            <a:endParaRPr lang="en-US" altLang="ja-JP" sz="3200" i="1" kern="0" dirty="0">
              <a:solidFill>
                <a:srgbClr val="CC0000"/>
              </a:solidFill>
              <a:latin typeface="+mn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server maintains</a:t>
            </a:r>
            <a:r>
              <a:rPr lang="en-US" altLang="en-US" i="1" kern="0" dirty="0">
                <a:latin typeface="+mn-lt"/>
                <a:ea typeface="ＭＳ Ｐゴシック" panose="020B0600070205080204" pitchFamily="34" charset="-128"/>
              </a:rPr>
              <a:t> no </a:t>
            </a:r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information about past client requests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94DB0D-84CB-6F41-9F45-5FA35ED2C87F}"/>
              </a:ext>
            </a:extLst>
          </p:cNvPr>
          <p:cNvGrpSpPr/>
          <p:nvPr/>
        </p:nvGrpSpPr>
        <p:grpSpPr>
          <a:xfrm>
            <a:off x="6909802" y="3209500"/>
            <a:ext cx="5282198" cy="3248103"/>
            <a:chOff x="6909802" y="3209500"/>
            <a:chExt cx="5282198" cy="3248103"/>
          </a:xfrm>
        </p:grpSpPr>
        <p:sp>
          <p:nvSpPr>
            <p:cNvPr id="63" name="Rectangle 9">
              <a:extLst>
                <a:ext uri="{FF2B5EF4-FFF2-40B4-BE49-F238E27FC236}">
                  <a16:creationId xmlns:a16="http://schemas.microsoft.com/office/drawing/2014/main" id="{74F3501A-F7F5-FD47-A745-1E00F886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6403" y="3383184"/>
              <a:ext cx="8286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4" name="Rectangle 7">
              <a:extLst>
                <a:ext uri="{FF2B5EF4-FFF2-40B4-BE49-F238E27FC236}">
                  <a16:creationId xmlns:a16="http://schemas.microsoft.com/office/drawing/2014/main" id="{21466037-84B8-2C47-8046-BD516C96C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802" y="3449212"/>
              <a:ext cx="5053013" cy="284797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5" name="Rectangle 9">
              <a:extLst>
                <a:ext uri="{FF2B5EF4-FFF2-40B4-BE49-F238E27FC236}">
                  <a16:creationId xmlns:a16="http://schemas.microsoft.com/office/drawing/2014/main" id="{132EE02F-99A4-C148-8E27-84A38CF87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5878" y="3287287"/>
              <a:ext cx="8286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6" name="Rectangle 6">
              <a:extLst>
                <a:ext uri="{FF2B5EF4-FFF2-40B4-BE49-F238E27FC236}">
                  <a16:creationId xmlns:a16="http://schemas.microsoft.com/office/drawing/2014/main" id="{64A41E8B-84D6-BE48-B3C9-3F388FD9B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8987" y="3609628"/>
              <a:ext cx="5053013" cy="284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r>
                <a:rPr lang="en-US" altLang="en-US" sz="2800" dirty="0">
                  <a:solidFill>
                    <a:srgbClr val="000099"/>
                  </a:solidFill>
                  <a:latin typeface="+mn-lt"/>
                </a:rPr>
                <a:t>protocols that maintain </a:t>
              </a:r>
              <a:r>
                <a:rPr lang="ja-JP" altLang="en-US" sz="2800">
                  <a:solidFill>
                    <a:srgbClr val="000099"/>
                  </a:solidFill>
                  <a:latin typeface="+mn-lt"/>
                </a:rPr>
                <a:t>“</a:t>
              </a:r>
              <a:r>
                <a:rPr lang="en-US" altLang="ja-JP" sz="2800" dirty="0">
                  <a:solidFill>
                    <a:srgbClr val="000099"/>
                  </a:solidFill>
                  <a:latin typeface="+mn-lt"/>
                </a:rPr>
                <a:t>state</a:t>
              </a:r>
              <a:r>
                <a:rPr lang="ja-JP" altLang="en-US" sz="2800">
                  <a:solidFill>
                    <a:srgbClr val="000099"/>
                  </a:solidFill>
                  <a:latin typeface="+mn-lt"/>
                </a:rPr>
                <a:t>”</a:t>
              </a:r>
              <a:r>
                <a:rPr lang="en-US" altLang="ja-JP" sz="2800" dirty="0">
                  <a:solidFill>
                    <a:srgbClr val="000099"/>
                  </a:solidFill>
                  <a:latin typeface="+mn-lt"/>
                </a:rPr>
                <a:t> are complex!</a:t>
              </a:r>
            </a:p>
            <a:p>
              <a:pPr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</a:pPr>
              <a:r>
                <a:rPr lang="en-US" altLang="en-US" sz="2400" dirty="0">
                  <a:solidFill>
                    <a:srgbClr val="000000"/>
                  </a:solidFill>
                  <a:latin typeface="+mn-lt"/>
                </a:rPr>
                <a:t>past history (state) must be maintained</a:t>
              </a:r>
            </a:p>
            <a:p>
              <a:pPr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</a:pPr>
              <a:r>
                <a:rPr lang="en-US" altLang="en-US" sz="2400" dirty="0">
                  <a:solidFill>
                    <a:srgbClr val="000000"/>
                  </a:solidFill>
                  <a:latin typeface="+mn-lt"/>
                </a:rPr>
                <a:t>if server/client crashes, their views of </a:t>
              </a:r>
              <a:r>
                <a:rPr lang="ja-JP" altLang="en-US" sz="2400">
                  <a:solidFill>
                    <a:srgbClr val="000000"/>
                  </a:solidFill>
                  <a:latin typeface="+mn-lt"/>
                </a:rPr>
                <a:t>“</a:t>
              </a:r>
              <a:r>
                <a:rPr lang="en-US" altLang="ja-JP" sz="2400" dirty="0">
                  <a:solidFill>
                    <a:srgbClr val="000000"/>
                  </a:solidFill>
                  <a:latin typeface="+mn-lt"/>
                </a:rPr>
                <a:t>state</a:t>
              </a:r>
              <a:r>
                <a:rPr lang="ja-JP" altLang="en-US" sz="2400">
                  <a:solidFill>
                    <a:srgbClr val="000000"/>
                  </a:solidFill>
                  <a:latin typeface="+mn-lt"/>
                </a:rPr>
                <a:t>”</a:t>
              </a:r>
              <a:r>
                <a:rPr lang="en-US" altLang="ja-JP" sz="2400" dirty="0">
                  <a:solidFill>
                    <a:srgbClr val="000000"/>
                  </a:solidFill>
                  <a:latin typeface="+mn-lt"/>
                </a:rPr>
                <a:t> may be inconsistent, must be reconciled</a:t>
              </a: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Char char="r"/>
              </a:pPr>
              <a:endParaRPr lang="en-US" altLang="en-US" sz="24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7" name="Text Box 8">
              <a:extLst>
                <a:ext uri="{FF2B5EF4-FFF2-40B4-BE49-F238E27FC236}">
                  <a16:creationId xmlns:a16="http://schemas.microsoft.com/office/drawing/2014/main" id="{ADCE3EE0-3E4E-7741-A055-6E8599605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532" y="3209500"/>
              <a:ext cx="9460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CC0000"/>
                  </a:solidFill>
                  <a:latin typeface="+mn-lt"/>
                </a:rPr>
                <a:t>aside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9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connections: two types</a:t>
            </a:r>
            <a:endParaRPr lang="en-US" sz="4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0F92E26-A453-3745-8C0F-BF92C1E3A8B6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543086"/>
            <a:ext cx="503940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Non-persistent HTTP</a:t>
            </a:r>
          </a:p>
          <a:p>
            <a:pPr marL="644525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TCP connection opened</a:t>
            </a:r>
          </a:p>
          <a:p>
            <a:pPr marL="644525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at most one object sent over TCP connection</a:t>
            </a:r>
          </a:p>
          <a:p>
            <a:pPr marL="644525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TCP connection closed</a:t>
            </a:r>
          </a:p>
          <a:p>
            <a:pPr marL="130175" indent="0">
              <a:spcBef>
                <a:spcPts val="2200"/>
              </a:spcBef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downloading multiple objects required multiple connections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E46F3CB-B7A2-6C4C-B085-55F383976BB8}"/>
              </a:ext>
            </a:extLst>
          </p:cNvPr>
          <p:cNvSpPr txBox="1">
            <a:spLocks noChangeArrowheads="1"/>
          </p:cNvSpPr>
          <p:nvPr/>
        </p:nvSpPr>
        <p:spPr>
          <a:xfrm>
            <a:off x="6781215" y="1543086"/>
            <a:ext cx="503940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Persistent HTTP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TCP connection opened to a server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multiple objects can be sent over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single</a:t>
            </a:r>
            <a:r>
              <a:rPr lang="en-US" altLang="en-US" sz="3200" dirty="0">
                <a:ea typeface="ＭＳ Ｐゴシック" panose="020B0600070205080204" pitchFamily="34" charset="-128"/>
              </a:rPr>
              <a:t> TCP connection between client, and that server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TCP connection closed</a:t>
            </a:r>
          </a:p>
          <a:p>
            <a:endParaRPr lang="en-US" altLang="en-US" sz="3200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79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example</a:t>
            </a:r>
            <a:endParaRPr lang="en-US" sz="4400" dirty="0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7AC580C-18A4-D247-92B5-6D862101F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91" y="2868166"/>
            <a:ext cx="10658" cy="348047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301A620-3B2F-B341-BCAC-A3E4F12C8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58" y="5641558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>
              <a:latin typeface="+mn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008892-5F15-CD46-8B74-F28D8BF76E3B}"/>
              </a:ext>
            </a:extLst>
          </p:cNvPr>
          <p:cNvSpPr txBox="1">
            <a:spLocks noChangeArrowheads="1"/>
          </p:cNvSpPr>
          <p:nvPr/>
        </p:nvSpPr>
        <p:spPr>
          <a:xfrm>
            <a:off x="809349" y="1351435"/>
            <a:ext cx="7942262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User enters URL: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E22C996-6035-504C-97CC-082C3EAD4AF4}"/>
              </a:ext>
            </a:extLst>
          </p:cNvPr>
          <p:cNvSpPr txBox="1">
            <a:spLocks noChangeArrowheads="1"/>
          </p:cNvSpPr>
          <p:nvPr/>
        </p:nvSpPr>
        <p:spPr>
          <a:xfrm>
            <a:off x="944384" y="2447251"/>
            <a:ext cx="4850242" cy="1905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1a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.</a:t>
            </a:r>
            <a:r>
              <a:rPr lang="en-US" altLang="en-US" sz="2400" dirty="0">
                <a:ea typeface="ＭＳ Ｐゴシック" panose="020B0600070205080204" pitchFamily="34" charset="-128"/>
              </a:rPr>
              <a:t> HTTP client initiates TCP connection to HTTP server (process) at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www.someSchool.edu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on port 80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518B9B7-A17A-DD48-BBA8-A1AC04589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983" y="4077834"/>
            <a:ext cx="421653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CC0000"/>
                </a:solidFill>
                <a:latin typeface="+mn-lt"/>
              </a:rPr>
              <a:t>2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en-US" sz="2400" dirty="0">
                <a:latin typeface="+mn-lt"/>
              </a:rPr>
              <a:t> HTTP client sends HTTP </a:t>
            </a:r>
            <a:r>
              <a:rPr lang="en-US" altLang="en-US" sz="2400" i="1" dirty="0">
                <a:solidFill>
                  <a:srgbClr val="000099"/>
                </a:solidFill>
                <a:latin typeface="+mn-lt"/>
              </a:rPr>
              <a:t>request message</a:t>
            </a:r>
            <a:r>
              <a:rPr lang="en-US" altLang="en-US" sz="2400" dirty="0">
                <a:latin typeface="+mn-lt"/>
              </a:rPr>
              <a:t> (containing URL) into TCP connection socket. Message indicates that client wants object </a:t>
            </a:r>
            <a:r>
              <a:rPr lang="en-US" altLang="en-US" dirty="0" err="1">
                <a:latin typeface="+mn-lt"/>
              </a:rPr>
              <a:t>someDepartment</a:t>
            </a:r>
            <a:r>
              <a:rPr lang="en-US" altLang="en-US" dirty="0">
                <a:latin typeface="+mn-lt"/>
              </a:rPr>
              <a:t>/</a:t>
            </a:r>
            <a:r>
              <a:rPr lang="en-US" altLang="en-US" dirty="0" err="1">
                <a:latin typeface="+mn-lt"/>
              </a:rPr>
              <a:t>home.index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AC1983CF-C4CB-FF47-A69D-3E65B8C96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018" y="2733157"/>
            <a:ext cx="538952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CC0000"/>
                </a:solidFill>
                <a:latin typeface="+mn-lt"/>
              </a:rPr>
              <a:t>1b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en-US" sz="2400" dirty="0">
                <a:latin typeface="+mn-lt"/>
              </a:rPr>
              <a:t> HTTP server at host </a:t>
            </a:r>
            <a:r>
              <a:rPr lang="en-US" altLang="en-US" dirty="0" err="1">
                <a:latin typeface="+mn-lt"/>
              </a:rPr>
              <a:t>www.someSchool.edu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waiting for TCP connection at port 80  </a:t>
            </a:r>
            <a:r>
              <a:rPr lang="ja-JP" altLang="en-US" sz="240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accepts</a:t>
            </a:r>
            <a:r>
              <a:rPr lang="ja-JP" altLang="en-US" sz="2400">
                <a:latin typeface="+mn-lt"/>
              </a:rPr>
              <a:t>”</a:t>
            </a:r>
            <a:r>
              <a:rPr lang="en-US" altLang="ja-JP" sz="2400" dirty="0">
                <a:latin typeface="+mn-lt"/>
              </a:rPr>
              <a:t> connection, notifying client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B2B9504-D191-9144-8C84-929183C16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976" y="4739906"/>
            <a:ext cx="539487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CC0000"/>
                </a:solidFill>
                <a:latin typeface="+mn-lt"/>
              </a:rPr>
              <a:t>3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HTTP server receives request message, forms </a:t>
            </a:r>
            <a:r>
              <a:rPr lang="en-US" altLang="en-US" sz="2400" i="1" dirty="0">
                <a:solidFill>
                  <a:srgbClr val="000099"/>
                </a:solidFill>
                <a:latin typeface="+mn-lt"/>
              </a:rPr>
              <a:t>response message</a:t>
            </a:r>
            <a:r>
              <a:rPr lang="en-US" altLang="en-US" sz="2400" dirty="0">
                <a:latin typeface="+mn-lt"/>
              </a:rPr>
              <a:t> containing requested object, and sends message into its socket</a:t>
            </a:r>
            <a:endParaRPr lang="en-US" altLang="en-US" dirty="0">
              <a:latin typeface="+mn-lt"/>
            </a:endParaRP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B4DAFA34-3C73-6F47-8061-690804DA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530" y="4961816"/>
            <a:ext cx="1800180" cy="60195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0A9DB4DB-78BB-C14F-903C-4C820480B1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9517" y="5671992"/>
            <a:ext cx="1410287" cy="89186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27BF3D34-DFF2-A04F-84F9-CBAE80221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83" y="5563771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8D8A0BF5-72E5-9E41-A2AE-DE0F79C9B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851" y="2779258"/>
            <a:ext cx="155102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054521BF-054B-B342-A343-164F3CB503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2530" y="3366635"/>
            <a:ext cx="1551026" cy="1006986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64D7167-BDDE-A148-84EB-4FB5D33E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390" y="1660654"/>
            <a:ext cx="6378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(containing text, references to 10 jpeg images)</a:t>
            </a:r>
            <a:endParaRPr lang="en-US" altLang="en-US" sz="2800" dirty="0">
              <a:latin typeface="+mn-lt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52A420B-2488-A04D-8D7F-CC71C334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021" y="1414937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www.someSchool.edu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  <a:r>
              <a:rPr lang="en-US" altLang="en-US" b="1" dirty="0" err="1">
                <a:latin typeface="Courier New" panose="02070309020205020404" pitchFamily="49" charset="0"/>
              </a:rPr>
              <a:t>someDepartment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  <a:r>
              <a:rPr lang="en-US" altLang="en-US" b="1" dirty="0" err="1">
                <a:latin typeface="Courier New" panose="02070309020205020404" pitchFamily="49" charset="0"/>
              </a:rPr>
              <a:t>home.index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grpSp>
        <p:nvGrpSpPr>
          <p:cNvPr id="23" name="Group 44">
            <a:extLst>
              <a:ext uri="{FF2B5EF4-FFF2-40B4-BE49-F238E27FC236}">
                <a16:creationId xmlns:a16="http://schemas.microsoft.com/office/drawing/2014/main" id="{2394097B-A6BF-8042-8504-A7CA070914D8}"/>
              </a:ext>
            </a:extLst>
          </p:cNvPr>
          <p:cNvGrpSpPr>
            <a:grpSpLocks/>
          </p:cNvGrpSpPr>
          <p:nvPr/>
        </p:nvGrpSpPr>
        <p:grpSpPr bwMode="auto">
          <a:xfrm>
            <a:off x="371687" y="2060763"/>
            <a:ext cx="784845" cy="730423"/>
            <a:chOff x="-44" y="1473"/>
            <a:chExt cx="981" cy="1105"/>
          </a:xfrm>
        </p:grpSpPr>
        <p:pic>
          <p:nvPicPr>
            <p:cNvPr id="24" name="Picture 45" descr="desktop_computer_stylized_medium">
              <a:extLst>
                <a:ext uri="{FF2B5EF4-FFF2-40B4-BE49-F238E27FC236}">
                  <a16:creationId xmlns:a16="http://schemas.microsoft.com/office/drawing/2014/main" id="{807C0FED-FCBE-2D4E-A1F2-CBF2C81D3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9119D5B0-5ADB-2048-9F8B-D683AC19EA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6" name="Group 47">
            <a:extLst>
              <a:ext uri="{FF2B5EF4-FFF2-40B4-BE49-F238E27FC236}">
                <a16:creationId xmlns:a16="http://schemas.microsoft.com/office/drawing/2014/main" id="{DB78F20D-7762-EC45-A5F7-9DBB8F599433}"/>
              </a:ext>
            </a:extLst>
          </p:cNvPr>
          <p:cNvGrpSpPr>
            <a:grpSpLocks/>
          </p:cNvGrpSpPr>
          <p:nvPr/>
        </p:nvGrpSpPr>
        <p:grpSpPr bwMode="auto">
          <a:xfrm>
            <a:off x="6367322" y="2347016"/>
            <a:ext cx="286234" cy="640019"/>
            <a:chOff x="4140" y="429"/>
            <a:chExt cx="1425" cy="2396"/>
          </a:xfrm>
        </p:grpSpPr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9F7835DE-1DB5-554B-9435-F2109923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D58C67CB-FC2C-6C45-A584-0EE3943C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Freeform 50">
              <a:extLst>
                <a:ext uri="{FF2B5EF4-FFF2-40B4-BE49-F238E27FC236}">
                  <a16:creationId xmlns:a16="http://schemas.microsoft.com/office/drawing/2014/main" id="{2E7357FA-BE14-7B45-B9C8-D3AD131C8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86D743E9-08EF-3443-A09F-9FD39BD6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147C38BE-745B-5043-B214-0B9EA392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FBCFE8CA-D754-EF47-A59B-C987FE102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" name="AutoShape 54">
                <a:extLst>
                  <a:ext uri="{FF2B5EF4-FFF2-40B4-BE49-F238E27FC236}">
                    <a16:creationId xmlns:a16="http://schemas.microsoft.com/office/drawing/2014/main" id="{4CB48C03-464D-0344-AF93-DBB0CF13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8" name="AutoShape 55">
                <a:extLst>
                  <a:ext uri="{FF2B5EF4-FFF2-40B4-BE49-F238E27FC236}">
                    <a16:creationId xmlns:a16="http://schemas.microsoft.com/office/drawing/2014/main" id="{9545D198-3BD7-694B-B5DC-4ED4C79FC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B7A1A44-103A-4142-BB05-0C014EC7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" name="Group 57">
              <a:extLst>
                <a:ext uri="{FF2B5EF4-FFF2-40B4-BE49-F238E27FC236}">
                  <a16:creationId xmlns:a16="http://schemas.microsoft.com/office/drawing/2014/main" id="{A7308D7F-AFED-CA43-852A-E750251C6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" name="AutoShape 58">
                <a:extLst>
                  <a:ext uri="{FF2B5EF4-FFF2-40B4-BE49-F238E27FC236}">
                    <a16:creationId xmlns:a16="http://schemas.microsoft.com/office/drawing/2014/main" id="{72E4409D-5ADE-A147-AA65-DA449963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6" name="AutoShape 59">
                <a:extLst>
                  <a:ext uri="{FF2B5EF4-FFF2-40B4-BE49-F238E27FC236}">
                    <a16:creationId xmlns:a16="http://schemas.microsoft.com/office/drawing/2014/main" id="{B7CA2B3C-6AEB-7A43-B3B4-4DF705769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BA20BEBE-68B5-1249-B593-1C7CD6B3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E5963EC5-6FAF-A14D-AB16-7FE0DA31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A8DEC631-5A58-7849-9209-1EB5AB569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" name="AutoShape 63">
                <a:extLst>
                  <a:ext uri="{FF2B5EF4-FFF2-40B4-BE49-F238E27FC236}">
                    <a16:creationId xmlns:a16="http://schemas.microsoft.com/office/drawing/2014/main" id="{6FBD34E3-C5B6-E944-B4E7-984347F69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4" name="AutoShape 64">
                <a:extLst>
                  <a:ext uri="{FF2B5EF4-FFF2-40B4-BE49-F238E27FC236}">
                    <a16:creationId xmlns:a16="http://schemas.microsoft.com/office/drawing/2014/main" id="{444700C5-DD16-7045-A6DF-957B4E65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210F459F-9F66-B847-B785-6AE02157E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9" name="Group 66">
              <a:extLst>
                <a:ext uri="{FF2B5EF4-FFF2-40B4-BE49-F238E27FC236}">
                  <a16:creationId xmlns:a16="http://schemas.microsoft.com/office/drawing/2014/main" id="{07904654-EF90-4B4C-B348-E6F299ADA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" name="AutoShape 67">
                <a:extLst>
                  <a:ext uri="{FF2B5EF4-FFF2-40B4-BE49-F238E27FC236}">
                    <a16:creationId xmlns:a16="http://schemas.microsoft.com/office/drawing/2014/main" id="{927A6F56-7195-2A4B-A9FF-BD73015A7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2" name="AutoShape 68">
                <a:extLst>
                  <a:ext uri="{FF2B5EF4-FFF2-40B4-BE49-F238E27FC236}">
                    <a16:creationId xmlns:a16="http://schemas.microsoft.com/office/drawing/2014/main" id="{AE3156D8-7946-6043-B3B8-2B13B7293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" name="Rectangle 69">
              <a:extLst>
                <a:ext uri="{FF2B5EF4-FFF2-40B4-BE49-F238E27FC236}">
                  <a16:creationId xmlns:a16="http://schemas.microsoft.com/office/drawing/2014/main" id="{CE18F5A0-5742-0B4F-982F-6BC16920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BD50CD9-1EF1-ED4C-AFCE-14AD1B90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77EA932-97EB-4149-8C8C-9011420A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" name="Oval 72">
              <a:extLst>
                <a:ext uri="{FF2B5EF4-FFF2-40B4-BE49-F238E27FC236}">
                  <a16:creationId xmlns:a16="http://schemas.microsoft.com/office/drawing/2014/main" id="{49966F96-01DC-0A43-BCBA-D06A3569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F1C686DE-B7D5-2148-BCC7-2FAC2C01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" name="AutoShape 74">
              <a:extLst>
                <a:ext uri="{FF2B5EF4-FFF2-40B4-BE49-F238E27FC236}">
                  <a16:creationId xmlns:a16="http://schemas.microsoft.com/office/drawing/2014/main" id="{F82F43AD-BE0F-344E-BEE9-58D59D825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AutoShape 75">
              <a:extLst>
                <a:ext uri="{FF2B5EF4-FFF2-40B4-BE49-F238E27FC236}">
                  <a16:creationId xmlns:a16="http://schemas.microsoft.com/office/drawing/2014/main" id="{50B859D7-FD53-4C47-95AC-855D1B2F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7" name="Oval 76">
              <a:extLst>
                <a:ext uri="{FF2B5EF4-FFF2-40B4-BE49-F238E27FC236}">
                  <a16:creationId xmlns:a16="http://schemas.microsoft.com/office/drawing/2014/main" id="{83896475-9FE1-9143-9428-50459AAB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8" name="Oval 77">
              <a:extLst>
                <a:ext uri="{FF2B5EF4-FFF2-40B4-BE49-F238E27FC236}">
                  <a16:creationId xmlns:a16="http://schemas.microsoft.com/office/drawing/2014/main" id="{10EA96BE-EF36-2B49-A03B-AEC86510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" name="Oval 78">
              <a:extLst>
                <a:ext uri="{FF2B5EF4-FFF2-40B4-BE49-F238E27FC236}">
                  <a16:creationId xmlns:a16="http://schemas.microsoft.com/office/drawing/2014/main" id="{BE8642C4-0C45-D94F-821D-2190EC54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0" name="Rectangle 79">
              <a:extLst>
                <a:ext uri="{FF2B5EF4-FFF2-40B4-BE49-F238E27FC236}">
                  <a16:creationId xmlns:a16="http://schemas.microsoft.com/office/drawing/2014/main" id="{C9A770C5-A3F8-D845-B1BA-3D43D933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06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example (cont.)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008892-5F15-CD46-8B74-F28D8BF76E3B}"/>
              </a:ext>
            </a:extLst>
          </p:cNvPr>
          <p:cNvSpPr txBox="1">
            <a:spLocks noChangeArrowheads="1"/>
          </p:cNvSpPr>
          <p:nvPr/>
        </p:nvSpPr>
        <p:spPr>
          <a:xfrm>
            <a:off x="809349" y="1351435"/>
            <a:ext cx="7942262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User enters URL: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64D7167-BDDE-A148-84EB-4FB5D33E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390" y="1660654"/>
            <a:ext cx="6378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(containing text, references to 10 jpeg images)</a:t>
            </a:r>
            <a:endParaRPr lang="en-US" altLang="en-US" sz="2800" dirty="0">
              <a:latin typeface="+mn-lt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52A420B-2488-A04D-8D7F-CC71C334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021" y="1414937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www.someSchool.edu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  <a:r>
              <a:rPr lang="en-US" altLang="en-US" b="1" dirty="0" err="1">
                <a:latin typeface="Courier New" panose="02070309020205020404" pitchFamily="49" charset="0"/>
              </a:rPr>
              <a:t>someDepartment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  <a:r>
              <a:rPr lang="en-US" altLang="en-US" b="1" dirty="0" err="1">
                <a:latin typeface="Courier New" panose="02070309020205020404" pitchFamily="49" charset="0"/>
              </a:rPr>
              <a:t>home.index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grpSp>
        <p:nvGrpSpPr>
          <p:cNvPr id="23" name="Group 44">
            <a:extLst>
              <a:ext uri="{FF2B5EF4-FFF2-40B4-BE49-F238E27FC236}">
                <a16:creationId xmlns:a16="http://schemas.microsoft.com/office/drawing/2014/main" id="{2394097B-A6BF-8042-8504-A7CA070914D8}"/>
              </a:ext>
            </a:extLst>
          </p:cNvPr>
          <p:cNvGrpSpPr>
            <a:grpSpLocks/>
          </p:cNvGrpSpPr>
          <p:nvPr/>
        </p:nvGrpSpPr>
        <p:grpSpPr bwMode="auto">
          <a:xfrm>
            <a:off x="371687" y="2060763"/>
            <a:ext cx="784845" cy="730423"/>
            <a:chOff x="-44" y="1473"/>
            <a:chExt cx="981" cy="1105"/>
          </a:xfrm>
        </p:grpSpPr>
        <p:pic>
          <p:nvPicPr>
            <p:cNvPr id="24" name="Picture 45" descr="desktop_computer_stylized_medium">
              <a:extLst>
                <a:ext uri="{FF2B5EF4-FFF2-40B4-BE49-F238E27FC236}">
                  <a16:creationId xmlns:a16="http://schemas.microsoft.com/office/drawing/2014/main" id="{807C0FED-FCBE-2D4E-A1F2-CBF2C81D3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9119D5B0-5ADB-2048-9F8B-D683AC19EA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6" name="Group 47">
            <a:extLst>
              <a:ext uri="{FF2B5EF4-FFF2-40B4-BE49-F238E27FC236}">
                <a16:creationId xmlns:a16="http://schemas.microsoft.com/office/drawing/2014/main" id="{DB78F20D-7762-EC45-A5F7-9DBB8F599433}"/>
              </a:ext>
            </a:extLst>
          </p:cNvPr>
          <p:cNvGrpSpPr>
            <a:grpSpLocks/>
          </p:cNvGrpSpPr>
          <p:nvPr/>
        </p:nvGrpSpPr>
        <p:grpSpPr bwMode="auto">
          <a:xfrm>
            <a:off x="6367322" y="2347016"/>
            <a:ext cx="286234" cy="640019"/>
            <a:chOff x="4140" y="429"/>
            <a:chExt cx="1425" cy="2396"/>
          </a:xfrm>
        </p:grpSpPr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9F7835DE-1DB5-554B-9435-F2109923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D58C67CB-FC2C-6C45-A584-0EE3943C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Freeform 50">
              <a:extLst>
                <a:ext uri="{FF2B5EF4-FFF2-40B4-BE49-F238E27FC236}">
                  <a16:creationId xmlns:a16="http://schemas.microsoft.com/office/drawing/2014/main" id="{2E7357FA-BE14-7B45-B9C8-D3AD131C8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86D743E9-08EF-3443-A09F-9FD39BD6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147C38BE-745B-5043-B214-0B9EA392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FBCFE8CA-D754-EF47-A59B-C987FE102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" name="AutoShape 54">
                <a:extLst>
                  <a:ext uri="{FF2B5EF4-FFF2-40B4-BE49-F238E27FC236}">
                    <a16:creationId xmlns:a16="http://schemas.microsoft.com/office/drawing/2014/main" id="{4CB48C03-464D-0344-AF93-DBB0CF13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8" name="AutoShape 55">
                <a:extLst>
                  <a:ext uri="{FF2B5EF4-FFF2-40B4-BE49-F238E27FC236}">
                    <a16:creationId xmlns:a16="http://schemas.microsoft.com/office/drawing/2014/main" id="{9545D198-3BD7-694B-B5DC-4ED4C79FC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B7A1A44-103A-4142-BB05-0C014EC7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" name="Group 57">
              <a:extLst>
                <a:ext uri="{FF2B5EF4-FFF2-40B4-BE49-F238E27FC236}">
                  <a16:creationId xmlns:a16="http://schemas.microsoft.com/office/drawing/2014/main" id="{A7308D7F-AFED-CA43-852A-E750251C6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" name="AutoShape 58">
                <a:extLst>
                  <a:ext uri="{FF2B5EF4-FFF2-40B4-BE49-F238E27FC236}">
                    <a16:creationId xmlns:a16="http://schemas.microsoft.com/office/drawing/2014/main" id="{72E4409D-5ADE-A147-AA65-DA449963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6" name="AutoShape 59">
                <a:extLst>
                  <a:ext uri="{FF2B5EF4-FFF2-40B4-BE49-F238E27FC236}">
                    <a16:creationId xmlns:a16="http://schemas.microsoft.com/office/drawing/2014/main" id="{B7CA2B3C-6AEB-7A43-B3B4-4DF705769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BA20BEBE-68B5-1249-B593-1C7CD6B3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E5963EC5-6FAF-A14D-AB16-7FE0DA31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A8DEC631-5A58-7849-9209-1EB5AB569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" name="AutoShape 63">
                <a:extLst>
                  <a:ext uri="{FF2B5EF4-FFF2-40B4-BE49-F238E27FC236}">
                    <a16:creationId xmlns:a16="http://schemas.microsoft.com/office/drawing/2014/main" id="{6FBD34E3-C5B6-E944-B4E7-984347F69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4" name="AutoShape 64">
                <a:extLst>
                  <a:ext uri="{FF2B5EF4-FFF2-40B4-BE49-F238E27FC236}">
                    <a16:creationId xmlns:a16="http://schemas.microsoft.com/office/drawing/2014/main" id="{444700C5-DD16-7045-A6DF-957B4E65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210F459F-9F66-B847-B785-6AE02157E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9" name="Group 66">
              <a:extLst>
                <a:ext uri="{FF2B5EF4-FFF2-40B4-BE49-F238E27FC236}">
                  <a16:creationId xmlns:a16="http://schemas.microsoft.com/office/drawing/2014/main" id="{07904654-EF90-4B4C-B348-E6F299ADA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" name="AutoShape 67">
                <a:extLst>
                  <a:ext uri="{FF2B5EF4-FFF2-40B4-BE49-F238E27FC236}">
                    <a16:creationId xmlns:a16="http://schemas.microsoft.com/office/drawing/2014/main" id="{927A6F56-7195-2A4B-A9FF-BD73015A7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2" name="AutoShape 68">
                <a:extLst>
                  <a:ext uri="{FF2B5EF4-FFF2-40B4-BE49-F238E27FC236}">
                    <a16:creationId xmlns:a16="http://schemas.microsoft.com/office/drawing/2014/main" id="{AE3156D8-7946-6043-B3B8-2B13B7293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" name="Rectangle 69">
              <a:extLst>
                <a:ext uri="{FF2B5EF4-FFF2-40B4-BE49-F238E27FC236}">
                  <a16:creationId xmlns:a16="http://schemas.microsoft.com/office/drawing/2014/main" id="{CE18F5A0-5742-0B4F-982F-6BC16920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BD50CD9-1EF1-ED4C-AFCE-14AD1B90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77EA932-97EB-4149-8C8C-9011420A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" name="Oval 72">
              <a:extLst>
                <a:ext uri="{FF2B5EF4-FFF2-40B4-BE49-F238E27FC236}">
                  <a16:creationId xmlns:a16="http://schemas.microsoft.com/office/drawing/2014/main" id="{49966F96-01DC-0A43-BCBA-D06A3569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F1C686DE-B7D5-2148-BCC7-2FAC2C01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" name="AutoShape 74">
              <a:extLst>
                <a:ext uri="{FF2B5EF4-FFF2-40B4-BE49-F238E27FC236}">
                  <a16:creationId xmlns:a16="http://schemas.microsoft.com/office/drawing/2014/main" id="{F82F43AD-BE0F-344E-BEE9-58D59D825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AutoShape 75">
              <a:extLst>
                <a:ext uri="{FF2B5EF4-FFF2-40B4-BE49-F238E27FC236}">
                  <a16:creationId xmlns:a16="http://schemas.microsoft.com/office/drawing/2014/main" id="{50B859D7-FD53-4C47-95AC-855D1B2F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7" name="Oval 76">
              <a:extLst>
                <a:ext uri="{FF2B5EF4-FFF2-40B4-BE49-F238E27FC236}">
                  <a16:creationId xmlns:a16="http://schemas.microsoft.com/office/drawing/2014/main" id="{83896475-9FE1-9143-9428-50459AAB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8" name="Oval 77">
              <a:extLst>
                <a:ext uri="{FF2B5EF4-FFF2-40B4-BE49-F238E27FC236}">
                  <a16:creationId xmlns:a16="http://schemas.microsoft.com/office/drawing/2014/main" id="{10EA96BE-EF36-2B49-A03B-AEC86510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" name="Oval 78">
              <a:extLst>
                <a:ext uri="{FF2B5EF4-FFF2-40B4-BE49-F238E27FC236}">
                  <a16:creationId xmlns:a16="http://schemas.microsoft.com/office/drawing/2014/main" id="{BE8642C4-0C45-D94F-821D-2190EC54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0" name="Rectangle 79">
              <a:extLst>
                <a:ext uri="{FF2B5EF4-FFF2-40B4-BE49-F238E27FC236}">
                  <a16:creationId xmlns:a16="http://schemas.microsoft.com/office/drawing/2014/main" id="{C9A770C5-A3F8-D845-B1BA-3D43D933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59" name="Rectangle 6">
            <a:extLst>
              <a:ext uri="{FF2B5EF4-FFF2-40B4-BE49-F238E27FC236}">
                <a16:creationId xmlns:a16="http://schemas.microsoft.com/office/drawing/2014/main" id="{F5ECC14E-6AC7-4243-86F2-25BD5F2B8464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3200188"/>
            <a:ext cx="5085273" cy="201012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5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.</a:t>
            </a:r>
            <a:r>
              <a:rPr lang="en-US" altLang="en-US" sz="2400" dirty="0">
                <a:ea typeface="ＭＳ Ｐゴシック" panose="020B0600070205080204" pitchFamily="34" charset="-128"/>
              </a:rPr>
              <a:t> HTTP client receives response message containing html file, displays html.  Parsing html file, finds 10 referenced jpeg  objects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D3260771-3905-E24E-8B12-64D566C6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80" y="485193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CC0000"/>
                </a:solidFill>
                <a:latin typeface="+mn-lt"/>
              </a:rPr>
              <a:t>6.</a:t>
            </a:r>
            <a:r>
              <a:rPr lang="en-US" altLang="en-US" sz="2400" dirty="0">
                <a:latin typeface="+mn-lt"/>
              </a:rPr>
              <a:t> Steps 1-5 repeated for each of 10 jpeg objects</a:t>
            </a:r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9E1B76BD-C8EB-7245-9B75-E2D499F3E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580" y="2782360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CC0000"/>
                </a:solidFill>
                <a:latin typeface="+mn-lt"/>
              </a:rPr>
              <a:t>4.</a:t>
            </a:r>
            <a:r>
              <a:rPr lang="en-US" altLang="en-US" sz="2400">
                <a:latin typeface="+mn-lt"/>
              </a:rPr>
              <a:t> HTTP server closes TCP connection. </a:t>
            </a:r>
          </a:p>
        </p:txBody>
      </p:sp>
      <p:sp>
        <p:nvSpPr>
          <p:cNvPr id="65" name="Line 17">
            <a:extLst>
              <a:ext uri="{FF2B5EF4-FFF2-40B4-BE49-F238E27FC236}">
                <a16:creationId xmlns:a16="http://schemas.microsoft.com/office/drawing/2014/main" id="{4F85C1F3-F91B-C04C-B746-8E5570895A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7465" y="3200187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6" name="Line 11">
            <a:extLst>
              <a:ext uri="{FF2B5EF4-FFF2-40B4-BE49-F238E27FC236}">
                <a16:creationId xmlns:a16="http://schemas.microsoft.com/office/drawing/2014/main" id="{F8CE636E-DC4B-BA4E-A771-E70EE904F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91" y="2868166"/>
            <a:ext cx="10658" cy="348047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3787AF32-7BD3-C144-BD02-222C42900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58" y="5641558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>
              <a:latin typeface="+mn-lt"/>
            </a:endParaRPr>
          </a:p>
        </p:txBody>
      </p:sp>
      <p:sp>
        <p:nvSpPr>
          <p:cNvPr id="68" name="Text Box 12">
            <a:extLst>
              <a:ext uri="{FF2B5EF4-FFF2-40B4-BE49-F238E27FC236}">
                <a16:creationId xmlns:a16="http://schemas.microsoft.com/office/drawing/2014/main" id="{B3CFBAD8-5CBD-8B48-A941-3E86D5E6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83" y="5563771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962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response time</a:t>
            </a:r>
            <a:endParaRPr lang="en-US" sz="4400" dirty="0"/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6FDB6615-546D-6440-BBC8-3C06990BF0E4}"/>
              </a:ext>
            </a:extLst>
          </p:cNvPr>
          <p:cNvSpPr txBox="1">
            <a:spLocks noChangeArrowheads="1"/>
          </p:cNvSpPr>
          <p:nvPr/>
        </p:nvSpPr>
        <p:spPr>
          <a:xfrm>
            <a:off x="736393" y="1919178"/>
            <a:ext cx="5683502" cy="33373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RTT (definition):</a:t>
            </a:r>
            <a:r>
              <a:rPr lang="en-US" altLang="en-US" dirty="0">
                <a:ea typeface="ＭＳ Ｐゴシック" panose="020B0600070205080204" pitchFamily="34" charset="-128"/>
              </a:rPr>
              <a:t> time for a small packet to travel from client to server and back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HTTP response time (per object):</a:t>
            </a:r>
          </a:p>
          <a:p>
            <a:pPr marL="460375" indent="-215900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one RTT to initiate TCP connection</a:t>
            </a:r>
          </a:p>
          <a:p>
            <a:pPr marL="460375" indent="-215900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one RTT for HTTP request and first few bytes of HTTP response to return</a:t>
            </a:r>
          </a:p>
          <a:p>
            <a:pPr marL="460375" indent="-215900">
              <a:spcBef>
                <a:spcPts val="400"/>
              </a:spcBef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obect</a:t>
            </a:r>
            <a:r>
              <a:rPr lang="en-US" altLang="en-US" sz="2400" dirty="0">
                <a:ea typeface="ＭＳ Ｐゴシック" panose="020B0600070205080204" pitchFamily="34" charset="-128"/>
              </a:rPr>
              <a:t>/file transmission time</a:t>
            </a:r>
          </a:p>
          <a:p>
            <a:pPr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63" name="Line 15">
            <a:extLst>
              <a:ext uri="{FF2B5EF4-FFF2-40B4-BE49-F238E27FC236}">
                <a16:creationId xmlns:a16="http://schemas.microsoft.com/office/drawing/2014/main" id="{4929D219-0DD0-EE4D-B40F-3D0B3F80F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7229" y="2671284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8CAAC30A-AACE-CA43-94F8-6356C7DBF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7916" y="2664934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AF42B5BB-493F-1A4F-A479-A45F6B472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1516" y="2903059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0" name="Line 18">
            <a:extLst>
              <a:ext uri="{FF2B5EF4-FFF2-40B4-BE49-F238E27FC236}">
                <a16:creationId xmlns:a16="http://schemas.microsoft.com/office/drawing/2014/main" id="{C9AE042D-B868-CC49-B9F2-374B1A84C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229" y="3341209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" name="Line 19">
            <a:extLst>
              <a:ext uri="{FF2B5EF4-FFF2-40B4-BE49-F238E27FC236}">
                <a16:creationId xmlns:a16="http://schemas.microsoft.com/office/drawing/2014/main" id="{99C22C7D-D82A-5C41-99D1-EA13F1243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5166" y="3849209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3" name="AutoShape 21">
            <a:extLst>
              <a:ext uri="{FF2B5EF4-FFF2-40B4-BE49-F238E27FC236}">
                <a16:creationId xmlns:a16="http://schemas.microsoft.com/office/drawing/2014/main" id="{DD02DF36-65CF-F14E-88DF-53BB17EBFDA7}"/>
              </a:ext>
            </a:extLst>
          </p:cNvPr>
          <p:cNvSpPr>
            <a:spLocks/>
          </p:cNvSpPr>
          <p:nvPr/>
        </p:nvSpPr>
        <p:spPr bwMode="auto">
          <a:xfrm>
            <a:off x="9903942" y="4249143"/>
            <a:ext cx="99857" cy="161739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3200">
              <a:latin typeface="+mn-lt"/>
            </a:endParaRP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CCB0A876-D266-4A45-A302-8A1ECD42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7454" y="3944459"/>
            <a:ext cx="1123577" cy="87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+mn-lt"/>
              </a:rPr>
              <a:t>time to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+mn-lt"/>
              </a:rPr>
              <a:t>transmit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+mn-lt"/>
              </a:rPr>
              <a:t>file</a:t>
            </a:r>
          </a:p>
        </p:txBody>
      </p:sp>
      <p:sp>
        <p:nvSpPr>
          <p:cNvPr id="75" name="Line 23">
            <a:extLst>
              <a:ext uri="{FF2B5EF4-FFF2-40B4-BE49-F238E27FC236}">
                <a16:creationId xmlns:a16="http://schemas.microsoft.com/office/drawing/2014/main" id="{5718D752-EA30-EF40-828E-5D0FFEB1D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6704" y="2877659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8BC58F30-FF48-FF4E-819B-1E40B9095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60" y="2563010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initiate TCP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connection</a:t>
            </a:r>
          </a:p>
        </p:txBody>
      </p:sp>
      <p:sp>
        <p:nvSpPr>
          <p:cNvPr id="77" name="AutoShape 25">
            <a:extLst>
              <a:ext uri="{FF2B5EF4-FFF2-40B4-BE49-F238E27FC236}">
                <a16:creationId xmlns:a16="http://schemas.microsoft.com/office/drawing/2014/main" id="{1676996C-B2C6-6440-BDFC-70D850B75C3C}"/>
              </a:ext>
            </a:extLst>
          </p:cNvPr>
          <p:cNvSpPr>
            <a:spLocks/>
          </p:cNvSpPr>
          <p:nvPr/>
        </p:nvSpPr>
        <p:spPr bwMode="auto">
          <a:xfrm>
            <a:off x="7941641" y="2928459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3200">
              <a:latin typeface="+mn-lt"/>
            </a:endParaRPr>
          </a:p>
        </p:txBody>
      </p:sp>
      <p:sp>
        <p:nvSpPr>
          <p:cNvPr id="78" name="Text Box 26">
            <a:extLst>
              <a:ext uri="{FF2B5EF4-FFF2-40B4-BE49-F238E27FC236}">
                <a16:creationId xmlns:a16="http://schemas.microsoft.com/office/drawing/2014/main" id="{86DB8643-EF07-8F4F-9625-5A4CA4A15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041" y="3139596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+mn-lt"/>
              </a:rPr>
              <a:t>RTT</a:t>
            </a:r>
          </a:p>
        </p:txBody>
      </p:sp>
      <p:sp>
        <p:nvSpPr>
          <p:cNvPr id="79" name="Line 27">
            <a:extLst>
              <a:ext uri="{FF2B5EF4-FFF2-40B4-BE49-F238E27FC236}">
                <a16:creationId xmlns:a16="http://schemas.microsoft.com/office/drawing/2014/main" id="{981309A0-6209-8843-8011-139102021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5916" y="3782534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0" name="Text Box 28">
            <a:extLst>
              <a:ext uri="{FF2B5EF4-FFF2-40B4-BE49-F238E27FC236}">
                <a16:creationId xmlns:a16="http://schemas.microsoft.com/office/drawing/2014/main" id="{F8F4F9A2-8F8A-0A49-A582-7B28C50C8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113" y="3589815"/>
            <a:ext cx="1969956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request file</a:t>
            </a:r>
          </a:p>
        </p:txBody>
      </p:sp>
      <p:sp>
        <p:nvSpPr>
          <p:cNvPr id="81" name="AutoShape 29">
            <a:extLst>
              <a:ext uri="{FF2B5EF4-FFF2-40B4-BE49-F238E27FC236}">
                <a16:creationId xmlns:a16="http://schemas.microsoft.com/office/drawing/2014/main" id="{38B5D7F5-BB3A-C042-A65C-E340A56B8131}"/>
              </a:ext>
            </a:extLst>
          </p:cNvPr>
          <p:cNvSpPr>
            <a:spLocks/>
          </p:cNvSpPr>
          <p:nvPr/>
        </p:nvSpPr>
        <p:spPr bwMode="auto">
          <a:xfrm>
            <a:off x="7947991" y="3838096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3200">
              <a:latin typeface="+mn-lt"/>
            </a:endParaRPr>
          </a:p>
        </p:txBody>
      </p:sp>
      <p:sp>
        <p:nvSpPr>
          <p:cNvPr id="82" name="Text Box 30">
            <a:extLst>
              <a:ext uri="{FF2B5EF4-FFF2-40B4-BE49-F238E27FC236}">
                <a16:creationId xmlns:a16="http://schemas.microsoft.com/office/drawing/2014/main" id="{F6FF37B4-B442-4047-946B-77B07E91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091" y="4061934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+mn-lt"/>
              </a:rPr>
              <a:t>RTT</a:t>
            </a: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1D97958B-3B35-E742-B7C6-848FC7C17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8988" y="4805006"/>
            <a:ext cx="361323" cy="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24A3B2D9-8989-434A-9FC2-223A7BF47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684" y="4617233"/>
            <a:ext cx="1647627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file received</a:t>
            </a:r>
          </a:p>
        </p:txBody>
      </p:sp>
      <p:sp>
        <p:nvSpPr>
          <p:cNvPr id="85" name="Text Box 37">
            <a:extLst>
              <a:ext uri="{FF2B5EF4-FFF2-40B4-BE49-F238E27FC236}">
                <a16:creationId xmlns:a16="http://schemas.microsoft.com/office/drawing/2014/main" id="{5F7EC06B-E293-DF46-888B-439F61ED3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804" y="5517671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+mn-lt"/>
              </a:rPr>
              <a:t>time</a:t>
            </a:r>
          </a:p>
        </p:txBody>
      </p:sp>
      <p:sp>
        <p:nvSpPr>
          <p:cNvPr id="86" name="Text Box 38">
            <a:extLst>
              <a:ext uri="{FF2B5EF4-FFF2-40B4-BE49-F238E27FC236}">
                <a16:creationId xmlns:a16="http://schemas.microsoft.com/office/drawing/2014/main" id="{29F1D00D-DC1A-684B-8E6D-3829DD416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9791" y="5500209"/>
            <a:ext cx="6639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+mn-lt"/>
              </a:rPr>
              <a:t>time</a:t>
            </a:r>
          </a:p>
        </p:txBody>
      </p:sp>
      <p:grpSp>
        <p:nvGrpSpPr>
          <p:cNvPr id="87" name="Group 43">
            <a:extLst>
              <a:ext uri="{FF2B5EF4-FFF2-40B4-BE49-F238E27FC236}">
                <a16:creationId xmlns:a16="http://schemas.microsoft.com/office/drawing/2014/main" id="{541F6086-47C8-874D-8AA5-F7E42EE4D031}"/>
              </a:ext>
            </a:extLst>
          </p:cNvPr>
          <p:cNvGrpSpPr>
            <a:grpSpLocks/>
          </p:cNvGrpSpPr>
          <p:nvPr/>
        </p:nvGrpSpPr>
        <p:grpSpPr bwMode="auto">
          <a:xfrm>
            <a:off x="9687891" y="1898171"/>
            <a:ext cx="423863" cy="684213"/>
            <a:chOff x="4140" y="429"/>
            <a:chExt cx="1425" cy="2396"/>
          </a:xfrm>
        </p:grpSpPr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6DAF6B62-B819-F74E-96B5-613320600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50F7D37B-F313-5C49-8576-42FF33D8D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87E40F45-93DC-2B4E-ADDC-55D37D40B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7B112D55-79F9-1F4D-B446-8C88751F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2" name="Rectangle 48">
              <a:extLst>
                <a:ext uri="{FF2B5EF4-FFF2-40B4-BE49-F238E27FC236}">
                  <a16:creationId xmlns:a16="http://schemas.microsoft.com/office/drawing/2014/main" id="{956D8EF0-FF87-9E4B-887E-2B313EF77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93" name="Group 49">
              <a:extLst>
                <a:ext uri="{FF2B5EF4-FFF2-40B4-BE49-F238E27FC236}">
                  <a16:creationId xmlns:a16="http://schemas.microsoft.com/office/drawing/2014/main" id="{66F581E1-4301-C04A-BC92-0FE36983E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50">
                <a:extLst>
                  <a:ext uri="{FF2B5EF4-FFF2-40B4-BE49-F238E27FC236}">
                    <a16:creationId xmlns:a16="http://schemas.microsoft.com/office/drawing/2014/main" id="{060EE10F-40BB-F147-A18B-D592D4900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119" name="AutoShape 51">
                <a:extLst>
                  <a:ext uri="{FF2B5EF4-FFF2-40B4-BE49-F238E27FC236}">
                    <a16:creationId xmlns:a16="http://schemas.microsoft.com/office/drawing/2014/main" id="{964C81AE-2600-6248-820C-48DB107C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94" name="Rectangle 52">
              <a:extLst>
                <a:ext uri="{FF2B5EF4-FFF2-40B4-BE49-F238E27FC236}">
                  <a16:creationId xmlns:a16="http://schemas.microsoft.com/office/drawing/2014/main" id="{0B3B5D85-0106-D947-B9AB-3DEF402BD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95" name="Group 53">
              <a:extLst>
                <a:ext uri="{FF2B5EF4-FFF2-40B4-BE49-F238E27FC236}">
                  <a16:creationId xmlns:a16="http://schemas.microsoft.com/office/drawing/2014/main" id="{21E327E2-0D3F-BB45-88FA-94BE82472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54">
                <a:extLst>
                  <a:ext uri="{FF2B5EF4-FFF2-40B4-BE49-F238E27FC236}">
                    <a16:creationId xmlns:a16="http://schemas.microsoft.com/office/drawing/2014/main" id="{A09779CB-5E1C-FF46-9276-B827DEE6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117" name="AutoShape 55">
                <a:extLst>
                  <a:ext uri="{FF2B5EF4-FFF2-40B4-BE49-F238E27FC236}">
                    <a16:creationId xmlns:a16="http://schemas.microsoft.com/office/drawing/2014/main" id="{67162A33-48AB-8447-8BA1-9899B1EFA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C0727CA6-9309-D04B-829F-614EF5BEA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97" name="Rectangle 57">
              <a:extLst>
                <a:ext uri="{FF2B5EF4-FFF2-40B4-BE49-F238E27FC236}">
                  <a16:creationId xmlns:a16="http://schemas.microsoft.com/office/drawing/2014/main" id="{17B7496E-619F-B745-A3B6-4EDDE39B5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98" name="Group 58">
              <a:extLst>
                <a:ext uri="{FF2B5EF4-FFF2-40B4-BE49-F238E27FC236}">
                  <a16:creationId xmlns:a16="http://schemas.microsoft.com/office/drawing/2014/main" id="{B3F5CCBA-FB37-F741-A1BE-6A326312A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59">
                <a:extLst>
                  <a:ext uri="{FF2B5EF4-FFF2-40B4-BE49-F238E27FC236}">
                    <a16:creationId xmlns:a16="http://schemas.microsoft.com/office/drawing/2014/main" id="{DEAAF06F-764B-A04C-A4F4-4AF808C89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115" name="AutoShape 60">
                <a:extLst>
                  <a:ext uri="{FF2B5EF4-FFF2-40B4-BE49-F238E27FC236}">
                    <a16:creationId xmlns:a16="http://schemas.microsoft.com/office/drawing/2014/main" id="{73A61CB6-ED08-FD4B-8F83-3336B8F82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99" name="Freeform 61">
              <a:extLst>
                <a:ext uri="{FF2B5EF4-FFF2-40B4-BE49-F238E27FC236}">
                  <a16:creationId xmlns:a16="http://schemas.microsoft.com/office/drawing/2014/main" id="{1AB063BC-5497-FD41-9B58-4C27970B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grpSp>
          <p:nvGrpSpPr>
            <p:cNvPr id="100" name="Group 62">
              <a:extLst>
                <a:ext uri="{FF2B5EF4-FFF2-40B4-BE49-F238E27FC236}">
                  <a16:creationId xmlns:a16="http://schemas.microsoft.com/office/drawing/2014/main" id="{20634D40-DCFD-8449-B684-70B31A9B3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63">
                <a:extLst>
                  <a:ext uri="{FF2B5EF4-FFF2-40B4-BE49-F238E27FC236}">
                    <a16:creationId xmlns:a16="http://schemas.microsoft.com/office/drawing/2014/main" id="{F58EC583-5702-1E4B-A6F2-1309BD877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113" name="AutoShape 64">
                <a:extLst>
                  <a:ext uri="{FF2B5EF4-FFF2-40B4-BE49-F238E27FC236}">
                    <a16:creationId xmlns:a16="http://schemas.microsoft.com/office/drawing/2014/main" id="{DB3DA62B-8007-4E4C-93B9-0F102F104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101" name="Rectangle 65">
              <a:extLst>
                <a:ext uri="{FF2B5EF4-FFF2-40B4-BE49-F238E27FC236}">
                  <a16:creationId xmlns:a16="http://schemas.microsoft.com/office/drawing/2014/main" id="{C31A2516-63E0-E740-AE1D-B59F6C976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2" name="Freeform 66">
              <a:extLst>
                <a:ext uri="{FF2B5EF4-FFF2-40B4-BE49-F238E27FC236}">
                  <a16:creationId xmlns:a16="http://schemas.microsoft.com/office/drawing/2014/main" id="{B8246D8C-6855-C044-A8BA-8F170062C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3" name="Freeform 67">
              <a:extLst>
                <a:ext uri="{FF2B5EF4-FFF2-40B4-BE49-F238E27FC236}">
                  <a16:creationId xmlns:a16="http://schemas.microsoft.com/office/drawing/2014/main" id="{924E847A-F4E0-DA4B-8D4E-A56FEAA69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4" name="Oval 68">
              <a:extLst>
                <a:ext uri="{FF2B5EF4-FFF2-40B4-BE49-F238E27FC236}">
                  <a16:creationId xmlns:a16="http://schemas.microsoft.com/office/drawing/2014/main" id="{8CAE9087-3C8E-F24B-A512-CEB1940F0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5" name="Freeform 69">
              <a:extLst>
                <a:ext uri="{FF2B5EF4-FFF2-40B4-BE49-F238E27FC236}">
                  <a16:creationId xmlns:a16="http://schemas.microsoft.com/office/drawing/2014/main" id="{2AB5FE84-419E-EB41-B46F-B90EA8215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6" name="AutoShape 70">
              <a:extLst>
                <a:ext uri="{FF2B5EF4-FFF2-40B4-BE49-F238E27FC236}">
                  <a16:creationId xmlns:a16="http://schemas.microsoft.com/office/drawing/2014/main" id="{5044997C-6434-1F4E-951A-58848E52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7" name="AutoShape 71">
              <a:extLst>
                <a:ext uri="{FF2B5EF4-FFF2-40B4-BE49-F238E27FC236}">
                  <a16:creationId xmlns:a16="http://schemas.microsoft.com/office/drawing/2014/main" id="{E0E22BAF-7B23-B44C-827B-153E00211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8" name="Oval 72">
              <a:extLst>
                <a:ext uri="{FF2B5EF4-FFF2-40B4-BE49-F238E27FC236}">
                  <a16:creationId xmlns:a16="http://schemas.microsoft.com/office/drawing/2014/main" id="{E772A220-7A72-DF4C-B4F3-72E6DDF1F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9" name="Oval 73">
              <a:extLst>
                <a:ext uri="{FF2B5EF4-FFF2-40B4-BE49-F238E27FC236}">
                  <a16:creationId xmlns:a16="http://schemas.microsoft.com/office/drawing/2014/main" id="{E52F28FE-19A0-E943-AE0B-DEEA92222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0" name="Oval 74">
              <a:extLst>
                <a:ext uri="{FF2B5EF4-FFF2-40B4-BE49-F238E27FC236}">
                  <a16:creationId xmlns:a16="http://schemas.microsoft.com/office/drawing/2014/main" id="{679A21A4-960E-C240-991F-7A91E9D33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11" name="Rectangle 75">
              <a:extLst>
                <a:ext uri="{FF2B5EF4-FFF2-40B4-BE49-F238E27FC236}">
                  <a16:creationId xmlns:a16="http://schemas.microsoft.com/office/drawing/2014/main" id="{5FE7BC29-1F3A-FC4D-B0A8-E7C985E21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</p:grpSp>
      <p:grpSp>
        <p:nvGrpSpPr>
          <p:cNvPr id="120" name="Group 76">
            <a:extLst>
              <a:ext uri="{FF2B5EF4-FFF2-40B4-BE49-F238E27FC236}">
                <a16:creationId xmlns:a16="http://schemas.microsoft.com/office/drawing/2014/main" id="{ACB35F9B-E584-6A4C-A928-821626F2884C}"/>
              </a:ext>
            </a:extLst>
          </p:cNvPr>
          <p:cNvGrpSpPr>
            <a:grpSpLocks/>
          </p:cNvGrpSpPr>
          <p:nvPr/>
        </p:nvGrpSpPr>
        <p:grpSpPr bwMode="auto">
          <a:xfrm>
            <a:off x="7686054" y="1920396"/>
            <a:ext cx="698500" cy="709613"/>
            <a:chOff x="-44" y="1473"/>
            <a:chExt cx="981" cy="1105"/>
          </a:xfrm>
        </p:grpSpPr>
        <p:pic>
          <p:nvPicPr>
            <p:cNvPr id="121" name="Picture 77" descr="desktop_computer_stylized_medium">
              <a:extLst>
                <a:ext uri="{FF2B5EF4-FFF2-40B4-BE49-F238E27FC236}">
                  <a16:creationId xmlns:a16="http://schemas.microsoft.com/office/drawing/2014/main" id="{C2C6AD66-1148-CD4D-99F7-5C6A689E2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78">
              <a:extLst>
                <a:ext uri="{FF2B5EF4-FFF2-40B4-BE49-F238E27FC236}">
                  <a16:creationId xmlns:a16="http://schemas.microsoft.com/office/drawing/2014/main" id="{40C43405-EE8F-6348-9658-64CCF319FF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sp>
        <p:nvSpPr>
          <p:cNvPr id="2" name="Freeform 1">
            <a:extLst>
              <a:ext uri="{FF2B5EF4-FFF2-40B4-BE49-F238E27FC236}">
                <a16:creationId xmlns:a16="http://schemas.microsoft.com/office/drawing/2014/main" id="{2D3ED81E-7823-0B47-8E02-97411E72ACFD}"/>
              </a:ext>
            </a:extLst>
          </p:cNvPr>
          <p:cNvSpPr/>
          <p:nvPr/>
        </p:nvSpPr>
        <p:spPr>
          <a:xfrm>
            <a:off x="8188984" y="4246818"/>
            <a:ext cx="1700270" cy="558188"/>
          </a:xfrm>
          <a:custGeom>
            <a:avLst/>
            <a:gdLst>
              <a:gd name="connsiteX0" fmla="*/ 0 w 1700270"/>
              <a:gd name="connsiteY0" fmla="*/ 389262 h 543498"/>
              <a:gd name="connsiteX1" fmla="*/ 1700270 w 1700270"/>
              <a:gd name="connsiteY1" fmla="*/ 0 h 543498"/>
              <a:gd name="connsiteX2" fmla="*/ 1696598 w 1700270"/>
              <a:gd name="connsiteY2" fmla="*/ 176269 h 543498"/>
              <a:gd name="connsiteX3" fmla="*/ 0 w 1700270"/>
              <a:gd name="connsiteY3" fmla="*/ 543498 h 543498"/>
              <a:gd name="connsiteX4" fmla="*/ 0 w 1700270"/>
              <a:gd name="connsiteY4" fmla="*/ 389262 h 543498"/>
              <a:gd name="connsiteX0" fmla="*/ 0 w 1700270"/>
              <a:gd name="connsiteY0" fmla="*/ 389262 h 558188"/>
              <a:gd name="connsiteX1" fmla="*/ 1700270 w 1700270"/>
              <a:gd name="connsiteY1" fmla="*/ 0 h 558188"/>
              <a:gd name="connsiteX2" fmla="*/ 1696598 w 1700270"/>
              <a:gd name="connsiteY2" fmla="*/ 176269 h 558188"/>
              <a:gd name="connsiteX3" fmla="*/ 7344 w 1700270"/>
              <a:gd name="connsiteY3" fmla="*/ 558188 h 558188"/>
              <a:gd name="connsiteX4" fmla="*/ 0 w 1700270"/>
              <a:gd name="connsiteY4" fmla="*/ 389262 h 5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270" h="558188">
                <a:moveTo>
                  <a:pt x="0" y="389262"/>
                </a:moveTo>
                <a:lnTo>
                  <a:pt x="1700270" y="0"/>
                </a:lnTo>
                <a:lnTo>
                  <a:pt x="1696598" y="176269"/>
                </a:lnTo>
                <a:lnTo>
                  <a:pt x="7344" y="558188"/>
                </a:lnTo>
                <a:lnTo>
                  <a:pt x="0" y="389262"/>
                </a:lnTo>
                <a:close/>
              </a:path>
            </a:pathLst>
          </a:custGeom>
          <a:solidFill>
            <a:srgbClr val="000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utoShape 21">
            <a:extLst>
              <a:ext uri="{FF2B5EF4-FFF2-40B4-BE49-F238E27FC236}">
                <a16:creationId xmlns:a16="http://schemas.microsoft.com/office/drawing/2014/main" id="{B46E8531-A1AB-F94F-83A6-88018FC274AE}"/>
              </a:ext>
            </a:extLst>
          </p:cNvPr>
          <p:cNvSpPr>
            <a:spLocks/>
          </p:cNvSpPr>
          <p:nvPr/>
        </p:nvSpPr>
        <p:spPr bwMode="auto">
          <a:xfrm flipH="1" flipV="1">
            <a:off x="8069711" y="4643267"/>
            <a:ext cx="99857" cy="161739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320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F7570-9992-2546-969B-3F60B086818E}"/>
              </a:ext>
            </a:extLst>
          </p:cNvPr>
          <p:cNvSpPr txBox="1"/>
          <p:nvPr/>
        </p:nvSpPr>
        <p:spPr>
          <a:xfrm>
            <a:off x="1056514" y="5919854"/>
            <a:ext cx="9257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i="1" dirty="0">
                <a:ea typeface="ＭＳ Ｐゴシック" panose="020B0600070205080204" pitchFamily="34" charset="-128"/>
              </a:rPr>
              <a:t>Non-persistent HTTP response time =  2RTT+ file transmission 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Persistent HTTP </a:t>
            </a:r>
            <a:r>
              <a:rPr lang="en-US" altLang="en-US" sz="3200" dirty="0">
                <a:cs typeface="Calibri" panose="020F0502020204030204" pitchFamily="34" charset="0"/>
              </a:rPr>
              <a:t>(HTTP 1.1)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14C937-79C9-6642-8B0C-15F130B4AF98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401764"/>
            <a:ext cx="516554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15900"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Non-persistent HTTP issues: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requires 2 RTTs per object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OS overhead for </a:t>
            </a:r>
            <a:r>
              <a:rPr lang="en-US" i="1" dirty="0"/>
              <a:t>each</a:t>
            </a:r>
            <a:r>
              <a:rPr lang="en-US" dirty="0"/>
              <a:t> TCP connection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browsers often open multiple parallel TCP connections to fetch referenced objects in parallel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  <a:p>
            <a:pPr>
              <a:buFont typeface="Wingdings" charset="2"/>
              <a:buChar char="§"/>
              <a:defRPr/>
            </a:pPr>
            <a:endParaRPr lang="en-US" sz="2000" dirty="0"/>
          </a:p>
          <a:p>
            <a:pPr>
              <a:buFont typeface="Wingdings" charset="2"/>
              <a:buChar char="§"/>
              <a:defRPr/>
            </a:pPr>
            <a:endParaRPr lang="en-US" sz="2000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96C596E-CBDC-1641-AE54-06AC7ADF3759}"/>
              </a:ext>
            </a:extLst>
          </p:cNvPr>
          <p:cNvSpPr txBox="1">
            <a:spLocks noChangeArrowheads="1"/>
          </p:cNvSpPr>
          <p:nvPr/>
        </p:nvSpPr>
        <p:spPr>
          <a:xfrm>
            <a:off x="6227762" y="1414463"/>
            <a:ext cx="573505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15900"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Persistent  HTTP </a:t>
            </a:r>
            <a:r>
              <a:rPr lang="en-US" sz="2400" i="1" dirty="0">
                <a:solidFill>
                  <a:srgbClr val="CC0000"/>
                </a:solidFill>
              </a:rPr>
              <a:t>(HTTP1.1):</a:t>
            </a:r>
            <a:endParaRPr lang="en-US" sz="3200" i="1" dirty="0">
              <a:solidFill>
                <a:srgbClr val="CC0000"/>
              </a:solidFill>
            </a:endParaRP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server leaves connection open after sending response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subsequent HTTP messages  between same client/server sent over open connection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client sends requests as soon as it encounters a referenced object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as little as one RTT for all the referenced objects (cutting response time in half)</a:t>
            </a:r>
          </a:p>
        </p:txBody>
      </p:sp>
    </p:spTree>
    <p:extLst>
      <p:ext uri="{BB962C8B-B14F-4D97-AF65-F5344CB8AC3E}">
        <p14:creationId xmlns:p14="http://schemas.microsoft.com/office/powerpoint/2010/main" val="16824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3376</Words>
  <Application>Microsoft Office PowerPoint</Application>
  <PresentationFormat>Widescreen</PresentationFormat>
  <Paragraphs>634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Comic Sans MS</vt:lpstr>
      <vt:lpstr>Courier</vt:lpstr>
      <vt:lpstr>Courier New</vt:lpstr>
      <vt:lpstr>Gill Sans MT</vt:lpstr>
      <vt:lpstr>Times New Roman</vt:lpstr>
      <vt:lpstr>Wingdings</vt:lpstr>
      <vt:lpstr>ZapfDingbats</vt:lpstr>
      <vt:lpstr>1_Office Theme</vt:lpstr>
      <vt:lpstr>Application Layer</vt:lpstr>
      <vt:lpstr>Web and HTTP</vt:lpstr>
      <vt:lpstr>HTTP overview</vt:lpstr>
      <vt:lpstr>HTTP overview (continued)</vt:lpstr>
      <vt:lpstr>HTTP connections: two types</vt:lpstr>
      <vt:lpstr>Non-persistent HTTP: example</vt:lpstr>
      <vt:lpstr>Non-persistent HTTP: example (cont.)</vt:lpstr>
      <vt:lpstr>Non-persistent HTTP: response time</vt:lpstr>
      <vt:lpstr>Persistent HTTP (HTTP 1.1)</vt:lpstr>
      <vt:lpstr>HTTP request message</vt:lpstr>
      <vt:lpstr>HTTP request message: general format</vt:lpstr>
      <vt:lpstr>Other HTTP request messages</vt:lpstr>
      <vt:lpstr>HTTP response message</vt:lpstr>
      <vt:lpstr>HTTP response status codes</vt:lpstr>
      <vt:lpstr>Trying out HTTP (client side) for yourself</vt:lpstr>
      <vt:lpstr>Maintaining user/server state: cookies</vt:lpstr>
      <vt:lpstr>Maintaining user/server state: cookies</vt:lpstr>
      <vt:lpstr>Maintaining user/server state: cookies</vt:lpstr>
      <vt:lpstr>HTTP cookies: comments</vt:lpstr>
      <vt:lpstr>PowerPoint Presentation</vt:lpstr>
      <vt:lpstr>Application Layer</vt:lpstr>
      <vt:lpstr>Web caches</vt:lpstr>
      <vt:lpstr>Web caches (aka proxy servers)</vt:lpstr>
      <vt:lpstr>Caching example</vt:lpstr>
      <vt:lpstr>Option 1: buy a faster access link</vt:lpstr>
      <vt:lpstr>Option 2: install a web cache</vt:lpstr>
      <vt:lpstr>Calculating access link utilization, end-end delay with cache:</vt:lpstr>
      <vt:lpstr>Conditional GET</vt:lpstr>
      <vt:lpstr>HTTP/2</vt:lpstr>
      <vt:lpstr>HTTP/2</vt:lpstr>
      <vt:lpstr>HTTP/2: mitigating HOL blocking</vt:lpstr>
      <vt:lpstr>HTTP/2: mitigating HOL blocking</vt:lpstr>
      <vt:lpstr>HTTP/2 to HTTP/3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</dc:title>
  <dc:creator>James Kurose</dc:creator>
  <cp:lastModifiedBy>Kevin Krumbach</cp:lastModifiedBy>
  <cp:revision>30</cp:revision>
  <dcterms:created xsi:type="dcterms:W3CDTF">2020-09-02T20:08:09Z</dcterms:created>
  <dcterms:modified xsi:type="dcterms:W3CDTF">2023-06-10T12:02:35Z</dcterms:modified>
</cp:coreProperties>
</file>