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23"/>
  </p:notesMasterIdLst>
  <p:sldIdLst>
    <p:sldId id="315" r:id="rId2"/>
    <p:sldId id="256" r:id="rId3"/>
    <p:sldId id="257" r:id="rId4"/>
    <p:sldId id="261" r:id="rId5"/>
    <p:sldId id="274" r:id="rId6"/>
    <p:sldId id="316" r:id="rId7"/>
    <p:sldId id="281" r:id="rId8"/>
    <p:sldId id="317" r:id="rId9"/>
    <p:sldId id="284" r:id="rId10"/>
    <p:sldId id="318" r:id="rId11"/>
    <p:sldId id="319" r:id="rId12"/>
    <p:sldId id="293" r:id="rId13"/>
    <p:sldId id="292" r:id="rId14"/>
    <p:sldId id="323" r:id="rId15"/>
    <p:sldId id="321" r:id="rId16"/>
    <p:sldId id="322" r:id="rId17"/>
    <p:sldId id="297" r:id="rId18"/>
    <p:sldId id="324" r:id="rId19"/>
    <p:sldId id="325" r:id="rId20"/>
    <p:sldId id="326" r:id="rId21"/>
    <p:sldId id="314" r:id="rId22"/>
  </p:sldIdLst>
  <p:sldSz cx="12192000" cy="6858000"/>
  <p:notesSz cx="7104063"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defaultTextStyle>
  <p:extLst>
    <p:ext uri="{EFAFB233-063F-42B5-8137-9DF3F51BA10A}">
      <p15:sldGuideLst xmlns:p15="http://schemas.microsoft.com/office/powerpoint/2012/main">
        <p15:guide id="1" orient="horz" pos="2160">
          <p15:clr>
            <a:srgbClr val="A4A3A4"/>
          </p15:clr>
        </p15:guide>
        <p15:guide id="2" pos="38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644" y="40"/>
      </p:cViewPr>
      <p:guideLst>
        <p:guide orient="horz" pos="2160"/>
        <p:guide pos="383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10350" y="4861275"/>
            <a:ext cx="5682975" cy="46054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3011222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1: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4" name="Google Shape;74;p1: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5499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5" name="Google Shape;6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6" name="Google Shape;6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704020202020204"/>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panose="020B0704020202020204"/>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panose="020B0704020202020204"/>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lang="en-US"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7571" y="1628800"/>
            <a:ext cx="9144000" cy="2387600"/>
          </a:xfrm>
        </p:spPr>
        <p:txBody>
          <a:bodyPr/>
          <a:lstStyle/>
          <a:p>
            <a:r>
              <a:rPr lang="en-US" sz="4000" dirty="0" smtClean="0"/>
              <a:t/>
            </a:r>
            <a:br>
              <a:rPr lang="en-US" sz="4000" dirty="0" smtClean="0"/>
            </a:br>
            <a:r>
              <a:rPr lang="en-US" sz="4000" dirty="0" smtClean="0"/>
              <a:t/>
            </a:r>
            <a:br>
              <a:rPr lang="en-US" sz="4000" dirty="0" smtClean="0"/>
            </a:br>
            <a:r>
              <a:rPr lang="en-US" sz="4000" dirty="0"/>
              <a:t/>
            </a:r>
            <a:br>
              <a:rPr lang="en-US" sz="4000" dirty="0"/>
            </a:br>
            <a:r>
              <a:rPr lang="en-US" sz="4000" dirty="0" smtClean="0"/>
              <a:t/>
            </a:r>
            <a:br>
              <a:rPr lang="en-US" sz="4000" dirty="0" smtClean="0"/>
            </a:br>
            <a:r>
              <a:rPr lang="en-US" sz="4000" dirty="0"/>
              <a:t/>
            </a:r>
            <a:br>
              <a:rPr lang="en-US" sz="4000" dirty="0"/>
            </a:br>
            <a:r>
              <a:rPr lang="en-US" sz="4000" dirty="0" smtClean="0"/>
              <a:t/>
            </a:r>
            <a:br>
              <a:rPr lang="en-US" sz="4000" dirty="0" smtClean="0"/>
            </a:br>
            <a:r>
              <a:rPr lang="en-US" sz="4000" dirty="0"/>
              <a:t/>
            </a:r>
            <a:br>
              <a:rPr lang="en-US" sz="4000" dirty="0"/>
            </a:br>
            <a:r>
              <a:rPr lang="en-US" sz="4000" dirty="0" smtClean="0"/>
              <a:t>Subject: Summer Internship (3170001)</a:t>
            </a:r>
            <a:br>
              <a:rPr lang="en-US" sz="4000" dirty="0" smtClean="0"/>
            </a:br>
            <a:r>
              <a:rPr lang="en-US" sz="4000" dirty="0" smtClean="0"/>
              <a:t/>
            </a:r>
            <a:br>
              <a:rPr lang="en-US" sz="4000" dirty="0" smtClean="0"/>
            </a:br>
            <a:r>
              <a:rPr lang="en-US" sz="2800" dirty="0" smtClean="0"/>
              <a:t> Prepared By: </a:t>
            </a:r>
            <a:r>
              <a:rPr lang="en-US" sz="2800" dirty="0" err="1" smtClean="0"/>
              <a:t>Krunal</a:t>
            </a:r>
            <a:r>
              <a:rPr lang="en-US" sz="2800" dirty="0" smtClean="0"/>
              <a:t> J Mistry</a:t>
            </a:r>
            <a:br>
              <a:rPr lang="en-US" sz="2800" dirty="0" smtClean="0"/>
            </a:br>
            <a:r>
              <a:rPr lang="en-US" sz="2800" dirty="0" smtClean="0"/>
              <a:t>Enroll No: 190280107070</a:t>
            </a:r>
            <a:endParaRPr lang="en-IN" sz="2800" dirty="0"/>
          </a:p>
        </p:txBody>
      </p:sp>
      <p:sp>
        <p:nvSpPr>
          <p:cNvPr id="3" name="Subtitle 2"/>
          <p:cNvSpPr>
            <a:spLocks noGrp="1"/>
          </p:cNvSpPr>
          <p:nvPr>
            <p:ph type="subTitle" idx="1"/>
          </p:nvPr>
        </p:nvSpPr>
        <p:spPr/>
        <p:txBody>
          <a:bodyPr/>
          <a:lstStyle/>
          <a:p>
            <a:endParaRPr lang="en-US" dirty="0" smtClean="0"/>
          </a:p>
          <a:p>
            <a:r>
              <a:rPr lang="en-US" dirty="0" smtClean="0"/>
              <a:t>Under the guidance of </a:t>
            </a:r>
          </a:p>
          <a:p>
            <a:r>
              <a:rPr lang="en-US" dirty="0" smtClean="0"/>
              <a:t>Prof </a:t>
            </a:r>
            <a:r>
              <a:rPr lang="en-US" dirty="0" err="1" smtClean="0"/>
              <a:t>Hetal</a:t>
            </a:r>
            <a:r>
              <a:rPr lang="en-US" dirty="0" smtClean="0"/>
              <a:t> </a:t>
            </a:r>
            <a:r>
              <a:rPr lang="en-US" dirty="0" err="1" smtClean="0"/>
              <a:t>Gevariya</a:t>
            </a:r>
            <a:r>
              <a:rPr lang="en-US" dirty="0" smtClean="0"/>
              <a:t>                                                       </a:t>
            </a:r>
            <a:r>
              <a:rPr lang="en-US" dirty="0" err="1" smtClean="0"/>
              <a:t>Sagar</a:t>
            </a:r>
            <a:r>
              <a:rPr lang="en-US" dirty="0" smtClean="0"/>
              <a:t> </a:t>
            </a:r>
            <a:r>
              <a:rPr lang="en-US" dirty="0" err="1" smtClean="0"/>
              <a:t>Jasani</a:t>
            </a:r>
            <a:endParaRPr lang="en-IN" dirty="0"/>
          </a:p>
          <a:p>
            <a:r>
              <a:rPr lang="en-US" dirty="0" smtClean="0"/>
              <a:t>      (Internal Guide)                                                     (External Guide)</a:t>
            </a:r>
          </a:p>
        </p:txBody>
      </p:sp>
      <p:pic>
        <p:nvPicPr>
          <p:cNvPr id="4" name="Picture 3"/>
          <p:cNvPicPr/>
          <p:nvPr/>
        </p:nvPicPr>
        <p:blipFill>
          <a:blip r:embed="rId2"/>
          <a:srcRect/>
          <a:stretch>
            <a:fillRect/>
          </a:stretch>
        </p:blipFill>
        <p:spPr bwMode="auto">
          <a:xfrm>
            <a:off x="10272464" y="332656"/>
            <a:ext cx="1290202" cy="1196686"/>
          </a:xfrm>
          <a:prstGeom prst="rect">
            <a:avLst/>
          </a:prstGeom>
          <a:noFill/>
          <a:ln w="9525">
            <a:noFill/>
            <a:miter lim="800000"/>
            <a:headEnd/>
            <a:tailEnd/>
          </a:ln>
        </p:spPr>
      </p:pic>
      <p:pic>
        <p:nvPicPr>
          <p:cNvPr id="5" name="Picture 4"/>
          <p:cNvPicPr>
            <a:picLocks noChangeAspect="1"/>
          </p:cNvPicPr>
          <p:nvPr/>
        </p:nvPicPr>
        <p:blipFill>
          <a:blip r:embed="rId3"/>
          <a:stretch>
            <a:fillRect/>
          </a:stretch>
        </p:blipFill>
        <p:spPr>
          <a:xfrm>
            <a:off x="739693" y="321253"/>
            <a:ext cx="1380052" cy="1215458"/>
          </a:xfrm>
          <a:prstGeom prst="rect">
            <a:avLst/>
          </a:prstGeom>
        </p:spPr>
      </p:pic>
    </p:spTree>
    <p:extLst>
      <p:ext uri="{BB962C8B-B14F-4D97-AF65-F5344CB8AC3E}">
        <p14:creationId xmlns:p14="http://schemas.microsoft.com/office/powerpoint/2010/main" val="1607384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488655"/>
            <a:ext cx="10515600" cy="492073"/>
          </a:xfrm>
        </p:spPr>
        <p:txBody>
          <a:bodyPr/>
          <a:lstStyle/>
          <a:p>
            <a:pPr algn="ctr"/>
            <a:r>
              <a:rPr lang="en-US" sz="3600" dirty="0" smtClean="0">
                <a:solidFill>
                  <a:srgbClr val="FF0000"/>
                </a:solidFill>
                <a:latin typeface="Bookman Old Style" panose="02050604050505020204" pitchFamily="18" charset="0"/>
              </a:rPr>
              <a:t>Noisy Entity Removal</a:t>
            </a:r>
            <a:endParaRPr lang="en-US" sz="3600" dirty="0">
              <a:solidFill>
                <a:srgbClr val="FF0000"/>
              </a:solidFill>
              <a:latin typeface="Bookman Old Style" panose="02050604050505020204" pitchFamily="18" charset="0"/>
            </a:endParaRPr>
          </a:p>
        </p:txBody>
      </p:sp>
      <p:sp>
        <p:nvSpPr>
          <p:cNvPr id="3" name="Text Placeholder 2"/>
          <p:cNvSpPr>
            <a:spLocks noGrp="1"/>
          </p:cNvSpPr>
          <p:nvPr>
            <p:ph type="body" idx="1"/>
          </p:nvPr>
        </p:nvSpPr>
        <p:spPr>
          <a:xfrm>
            <a:off x="831850" y="980728"/>
            <a:ext cx="10515600" cy="5688631"/>
          </a:xfrm>
        </p:spPr>
        <p:txBody>
          <a:bodyPr/>
          <a:lstStyle/>
          <a:p>
            <a:endParaRPr lang="en-US" sz="2800" dirty="0">
              <a:solidFill>
                <a:schemeClr val="tx1"/>
              </a:solidFill>
              <a:latin typeface="Bookman Old Style" panose="02050604050505020204" pitchFamily="18" charset="0"/>
            </a:endParaRPr>
          </a:p>
          <a:p>
            <a:r>
              <a:rPr lang="en-US" sz="2800" i="1" dirty="0">
                <a:solidFill>
                  <a:srgbClr val="464646"/>
                </a:solidFill>
                <a:latin typeface="Bookman Old Style" panose="02050604050505020204" pitchFamily="18" charset="0"/>
              </a:rPr>
              <a:t>TextBlob</a:t>
            </a:r>
            <a:r>
              <a:rPr lang="en-US" sz="2800" dirty="0">
                <a:solidFill>
                  <a:srgbClr val="464646"/>
                </a:solidFill>
                <a:latin typeface="Bookman Old Style" panose="02050604050505020204" pitchFamily="18" charset="0"/>
              </a:rPr>
              <a:t> is a Python (2 and 3) library for processing textual data. </a:t>
            </a:r>
          </a:p>
          <a:p>
            <a:r>
              <a:rPr lang="en-US" sz="2800" dirty="0">
                <a:solidFill>
                  <a:srgbClr val="464646"/>
                </a:solidFill>
                <a:latin typeface="Bookman Old Style" panose="02050604050505020204" pitchFamily="18" charset="0"/>
              </a:rPr>
              <a:t>It provides a simple API for diving into common natural language processing (NLP) tasks such as part-of-speech tagging, noun phrase extraction, sentiment analysis, classification, translation, and more.</a:t>
            </a:r>
            <a:endParaRPr lang="en-IN" sz="2800" dirty="0">
              <a:latin typeface="Bookman Old Style" panose="02050604050505020204" pitchFamily="18" charset="0"/>
            </a:endParaRPr>
          </a:p>
          <a:p>
            <a:endParaRPr lang="en-US" sz="2800" dirty="0">
              <a:solidFill>
                <a:schemeClr val="tx1"/>
              </a:solidFill>
              <a:latin typeface="Bookman Old Style" panose="02050604050505020204" pitchFamily="18" charset="0"/>
            </a:endParaRPr>
          </a:p>
        </p:txBody>
      </p:sp>
    </p:spTree>
    <p:extLst>
      <p:ext uri="{BB962C8B-B14F-4D97-AF65-F5344CB8AC3E}">
        <p14:creationId xmlns:p14="http://schemas.microsoft.com/office/powerpoint/2010/main" val="40138019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488655"/>
            <a:ext cx="10515600" cy="492073"/>
          </a:xfrm>
        </p:spPr>
        <p:txBody>
          <a:bodyPr/>
          <a:lstStyle/>
          <a:p>
            <a:pPr algn="ctr"/>
            <a:r>
              <a:rPr lang="en-US" sz="3600" dirty="0" smtClean="0">
                <a:solidFill>
                  <a:srgbClr val="FF0000"/>
                </a:solidFill>
                <a:latin typeface="Bookman Old Style" panose="02050604050505020204" pitchFamily="18" charset="0"/>
              </a:rPr>
              <a:t>TextBlob</a:t>
            </a:r>
            <a:endParaRPr lang="en-US" sz="3600" dirty="0">
              <a:solidFill>
                <a:srgbClr val="FF0000"/>
              </a:solidFill>
              <a:latin typeface="Bookman Old Style" panose="02050604050505020204" pitchFamily="18" charset="0"/>
            </a:endParaRPr>
          </a:p>
        </p:txBody>
      </p:sp>
      <p:sp>
        <p:nvSpPr>
          <p:cNvPr id="3" name="Text Placeholder 2"/>
          <p:cNvSpPr>
            <a:spLocks noGrp="1"/>
          </p:cNvSpPr>
          <p:nvPr>
            <p:ph type="body" idx="1"/>
          </p:nvPr>
        </p:nvSpPr>
        <p:spPr>
          <a:xfrm>
            <a:off x="831850" y="980728"/>
            <a:ext cx="10515600" cy="5688631"/>
          </a:xfrm>
        </p:spPr>
        <p:txBody>
          <a:bodyPr/>
          <a:lstStyle/>
          <a:p>
            <a:endParaRPr lang="en-US" sz="2800" dirty="0">
              <a:solidFill>
                <a:schemeClr val="tx1"/>
              </a:solidFill>
              <a:latin typeface="Bookman Old Style" panose="02050604050505020204" pitchFamily="18" charset="0"/>
            </a:endParaRPr>
          </a:p>
          <a:p>
            <a:endParaRPr lang="en-US" sz="2800" dirty="0">
              <a:solidFill>
                <a:schemeClr val="tx1"/>
              </a:solidFill>
              <a:latin typeface="Bookman Old Style" panose="020506040505050202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560" y="1472801"/>
            <a:ext cx="8131894" cy="4604569"/>
          </a:xfrm>
          <a:prstGeom prst="rect">
            <a:avLst/>
          </a:prstGeom>
        </p:spPr>
      </p:pic>
    </p:spTree>
    <p:extLst>
      <p:ext uri="{BB962C8B-B14F-4D97-AF65-F5344CB8AC3E}">
        <p14:creationId xmlns:p14="http://schemas.microsoft.com/office/powerpoint/2010/main" val="22677088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488655"/>
            <a:ext cx="10515600" cy="492073"/>
          </a:xfrm>
        </p:spPr>
        <p:txBody>
          <a:bodyPr/>
          <a:lstStyle/>
          <a:p>
            <a:pPr algn="ctr"/>
            <a:r>
              <a:rPr lang="en-US" sz="3600" dirty="0" smtClean="0">
                <a:solidFill>
                  <a:srgbClr val="FF0000"/>
                </a:solidFill>
                <a:latin typeface="Bookman Old Style" panose="02050604050505020204" pitchFamily="18" charset="0"/>
              </a:rPr>
              <a:t> </a:t>
            </a:r>
            <a:endParaRPr lang="en-US" sz="3600" dirty="0">
              <a:solidFill>
                <a:srgbClr val="FF0000"/>
              </a:solidFill>
              <a:latin typeface="Bookman Old Style" panose="020506040505050202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850" y="750427"/>
            <a:ext cx="11090312" cy="4998813"/>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488655"/>
            <a:ext cx="10515600" cy="492073"/>
          </a:xfrm>
        </p:spPr>
        <p:txBody>
          <a:bodyPr/>
          <a:lstStyle/>
          <a:p>
            <a:pPr algn="ctr"/>
            <a:r>
              <a:rPr lang="en-US" sz="3600" dirty="0">
                <a:solidFill>
                  <a:srgbClr val="FF0000"/>
                </a:solidFill>
                <a:latin typeface="Bookman Old Style" panose="02050604050505020204" pitchFamily="18" charset="0"/>
                <a:sym typeface="+mn-ea"/>
              </a:rPr>
              <a:t>Model </a:t>
            </a:r>
            <a:r>
              <a:rPr lang="en-US" sz="3600" dirty="0" smtClean="0">
                <a:solidFill>
                  <a:srgbClr val="FF0000"/>
                </a:solidFill>
                <a:latin typeface="Bookman Old Style" panose="02050604050505020204" pitchFamily="18" charset="0"/>
                <a:sym typeface="+mn-ea"/>
              </a:rPr>
              <a:t>Building</a:t>
            </a:r>
            <a:endParaRPr lang="en-US" sz="3600" dirty="0">
              <a:solidFill>
                <a:srgbClr val="FF0000"/>
              </a:solidFill>
              <a:latin typeface="Bookman Old Style" panose="02050604050505020204" pitchFamily="18" charset="0"/>
              <a:sym typeface="+mn-ea"/>
            </a:endParaRPr>
          </a:p>
        </p:txBody>
      </p:sp>
      <p:sp>
        <p:nvSpPr>
          <p:cNvPr id="3" name="Text Placeholder 2"/>
          <p:cNvSpPr>
            <a:spLocks noGrp="1"/>
          </p:cNvSpPr>
          <p:nvPr>
            <p:ph type="body" idx="1"/>
          </p:nvPr>
        </p:nvSpPr>
        <p:spPr>
          <a:xfrm>
            <a:off x="831850" y="980728"/>
            <a:ext cx="10515600" cy="5688631"/>
          </a:xfrm>
        </p:spPr>
        <p:txBody>
          <a:bodyPr/>
          <a:lstStyle/>
          <a:p>
            <a:endParaRPr lang="en-US" sz="2800" dirty="0">
              <a:solidFill>
                <a:schemeClr val="tx1"/>
              </a:solidFill>
              <a:latin typeface="Bookman Old Style" panose="02050604050505020204" pitchFamily="18" charset="0"/>
            </a:endParaRPr>
          </a:p>
          <a:p>
            <a:r>
              <a:rPr lang="en-US" sz="2800" dirty="0">
                <a:solidFill>
                  <a:schemeClr val="tx1"/>
                </a:solidFill>
                <a:latin typeface="Bookman Old Style" panose="02050604050505020204" pitchFamily="18" charset="0"/>
              </a:rPr>
              <a:t>Here is step by step on how to compute K-nearest neighbors KNN algorithm:</a:t>
            </a:r>
          </a:p>
          <a:p>
            <a:endParaRPr lang="en-US" sz="2800" dirty="0">
              <a:solidFill>
                <a:schemeClr val="tx1"/>
              </a:solidFill>
              <a:latin typeface="Bookman Old Style" panose="02050604050505020204" pitchFamily="18" charset="0"/>
            </a:endParaRPr>
          </a:p>
          <a:p>
            <a:pPr marL="685800" indent="-457200">
              <a:buFont typeface="Arial" panose="020B0704020202020204" pitchFamily="34" charset="0"/>
              <a:buChar char="•"/>
            </a:pPr>
            <a:r>
              <a:rPr lang="en-US" sz="2800" dirty="0" smtClean="0">
                <a:solidFill>
                  <a:schemeClr val="tx1"/>
                </a:solidFill>
                <a:latin typeface="Bookman Old Style" panose="02050604050505020204" pitchFamily="18" charset="0"/>
              </a:rPr>
              <a:t>Determine </a:t>
            </a:r>
            <a:r>
              <a:rPr lang="en-US" sz="2800" dirty="0">
                <a:solidFill>
                  <a:schemeClr val="tx1"/>
                </a:solidFill>
                <a:latin typeface="Bookman Old Style" panose="02050604050505020204" pitchFamily="18" charset="0"/>
              </a:rPr>
              <a:t>parameter K = number of nearest neighbors.</a:t>
            </a:r>
          </a:p>
          <a:p>
            <a:pPr marL="685800" indent="-457200">
              <a:buFont typeface="Arial" panose="020B0704020202020204" pitchFamily="34" charset="0"/>
              <a:buChar char="•"/>
            </a:pPr>
            <a:r>
              <a:rPr lang="en-US" sz="2800" dirty="0" smtClean="0">
                <a:solidFill>
                  <a:schemeClr val="tx1"/>
                </a:solidFill>
                <a:latin typeface="Bookman Old Style" panose="02050604050505020204" pitchFamily="18" charset="0"/>
              </a:rPr>
              <a:t>Calculate </a:t>
            </a:r>
            <a:r>
              <a:rPr lang="en-US" sz="2800" dirty="0">
                <a:solidFill>
                  <a:schemeClr val="tx1"/>
                </a:solidFill>
                <a:latin typeface="Bookman Old Style" panose="02050604050505020204" pitchFamily="18" charset="0"/>
              </a:rPr>
              <a:t>the distance between the query-instance and all the training samples.</a:t>
            </a:r>
          </a:p>
          <a:p>
            <a:pPr marL="685800" indent="-457200">
              <a:buFont typeface="Arial" panose="020B0704020202020204" pitchFamily="34" charset="0"/>
              <a:buChar char="•"/>
            </a:pPr>
            <a:r>
              <a:rPr lang="en-US" sz="2800" dirty="0" smtClean="0">
                <a:solidFill>
                  <a:schemeClr val="tx1"/>
                </a:solidFill>
                <a:latin typeface="Bookman Old Style" panose="02050604050505020204" pitchFamily="18" charset="0"/>
              </a:rPr>
              <a:t>Sort </a:t>
            </a:r>
            <a:r>
              <a:rPr lang="en-US" sz="2800" dirty="0">
                <a:solidFill>
                  <a:schemeClr val="tx1"/>
                </a:solidFill>
                <a:latin typeface="Bookman Old Style" panose="02050604050505020204" pitchFamily="18" charset="0"/>
              </a:rPr>
              <a:t>the distance and determine nearest neighbors based on the K-th minimum distance.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488655"/>
            <a:ext cx="10515600" cy="492073"/>
          </a:xfrm>
        </p:spPr>
        <p:txBody>
          <a:bodyPr/>
          <a:lstStyle/>
          <a:p>
            <a:pPr algn="ctr"/>
            <a:r>
              <a:rPr lang="en-US" sz="3600" dirty="0" smtClean="0">
                <a:solidFill>
                  <a:srgbClr val="FF0000"/>
                </a:solidFill>
                <a:latin typeface="Bookman Old Style" panose="02050604050505020204" pitchFamily="18" charset="0"/>
              </a:rPr>
              <a:t>Pivot Table </a:t>
            </a:r>
            <a:endParaRPr lang="en-US" sz="3600" dirty="0">
              <a:solidFill>
                <a:srgbClr val="FF0000"/>
              </a:solidFill>
              <a:latin typeface="Bookman Old Style" panose="020506040505050202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448" y="1556792"/>
            <a:ext cx="10058400" cy="4429934"/>
          </a:xfrm>
          <a:prstGeom prst="rect">
            <a:avLst/>
          </a:prstGeom>
        </p:spPr>
      </p:pic>
    </p:spTree>
    <p:extLst>
      <p:ext uri="{BB962C8B-B14F-4D97-AF65-F5344CB8AC3E}">
        <p14:creationId xmlns:p14="http://schemas.microsoft.com/office/powerpoint/2010/main" val="30409181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488655"/>
            <a:ext cx="10515600" cy="492073"/>
          </a:xfrm>
        </p:spPr>
        <p:txBody>
          <a:bodyPr/>
          <a:lstStyle/>
          <a:p>
            <a:pPr algn="ctr"/>
            <a:r>
              <a:rPr lang="en-US" sz="3600" dirty="0" smtClean="0">
                <a:solidFill>
                  <a:srgbClr val="FF0000"/>
                </a:solidFill>
                <a:latin typeface="Bookman Old Style" panose="02050604050505020204" pitchFamily="18" charset="0"/>
              </a:rPr>
              <a:t>CSR Matrix</a:t>
            </a:r>
            <a:endParaRPr lang="en-US" sz="3600" dirty="0">
              <a:solidFill>
                <a:srgbClr val="FF0000"/>
              </a:solidFill>
              <a:latin typeface="Bookman Old Style" panose="020506040505050202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3632" y="1340768"/>
            <a:ext cx="6192688" cy="4858879"/>
          </a:xfrm>
          <a:prstGeom prst="rect">
            <a:avLst/>
          </a:prstGeom>
        </p:spPr>
      </p:pic>
    </p:spTree>
    <p:extLst>
      <p:ext uri="{BB962C8B-B14F-4D97-AF65-F5344CB8AC3E}">
        <p14:creationId xmlns:p14="http://schemas.microsoft.com/office/powerpoint/2010/main" val="8192701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488655"/>
            <a:ext cx="10515600" cy="492073"/>
          </a:xfrm>
        </p:spPr>
        <p:txBody>
          <a:bodyPr/>
          <a:lstStyle/>
          <a:p>
            <a:pPr algn="ctr"/>
            <a:r>
              <a:rPr lang="en-US" sz="3600" dirty="0">
                <a:solidFill>
                  <a:srgbClr val="FF0000"/>
                </a:solidFill>
                <a:latin typeface="Bookman Old Style" panose="02050604050505020204" pitchFamily="18" charset="0"/>
              </a:rPr>
              <a:t>K-Nearest </a:t>
            </a:r>
            <a:r>
              <a:rPr lang="en-US" sz="3600" dirty="0" smtClean="0">
                <a:solidFill>
                  <a:srgbClr val="FF0000"/>
                </a:solidFill>
                <a:latin typeface="Bookman Old Style" panose="02050604050505020204" pitchFamily="18" charset="0"/>
              </a:rPr>
              <a:t>Neighbors Model Feeding</a:t>
            </a:r>
            <a:endParaRPr lang="en-US" sz="3600" dirty="0">
              <a:solidFill>
                <a:srgbClr val="FF0000"/>
              </a:solidFill>
              <a:latin typeface="Bookman Old Style" panose="020506040505050202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850" y="2060848"/>
            <a:ext cx="10976651" cy="2520280"/>
          </a:xfrm>
          <a:prstGeom prst="rect">
            <a:avLst/>
          </a:prstGeom>
        </p:spPr>
      </p:pic>
    </p:spTree>
    <p:extLst>
      <p:ext uri="{BB962C8B-B14F-4D97-AF65-F5344CB8AC3E}">
        <p14:creationId xmlns:p14="http://schemas.microsoft.com/office/powerpoint/2010/main" val="11658337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488655"/>
            <a:ext cx="10515600" cy="492073"/>
          </a:xfrm>
        </p:spPr>
        <p:txBody>
          <a:bodyPr/>
          <a:lstStyle/>
          <a:p>
            <a:pPr algn="ctr"/>
            <a:r>
              <a:rPr lang="en-US" sz="3600" dirty="0">
                <a:solidFill>
                  <a:srgbClr val="FF0000"/>
                </a:solidFill>
                <a:latin typeface="Bookman Old Style" panose="02050604050505020204" pitchFamily="18" charset="0"/>
                <a:sym typeface="+mn-ea"/>
              </a:rPr>
              <a:t>Similarity Measure</a:t>
            </a:r>
          </a:p>
        </p:txBody>
      </p:sp>
      <p:sp>
        <p:nvSpPr>
          <p:cNvPr id="3" name="Text Placeholder 2"/>
          <p:cNvSpPr>
            <a:spLocks noGrp="1"/>
          </p:cNvSpPr>
          <p:nvPr>
            <p:ph type="body" idx="1"/>
          </p:nvPr>
        </p:nvSpPr>
        <p:spPr>
          <a:xfrm>
            <a:off x="831850" y="980728"/>
            <a:ext cx="10515600" cy="5688631"/>
          </a:xfrm>
        </p:spPr>
        <p:txBody>
          <a:bodyPr/>
          <a:lstStyle/>
          <a:p>
            <a:r>
              <a:rPr lang="en-US" sz="2800" dirty="0">
                <a:solidFill>
                  <a:schemeClr val="tx1"/>
                </a:solidFill>
                <a:latin typeface="Bookman Old Style" panose="02050604050505020204" pitchFamily="18" charset="0"/>
              </a:rPr>
              <a:t>Cosine Similarity:</a:t>
            </a:r>
          </a:p>
          <a:p>
            <a:endParaRPr lang="en-US" sz="2800" dirty="0">
              <a:solidFill>
                <a:schemeClr val="tx1"/>
              </a:solidFill>
              <a:latin typeface="Bookman Old Style" panose="02050604050505020204" pitchFamily="18" charset="0"/>
            </a:endParaRPr>
          </a:p>
          <a:p>
            <a:r>
              <a:rPr lang="en-US" sz="2800" dirty="0" smtClean="0">
                <a:solidFill>
                  <a:schemeClr val="tx1"/>
                </a:solidFill>
                <a:latin typeface="Bookman Old Style" panose="02050604050505020204" pitchFamily="18" charset="0"/>
              </a:rPr>
              <a:t>	Item </a:t>
            </a:r>
            <a:r>
              <a:rPr lang="en-US" sz="2800" dirty="0">
                <a:solidFill>
                  <a:schemeClr val="tx1"/>
                </a:solidFill>
                <a:latin typeface="Bookman Old Style" panose="02050604050505020204" pitchFamily="18" charset="0"/>
              </a:rPr>
              <a:t>to Item Similarity: The very first step is to build the model by finding similarity between all the item pairs. The similarity between item pairs can be found in different ways. One of the most common methods is to use cosine similarity.</a:t>
            </a:r>
          </a:p>
          <a:p>
            <a:endParaRPr lang="en-US" sz="2800" dirty="0">
              <a:solidFill>
                <a:schemeClr val="tx1"/>
              </a:solidFill>
              <a:latin typeface="Bookman Old Style" panose="02050604050505020204" pitchFamily="18" charset="0"/>
            </a:endParaRPr>
          </a:p>
        </p:txBody>
      </p:sp>
      <p:pic>
        <p:nvPicPr>
          <p:cNvPr id="21" name="Picture 21" descr="cosine "/>
          <p:cNvPicPr>
            <a:picLocks noChangeAspect="1"/>
          </p:cNvPicPr>
          <p:nvPr/>
        </p:nvPicPr>
        <p:blipFill>
          <a:blip r:embed="rId2"/>
          <a:stretch>
            <a:fillRect/>
          </a:stretch>
        </p:blipFill>
        <p:spPr>
          <a:xfrm>
            <a:off x="2495600" y="4365104"/>
            <a:ext cx="5740400" cy="187515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488655"/>
            <a:ext cx="10515600" cy="492073"/>
          </a:xfrm>
        </p:spPr>
        <p:txBody>
          <a:bodyPr/>
          <a:lstStyle/>
          <a:p>
            <a:pPr algn="ctr"/>
            <a:r>
              <a:rPr lang="en-US" sz="3600" dirty="0" smtClean="0">
                <a:solidFill>
                  <a:srgbClr val="FF0000"/>
                </a:solidFill>
                <a:latin typeface="Bookman Old Style" panose="02050604050505020204" pitchFamily="18" charset="0"/>
              </a:rPr>
              <a:t>Cosine Similarity</a:t>
            </a:r>
            <a:endParaRPr lang="en-US" sz="3600" dirty="0">
              <a:solidFill>
                <a:srgbClr val="FF0000"/>
              </a:solidFill>
              <a:latin typeface="Bookman Old Style" panose="020506040505050202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408" y="1556792"/>
            <a:ext cx="10954654" cy="4392488"/>
          </a:xfrm>
          <a:prstGeom prst="rect">
            <a:avLst/>
          </a:prstGeom>
        </p:spPr>
      </p:pic>
    </p:spTree>
    <p:extLst>
      <p:ext uri="{BB962C8B-B14F-4D97-AF65-F5344CB8AC3E}">
        <p14:creationId xmlns:p14="http://schemas.microsoft.com/office/powerpoint/2010/main" val="16063835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488655"/>
            <a:ext cx="10515600" cy="492073"/>
          </a:xfrm>
        </p:spPr>
        <p:txBody>
          <a:bodyPr/>
          <a:lstStyle/>
          <a:p>
            <a:pPr algn="ctr"/>
            <a:r>
              <a:rPr lang="en-US" sz="3600" dirty="0" smtClean="0">
                <a:solidFill>
                  <a:srgbClr val="FF0000"/>
                </a:solidFill>
                <a:latin typeface="Bookman Old Style" panose="02050604050505020204" pitchFamily="18" charset="0"/>
              </a:rPr>
              <a:t>Behavior of our Model on Test Input</a:t>
            </a:r>
            <a:endParaRPr lang="en-US" sz="3600" dirty="0">
              <a:solidFill>
                <a:srgbClr val="FF0000"/>
              </a:solidFill>
              <a:latin typeface="Bookman Old Style" panose="02050604050505020204" pitchFamily="18"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5000" r="12142" b="-112"/>
          <a:stretch/>
        </p:blipFill>
        <p:spPr>
          <a:xfrm>
            <a:off x="838666" y="1844824"/>
            <a:ext cx="10631000" cy="4032448"/>
          </a:xfrm>
          <a:prstGeom prst="rect">
            <a:avLst/>
          </a:prstGeom>
        </p:spPr>
      </p:pic>
    </p:spTree>
    <p:extLst>
      <p:ext uri="{BB962C8B-B14F-4D97-AF65-F5344CB8AC3E}">
        <p14:creationId xmlns:p14="http://schemas.microsoft.com/office/powerpoint/2010/main" val="27922222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1"/>
          <p:cNvSpPr txBox="1">
            <a:spLocks noGrp="1"/>
          </p:cNvSpPr>
          <p:nvPr>
            <p:ph type="ctrTitle"/>
          </p:nvPr>
        </p:nvSpPr>
        <p:spPr>
          <a:xfrm>
            <a:off x="1732915" y="2182495"/>
            <a:ext cx="9144000" cy="1982400"/>
          </a:xfrm>
          <a:prstGeom prst="rect">
            <a:avLst/>
          </a:prstGeom>
          <a:solidFill>
            <a:schemeClr val="accent4"/>
          </a:solidFill>
          <a:ln w="9525" cap="flat" cmpd="sng">
            <a:solidFill>
              <a:schemeClr val="accent4"/>
            </a:solidFill>
            <a:prstDash val="solid"/>
            <a:miter lim="800000"/>
            <a:headEnd type="none" w="sm" len="sm"/>
            <a:tailEnd type="none" w="sm" len="sm"/>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1"/>
              </a:buClr>
              <a:buSzPts val="1100"/>
              <a:buFont typeface="Arial" panose="020B0704020202020204"/>
              <a:buNone/>
            </a:pPr>
            <a:endParaRPr sz="4200" b="1" u="sng" dirty="0">
              <a:solidFill>
                <a:srgbClr val="1A1A1A"/>
              </a:solidFill>
              <a:latin typeface="Times New Roman" panose="02020803070505020304"/>
              <a:ea typeface="Times New Roman" panose="02020803070505020304"/>
              <a:cs typeface="Times New Roman" panose="02020803070505020304"/>
              <a:sym typeface="Times New Roman" panose="02020803070505020304"/>
            </a:endParaRPr>
          </a:p>
          <a:p>
            <a:pPr marL="0" lvl="0" indent="0" algn="ctr" rtl="0">
              <a:lnSpc>
                <a:spcPct val="100000"/>
              </a:lnSpc>
              <a:spcBef>
                <a:spcPts val="0"/>
              </a:spcBef>
              <a:spcAft>
                <a:spcPts val="0"/>
              </a:spcAft>
              <a:buClr>
                <a:schemeClr val="dk1"/>
              </a:buClr>
              <a:buSzPts val="1100"/>
              <a:buFont typeface="Arial" panose="020B0704020202020204"/>
              <a:buNone/>
            </a:pPr>
            <a:r>
              <a:rPr lang="en-US" sz="4200" b="1" u="sng" dirty="0" smtClean="0">
                <a:solidFill>
                  <a:srgbClr val="1A1A1A"/>
                </a:solidFill>
                <a:latin typeface="Times New Roman" panose="02020803070505020304"/>
                <a:ea typeface="Times New Roman" panose="02020803070505020304"/>
                <a:cs typeface="Times New Roman" panose="02020803070505020304"/>
                <a:sym typeface="Times New Roman" panose="02020803070505020304"/>
              </a:rPr>
              <a:t>Project Title:</a:t>
            </a:r>
            <a:r>
              <a:rPr lang="en-US" sz="4200" b="1" u="sng" dirty="0">
                <a:solidFill>
                  <a:srgbClr val="1A1A1A"/>
                </a:solidFill>
                <a:latin typeface="Times New Roman" panose="02020803070505020304"/>
                <a:ea typeface="Times New Roman" panose="02020803070505020304"/>
                <a:cs typeface="Times New Roman" panose="02020803070505020304"/>
                <a:sym typeface="Times New Roman" panose="02020803070505020304"/>
              </a:rPr>
              <a:t/>
            </a:r>
            <a:br>
              <a:rPr lang="en-US" sz="4200" b="1" u="sng" dirty="0">
                <a:solidFill>
                  <a:srgbClr val="1A1A1A"/>
                </a:solidFill>
                <a:latin typeface="Times New Roman" panose="02020803070505020304"/>
                <a:ea typeface="Times New Roman" panose="02020803070505020304"/>
                <a:cs typeface="Times New Roman" panose="02020803070505020304"/>
                <a:sym typeface="Times New Roman" panose="02020803070505020304"/>
              </a:rPr>
            </a:br>
            <a:r>
              <a:rPr lang="en-US" sz="4200" b="1" u="sng" dirty="0" smtClean="0">
                <a:solidFill>
                  <a:srgbClr val="1A1A1A"/>
                </a:solidFill>
                <a:latin typeface="Times New Roman" panose="02020803070505020304"/>
                <a:ea typeface="Times New Roman" panose="02020803070505020304"/>
                <a:cs typeface="Times New Roman" panose="02020803070505020304"/>
                <a:sym typeface="Times New Roman" panose="02020803070505020304"/>
              </a:rPr>
              <a:t>Recommendation System </a:t>
            </a:r>
            <a:r>
              <a:rPr lang="en-US" sz="4200" b="1" u="sng" dirty="0">
                <a:solidFill>
                  <a:srgbClr val="1A1A1A"/>
                </a:solidFill>
                <a:latin typeface="Times New Roman" panose="02020803070505020304"/>
                <a:ea typeface="Times New Roman" panose="02020803070505020304"/>
                <a:cs typeface="Times New Roman" panose="02020803070505020304"/>
                <a:sym typeface="Times New Roman" panose="02020803070505020304"/>
              </a:rPr>
              <a:t>with Sentiment Analysis </a:t>
            </a:r>
            <a:endParaRPr sz="3200" b="1" u="sng" dirty="0">
              <a:solidFill>
                <a:srgbClr val="1A1A1A"/>
              </a:solidFill>
              <a:latin typeface="Times New Roman" panose="02020803070505020304"/>
              <a:ea typeface="Times New Roman" panose="02020803070505020304"/>
              <a:cs typeface="Times New Roman" panose="02020803070505020304"/>
              <a:sym typeface="Times New Roman" panose="02020803070505020304"/>
            </a:endParaRPr>
          </a:p>
        </p:txBody>
      </p:sp>
      <p:sp>
        <p:nvSpPr>
          <p:cNvPr id="815" name="Google Shape;815;p1"/>
          <p:cNvSpPr txBox="1"/>
          <p:nvPr/>
        </p:nvSpPr>
        <p:spPr>
          <a:xfrm>
            <a:off x="1083945" y="4460240"/>
            <a:ext cx="5083810" cy="108394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Arial" panose="020B0704020202020204"/>
              <a:buNone/>
            </a:pPr>
            <a:endParaRPr sz="3200" i="0" u="none" strike="noStrike" cap="none" dirty="0">
              <a:solidFill>
                <a:schemeClr val="dk1"/>
              </a:solidFill>
              <a:latin typeface="Calibri"/>
              <a:ea typeface="Calibri"/>
              <a:cs typeface="Calibri"/>
              <a:sym typeface="Calibri"/>
            </a:endParaRPr>
          </a:p>
        </p:txBody>
      </p:sp>
      <p:pic>
        <p:nvPicPr>
          <p:cNvPr id="816" name="Google Shape;816;p1"/>
          <p:cNvPicPr preferRelativeResize="0"/>
          <p:nvPr/>
        </p:nvPicPr>
        <p:blipFill rotWithShape="1">
          <a:blip r:embed="rId3"/>
          <a:srcRect/>
          <a:stretch>
            <a:fillRect/>
          </a:stretch>
        </p:blipFill>
        <p:spPr>
          <a:xfrm>
            <a:off x="4151784" y="4869160"/>
            <a:ext cx="3867439" cy="1239786"/>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488655"/>
            <a:ext cx="10515600" cy="492073"/>
          </a:xfrm>
        </p:spPr>
        <p:txBody>
          <a:bodyPr/>
          <a:lstStyle/>
          <a:p>
            <a:pPr algn="ctr"/>
            <a:r>
              <a:rPr lang="en-US" sz="3600" dirty="0" smtClean="0">
                <a:solidFill>
                  <a:srgbClr val="FF0000"/>
                </a:solidFill>
                <a:latin typeface="Bookman Old Style" panose="02050604050505020204" pitchFamily="18" charset="0"/>
              </a:rPr>
              <a:t>Product – Distance DataFrame</a:t>
            </a:r>
            <a:endParaRPr lang="en-US" sz="3600" dirty="0">
              <a:solidFill>
                <a:srgbClr val="FF0000"/>
              </a:solidFill>
              <a:latin typeface="Bookman Old Style" panose="020506040505050202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1504" y="1412776"/>
            <a:ext cx="8745366" cy="4952412"/>
          </a:xfrm>
          <a:prstGeom prst="rect">
            <a:avLst/>
          </a:prstGeom>
        </p:spPr>
      </p:pic>
    </p:spTree>
    <p:extLst>
      <p:ext uri="{BB962C8B-B14F-4D97-AF65-F5344CB8AC3E}">
        <p14:creationId xmlns:p14="http://schemas.microsoft.com/office/powerpoint/2010/main" val="20866891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9736" y="1772816"/>
            <a:ext cx="4032448" cy="1152128"/>
          </a:xfrm>
        </p:spPr>
        <p:txBody>
          <a:bodyPr/>
          <a:lstStyle/>
          <a:p>
            <a:pPr algn="ctr"/>
            <a:endParaRPr lang="en-US" sz="900" dirty="0">
              <a:solidFill>
                <a:srgbClr val="FF0000"/>
              </a:solidFill>
              <a:latin typeface="Bookman Old Style" panose="020506040505050202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1544" y="548680"/>
            <a:ext cx="8310432" cy="554461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488655"/>
            <a:ext cx="10515600" cy="708098"/>
          </a:xfrm>
        </p:spPr>
        <p:txBody>
          <a:bodyPr/>
          <a:lstStyle/>
          <a:p>
            <a:r>
              <a:rPr lang="en-US" sz="3600" dirty="0" smtClean="0">
                <a:solidFill>
                  <a:srgbClr val="FF0000"/>
                </a:solidFill>
                <a:latin typeface="Bookman Old Style" panose="02050604050505020204" pitchFamily="18" charset="0"/>
                <a:sym typeface="+mn-ea"/>
              </a:rPr>
              <a:t>			Anaconda </a:t>
            </a:r>
            <a:r>
              <a:rPr lang="en-US" sz="3600" dirty="0">
                <a:solidFill>
                  <a:srgbClr val="FF0000"/>
                </a:solidFill>
                <a:latin typeface="Bookman Old Style" panose="02050604050505020204" pitchFamily="18" charset="0"/>
                <a:sym typeface="+mn-ea"/>
              </a:rPr>
              <a:t>Distribution</a:t>
            </a:r>
          </a:p>
        </p:txBody>
      </p:sp>
      <p:sp>
        <p:nvSpPr>
          <p:cNvPr id="3" name="Text Placeholder 2"/>
          <p:cNvSpPr>
            <a:spLocks noGrp="1"/>
          </p:cNvSpPr>
          <p:nvPr>
            <p:ph type="body" idx="1"/>
          </p:nvPr>
        </p:nvSpPr>
        <p:spPr>
          <a:xfrm>
            <a:off x="831850" y="1484785"/>
            <a:ext cx="10515600" cy="4604866"/>
          </a:xfrm>
        </p:spPr>
        <p:txBody>
          <a:bodyPr/>
          <a:lstStyle/>
          <a:p>
            <a:pPr marL="228600" indent="0">
              <a:buFont typeface="Arial" panose="020B0704020202020204" pitchFamily="34" charset="0"/>
            </a:pPr>
            <a:endParaRPr lang="en-US" sz="2800" dirty="0">
              <a:solidFill>
                <a:schemeClr val="tx1"/>
              </a:solidFill>
              <a:latin typeface="Bookman Old Style" panose="02050604050505020204" pitchFamily="18" charset="0"/>
            </a:endParaRPr>
          </a:p>
          <a:p>
            <a:pPr marL="685800" indent="-457200">
              <a:buFont typeface="Arial" panose="020B0704020202020204" pitchFamily="34" charset="0"/>
              <a:buChar char="•"/>
            </a:pPr>
            <a:r>
              <a:rPr lang="en-US" sz="2800" dirty="0">
                <a:solidFill>
                  <a:schemeClr val="tx1"/>
                </a:solidFill>
                <a:latin typeface="Bookman Old Style" panose="02050604050505020204" pitchFamily="18" charset="0"/>
              </a:rPr>
              <a:t>Anaconda is a distribution of the Python and R programming languages for scientific computing (data science, machine learning applications, large-scale data processing, predictive analytics, etc.), that aims to simplify package management and deployment.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488655"/>
            <a:ext cx="10515600" cy="708098"/>
          </a:xfrm>
        </p:spPr>
        <p:txBody>
          <a:bodyPr/>
          <a:lstStyle/>
          <a:p>
            <a:r>
              <a:rPr lang="en-US" sz="3600" dirty="0" smtClean="0">
                <a:solidFill>
                  <a:srgbClr val="FF0000"/>
                </a:solidFill>
                <a:latin typeface="Bookman Old Style" panose="02050604050505020204" pitchFamily="18" charset="0"/>
              </a:rPr>
              <a:t>			Data </a:t>
            </a:r>
            <a:r>
              <a:rPr lang="en-US" sz="3600" dirty="0">
                <a:solidFill>
                  <a:srgbClr val="FF0000"/>
                </a:solidFill>
                <a:latin typeface="Bookman Old Style" panose="02050604050505020204" pitchFamily="18" charset="0"/>
              </a:rPr>
              <a:t>Pre-processing</a:t>
            </a:r>
          </a:p>
        </p:txBody>
      </p:sp>
      <p:sp>
        <p:nvSpPr>
          <p:cNvPr id="3" name="Text Placeholder 2"/>
          <p:cNvSpPr>
            <a:spLocks noGrp="1"/>
          </p:cNvSpPr>
          <p:nvPr>
            <p:ph type="body" idx="1"/>
          </p:nvPr>
        </p:nvSpPr>
        <p:spPr>
          <a:xfrm>
            <a:off x="831850" y="1484784"/>
            <a:ext cx="10515600" cy="5184575"/>
          </a:xfrm>
        </p:spPr>
        <p:txBody>
          <a:bodyPr/>
          <a:lstStyle/>
          <a:p>
            <a:pPr marL="228600" indent="0">
              <a:buFont typeface="Arial" panose="020B0704020202020204" pitchFamily="34" charset="0"/>
            </a:pPr>
            <a:endParaRPr lang="en-US" sz="2800" dirty="0">
              <a:solidFill>
                <a:schemeClr val="tx1"/>
              </a:solidFill>
              <a:latin typeface="Bookman Old Style" panose="02050604050505020204" pitchFamily="18" charset="0"/>
            </a:endParaRPr>
          </a:p>
          <a:p>
            <a:pPr marL="685800" indent="-457200">
              <a:buFont typeface="Arial" panose="020B0704020202020204" pitchFamily="34" charset="0"/>
              <a:buChar char="•"/>
            </a:pPr>
            <a:r>
              <a:rPr lang="en-US" sz="2800" dirty="0">
                <a:solidFill>
                  <a:schemeClr val="tx1"/>
                </a:solidFill>
                <a:latin typeface="Bookman Old Style" panose="02050604050505020204" pitchFamily="18" charset="0"/>
              </a:rPr>
              <a:t>NumPy : which stands for Numerical Python, is a library consisting of multidimensional array objects.Using NumPy, mathematical and logical operations on arrays can be performed.</a:t>
            </a:r>
          </a:p>
          <a:p>
            <a:pPr marL="685800" indent="-457200">
              <a:buFont typeface="Arial" panose="020B0704020202020204" pitchFamily="34" charset="0"/>
              <a:buChar char="•"/>
            </a:pPr>
            <a:endParaRPr lang="en-US" sz="2800" dirty="0">
              <a:solidFill>
                <a:schemeClr val="tx1"/>
              </a:solidFill>
              <a:latin typeface="Bookman Old Style" panose="02050604050505020204" pitchFamily="18" charset="0"/>
            </a:endParaRPr>
          </a:p>
        </p:txBody>
      </p:sp>
      <p:pic>
        <p:nvPicPr>
          <p:cNvPr id="5" name="Picture 5" descr="n2"/>
          <p:cNvPicPr>
            <a:picLocks noChangeAspect="1"/>
          </p:cNvPicPr>
          <p:nvPr/>
        </p:nvPicPr>
        <p:blipFill>
          <a:blip r:embed="rId2"/>
          <a:stretch>
            <a:fillRect/>
          </a:stretch>
        </p:blipFill>
        <p:spPr>
          <a:xfrm>
            <a:off x="1631504" y="3933056"/>
            <a:ext cx="6463030" cy="204089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488655"/>
            <a:ext cx="10515600" cy="492073"/>
          </a:xfrm>
        </p:spPr>
        <p:txBody>
          <a:bodyPr/>
          <a:lstStyle/>
          <a:p>
            <a:pPr algn="ctr"/>
            <a:r>
              <a:rPr lang="en-US" sz="3600" dirty="0" smtClean="0">
                <a:solidFill>
                  <a:srgbClr val="FF0000"/>
                </a:solidFill>
                <a:latin typeface="Bookman Old Style" panose="02050604050505020204" pitchFamily="18" charset="0"/>
              </a:rPr>
              <a:t>Pandas</a:t>
            </a:r>
            <a:endParaRPr lang="en-US" sz="3600" dirty="0">
              <a:solidFill>
                <a:srgbClr val="FF0000"/>
              </a:solidFill>
              <a:latin typeface="Bookman Old Style" panose="02050604050505020204" pitchFamily="18" charset="0"/>
            </a:endParaRPr>
          </a:p>
        </p:txBody>
      </p:sp>
      <p:sp>
        <p:nvSpPr>
          <p:cNvPr id="3" name="Text Placeholder 2"/>
          <p:cNvSpPr>
            <a:spLocks noGrp="1"/>
          </p:cNvSpPr>
          <p:nvPr>
            <p:ph type="body" idx="1"/>
          </p:nvPr>
        </p:nvSpPr>
        <p:spPr>
          <a:xfrm>
            <a:off x="831850" y="980728"/>
            <a:ext cx="10515600" cy="5688631"/>
          </a:xfrm>
        </p:spPr>
        <p:txBody>
          <a:bodyPr/>
          <a:lstStyle/>
          <a:p>
            <a:pPr marL="685800" indent="-457200">
              <a:buFont typeface="Arial" panose="020B0704020202020204" pitchFamily="34" charset="0"/>
              <a:buChar char="•"/>
            </a:pPr>
            <a:r>
              <a:rPr lang="en-US" sz="2800" dirty="0">
                <a:solidFill>
                  <a:schemeClr val="tx1"/>
                </a:solidFill>
                <a:latin typeface="Bookman Old Style" panose="02050604050505020204" pitchFamily="18" charset="0"/>
              </a:rPr>
              <a:t>P</a:t>
            </a:r>
            <a:r>
              <a:rPr lang="en-US" sz="2800" dirty="0" smtClean="0">
                <a:solidFill>
                  <a:schemeClr val="tx1"/>
                </a:solidFill>
                <a:latin typeface="Bookman Old Style" panose="02050604050505020204" pitchFamily="18" charset="0"/>
              </a:rPr>
              <a:t>andas</a:t>
            </a:r>
            <a:r>
              <a:rPr lang="en-US" sz="2800" dirty="0">
                <a:solidFill>
                  <a:schemeClr val="tx1"/>
                </a:solidFill>
                <a:latin typeface="Bookman Old Style" panose="02050604050505020204" pitchFamily="18" charset="0"/>
              </a:rPr>
              <a:t> is a fast, powerful, flexible and easy to use open source data analysis and manipulation tool, built on top of the Python programming language.</a:t>
            </a:r>
          </a:p>
          <a:p>
            <a:pPr marL="228600" indent="0">
              <a:buFont typeface="Arial" panose="020B0704020202020204" pitchFamily="34" charset="0"/>
            </a:pPr>
            <a:r>
              <a:rPr lang="en-US" sz="2800" b="1" dirty="0" smtClean="0">
                <a:solidFill>
                  <a:schemeClr val="tx1"/>
                </a:solidFill>
                <a:latin typeface="Bookman Old Style" panose="02050604050505020204" pitchFamily="18" charset="0"/>
              </a:rPr>
              <a:t>			</a:t>
            </a:r>
          </a:p>
          <a:p>
            <a:pPr marL="228600" indent="0">
              <a:buFont typeface="Arial" panose="020B0704020202020204" pitchFamily="34" charset="0"/>
            </a:pPr>
            <a:r>
              <a:rPr lang="en-US" sz="2800" b="1" dirty="0">
                <a:solidFill>
                  <a:schemeClr val="tx1"/>
                </a:solidFill>
                <a:latin typeface="Bookman Old Style" panose="02050604050505020204" pitchFamily="18" charset="0"/>
              </a:rPr>
              <a:t>	</a:t>
            </a:r>
            <a:r>
              <a:rPr lang="en-US" sz="2800" b="1" dirty="0" smtClean="0">
                <a:solidFill>
                  <a:schemeClr val="tx1"/>
                </a:solidFill>
                <a:latin typeface="Bookman Old Style" panose="02050604050505020204" pitchFamily="18" charset="0"/>
              </a:rPr>
              <a:t>		Series </a:t>
            </a:r>
            <a:r>
              <a:rPr lang="en-US" sz="2800" b="1" dirty="0">
                <a:solidFill>
                  <a:schemeClr val="tx1"/>
                </a:solidFill>
                <a:latin typeface="Bookman Old Style" panose="02050604050505020204" pitchFamily="18" charset="0"/>
              </a:rPr>
              <a:t>&amp; DataFrame</a:t>
            </a:r>
          </a:p>
        </p:txBody>
      </p:sp>
      <p:pic>
        <p:nvPicPr>
          <p:cNvPr id="8" name="Picture 8" descr="p1"/>
          <p:cNvPicPr>
            <a:picLocks noChangeAspect="1"/>
          </p:cNvPicPr>
          <p:nvPr/>
        </p:nvPicPr>
        <p:blipFill>
          <a:blip r:embed="rId2"/>
          <a:stretch>
            <a:fillRect/>
          </a:stretch>
        </p:blipFill>
        <p:spPr>
          <a:xfrm>
            <a:off x="1775520" y="3429000"/>
            <a:ext cx="7150100" cy="273812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4379912"/>
          </a:xfrm>
        </p:spPr>
        <p:txBody>
          <a:bodyPr/>
          <a:lstStyle/>
          <a:p>
            <a:endParaRPr lang="en-IN" dirty="0"/>
          </a:p>
        </p:txBody>
      </p:sp>
      <p:sp>
        <p:nvSpPr>
          <p:cNvPr id="3" name="Text Placeholder 2"/>
          <p:cNvSpPr>
            <a:spLocks noGrp="1"/>
          </p:cNvSpPr>
          <p:nvPr>
            <p:ph type="body" idx="1"/>
          </p:nvPr>
        </p:nvSpPr>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408" y="764704"/>
            <a:ext cx="10657184" cy="5584798"/>
          </a:xfrm>
          <a:prstGeom prst="rect">
            <a:avLst/>
          </a:prstGeom>
        </p:spPr>
      </p:pic>
    </p:spTree>
    <p:extLst>
      <p:ext uri="{BB962C8B-B14F-4D97-AF65-F5344CB8AC3E}">
        <p14:creationId xmlns:p14="http://schemas.microsoft.com/office/powerpoint/2010/main" val="3328666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488655"/>
            <a:ext cx="10515600" cy="492073"/>
          </a:xfrm>
        </p:spPr>
        <p:txBody>
          <a:bodyPr/>
          <a:lstStyle/>
          <a:p>
            <a:pPr algn="ctr"/>
            <a:r>
              <a:rPr lang="en-US" sz="3600" dirty="0">
                <a:solidFill>
                  <a:srgbClr val="FF0000"/>
                </a:solidFill>
                <a:latin typeface="Bookman Old Style" panose="02050604050505020204" pitchFamily="18" charset="0"/>
                <a:sym typeface="+mn-ea"/>
              </a:rPr>
              <a:t>Feature Extraction</a:t>
            </a:r>
          </a:p>
        </p:txBody>
      </p:sp>
      <p:sp>
        <p:nvSpPr>
          <p:cNvPr id="3" name="Text Placeholder 2"/>
          <p:cNvSpPr>
            <a:spLocks noGrp="1"/>
          </p:cNvSpPr>
          <p:nvPr>
            <p:ph type="body" idx="1"/>
          </p:nvPr>
        </p:nvSpPr>
        <p:spPr>
          <a:xfrm>
            <a:off x="831850" y="980728"/>
            <a:ext cx="10515600" cy="5688631"/>
          </a:xfrm>
        </p:spPr>
        <p:txBody>
          <a:bodyPr/>
          <a:lstStyle/>
          <a:p>
            <a:endParaRPr lang="en-US" sz="2000" dirty="0">
              <a:solidFill>
                <a:schemeClr val="tx1"/>
              </a:solidFill>
              <a:latin typeface="Bookman Old Style" panose="02050604050505020204" pitchFamily="18" charset="0"/>
            </a:endParaRPr>
          </a:p>
          <a:p>
            <a:r>
              <a:rPr lang="en-US" sz="2000" dirty="0">
                <a:solidFill>
                  <a:srgbClr val="FF0000"/>
                </a:solidFill>
                <a:latin typeface="Bookman Old Style" panose="02050604050505020204" pitchFamily="18" charset="0"/>
              </a:rPr>
              <a:t>Encoding</a:t>
            </a:r>
          </a:p>
          <a:p>
            <a:endParaRPr lang="en-US" sz="2000" dirty="0">
              <a:solidFill>
                <a:schemeClr val="tx1"/>
              </a:solidFill>
              <a:latin typeface="Bookman Old Style" panose="02050604050505020204" pitchFamily="18" charset="0"/>
            </a:endParaRPr>
          </a:p>
          <a:p>
            <a:r>
              <a:rPr lang="en-US" sz="2000" b="1" dirty="0">
                <a:solidFill>
                  <a:schemeClr val="tx1"/>
                </a:solidFill>
                <a:latin typeface="Bookman Old Style" panose="02050604050505020204" pitchFamily="18" charset="0"/>
              </a:rPr>
              <a:t>Label Encoding: </a:t>
            </a:r>
            <a:r>
              <a:rPr lang="en-US" sz="2000" dirty="0">
                <a:solidFill>
                  <a:schemeClr val="tx1"/>
                </a:solidFill>
                <a:latin typeface="Bookman Old Style" panose="02050604050505020204" pitchFamily="18" charset="0"/>
              </a:rPr>
              <a:t>Label Encoding refers to converting the labels into numeric form so as to convert it into the machine-readable form. Machine learning algorithms can then decide in a better way on how those labels must be operated.</a:t>
            </a:r>
          </a:p>
          <a:p>
            <a:endParaRPr lang="en-US" sz="2000" dirty="0">
              <a:solidFill>
                <a:schemeClr val="tx1"/>
              </a:solidFill>
              <a:latin typeface="Bookman Old Style" panose="02050604050505020204" pitchFamily="18" charset="0"/>
            </a:endParaRPr>
          </a:p>
          <a:p>
            <a:endParaRPr lang="en-US" sz="2000" dirty="0">
              <a:solidFill>
                <a:schemeClr val="tx1"/>
              </a:solidFill>
              <a:latin typeface="Bookman Old Style" panose="02050604050505020204" pitchFamily="18" charset="0"/>
            </a:endParaRPr>
          </a:p>
          <a:p>
            <a:endParaRPr lang="en-US" sz="2000" dirty="0">
              <a:solidFill>
                <a:schemeClr val="tx1"/>
              </a:solidFill>
              <a:latin typeface="Bookman Old Style" panose="02050604050505020204" pitchFamily="18" charset="0"/>
            </a:endParaRPr>
          </a:p>
          <a:p>
            <a:endParaRPr lang="en-US" sz="2000" dirty="0">
              <a:solidFill>
                <a:schemeClr val="tx1"/>
              </a:solidFill>
              <a:latin typeface="Bookman Old Style" panose="02050604050505020204" pitchFamily="18" charset="0"/>
            </a:endParaRPr>
          </a:p>
        </p:txBody>
      </p:sp>
      <p:pic>
        <p:nvPicPr>
          <p:cNvPr id="14" name="Picture 14" descr="label encoding"/>
          <p:cNvPicPr>
            <a:picLocks noChangeAspect="1"/>
          </p:cNvPicPr>
          <p:nvPr/>
        </p:nvPicPr>
        <p:blipFill>
          <a:blip r:embed="rId2"/>
          <a:stretch>
            <a:fillRect/>
          </a:stretch>
        </p:blipFill>
        <p:spPr>
          <a:xfrm>
            <a:off x="2389857" y="3573016"/>
            <a:ext cx="5794375" cy="22733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3287688" y="4562473"/>
            <a:ext cx="3024336" cy="378694"/>
          </a:xfrm>
        </p:spPr>
        <p:txBody>
          <a:bodyPr/>
          <a:lstStyle/>
          <a:p>
            <a:endParaRPr lang="en-IN" dirty="0"/>
          </a:p>
        </p:txBody>
      </p:sp>
      <p:sp>
        <p:nvSpPr>
          <p:cNvPr id="3" name="Text Placeholder 2"/>
          <p:cNvSpPr>
            <a:spLocks noGrp="1"/>
          </p:cNvSpPr>
          <p:nvPr>
            <p:ph type="body" idx="1"/>
          </p:nvPr>
        </p:nvSpPr>
        <p:spPr>
          <a:xfrm>
            <a:off x="2927648" y="4589463"/>
            <a:ext cx="1296144" cy="351705"/>
          </a:xfrm>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456" y="232916"/>
            <a:ext cx="9297708" cy="6392167"/>
          </a:xfrm>
          <a:prstGeom prst="rect">
            <a:avLst/>
          </a:prstGeom>
        </p:spPr>
      </p:pic>
    </p:spTree>
    <p:extLst>
      <p:ext uri="{BB962C8B-B14F-4D97-AF65-F5344CB8AC3E}">
        <p14:creationId xmlns:p14="http://schemas.microsoft.com/office/powerpoint/2010/main" val="14625746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488655"/>
            <a:ext cx="10515600" cy="492073"/>
          </a:xfrm>
        </p:spPr>
        <p:txBody>
          <a:bodyPr/>
          <a:lstStyle/>
          <a:p>
            <a:pPr algn="ctr"/>
            <a:r>
              <a:rPr lang="en-US" sz="3600" dirty="0">
                <a:solidFill>
                  <a:srgbClr val="FF0000"/>
                </a:solidFill>
                <a:latin typeface="Bookman Old Style" panose="02050604050505020204" pitchFamily="18" charset="0"/>
              </a:rPr>
              <a:t>Text Cleaning</a:t>
            </a:r>
          </a:p>
        </p:txBody>
      </p:sp>
      <p:sp>
        <p:nvSpPr>
          <p:cNvPr id="3" name="Text Placeholder 2"/>
          <p:cNvSpPr>
            <a:spLocks noGrp="1"/>
          </p:cNvSpPr>
          <p:nvPr>
            <p:ph type="body" idx="1"/>
          </p:nvPr>
        </p:nvSpPr>
        <p:spPr>
          <a:xfrm>
            <a:off x="831850" y="980728"/>
            <a:ext cx="10515600" cy="5688631"/>
          </a:xfrm>
        </p:spPr>
        <p:txBody>
          <a:bodyPr/>
          <a:lstStyle/>
          <a:p>
            <a:endParaRPr lang="en-US" sz="2800" dirty="0">
              <a:solidFill>
                <a:schemeClr val="tx1"/>
              </a:solidFill>
              <a:latin typeface="Bookman Old Style" panose="02050604050505020204" pitchFamily="18" charset="0"/>
            </a:endParaRPr>
          </a:p>
          <a:p>
            <a:endParaRPr lang="en-US" sz="2800" dirty="0">
              <a:solidFill>
                <a:schemeClr val="tx1"/>
              </a:solidFill>
              <a:latin typeface="Bookman Old Style" panose="02050604050505020204" pitchFamily="18" charset="0"/>
            </a:endParaRPr>
          </a:p>
        </p:txBody>
      </p:sp>
      <p:pic>
        <p:nvPicPr>
          <p:cNvPr id="27" name="Picture 27" descr="nlp_steps"/>
          <p:cNvPicPr>
            <a:picLocks noChangeAspect="1"/>
          </p:cNvPicPr>
          <p:nvPr/>
        </p:nvPicPr>
        <p:blipFill>
          <a:blip r:embed="rId2"/>
          <a:stretch>
            <a:fillRect/>
          </a:stretch>
        </p:blipFill>
        <p:spPr>
          <a:xfrm>
            <a:off x="857300" y="2007673"/>
            <a:ext cx="9685655" cy="363474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TotalTime>
  <Words>76</Words>
  <Application>Microsoft Office PowerPoint</Application>
  <PresentationFormat>Widescreen</PresentationFormat>
  <Paragraphs>48</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Bookman Old Style</vt:lpstr>
      <vt:lpstr>Calibri</vt:lpstr>
      <vt:lpstr>Times New Roman</vt:lpstr>
      <vt:lpstr>Office Theme</vt:lpstr>
      <vt:lpstr>       Subject: Summer Internship (3170001)   Prepared By: Krunal J Mistry Enroll No: 190280107070</vt:lpstr>
      <vt:lpstr> Project Title: Recommendation System with Sentiment Analysis </vt:lpstr>
      <vt:lpstr>   Anaconda Distribution</vt:lpstr>
      <vt:lpstr>   Data Pre-processing</vt:lpstr>
      <vt:lpstr>Pandas</vt:lpstr>
      <vt:lpstr>PowerPoint Presentation</vt:lpstr>
      <vt:lpstr>Feature Extraction</vt:lpstr>
      <vt:lpstr>PowerPoint Presentation</vt:lpstr>
      <vt:lpstr>Text Cleaning</vt:lpstr>
      <vt:lpstr>Noisy Entity Removal</vt:lpstr>
      <vt:lpstr>TextBlob</vt:lpstr>
      <vt:lpstr> </vt:lpstr>
      <vt:lpstr>Model Building</vt:lpstr>
      <vt:lpstr>Pivot Table </vt:lpstr>
      <vt:lpstr>CSR Matrix</vt:lpstr>
      <vt:lpstr>K-Nearest Neighbors Model Feeding</vt:lpstr>
      <vt:lpstr>Similarity Measure</vt:lpstr>
      <vt:lpstr>Cosine Similarity</vt:lpstr>
      <vt:lpstr>Behavior of our Model on Test Input</vt:lpstr>
      <vt:lpstr>Product – Distance DataFrame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Admin</dc:creator>
  <cp:lastModifiedBy>Microsoft account</cp:lastModifiedBy>
  <cp:revision>77</cp:revision>
  <dcterms:created xsi:type="dcterms:W3CDTF">2021-05-25T13:22:36Z</dcterms:created>
  <dcterms:modified xsi:type="dcterms:W3CDTF">2022-12-15T15:31:16Z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1033-3.1.2.5330</vt:lpwstr>
  </property>
</Properties>
</file>