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86" r:id="rId5"/>
    <p:sldId id="288" r:id="rId6"/>
    <p:sldId id="259" r:id="rId7"/>
    <p:sldId id="260" r:id="rId8"/>
    <p:sldId id="264" r:id="rId9"/>
    <p:sldId id="265" r:id="rId10"/>
    <p:sldId id="267" r:id="rId11"/>
    <p:sldId id="272" r:id="rId12"/>
    <p:sldId id="271" r:id="rId13"/>
    <p:sldId id="273" r:id="rId14"/>
    <p:sldId id="274" r:id="rId15"/>
    <p:sldId id="275" r:id="rId16"/>
    <p:sldId id="278" r:id="rId17"/>
    <p:sldId id="283" r:id="rId18"/>
    <p:sldId id="282" r:id="rId19"/>
    <p:sldId id="2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D397-4A69-4EAC-A5BA-A0EC476079ED}" type="datetimeFigureOut">
              <a:rPr lang="en-IN" smtClean="0"/>
              <a:t>17-03-2019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51E40-359E-48B8-9FD7-36FC0F8CE59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6B51E40-359E-48B8-9FD7-36FC0F8CE591}"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309476-8306-4E10-9C9E-E36B90056DE4}"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09476-8306-4E10-9C9E-E36B90056DE4}"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09476-8306-4E10-9C9E-E36B90056DE4}"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09476-8306-4E10-9C9E-E36B90056DE4}"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09476-8306-4E10-9C9E-E36B90056DE4}"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309476-8306-4E10-9C9E-E36B90056DE4}"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309476-8306-4E10-9C9E-E36B90056DE4}" type="datetimeFigureOut">
              <a:rPr lang="en-IN" smtClean="0"/>
              <a:t>17-03-2019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309476-8306-4E10-9C9E-E36B90056DE4}" type="datetimeFigureOut">
              <a:rPr lang="en-IN" smtClean="0"/>
              <a:t>17-03-2019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09476-8306-4E10-9C9E-E36B90056DE4}" type="datetimeFigureOut">
              <a:rPr lang="en-IN" smtClean="0"/>
              <a:t>17-03-2019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09476-8306-4E10-9C9E-E36B90056DE4}"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09476-8306-4E10-9C9E-E36B90056DE4}"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C9E-B303-41D3-8619-CBAEACE2311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09476-8306-4E10-9C9E-E36B90056DE4}" type="datetimeFigureOut">
              <a:rPr lang="en-IN" smtClean="0"/>
              <a:t>17-03-2019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0EC9E-B303-41D3-8619-CBAEACE2311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uwix.com/twisty-puzzles/" TargetMode="External"/><Relationship Id="rId2" Type="http://schemas.openxmlformats.org/officeDocument/2006/relationships/hyperlink" Target="https://ruwix.com/the-rubiks-cub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6">
                    <a:lumMod val="50000"/>
                  </a:schemeClr>
                </a:solidFill>
              </a:rPr>
              <a:t>PYRAMINX SOLVER</a:t>
            </a:r>
            <a:r>
              <a:rPr lang="en-IN" dirty="0" smtClean="0"/>
              <a:t> </a:t>
            </a:r>
            <a:endParaRPr lang="en-IN" dirty="0"/>
          </a:p>
        </p:txBody>
      </p:sp>
      <p:sp>
        <p:nvSpPr>
          <p:cNvPr id="3" name="Subtitle 2"/>
          <p:cNvSpPr>
            <a:spLocks noGrp="1"/>
          </p:cNvSpPr>
          <p:nvPr>
            <p:ph type="subTitle" idx="1"/>
          </p:nvPr>
        </p:nvSpPr>
        <p:spPr/>
        <p:txBody>
          <a:bodyPr/>
          <a:lstStyle/>
          <a:p>
            <a:r>
              <a:rPr lang="en-IN" dirty="0" smtClean="0">
                <a:solidFill>
                  <a:schemeClr val="accent2"/>
                </a:solidFill>
              </a:rPr>
              <a:t>Prepared by : Krunal Bhavsar </a:t>
            </a:r>
          </a:p>
          <a:p>
            <a:r>
              <a:rPr lang="en-IN" dirty="0" smtClean="0">
                <a:solidFill>
                  <a:schemeClr val="accent2"/>
                </a:solidFill>
              </a:rPr>
              <a:t>Lab Faculty : Sandip Patel Sir </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STEP 5 AND SOLVED</a:t>
            </a:r>
            <a:endParaRPr lang="en-IN" dirty="0">
              <a:solidFill>
                <a:schemeClr val="accent6">
                  <a:lumMod val="50000"/>
                </a:schemeClr>
              </a:solidFill>
            </a:endParaRPr>
          </a:p>
        </p:txBody>
      </p:sp>
      <p:sp>
        <p:nvSpPr>
          <p:cNvPr id="3" name="Text Placeholder 2"/>
          <p:cNvSpPr>
            <a:spLocks noGrp="1"/>
          </p:cNvSpPr>
          <p:nvPr>
            <p:ph type="body" idx="1"/>
          </p:nvPr>
        </p:nvSpPr>
        <p:spPr/>
        <p:txBody>
          <a:bodyPr/>
          <a:lstStyle/>
          <a:p>
            <a:r>
              <a:rPr lang="en-IN" dirty="0" smtClean="0">
                <a:solidFill>
                  <a:schemeClr val="accent2"/>
                </a:solidFill>
              </a:rPr>
              <a:t>STEP 5-THE THIRD LAYER </a:t>
            </a:r>
            <a:endParaRPr lang="en-IN" dirty="0">
              <a:solidFill>
                <a:schemeClr val="accent2"/>
              </a:solidFill>
            </a:endParaRPr>
          </a:p>
        </p:txBody>
      </p:sp>
      <p:sp>
        <p:nvSpPr>
          <p:cNvPr id="5" name="Text Placeholder 4"/>
          <p:cNvSpPr>
            <a:spLocks noGrp="1"/>
          </p:cNvSpPr>
          <p:nvPr>
            <p:ph type="body" sz="quarter" idx="3"/>
          </p:nvPr>
        </p:nvSpPr>
        <p:spPr/>
        <p:txBody>
          <a:bodyPr/>
          <a:lstStyle/>
          <a:p>
            <a:r>
              <a:rPr lang="en-IN" dirty="0" smtClean="0">
                <a:solidFill>
                  <a:schemeClr val="accent2"/>
                </a:solidFill>
              </a:rPr>
              <a:t>SOLVED</a:t>
            </a:r>
            <a:r>
              <a:rPr lang="en-IN" dirty="0" smtClean="0"/>
              <a:t> </a:t>
            </a:r>
            <a:endParaRPr lang="en-IN" dirty="0"/>
          </a:p>
        </p:txBody>
      </p:sp>
      <p:pic>
        <p:nvPicPr>
          <p:cNvPr id="10" name="Content Placeholder 9" descr="s-l640.jpg"/>
          <p:cNvPicPr>
            <a:picLocks noGrp="1" noChangeAspect="1"/>
          </p:cNvPicPr>
          <p:nvPr>
            <p:ph sz="quarter" idx="4"/>
          </p:nvPr>
        </p:nvPicPr>
        <p:blipFill>
          <a:blip r:embed="rId2" cstate="print"/>
          <a:stretch>
            <a:fillRect/>
          </a:stretch>
        </p:blipFill>
        <p:spPr>
          <a:xfrm>
            <a:off x="4788024" y="2636912"/>
            <a:ext cx="3338116" cy="3168353"/>
          </a:xfrm>
        </p:spPr>
      </p:pic>
      <p:pic>
        <p:nvPicPr>
          <p:cNvPr id="9" name="Content Placeholder 8" descr="IMG_0775_copy_1024x1024.jpg"/>
          <p:cNvPicPr>
            <a:picLocks noGrp="1" noChangeAspect="1"/>
          </p:cNvPicPr>
          <p:nvPr>
            <p:ph sz="half" idx="2"/>
          </p:nvPr>
        </p:nvPicPr>
        <p:blipFill>
          <a:blip r:embed="rId3" cstate="print"/>
          <a:stretch>
            <a:fillRect/>
          </a:stretch>
        </p:blipFill>
        <p:spPr>
          <a:xfrm>
            <a:off x="457200" y="2558511"/>
            <a:ext cx="4040188" cy="318401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How I made this algorithm ? </a:t>
            </a:r>
            <a:endParaRPr lang="en-IN" dirty="0"/>
          </a:p>
        </p:txBody>
      </p:sp>
      <p:sp>
        <p:nvSpPr>
          <p:cNvPr id="3" name="Content Placeholder 2"/>
          <p:cNvSpPr>
            <a:spLocks noGrp="1"/>
          </p:cNvSpPr>
          <p:nvPr>
            <p:ph idx="1"/>
          </p:nvPr>
        </p:nvSpPr>
        <p:spPr/>
        <p:txBody>
          <a:bodyPr/>
          <a:lstStyle/>
          <a:p>
            <a:r>
              <a:rPr lang="en-IN" dirty="0" smtClean="0">
                <a:solidFill>
                  <a:schemeClr val="accent2"/>
                </a:solidFill>
              </a:rPr>
              <a:t>By analyze different cases which are possible in every steps .</a:t>
            </a:r>
          </a:p>
          <a:p>
            <a:r>
              <a:rPr lang="en-IN" dirty="0" smtClean="0">
                <a:solidFill>
                  <a:schemeClr val="accent2"/>
                </a:solidFill>
              </a:rPr>
              <a:t>Ex. In step4 there are some colour possibilities </a:t>
            </a:r>
            <a:endParaRPr lang="en-IN" dirty="0">
              <a:solidFill>
                <a:schemeClr val="accent2"/>
              </a:solidFill>
            </a:endParaRPr>
          </a:p>
        </p:txBody>
      </p:sp>
      <p:pic>
        <p:nvPicPr>
          <p:cNvPr id="4" name="Picture 3" descr="Capture.PNG"/>
          <p:cNvPicPr>
            <a:picLocks noChangeAspect="1"/>
          </p:cNvPicPr>
          <p:nvPr/>
        </p:nvPicPr>
        <p:blipFill>
          <a:blip r:embed="rId2" cstate="print"/>
          <a:stretch>
            <a:fillRect/>
          </a:stretch>
        </p:blipFill>
        <p:spPr>
          <a:xfrm>
            <a:off x="755576" y="3390416"/>
            <a:ext cx="7792538" cy="34675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PROJECT WOKING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I made algorithm in </a:t>
            </a:r>
            <a:r>
              <a:rPr lang="en-IN" dirty="0">
                <a:solidFill>
                  <a:schemeClr val="accent2"/>
                </a:solidFill>
              </a:rPr>
              <a:t>C</a:t>
            </a:r>
            <a:r>
              <a:rPr lang="en-IN" dirty="0" smtClean="0">
                <a:solidFill>
                  <a:schemeClr val="accent2"/>
                </a:solidFill>
              </a:rPr>
              <a:t>++ using matrix concept.</a:t>
            </a:r>
          </a:p>
          <a:p>
            <a:r>
              <a:rPr lang="en-IN" dirty="0" smtClean="0">
                <a:solidFill>
                  <a:schemeClr val="accent2"/>
                </a:solidFill>
              </a:rPr>
              <a:t>So let us see how to enter colours </a:t>
            </a:r>
            <a:endParaRPr lang="en-IN" dirty="0">
              <a:solidFill>
                <a:schemeClr val="accent2"/>
              </a:solidFill>
            </a:endParaRPr>
          </a:p>
        </p:txBody>
      </p:sp>
      <p:pic>
        <p:nvPicPr>
          <p:cNvPr id="5" name="Picture 4" descr="asd.PNG"/>
          <p:cNvPicPr>
            <a:picLocks noChangeAspect="1"/>
          </p:cNvPicPr>
          <p:nvPr/>
        </p:nvPicPr>
        <p:blipFill>
          <a:blip r:embed="rId2" cstate="print"/>
          <a:stretch>
            <a:fillRect/>
          </a:stretch>
        </p:blipFill>
        <p:spPr>
          <a:xfrm>
            <a:off x="1691680" y="3212976"/>
            <a:ext cx="5334745" cy="3200847"/>
          </a:xfrm>
          <a:prstGeom prst="rect">
            <a:avLst/>
          </a:prstGeom>
        </p:spPr>
      </p:pic>
      <p:sp>
        <p:nvSpPr>
          <p:cNvPr id="6" name="Rectangle 5"/>
          <p:cNvSpPr/>
          <p:nvPr/>
        </p:nvSpPr>
        <p:spPr>
          <a:xfrm>
            <a:off x="4211960" y="5085184"/>
            <a:ext cx="699230" cy="646331"/>
          </a:xfrm>
          <a:prstGeom prst="rect">
            <a:avLst/>
          </a:prstGeom>
          <a:noFill/>
        </p:spPr>
        <p:txBody>
          <a:bodyPr wrap="none" lIns="91440" tIns="45720" rIns="91440" bIns="45720">
            <a:spAutoFit/>
          </a:bodyP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A1</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ectangle 6"/>
          <p:cNvSpPr/>
          <p:nvPr/>
        </p:nvSpPr>
        <p:spPr>
          <a:xfrm>
            <a:off x="4139952" y="4005064"/>
            <a:ext cx="699230" cy="646331"/>
          </a:xfrm>
          <a:prstGeom prst="rect">
            <a:avLst/>
          </a:prstGeom>
          <a:noFill/>
        </p:spPr>
        <p:txBody>
          <a:bodyPr wrap="none" lIns="91440" tIns="45720" rIns="91440" bIns="45720">
            <a:spAutoFit/>
          </a:bodyP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A2</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2483768" y="4077072"/>
            <a:ext cx="699230"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A3</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5796136" y="4077072"/>
            <a:ext cx="699230"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A4</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PROJECT WORKING </a:t>
            </a:r>
            <a:endParaRPr lang="en-IN" dirty="0">
              <a:solidFill>
                <a:schemeClr val="accent6">
                  <a:lumMod val="50000"/>
                </a:schemeClr>
              </a:solidFill>
            </a:endParaRPr>
          </a:p>
        </p:txBody>
      </p:sp>
      <p:sp>
        <p:nvSpPr>
          <p:cNvPr id="4" name="Text Placeholder 3"/>
          <p:cNvSpPr>
            <a:spLocks noGrp="1"/>
          </p:cNvSpPr>
          <p:nvPr>
            <p:ph type="body" idx="1"/>
          </p:nvPr>
        </p:nvSpPr>
        <p:spPr/>
        <p:txBody>
          <a:bodyPr/>
          <a:lstStyle/>
          <a:p>
            <a:r>
              <a:rPr lang="en-IN" dirty="0" smtClean="0">
                <a:solidFill>
                  <a:schemeClr val="accent6">
                    <a:lumMod val="50000"/>
                  </a:schemeClr>
                </a:solidFill>
              </a:rPr>
              <a:t>For input </a:t>
            </a:r>
            <a:endParaRPr lang="en-IN" dirty="0">
              <a:solidFill>
                <a:schemeClr val="accent6">
                  <a:lumMod val="50000"/>
                </a:schemeClr>
              </a:solidFill>
            </a:endParaRPr>
          </a:p>
        </p:txBody>
      </p:sp>
      <p:sp>
        <p:nvSpPr>
          <p:cNvPr id="3" name="Content Placeholder 2"/>
          <p:cNvSpPr>
            <a:spLocks noGrp="1"/>
          </p:cNvSpPr>
          <p:nvPr>
            <p:ph sz="half" idx="2"/>
          </p:nvPr>
        </p:nvSpPr>
        <p:spPr/>
        <p:txBody>
          <a:bodyPr/>
          <a:lstStyle/>
          <a:p>
            <a:r>
              <a:rPr lang="en-IN" dirty="0" smtClean="0">
                <a:solidFill>
                  <a:schemeClr val="accent2"/>
                </a:solidFill>
              </a:rPr>
              <a:t>You have to enter colour code for every layer row by row </a:t>
            </a:r>
          </a:p>
          <a:p>
            <a:pPr>
              <a:buNone/>
            </a:pPr>
            <a:r>
              <a:rPr lang="en-IN" dirty="0" smtClean="0">
                <a:solidFill>
                  <a:schemeClr val="accent2"/>
                </a:solidFill>
              </a:rPr>
              <a:t>For red – r </a:t>
            </a:r>
          </a:p>
          <a:p>
            <a:pPr>
              <a:buNone/>
            </a:pPr>
            <a:r>
              <a:rPr lang="en-IN" dirty="0" smtClean="0">
                <a:solidFill>
                  <a:schemeClr val="accent2"/>
                </a:solidFill>
              </a:rPr>
              <a:t>For blue – b </a:t>
            </a:r>
          </a:p>
          <a:p>
            <a:pPr>
              <a:buNone/>
            </a:pPr>
            <a:r>
              <a:rPr lang="en-IN" dirty="0" smtClean="0">
                <a:solidFill>
                  <a:schemeClr val="accent2"/>
                </a:solidFill>
              </a:rPr>
              <a:t>For green – g </a:t>
            </a:r>
          </a:p>
          <a:p>
            <a:pPr>
              <a:buNone/>
            </a:pPr>
            <a:r>
              <a:rPr lang="en-IN" dirty="0" smtClean="0">
                <a:solidFill>
                  <a:schemeClr val="accent2"/>
                </a:solidFill>
              </a:rPr>
              <a:t>For yellow – y </a:t>
            </a:r>
          </a:p>
          <a:p>
            <a:pPr>
              <a:buNone/>
            </a:pPr>
            <a:endParaRPr lang="en-IN" dirty="0" smtClean="0">
              <a:solidFill>
                <a:schemeClr val="accent2"/>
              </a:solidFill>
            </a:endParaRPr>
          </a:p>
          <a:p>
            <a:pPr>
              <a:buNone/>
            </a:pPr>
            <a:endParaRPr lang="en-IN" dirty="0"/>
          </a:p>
        </p:txBody>
      </p:sp>
      <p:sp>
        <p:nvSpPr>
          <p:cNvPr id="5" name="Text Placeholder 4"/>
          <p:cNvSpPr>
            <a:spLocks noGrp="1"/>
          </p:cNvSpPr>
          <p:nvPr>
            <p:ph type="body" sz="quarter" idx="3"/>
          </p:nvPr>
        </p:nvSpPr>
        <p:spPr/>
        <p:txBody>
          <a:bodyPr/>
          <a:lstStyle/>
          <a:p>
            <a:r>
              <a:rPr lang="en-IN" dirty="0">
                <a:solidFill>
                  <a:schemeClr val="accent6">
                    <a:lumMod val="50000"/>
                  </a:schemeClr>
                </a:solidFill>
              </a:rPr>
              <a:t>O</a:t>
            </a:r>
            <a:r>
              <a:rPr lang="en-IN" dirty="0" smtClean="0">
                <a:solidFill>
                  <a:schemeClr val="accent6">
                    <a:lumMod val="50000"/>
                  </a:schemeClr>
                </a:solidFill>
              </a:rPr>
              <a:t>utput</a:t>
            </a:r>
            <a:endParaRPr lang="en-IN" dirty="0">
              <a:solidFill>
                <a:schemeClr val="accent6">
                  <a:lumMod val="50000"/>
                </a:schemeClr>
              </a:solidFill>
            </a:endParaRPr>
          </a:p>
        </p:txBody>
      </p:sp>
      <p:sp>
        <p:nvSpPr>
          <p:cNvPr id="6" name="Content Placeholder 5"/>
          <p:cNvSpPr>
            <a:spLocks noGrp="1"/>
          </p:cNvSpPr>
          <p:nvPr>
            <p:ph sz="quarter" idx="4"/>
          </p:nvPr>
        </p:nvSpPr>
        <p:spPr/>
        <p:txBody>
          <a:bodyPr/>
          <a:lstStyle/>
          <a:p>
            <a:r>
              <a:rPr lang="en-IN" dirty="0" smtClean="0">
                <a:solidFill>
                  <a:schemeClr val="accent2"/>
                </a:solidFill>
              </a:rPr>
              <a:t>Easy meaning of steps </a:t>
            </a:r>
          </a:p>
          <a:p>
            <a:pPr>
              <a:buNone/>
            </a:pPr>
            <a:r>
              <a:rPr lang="en-IN" dirty="0" smtClean="0">
                <a:solidFill>
                  <a:schemeClr val="accent2"/>
                </a:solidFill>
              </a:rPr>
              <a:t>L – left </a:t>
            </a:r>
          </a:p>
          <a:p>
            <a:pPr>
              <a:buNone/>
            </a:pPr>
            <a:r>
              <a:rPr lang="en-IN" dirty="0" smtClean="0">
                <a:solidFill>
                  <a:schemeClr val="accent2"/>
                </a:solidFill>
              </a:rPr>
              <a:t>R – right </a:t>
            </a:r>
          </a:p>
          <a:p>
            <a:pPr>
              <a:buNone/>
            </a:pPr>
            <a:r>
              <a:rPr lang="en-IN" dirty="0" smtClean="0">
                <a:solidFill>
                  <a:schemeClr val="accent2"/>
                </a:solidFill>
              </a:rPr>
              <a:t>U – up </a:t>
            </a:r>
          </a:p>
          <a:p>
            <a:pPr>
              <a:buNone/>
            </a:pPr>
            <a:r>
              <a:rPr lang="en-IN" dirty="0" smtClean="0">
                <a:solidFill>
                  <a:schemeClr val="accent2"/>
                </a:solidFill>
              </a:rPr>
              <a:t>B – back </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PROJECT WORKING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NOTATIONS    </a:t>
            </a:r>
            <a:endParaRPr lang="en-IN" dirty="0">
              <a:solidFill>
                <a:schemeClr val="accent2"/>
              </a:solidFill>
            </a:endParaRPr>
          </a:p>
        </p:txBody>
      </p:sp>
      <p:pic>
        <p:nvPicPr>
          <p:cNvPr id="4" name="Picture 3" descr="l move.PNG"/>
          <p:cNvPicPr>
            <a:picLocks noChangeAspect="1"/>
          </p:cNvPicPr>
          <p:nvPr/>
        </p:nvPicPr>
        <p:blipFill>
          <a:blip r:embed="rId2" cstate="print"/>
          <a:stretch>
            <a:fillRect/>
          </a:stretch>
        </p:blipFill>
        <p:spPr>
          <a:xfrm>
            <a:off x="755576" y="2276872"/>
            <a:ext cx="1971950" cy="1524213"/>
          </a:xfrm>
          <a:prstGeom prst="rect">
            <a:avLst/>
          </a:prstGeom>
        </p:spPr>
      </p:pic>
      <p:pic>
        <p:nvPicPr>
          <p:cNvPr id="5" name="Picture 4" descr="u move.PNG"/>
          <p:cNvPicPr>
            <a:picLocks noChangeAspect="1"/>
          </p:cNvPicPr>
          <p:nvPr/>
        </p:nvPicPr>
        <p:blipFill>
          <a:blip r:embed="rId3" cstate="print"/>
          <a:stretch>
            <a:fillRect/>
          </a:stretch>
        </p:blipFill>
        <p:spPr>
          <a:xfrm>
            <a:off x="2699792" y="2276872"/>
            <a:ext cx="1838582" cy="1467055"/>
          </a:xfrm>
          <a:prstGeom prst="rect">
            <a:avLst/>
          </a:prstGeom>
        </p:spPr>
      </p:pic>
      <p:pic>
        <p:nvPicPr>
          <p:cNvPr id="6" name="Picture 5" descr="r move.PNG"/>
          <p:cNvPicPr>
            <a:picLocks noChangeAspect="1"/>
          </p:cNvPicPr>
          <p:nvPr/>
        </p:nvPicPr>
        <p:blipFill>
          <a:blip r:embed="rId4" cstate="print"/>
          <a:stretch>
            <a:fillRect/>
          </a:stretch>
        </p:blipFill>
        <p:spPr>
          <a:xfrm>
            <a:off x="4499992" y="2348880"/>
            <a:ext cx="1781424" cy="1409897"/>
          </a:xfrm>
          <a:prstGeom prst="rect">
            <a:avLst/>
          </a:prstGeom>
        </p:spPr>
      </p:pic>
      <p:pic>
        <p:nvPicPr>
          <p:cNvPr id="7" name="Picture 6" descr="f1.png"/>
          <p:cNvPicPr>
            <a:picLocks noChangeAspect="1"/>
          </p:cNvPicPr>
          <p:nvPr/>
        </p:nvPicPr>
        <p:blipFill>
          <a:blip r:embed="rId5" cstate="print"/>
          <a:stretch>
            <a:fillRect/>
          </a:stretch>
        </p:blipFill>
        <p:spPr>
          <a:xfrm>
            <a:off x="827584" y="4005064"/>
            <a:ext cx="1971950" cy="1524213"/>
          </a:xfrm>
          <a:prstGeom prst="rect">
            <a:avLst/>
          </a:prstGeom>
        </p:spPr>
      </p:pic>
      <p:pic>
        <p:nvPicPr>
          <p:cNvPr id="8" name="Picture 7" descr="f2.png"/>
          <p:cNvPicPr>
            <a:picLocks noChangeAspect="1"/>
          </p:cNvPicPr>
          <p:nvPr/>
        </p:nvPicPr>
        <p:blipFill>
          <a:blip r:embed="rId6" cstate="print"/>
          <a:stretch>
            <a:fillRect/>
          </a:stretch>
        </p:blipFill>
        <p:spPr>
          <a:xfrm>
            <a:off x="4572000" y="4005064"/>
            <a:ext cx="1781424" cy="1409897"/>
          </a:xfrm>
          <a:prstGeom prst="rect">
            <a:avLst/>
          </a:prstGeom>
        </p:spPr>
      </p:pic>
      <p:pic>
        <p:nvPicPr>
          <p:cNvPr id="9" name="Picture 8" descr="f4.png"/>
          <p:cNvPicPr>
            <a:picLocks noChangeAspect="1"/>
          </p:cNvPicPr>
          <p:nvPr/>
        </p:nvPicPr>
        <p:blipFill>
          <a:blip r:embed="rId7" cstate="print"/>
          <a:stretch>
            <a:fillRect/>
          </a:stretch>
        </p:blipFill>
        <p:spPr>
          <a:xfrm>
            <a:off x="2843808" y="4005064"/>
            <a:ext cx="1838582" cy="1467055"/>
          </a:xfrm>
          <a:prstGeom prst="rect">
            <a:avLst/>
          </a:prstGeom>
        </p:spPr>
      </p:pic>
      <p:sp>
        <p:nvSpPr>
          <p:cNvPr id="10" name="TextBox 9"/>
          <p:cNvSpPr txBox="1"/>
          <p:nvPr/>
        </p:nvSpPr>
        <p:spPr>
          <a:xfrm>
            <a:off x="2843808" y="4221088"/>
            <a:ext cx="532518" cy="523220"/>
          </a:xfrm>
          <a:prstGeom prst="rect">
            <a:avLst/>
          </a:prstGeom>
          <a:noFill/>
        </p:spPr>
        <p:txBody>
          <a:bodyPr wrap="none" rtlCol="0">
            <a:spAutoFit/>
          </a:bodyPr>
          <a:lstStyle/>
          <a:p>
            <a:r>
              <a:rPr lang="en-IN" sz="2800" dirty="0" smtClean="0">
                <a:solidFill>
                  <a:schemeClr val="accent1"/>
                </a:solidFill>
              </a:rPr>
              <a:t>F4</a:t>
            </a:r>
            <a:endParaRPr lang="en-IN" sz="2800" dirty="0">
              <a:solidFill>
                <a:schemeClr val="accent1"/>
              </a:solidFill>
            </a:endParaRPr>
          </a:p>
        </p:txBody>
      </p:sp>
      <p:sp>
        <p:nvSpPr>
          <p:cNvPr id="11" name="Rectangle 10"/>
          <p:cNvSpPr/>
          <p:nvPr/>
        </p:nvSpPr>
        <p:spPr>
          <a:xfrm>
            <a:off x="6723529" y="2348880"/>
            <a:ext cx="2420471" cy="132343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a:t>
            </a:r>
          </a:p>
          <a:p>
            <a:pPr algn="ctr"/>
            <a:r>
              <a:rPr 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back </a:t>
            </a:r>
            <a:endParaRPr lang="en-US" sz="4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6623951" y="3933056"/>
            <a:ext cx="2520049" cy="144655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F3 </a:t>
            </a:r>
          </a:p>
          <a:p>
            <a:pPr algn="ctr"/>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bac</a:t>
            </a:r>
            <a:r>
              <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k</a:t>
            </a:r>
            <a:endParaRPr lang="en-US" sz="4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cxnSp>
        <p:nvCxnSpPr>
          <p:cNvPr id="16" name="Straight Arrow Connector 15"/>
          <p:cNvCxnSpPr/>
          <p:nvPr/>
        </p:nvCxnSpPr>
        <p:spPr>
          <a:xfrm>
            <a:off x="683568" y="3284984"/>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27584" y="5085184"/>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03848" y="220486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75856" y="3933056"/>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084168" y="3356992"/>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084168" y="5085184"/>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Circular Arrow 28"/>
          <p:cNvSpPr/>
          <p:nvPr/>
        </p:nvSpPr>
        <p:spPr>
          <a:xfrm>
            <a:off x="7452320" y="3861048"/>
            <a:ext cx="648072" cy="50405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Circular Arrow 29"/>
          <p:cNvSpPr/>
          <p:nvPr/>
        </p:nvSpPr>
        <p:spPr>
          <a:xfrm>
            <a:off x="7596336" y="2132856"/>
            <a:ext cx="648072" cy="93610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PROJECT WORKING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OUTPUT :</a:t>
            </a:r>
          </a:p>
          <a:p>
            <a:pPr>
              <a:buNone/>
            </a:pPr>
            <a:endParaRPr lang="en-IN" dirty="0"/>
          </a:p>
        </p:txBody>
      </p:sp>
      <p:pic>
        <p:nvPicPr>
          <p:cNvPr id="6" name="Picture 5" descr="O.PNG"/>
          <p:cNvPicPr>
            <a:picLocks noChangeAspect="1"/>
          </p:cNvPicPr>
          <p:nvPr/>
        </p:nvPicPr>
        <p:blipFill>
          <a:blip r:embed="rId3" cstate="print"/>
          <a:stretch>
            <a:fillRect/>
          </a:stretch>
        </p:blipFill>
        <p:spPr>
          <a:xfrm>
            <a:off x="1331640" y="2276872"/>
            <a:ext cx="6839905" cy="304842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81075" y="152400"/>
            <a:ext cx="718185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LIMITATION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User need to do first step and fix the position </a:t>
            </a:r>
            <a:endParaRPr lang="en-IN" dirty="0">
              <a:solidFill>
                <a:schemeClr val="accent2"/>
              </a:solidFill>
            </a:endParaRPr>
          </a:p>
        </p:txBody>
      </p:sp>
      <p:pic>
        <p:nvPicPr>
          <p:cNvPr id="4" name="Picture 3" descr="tips.PNG"/>
          <p:cNvPicPr>
            <a:picLocks noChangeAspect="1"/>
          </p:cNvPicPr>
          <p:nvPr/>
        </p:nvPicPr>
        <p:blipFill>
          <a:blip r:embed="rId2" cstate="print"/>
          <a:stretch>
            <a:fillRect/>
          </a:stretch>
        </p:blipFill>
        <p:spPr>
          <a:xfrm>
            <a:off x="3491880" y="2564904"/>
            <a:ext cx="1924319" cy="17814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FUTURE IMPLEMENTATION</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Made this algorithm in python so I can reduce steps using concept of lists and modules maybe .</a:t>
            </a:r>
          </a:p>
          <a:p>
            <a:r>
              <a:rPr lang="en-IN" dirty="0" smtClean="0">
                <a:solidFill>
                  <a:schemeClr val="accent2"/>
                </a:solidFill>
              </a:rPr>
              <a:t>Overcome the limitation.  </a:t>
            </a:r>
          </a:p>
          <a:p>
            <a:r>
              <a:rPr lang="en-IN" dirty="0" smtClean="0">
                <a:solidFill>
                  <a:schemeClr val="accent2"/>
                </a:solidFill>
              </a:rPr>
              <a:t>Then will try to make a 3D model of pyraminx in unity or blender and apply this algorithm to solve it . </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Krunal\AppData\Local\Microsoft\Windows\INetCache\IE\XJC072LX\thank-you[1].jpg"/>
          <p:cNvPicPr>
            <a:picLocks noChangeAspect="1" noChangeArrowheads="1"/>
          </p:cNvPicPr>
          <p:nvPr/>
        </p:nvPicPr>
        <p:blipFill>
          <a:blip r:embed="rId2" cstate="print"/>
          <a:srcRect/>
          <a:stretch>
            <a:fillRect/>
          </a:stretch>
        </p:blipFill>
        <p:spPr bwMode="auto">
          <a:xfrm>
            <a:off x="2349500" y="1739900"/>
            <a:ext cx="4445000" cy="3378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Contents</a:t>
            </a:r>
            <a:r>
              <a:rPr lang="en-IN" dirty="0" smtClean="0"/>
              <a:t> </a:t>
            </a:r>
            <a:endParaRPr lang="en-IN" dirty="0"/>
          </a:p>
        </p:txBody>
      </p:sp>
      <p:sp>
        <p:nvSpPr>
          <p:cNvPr id="3" name="Content Placeholder 2"/>
          <p:cNvSpPr>
            <a:spLocks noGrp="1"/>
          </p:cNvSpPr>
          <p:nvPr>
            <p:ph idx="1"/>
          </p:nvPr>
        </p:nvSpPr>
        <p:spPr/>
        <p:txBody>
          <a:bodyPr/>
          <a:lstStyle/>
          <a:p>
            <a:r>
              <a:rPr lang="en-IN" dirty="0" smtClean="0">
                <a:solidFill>
                  <a:schemeClr val="accent2"/>
                </a:solidFill>
              </a:rPr>
              <a:t>Objective </a:t>
            </a:r>
          </a:p>
          <a:p>
            <a:r>
              <a:rPr lang="en-IN" dirty="0" smtClean="0">
                <a:solidFill>
                  <a:schemeClr val="accent2"/>
                </a:solidFill>
              </a:rPr>
              <a:t>About Pyraminx puzzle ! </a:t>
            </a:r>
          </a:p>
          <a:p>
            <a:r>
              <a:rPr lang="en-IN" dirty="0" smtClean="0">
                <a:solidFill>
                  <a:schemeClr val="accent2"/>
                </a:solidFill>
              </a:rPr>
              <a:t>Why  I selected this project ? </a:t>
            </a:r>
          </a:p>
          <a:p>
            <a:r>
              <a:rPr lang="en-IN" dirty="0" smtClean="0">
                <a:solidFill>
                  <a:schemeClr val="accent2"/>
                </a:solidFill>
              </a:rPr>
              <a:t>How I made this algorithm ? </a:t>
            </a:r>
          </a:p>
          <a:p>
            <a:r>
              <a:rPr lang="en-IN" dirty="0" smtClean="0">
                <a:solidFill>
                  <a:schemeClr val="accent2"/>
                </a:solidFill>
              </a:rPr>
              <a:t>Project Working </a:t>
            </a:r>
          </a:p>
          <a:p>
            <a:r>
              <a:rPr lang="en-IN" dirty="0" smtClean="0">
                <a:solidFill>
                  <a:schemeClr val="accent2"/>
                </a:solidFill>
              </a:rPr>
              <a:t>Limitation </a:t>
            </a:r>
          </a:p>
          <a:p>
            <a:r>
              <a:rPr lang="en-IN" dirty="0" smtClean="0">
                <a:solidFill>
                  <a:schemeClr val="accent2"/>
                </a:solidFill>
              </a:rPr>
              <a:t>Future implementation </a:t>
            </a:r>
          </a:p>
          <a:p>
            <a:endParaRPr lang="en-IN" dirty="0" smtClean="0">
              <a:solidFill>
                <a:schemeClr val="accent2"/>
              </a:solidFill>
            </a:endParaRPr>
          </a:p>
          <a:p>
            <a:endParaRPr lang="en-IN" dirty="0" smtClean="0">
              <a:solidFill>
                <a:schemeClr val="accent2"/>
              </a:solidFill>
            </a:endParaRPr>
          </a:p>
          <a:p>
            <a:endParaRPr lang="en-IN" dirty="0" smtClean="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Objective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Computer will show us steps required to solve scrambled pyraminx . </a:t>
            </a:r>
          </a:p>
          <a:p>
            <a:endParaRPr lang="en-IN" dirty="0"/>
          </a:p>
          <a:p>
            <a:pPr>
              <a:buNone/>
            </a:pPr>
            <a:endParaRPr lang="en-IN" dirty="0"/>
          </a:p>
        </p:txBody>
      </p:sp>
      <p:pic>
        <p:nvPicPr>
          <p:cNvPr id="2050" name="Picture 2" descr="C:\Users\Krunal\AppData\Local\Microsoft\Windows\INetCache\IE\4KSEEIWK\Pyraminx-4[1].jpg"/>
          <p:cNvPicPr>
            <a:picLocks noChangeAspect="1" noChangeArrowheads="1"/>
          </p:cNvPicPr>
          <p:nvPr/>
        </p:nvPicPr>
        <p:blipFill>
          <a:blip r:embed="rId2" cstate="print"/>
          <a:srcRect/>
          <a:stretch>
            <a:fillRect/>
          </a:stretch>
        </p:blipFill>
        <p:spPr bwMode="auto">
          <a:xfrm>
            <a:off x="539552" y="3140968"/>
            <a:ext cx="2540000" cy="2984500"/>
          </a:xfrm>
          <a:prstGeom prst="rect">
            <a:avLst/>
          </a:prstGeom>
          <a:noFill/>
        </p:spPr>
      </p:pic>
      <p:pic>
        <p:nvPicPr>
          <p:cNvPr id="2051" name="Picture 3" descr="C:\Users\Krunal\AppData\Local\Microsoft\Windows\INetCache\IE\XJC072LX\Pyraminx_blue_green_cubemeister_com[1].jpg"/>
          <p:cNvPicPr>
            <a:picLocks noChangeAspect="1" noChangeArrowheads="1"/>
          </p:cNvPicPr>
          <p:nvPr/>
        </p:nvPicPr>
        <p:blipFill>
          <a:blip r:embed="rId3" cstate="print"/>
          <a:srcRect/>
          <a:stretch>
            <a:fillRect/>
          </a:stretch>
        </p:blipFill>
        <p:spPr bwMode="auto">
          <a:xfrm>
            <a:off x="6084168" y="3140968"/>
            <a:ext cx="2520280" cy="2952328"/>
          </a:xfrm>
          <a:prstGeom prst="rect">
            <a:avLst/>
          </a:prstGeom>
          <a:noFill/>
        </p:spPr>
      </p:pic>
      <p:sp>
        <p:nvSpPr>
          <p:cNvPr id="7" name="TextBox 6"/>
          <p:cNvSpPr txBox="1"/>
          <p:nvPr/>
        </p:nvSpPr>
        <p:spPr>
          <a:xfrm>
            <a:off x="3347864" y="4149080"/>
            <a:ext cx="2550698" cy="369332"/>
          </a:xfrm>
          <a:prstGeom prst="rect">
            <a:avLst/>
          </a:prstGeom>
          <a:noFill/>
        </p:spPr>
        <p:txBody>
          <a:bodyPr wrap="none" rtlCol="0">
            <a:spAutoFit/>
          </a:bodyPr>
          <a:lstStyle/>
          <a:p>
            <a:r>
              <a:rPr lang="en-IN" dirty="0" smtClean="0">
                <a:solidFill>
                  <a:schemeClr val="accent3">
                    <a:lumMod val="50000"/>
                  </a:schemeClr>
                </a:solidFill>
              </a:rPr>
              <a:t>R </a:t>
            </a:r>
            <a:r>
              <a:rPr lang="en-IN" dirty="0" smtClean="0">
                <a:solidFill>
                  <a:schemeClr val="accent3">
                    <a:lumMod val="50000"/>
                  </a:schemeClr>
                </a:solidFill>
              </a:rPr>
              <a:t>R</a:t>
            </a:r>
            <a:r>
              <a:rPr lang="en-IN" dirty="0" smtClean="0">
                <a:solidFill>
                  <a:schemeClr val="accent3">
                    <a:lumMod val="50000"/>
                  </a:schemeClr>
                </a:solidFill>
              </a:rPr>
              <a:t> L U F1 F2 U B </a:t>
            </a:r>
            <a:r>
              <a:rPr lang="en-IN" dirty="0" smtClean="0">
                <a:solidFill>
                  <a:schemeClr val="accent3">
                    <a:lumMod val="50000"/>
                  </a:schemeClr>
                </a:solidFill>
              </a:rPr>
              <a:t>B</a:t>
            </a:r>
            <a:r>
              <a:rPr lang="en-IN" dirty="0" smtClean="0">
                <a:solidFill>
                  <a:schemeClr val="accent3">
                    <a:lumMod val="50000"/>
                  </a:schemeClr>
                </a:solidFill>
              </a:rPr>
              <a:t> F4 R L</a:t>
            </a:r>
            <a:endParaRPr lang="en-IN" dirty="0">
              <a:solidFill>
                <a:schemeClr val="accent3">
                  <a:lumMod val="50000"/>
                </a:schemeClr>
              </a:solidFill>
            </a:endParaRPr>
          </a:p>
        </p:txBody>
      </p:sp>
      <p:cxnSp>
        <p:nvCxnSpPr>
          <p:cNvPr id="9" name="Straight Arrow Connector 8"/>
          <p:cNvCxnSpPr/>
          <p:nvPr/>
        </p:nvCxnSpPr>
        <p:spPr>
          <a:xfrm>
            <a:off x="3347864" y="4653136"/>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solidFill>
              </a:rPr>
              <a:t>About Pyraminx puzzle ! </a:t>
            </a:r>
            <a:endParaRPr lang="en-IN" dirty="0"/>
          </a:p>
        </p:txBody>
      </p:sp>
      <p:sp>
        <p:nvSpPr>
          <p:cNvPr id="3" name="Content Placeholder 2"/>
          <p:cNvSpPr>
            <a:spLocks noGrp="1"/>
          </p:cNvSpPr>
          <p:nvPr>
            <p:ph idx="1"/>
          </p:nvPr>
        </p:nvSpPr>
        <p:spPr/>
        <p:txBody>
          <a:bodyPr/>
          <a:lstStyle/>
          <a:p>
            <a:r>
              <a:rPr lang="en-IN" dirty="0">
                <a:solidFill>
                  <a:schemeClr val="accent2"/>
                </a:solidFill>
              </a:rPr>
              <a:t>The Pyraminx, also known as the triangle </a:t>
            </a:r>
            <a:r>
              <a:rPr lang="en-IN" u="sng" dirty="0">
                <a:solidFill>
                  <a:schemeClr val="accent2"/>
                </a:solidFill>
                <a:hlinkClick r:id="rId2"/>
              </a:rPr>
              <a:t>Rubik's Cube</a:t>
            </a:r>
            <a:r>
              <a:rPr lang="en-IN" dirty="0">
                <a:solidFill>
                  <a:schemeClr val="accent2"/>
                </a:solidFill>
              </a:rPr>
              <a:t> is a tetrahedron-shaped 3-layered </a:t>
            </a:r>
            <a:r>
              <a:rPr lang="en-IN" u="sng" dirty="0">
                <a:solidFill>
                  <a:schemeClr val="accent2"/>
                </a:solidFill>
                <a:hlinkClick r:id="rId3"/>
              </a:rPr>
              <a:t>twisty puzzle</a:t>
            </a:r>
            <a:r>
              <a:rPr lang="en-IN" dirty="0">
                <a:solidFill>
                  <a:schemeClr val="accent2"/>
                </a:solidFill>
              </a:rPr>
              <a:t>, having four triangular faces which are all divided into nine identical smaller triangles. This is the second best selling puzzle toy in the World after the Rubik's Cube with over 100 million pieces sold.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solidFill>
              </a:rPr>
              <a:t>About Pyraminx puzzle ! </a:t>
            </a:r>
            <a:endParaRPr lang="en-IN" dirty="0"/>
          </a:p>
        </p:txBody>
      </p:sp>
      <p:sp>
        <p:nvSpPr>
          <p:cNvPr id="3" name="Content Placeholder 2"/>
          <p:cNvSpPr>
            <a:spLocks noGrp="1"/>
          </p:cNvSpPr>
          <p:nvPr>
            <p:ph idx="1"/>
          </p:nvPr>
        </p:nvSpPr>
        <p:spPr/>
        <p:txBody>
          <a:bodyPr/>
          <a:lstStyle/>
          <a:p>
            <a:r>
              <a:rPr lang="en-IN" dirty="0" smtClean="0">
                <a:solidFill>
                  <a:schemeClr val="accent2"/>
                </a:solidFill>
              </a:rPr>
              <a:t>There are 75,582,720 </a:t>
            </a:r>
            <a:r>
              <a:rPr lang="en-IN" dirty="0">
                <a:solidFill>
                  <a:schemeClr val="accent2"/>
                </a:solidFill>
              </a:rPr>
              <a:t>possible positions.</a:t>
            </a:r>
            <a:r>
              <a:rPr lang="en-IN" dirty="0" smtClean="0">
                <a:solidFill>
                  <a:schemeClr val="accent2"/>
                </a:solidFill>
              </a:rPr>
              <a:t> </a:t>
            </a:r>
          </a:p>
          <a:p>
            <a:r>
              <a:rPr lang="en-IN" dirty="0">
                <a:solidFill>
                  <a:schemeClr val="accent2"/>
                </a:solidFill>
              </a:rPr>
              <a:t>The maximum number of twists required to solve the </a:t>
            </a:r>
            <a:r>
              <a:rPr lang="en-IN" dirty="0" smtClean="0">
                <a:solidFill>
                  <a:schemeClr val="accent2"/>
                </a:solidFill>
              </a:rPr>
              <a:t>Pyaminx </a:t>
            </a:r>
            <a:r>
              <a:rPr lang="en-IN" dirty="0">
                <a:solidFill>
                  <a:schemeClr val="accent2"/>
                </a:solidFill>
              </a:rPr>
              <a:t>is </a:t>
            </a:r>
            <a:r>
              <a:rPr lang="en-IN" dirty="0" smtClean="0">
                <a:solidFill>
                  <a:schemeClr val="accent2"/>
                </a:solidFill>
              </a:rPr>
              <a:t>11.</a:t>
            </a:r>
          </a:p>
          <a:p>
            <a:r>
              <a:rPr lang="en-IN" dirty="0">
                <a:solidFill>
                  <a:schemeClr val="accent2"/>
                </a:solidFill>
              </a:rPr>
              <a:t>The world record fastest Pyraminx solve is 0.91 </a:t>
            </a:r>
            <a:r>
              <a:rPr lang="en-IN" dirty="0" smtClean="0">
                <a:solidFill>
                  <a:schemeClr val="accent2"/>
                </a:solidFill>
              </a:rPr>
              <a:t>seconds</a:t>
            </a:r>
            <a:r>
              <a:rPr lang="en-IN" dirty="0">
                <a:solidFill>
                  <a:schemeClr val="accent2"/>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Why  I selected this project ?</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IN" dirty="0" smtClean="0">
                <a:solidFill>
                  <a:schemeClr val="accent2"/>
                </a:solidFill>
              </a:rPr>
              <a:t>There are some android application available which can solve 3*3 Rubik’s cube but there is no application which can solve Pyraminx puzzle .</a:t>
            </a:r>
          </a:p>
          <a:p>
            <a:pPr>
              <a:buNone/>
            </a:pPr>
            <a:endParaRPr lang="en-IN" dirty="0" smtClean="0">
              <a:solidFill>
                <a:schemeClr val="accent2"/>
              </a:solidFill>
            </a:endParaRPr>
          </a:p>
          <a:p>
            <a:r>
              <a:rPr lang="en-IN" dirty="0">
                <a:solidFill>
                  <a:schemeClr val="accent2"/>
                </a:solidFill>
              </a:rPr>
              <a:t>S</a:t>
            </a:r>
            <a:r>
              <a:rPr lang="en-IN" dirty="0" smtClean="0">
                <a:solidFill>
                  <a:schemeClr val="accent2"/>
                </a:solidFill>
              </a:rPr>
              <a:t>o I come with the idea to make an algorithm which can solve </a:t>
            </a:r>
            <a:r>
              <a:rPr lang="en-IN" dirty="0">
                <a:solidFill>
                  <a:schemeClr val="accent2"/>
                </a:solidFill>
              </a:rPr>
              <a:t>P</a:t>
            </a:r>
            <a:r>
              <a:rPr lang="en-IN" dirty="0" smtClean="0">
                <a:solidFill>
                  <a:schemeClr val="accent2"/>
                </a:solidFill>
              </a:rPr>
              <a:t>yraminx puzzle .</a:t>
            </a:r>
          </a:p>
          <a:p>
            <a:pPr>
              <a:buNone/>
            </a:pPr>
            <a:endParaRPr lang="en-IN"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6">
                    <a:lumMod val="50000"/>
                  </a:schemeClr>
                </a:solidFill>
              </a:rPr>
              <a:t>How I made this algorithm ? </a:t>
            </a:r>
            <a:endParaRPr lang="en-IN" dirty="0">
              <a:solidFill>
                <a:schemeClr val="accent6">
                  <a:lumMod val="50000"/>
                </a:schemeClr>
              </a:solidFill>
            </a:endParaRPr>
          </a:p>
        </p:txBody>
      </p:sp>
      <p:sp>
        <p:nvSpPr>
          <p:cNvPr id="3" name="Content Placeholder 2"/>
          <p:cNvSpPr>
            <a:spLocks noGrp="1"/>
          </p:cNvSpPr>
          <p:nvPr>
            <p:ph idx="1"/>
          </p:nvPr>
        </p:nvSpPr>
        <p:spPr/>
        <p:txBody>
          <a:bodyPr>
            <a:normAutofit lnSpcReduction="10000"/>
          </a:bodyPr>
          <a:lstStyle/>
          <a:p>
            <a:r>
              <a:rPr lang="en-IN" dirty="0" smtClean="0">
                <a:solidFill>
                  <a:schemeClr val="accent2"/>
                </a:solidFill>
              </a:rPr>
              <a:t>Fist I learnt that how to solve pyraminx . </a:t>
            </a:r>
          </a:p>
          <a:p>
            <a:r>
              <a:rPr lang="en-IN" dirty="0" smtClean="0">
                <a:solidFill>
                  <a:schemeClr val="accent2"/>
                </a:solidFill>
              </a:rPr>
              <a:t>There are five steps require to solve this . </a:t>
            </a:r>
          </a:p>
          <a:p>
            <a:pPr>
              <a:buNone/>
            </a:pPr>
            <a:endParaRPr lang="en-IN" dirty="0" smtClean="0">
              <a:solidFill>
                <a:schemeClr val="accent2"/>
              </a:solidFill>
            </a:endParaRPr>
          </a:p>
          <a:p>
            <a:r>
              <a:rPr lang="en-IN" cap="all" dirty="0">
                <a:solidFill>
                  <a:schemeClr val="accent2"/>
                </a:solidFill>
              </a:rPr>
              <a:t>STEP 1 - SOLVING THE TIPS</a:t>
            </a:r>
          </a:p>
          <a:p>
            <a:r>
              <a:rPr lang="en-IN" cap="all" dirty="0">
                <a:solidFill>
                  <a:schemeClr val="accent2"/>
                </a:solidFill>
              </a:rPr>
              <a:t>STEP 2 - SOLVING SOME MORE</a:t>
            </a:r>
          </a:p>
          <a:p>
            <a:r>
              <a:rPr lang="en-IN" cap="all" dirty="0">
                <a:solidFill>
                  <a:schemeClr val="accent2"/>
                </a:solidFill>
              </a:rPr>
              <a:t>STEP 3 - FINISHING THE BLUES</a:t>
            </a:r>
          </a:p>
          <a:p>
            <a:r>
              <a:rPr lang="en-IN" cap="all" dirty="0">
                <a:solidFill>
                  <a:schemeClr val="accent2"/>
                </a:solidFill>
              </a:rPr>
              <a:t>STEP 4 - THE SECOND </a:t>
            </a:r>
            <a:r>
              <a:rPr lang="en-IN" cap="all" dirty="0" smtClean="0">
                <a:solidFill>
                  <a:schemeClr val="accent2"/>
                </a:solidFill>
              </a:rPr>
              <a:t>LAYER</a:t>
            </a:r>
          </a:p>
          <a:p>
            <a:r>
              <a:rPr lang="en-IN" cap="all" dirty="0" smtClean="0">
                <a:solidFill>
                  <a:schemeClr val="accent2"/>
                </a:solidFill>
              </a:rPr>
              <a:t>Step 5 – THE THIRD LAYER </a:t>
            </a:r>
            <a:endParaRPr lang="en-IN" cap="all" dirty="0">
              <a:solidFill>
                <a:schemeClr val="accent2"/>
              </a:solidFill>
            </a:endParaRP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STEP 1 AND STEP 2</a:t>
            </a:r>
            <a:endParaRPr lang="en-IN" dirty="0">
              <a:solidFill>
                <a:schemeClr val="accent6">
                  <a:lumMod val="50000"/>
                </a:schemeClr>
              </a:solidFill>
            </a:endParaRPr>
          </a:p>
        </p:txBody>
      </p:sp>
      <p:sp>
        <p:nvSpPr>
          <p:cNvPr id="3" name="Text Placeholder 2"/>
          <p:cNvSpPr>
            <a:spLocks noGrp="1"/>
          </p:cNvSpPr>
          <p:nvPr>
            <p:ph type="body" idx="1"/>
          </p:nvPr>
        </p:nvSpPr>
        <p:spPr/>
        <p:txBody>
          <a:bodyPr/>
          <a:lstStyle/>
          <a:p>
            <a:r>
              <a:rPr lang="en-IN" dirty="0" smtClean="0">
                <a:solidFill>
                  <a:schemeClr val="accent2"/>
                </a:solidFill>
              </a:rPr>
              <a:t>STEP 1–SOLVING THE TIPS  </a:t>
            </a:r>
            <a:endParaRPr lang="en-IN" dirty="0">
              <a:solidFill>
                <a:schemeClr val="accent2"/>
              </a:solidFill>
            </a:endParaRPr>
          </a:p>
        </p:txBody>
      </p:sp>
      <p:pic>
        <p:nvPicPr>
          <p:cNvPr id="8" name="Content Placeholder 7" descr="tips.PNG"/>
          <p:cNvPicPr>
            <a:picLocks noGrp="1" noChangeAspect="1"/>
          </p:cNvPicPr>
          <p:nvPr>
            <p:ph sz="half" idx="2"/>
          </p:nvPr>
        </p:nvPicPr>
        <p:blipFill>
          <a:blip r:embed="rId2" cstate="print"/>
          <a:stretch>
            <a:fillRect/>
          </a:stretch>
        </p:blipFill>
        <p:spPr>
          <a:xfrm>
            <a:off x="1515134" y="3259807"/>
            <a:ext cx="1924319" cy="1781424"/>
          </a:xfrm>
        </p:spPr>
      </p:pic>
      <p:sp>
        <p:nvSpPr>
          <p:cNvPr id="5" name="Text Placeholder 4"/>
          <p:cNvSpPr>
            <a:spLocks noGrp="1"/>
          </p:cNvSpPr>
          <p:nvPr>
            <p:ph type="body" sz="quarter" idx="3"/>
          </p:nvPr>
        </p:nvSpPr>
        <p:spPr/>
        <p:txBody>
          <a:bodyPr>
            <a:normAutofit/>
          </a:bodyPr>
          <a:lstStyle/>
          <a:p>
            <a:r>
              <a:rPr lang="en-IN" dirty="0" smtClean="0">
                <a:solidFill>
                  <a:schemeClr val="accent2"/>
                </a:solidFill>
              </a:rPr>
              <a:t>STEP 2–SOLVING SOME MOR	E</a:t>
            </a:r>
            <a:endParaRPr lang="en-IN" dirty="0">
              <a:solidFill>
                <a:schemeClr val="accent2"/>
              </a:solidFill>
            </a:endParaRPr>
          </a:p>
        </p:txBody>
      </p:sp>
      <p:pic>
        <p:nvPicPr>
          <p:cNvPr id="9" name="Content Placeholder 8" descr="step2.PNG"/>
          <p:cNvPicPr>
            <a:picLocks noGrp="1" noChangeAspect="1"/>
          </p:cNvPicPr>
          <p:nvPr>
            <p:ph sz="quarter" idx="4"/>
          </p:nvPr>
        </p:nvPicPr>
        <p:blipFill>
          <a:blip r:embed="rId3" cstate="print"/>
          <a:stretch>
            <a:fillRect/>
          </a:stretch>
        </p:blipFill>
        <p:spPr>
          <a:xfrm>
            <a:off x="5708516" y="3259807"/>
            <a:ext cx="1914792" cy="178142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50000"/>
                  </a:schemeClr>
                </a:solidFill>
              </a:rPr>
              <a:t>STEP 3 AND STEP 4 </a:t>
            </a:r>
            <a:endParaRPr lang="en-IN" dirty="0">
              <a:solidFill>
                <a:schemeClr val="accent6">
                  <a:lumMod val="50000"/>
                </a:schemeClr>
              </a:solidFill>
            </a:endParaRPr>
          </a:p>
        </p:txBody>
      </p:sp>
      <p:sp>
        <p:nvSpPr>
          <p:cNvPr id="3" name="Text Placeholder 2"/>
          <p:cNvSpPr>
            <a:spLocks noGrp="1"/>
          </p:cNvSpPr>
          <p:nvPr>
            <p:ph type="body" idx="1"/>
          </p:nvPr>
        </p:nvSpPr>
        <p:spPr/>
        <p:txBody>
          <a:bodyPr/>
          <a:lstStyle/>
          <a:p>
            <a:r>
              <a:rPr lang="en-IN" dirty="0" smtClean="0">
                <a:solidFill>
                  <a:schemeClr val="accent2"/>
                </a:solidFill>
              </a:rPr>
              <a:t>STEP 3-FINISHING THE BLUES</a:t>
            </a:r>
            <a:endParaRPr lang="en-IN" dirty="0">
              <a:solidFill>
                <a:schemeClr val="accent2"/>
              </a:solidFill>
            </a:endParaRPr>
          </a:p>
        </p:txBody>
      </p:sp>
      <p:pic>
        <p:nvPicPr>
          <p:cNvPr id="7" name="Content Placeholder 6" descr="THIRD .png"/>
          <p:cNvPicPr>
            <a:picLocks noGrp="1" noChangeAspect="1"/>
          </p:cNvPicPr>
          <p:nvPr>
            <p:ph sz="half" idx="2"/>
          </p:nvPr>
        </p:nvPicPr>
        <p:blipFill>
          <a:blip r:embed="rId2" cstate="print"/>
          <a:stretch>
            <a:fillRect/>
          </a:stretch>
        </p:blipFill>
        <p:spPr>
          <a:xfrm>
            <a:off x="1519898" y="3259807"/>
            <a:ext cx="1914792" cy="1781424"/>
          </a:xfrm>
        </p:spPr>
      </p:pic>
      <p:sp>
        <p:nvSpPr>
          <p:cNvPr id="5" name="Text Placeholder 4"/>
          <p:cNvSpPr>
            <a:spLocks noGrp="1"/>
          </p:cNvSpPr>
          <p:nvPr>
            <p:ph type="body" sz="quarter" idx="3"/>
          </p:nvPr>
        </p:nvSpPr>
        <p:spPr/>
        <p:txBody>
          <a:bodyPr/>
          <a:lstStyle/>
          <a:p>
            <a:r>
              <a:rPr lang="en-IN" dirty="0" smtClean="0">
                <a:solidFill>
                  <a:schemeClr val="accent2"/>
                </a:solidFill>
              </a:rPr>
              <a:t>STEP 4-THE SECOND LAYER </a:t>
            </a:r>
            <a:endParaRPr lang="en-IN" dirty="0">
              <a:solidFill>
                <a:schemeClr val="accent2"/>
              </a:solidFill>
            </a:endParaRPr>
          </a:p>
        </p:txBody>
      </p:sp>
      <p:pic>
        <p:nvPicPr>
          <p:cNvPr id="8" name="Content Placeholder 7" descr="4.png"/>
          <p:cNvPicPr>
            <a:picLocks noGrp="1" noChangeAspect="1"/>
          </p:cNvPicPr>
          <p:nvPr>
            <p:ph sz="quarter" idx="4"/>
          </p:nvPr>
        </p:nvPicPr>
        <p:blipFill>
          <a:blip r:embed="rId3" cstate="print"/>
          <a:stretch>
            <a:fillRect/>
          </a:stretch>
        </p:blipFill>
        <p:spPr>
          <a:xfrm>
            <a:off x="5722806" y="3326491"/>
            <a:ext cx="1886213" cy="164805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410</Words>
  <Application>Microsoft Office PowerPoint</Application>
  <PresentationFormat>On-screen Show (4:3)</PresentationFormat>
  <Paragraphs>82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PYRAMINX SOLVER </vt:lpstr>
      <vt:lpstr>Contents </vt:lpstr>
      <vt:lpstr>Objective </vt:lpstr>
      <vt:lpstr>About Pyraminx puzzle ! </vt:lpstr>
      <vt:lpstr>About Pyraminx puzzle ! </vt:lpstr>
      <vt:lpstr>Why  I selected this project ?</vt:lpstr>
      <vt:lpstr>How I made this algorithm ? </vt:lpstr>
      <vt:lpstr>STEP 1 AND STEP 2</vt:lpstr>
      <vt:lpstr>STEP 3 AND STEP 4 </vt:lpstr>
      <vt:lpstr>STEP 5 AND SOLVED</vt:lpstr>
      <vt:lpstr>How I made this algorithm ? </vt:lpstr>
      <vt:lpstr>PROJECT WOKING </vt:lpstr>
      <vt:lpstr>PROJECT WORKING </vt:lpstr>
      <vt:lpstr>PROJECT WORKING </vt:lpstr>
      <vt:lpstr>PROJECT WORKING </vt:lpstr>
      <vt:lpstr>Slide 16</vt:lpstr>
      <vt:lpstr>LIMITATION </vt:lpstr>
      <vt:lpstr>FUTURE IMPLEMENTATION</vt:lpstr>
      <vt:lpstr>Slide 19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PYRAMINX SOLVER</dc:title>
  <dc:creator>Krunal</dc:creator>
  <cp:lastModifiedBy>Krunal</cp:lastModifiedBy>
  <cp:revision>5</cp:revision>
  <dcterms:created xsi:type="dcterms:W3CDTF">2019-03-17T11:37:59Z</dcterms:created>
  <dcterms:modified xsi:type="dcterms:W3CDTF">2019-03-17T15:07:59Z</dcterms:modified>
</cp:coreProperties>
</file>