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7" r:id="rId18"/>
    <p:sldId id="271" r:id="rId19"/>
    <p:sldId id="272" r:id="rId20"/>
    <p:sldId id="273" r:id="rId21"/>
    <p:sldId id="274" r:id="rId22"/>
    <p:sldId id="275"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4d25COCosu8amgp0CbKjH7TqN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E672AE-6658-4307-995C-0658620A8C71}">
  <a:tblStyle styleId="{18E672AE-6658-4307-995C-0658620A8C7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8c28600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d28c28600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44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429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p:nvPr/>
        </p:nvSpPr>
        <p:spPr>
          <a:xfrm>
            <a:off x="0" y="0"/>
            <a:ext cx="12192000" cy="6858000"/>
          </a:xfrm>
          <a:prstGeom prst="rect">
            <a:avLst/>
          </a:prstGeom>
          <a:gradFill>
            <a:gsLst>
              <a:gs pos="19000">
                <a:schemeClr val="bg1"/>
              </a:gs>
              <a:gs pos="64000">
                <a:schemeClr val="accent1">
                  <a:lumMod val="20000"/>
                  <a:lumOff val="80000"/>
                </a:schemeClr>
              </a:gs>
              <a:gs pos="83000">
                <a:schemeClr val="accent1">
                  <a:lumMod val="20000"/>
                  <a:lumOff val="80000"/>
                </a:schemeClr>
              </a:gs>
              <a:gs pos="100000">
                <a:schemeClr val="accent5">
                  <a:lumMod val="20000"/>
                  <a:lumOff val="80000"/>
                </a:schemeClr>
              </a:gs>
            </a:gsLst>
            <a:lin ang="5400000" scaled="1"/>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3300" b="1" u="sng" dirty="0" smtClean="0"/>
          </a:p>
          <a:p>
            <a:endParaRPr lang="en-IN" b="1" u="sng" dirty="0" smtClean="0"/>
          </a:p>
          <a:p>
            <a:r>
              <a:rPr lang="en-IN" sz="3300" b="1" u="sng" dirty="0" smtClean="0"/>
              <a:t>Data Blocks: Hybrid OLTP and OLAP on Compressed Storage </a:t>
            </a:r>
          </a:p>
          <a:p>
            <a:r>
              <a:rPr lang="en-IN" sz="3300" b="1" u="sng" dirty="0" smtClean="0"/>
              <a:t>using both Vectorization and Compilation </a:t>
            </a:r>
          </a:p>
          <a:p>
            <a:endParaRPr lang="en-IN" sz="900" b="1" u="sng" dirty="0" smtClean="0"/>
          </a:p>
          <a:p>
            <a:r>
              <a:rPr lang="en-IN" sz="2000" dirty="0" smtClean="0"/>
              <a:t>Authors: Harald Lang, Tobias </a:t>
            </a:r>
            <a:r>
              <a:rPr lang="en-IN" sz="2000" dirty="0" err="1" smtClean="0"/>
              <a:t>Mühlbauer</a:t>
            </a:r>
            <a:r>
              <a:rPr lang="en-IN" sz="2000" dirty="0" smtClean="0"/>
              <a:t>, Florian </a:t>
            </a:r>
            <a:r>
              <a:rPr lang="en-IN" sz="2000" dirty="0" err="1" smtClean="0"/>
              <a:t>Funke</a:t>
            </a:r>
            <a:r>
              <a:rPr lang="en-IN" sz="2000" dirty="0" smtClean="0"/>
              <a:t>, Peter </a:t>
            </a:r>
            <a:r>
              <a:rPr lang="en-IN" sz="2000" dirty="0" err="1" smtClean="0"/>
              <a:t>Boncz</a:t>
            </a:r>
            <a:r>
              <a:rPr lang="en-IN" sz="2000" dirty="0" smtClean="0"/>
              <a:t>, Thomas Neumann, </a:t>
            </a:r>
            <a:r>
              <a:rPr lang="en-IN" sz="2000" dirty="0" err="1" smtClean="0"/>
              <a:t>Alfons</a:t>
            </a:r>
            <a:r>
              <a:rPr lang="en-IN" sz="2000" dirty="0" smtClean="0"/>
              <a:t> Kemper </a:t>
            </a:r>
          </a:p>
          <a:p>
            <a:r>
              <a:rPr lang="en-IN" sz="2000" dirty="0" smtClean="0"/>
              <a:t>(June 2016, Conference: SIGMOD)</a:t>
            </a:r>
            <a:endParaRPr lang="en-IN" sz="500" dirty="0" smtClean="0"/>
          </a:p>
          <a:p>
            <a:endParaRPr lang="en-IN" sz="2800" dirty="0" smtClean="0"/>
          </a:p>
          <a:p>
            <a:pPr algn="l"/>
            <a:r>
              <a:rPr lang="en-IN" b="1" dirty="0" smtClean="0">
                <a:solidFill>
                  <a:schemeClr val="accent1">
                    <a:lumMod val="50000"/>
                  </a:schemeClr>
                </a:solidFill>
              </a:rPr>
              <a:t>    		Prepared by</a:t>
            </a:r>
            <a:r>
              <a:rPr lang="en-IN" sz="2800" dirty="0" smtClean="0"/>
              <a:t>			</a:t>
            </a:r>
            <a:r>
              <a:rPr lang="en-IN" b="1" dirty="0" smtClean="0">
                <a:solidFill>
                  <a:schemeClr val="accent1">
                    <a:lumMod val="50000"/>
                  </a:schemeClr>
                </a:solidFill>
              </a:rPr>
              <a:t>			Guided by</a:t>
            </a:r>
          </a:p>
          <a:p>
            <a:pPr algn="l"/>
            <a:r>
              <a:rPr lang="en-IN" dirty="0" smtClean="0"/>
              <a:t>    		Meet Shah      (202011047)			</a:t>
            </a:r>
            <a:r>
              <a:rPr lang="en-IN" dirty="0" err="1" smtClean="0"/>
              <a:t>Prof.</a:t>
            </a:r>
            <a:r>
              <a:rPr lang="en-IN" dirty="0" smtClean="0"/>
              <a:t> </a:t>
            </a:r>
            <a:r>
              <a:rPr lang="en-IN" dirty="0" err="1" smtClean="0"/>
              <a:t>Minal</a:t>
            </a:r>
            <a:r>
              <a:rPr lang="en-IN" dirty="0" smtClean="0"/>
              <a:t> </a:t>
            </a:r>
            <a:r>
              <a:rPr lang="en-IN" dirty="0" err="1" smtClean="0"/>
              <a:t>Bhise</a:t>
            </a:r>
            <a:endParaRPr lang="en-IN" dirty="0" smtClean="0"/>
          </a:p>
          <a:p>
            <a:pPr algn="l"/>
            <a:r>
              <a:rPr lang="en-IN" dirty="0" smtClean="0"/>
              <a:t>    		Krunal Mehta (202011051)					</a:t>
            </a:r>
            <a:endParaRPr lang="en-IN"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046" y="5145110"/>
            <a:ext cx="1293343" cy="1246312"/>
          </a:xfrm>
          <a:prstGeom prst="rect">
            <a:avLst/>
          </a:prstGeom>
        </p:spPr>
      </p:pic>
      <p:sp>
        <p:nvSpPr>
          <p:cNvPr id="2" name="TextBox 1"/>
          <p:cNvSpPr txBox="1"/>
          <p:nvPr/>
        </p:nvSpPr>
        <p:spPr>
          <a:xfrm>
            <a:off x="3298372" y="6391422"/>
            <a:ext cx="8112034" cy="646331"/>
          </a:xfrm>
          <a:prstGeom prst="rect">
            <a:avLst/>
          </a:prstGeom>
          <a:noFill/>
        </p:spPr>
        <p:txBody>
          <a:bodyPr wrap="square" rtlCol="0">
            <a:spAutoFit/>
          </a:bodyPr>
          <a:lstStyle/>
          <a:p>
            <a:r>
              <a:rPr lang="en-IN" dirty="0" err="1">
                <a:solidFill>
                  <a:schemeClr val="dk1"/>
                </a:solidFill>
                <a:ea typeface="Calibri"/>
                <a:cs typeface="Calibri"/>
                <a:sym typeface="Calibri"/>
              </a:rPr>
              <a:t>Dhirubhai</a:t>
            </a:r>
            <a:r>
              <a:rPr lang="en-IN" dirty="0">
                <a:solidFill>
                  <a:schemeClr val="dk1"/>
                </a:solidFill>
                <a:ea typeface="Calibri"/>
                <a:cs typeface="Calibri"/>
                <a:sym typeface="Calibri"/>
              </a:rPr>
              <a:t> </a:t>
            </a:r>
            <a:r>
              <a:rPr lang="en-IN" dirty="0" err="1">
                <a:solidFill>
                  <a:schemeClr val="dk1"/>
                </a:solidFill>
                <a:ea typeface="Calibri"/>
                <a:cs typeface="Calibri"/>
                <a:sym typeface="Calibri"/>
              </a:rPr>
              <a:t>Ambani</a:t>
            </a:r>
            <a:r>
              <a:rPr lang="en-IN" dirty="0">
                <a:solidFill>
                  <a:schemeClr val="dk1"/>
                </a:solidFill>
                <a:ea typeface="Calibri"/>
                <a:cs typeface="Calibri"/>
                <a:sym typeface="Calibri"/>
              </a:rPr>
              <a:t> Institute of Information and Communication Technology</a:t>
            </a:r>
            <a:endParaRPr lang="en-IN" dirty="0"/>
          </a:p>
          <a:p>
            <a:endParaRPr lang="en-IN" dirty="0"/>
          </a:p>
        </p:txBody>
      </p:sp>
    </p:spTree>
    <p:extLst>
      <p:ext uri="{BB962C8B-B14F-4D97-AF65-F5344CB8AC3E}">
        <p14:creationId xmlns:p14="http://schemas.microsoft.com/office/powerpoint/2010/main" val="138264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57"/>
        <p:cNvGrpSpPr/>
        <p:nvPr/>
      </p:nvGrpSpPr>
      <p:grpSpPr>
        <a:xfrm>
          <a:off x="0" y="0"/>
          <a:ext cx="0" cy="0"/>
          <a:chOff x="0" y="0"/>
          <a:chExt cx="0" cy="0"/>
        </a:xfrm>
      </p:grpSpPr>
      <p:sp>
        <p:nvSpPr>
          <p:cNvPr id="158" name="Google Shape;158;p9"/>
          <p:cNvSpPr txBox="1"/>
          <p:nvPr/>
        </p:nvSpPr>
        <p:spPr>
          <a:xfrm>
            <a:off x="0"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a:solidFill>
                <a:schemeClr val="dk1"/>
              </a:solidFill>
              <a:latin typeface="Calibri"/>
              <a:ea typeface="Calibri"/>
              <a:cs typeface="Calibri"/>
              <a:sym typeface="Calibri"/>
            </a:endParaRPr>
          </a:p>
          <a:p>
            <a:pPr marL="914400" marR="0" lvl="2" indent="0" algn="l" rtl="0">
              <a:lnSpc>
                <a:spcPct val="90000"/>
              </a:lnSpc>
              <a:spcBef>
                <a:spcPts val="500"/>
              </a:spcBef>
              <a:spcAft>
                <a:spcPts val="0"/>
              </a:spcAft>
              <a:buClr>
                <a:schemeClr val="dk1"/>
              </a:buClr>
              <a:buSzPts val="2000"/>
              <a:buFont typeface="Arial"/>
              <a:buNone/>
            </a:pPr>
            <a:endParaRPr sz="4300" b="1" u="sng">
              <a:solidFill>
                <a:schemeClr val="dk1"/>
              </a:solidFill>
              <a:latin typeface="Calibri"/>
              <a:ea typeface="Calibri"/>
              <a:cs typeface="Calibri"/>
              <a:sym typeface="Calibri"/>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1.   Start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2.   Load Dataset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3.   Initialize variables according to Data Structures</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4.   Divide data into hot data and cold data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a. Sort Lineitem Table on l_shipdate attribute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b. Insert data into Lineitem_Cold Table and Lineitem_Hot Table according to Data Structures variables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5.   Compress cold data using truncation compression scheme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a. Extract min and max of l_shipdate from Lineitem_Cold Table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b. Calculate and store delta value of l_shipdate for all tuples by subtracting min value from it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6.   Make PSMA Lookup Table for cold data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a. Find number of entry in PSMA Lookup Table by subtracting min l_shipdate from max l_shipdate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b. Insert index of each entry as delta value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c. Insert offset value of each entry by calculating number of records of all previous entries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d. Insert number_of_records value of each entry by calculating number of tuples present in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Lineitem_Cold Table  </a:t>
            </a:r>
            <a:endParaRPr/>
          </a:p>
          <a:p>
            <a:pPr marL="914400" marR="0" lvl="2" indent="0" algn="just"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e. Insert limit value of each entry by addition of offset value and number_of_records value</a:t>
            </a:r>
            <a:endParaRPr/>
          </a:p>
        </p:txBody>
      </p:sp>
      <p:sp>
        <p:nvSpPr>
          <p:cNvPr id="159" name="Google Shape;159;p9"/>
          <p:cNvSpPr txBox="1"/>
          <p:nvPr/>
        </p:nvSpPr>
        <p:spPr>
          <a:xfrm>
            <a:off x="0" y="0"/>
            <a:ext cx="4945380" cy="626745"/>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i="0" u="none" strike="noStrike" cap="none">
                <a:solidFill>
                  <a:schemeClr val="lt1"/>
                </a:solidFill>
                <a:latin typeface="Calibri"/>
                <a:ea typeface="Calibri"/>
                <a:cs typeface="Calibri"/>
                <a:sym typeface="Calibri"/>
              </a:rPr>
              <a:t>Algorithm I</a:t>
            </a:r>
            <a:endParaRPr sz="32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63"/>
        <p:cNvGrpSpPr/>
        <p:nvPr/>
      </p:nvGrpSpPr>
      <p:grpSpPr>
        <a:xfrm>
          <a:off x="0" y="0"/>
          <a:ext cx="0" cy="0"/>
          <a:chOff x="0" y="0"/>
          <a:chExt cx="0" cy="0"/>
        </a:xfrm>
      </p:grpSpPr>
      <p:sp>
        <p:nvSpPr>
          <p:cNvPr id="164" name="Google Shape;164;p10"/>
          <p:cNvSpPr txBox="1"/>
          <p:nvPr/>
        </p:nvSpPr>
        <p:spPr>
          <a:xfrm>
            <a:off x="0"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7.   Load </a:t>
            </a:r>
            <a:r>
              <a:rPr lang="en-US" sz="2000">
                <a:solidFill>
                  <a:schemeClr val="dk1"/>
                </a:solidFill>
                <a:latin typeface="Calibri"/>
                <a:ea typeface="Calibri"/>
                <a:cs typeface="Calibri"/>
                <a:sym typeface="Calibri"/>
              </a:rPr>
              <a:t>Q</a:t>
            </a:r>
            <a:r>
              <a:rPr lang="en-US" sz="2000" b="0" i="0" u="none" strike="noStrike" cap="none">
                <a:solidFill>
                  <a:schemeClr val="dk1"/>
                </a:solidFill>
                <a:latin typeface="Calibri"/>
                <a:ea typeface="Calibri"/>
                <a:cs typeface="Calibri"/>
                <a:sym typeface="Calibri"/>
              </a:rPr>
              <a:t>ueryset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8.   For all quer</a:t>
            </a:r>
            <a:r>
              <a:rPr lang="en-US" sz="2000">
                <a:solidFill>
                  <a:schemeClr val="dk1"/>
                </a:solidFill>
                <a:latin typeface="Calibri"/>
                <a:ea typeface="Calibri"/>
                <a:cs typeface="Calibri"/>
                <a:sym typeface="Calibri"/>
              </a:rPr>
              <a:t>ies</a:t>
            </a:r>
            <a:r>
              <a:rPr lang="en-US" sz="2000" b="0" i="0" u="none" strike="noStrike" cap="none">
                <a:solidFill>
                  <a:schemeClr val="dk1"/>
                </a:solidFill>
                <a:latin typeface="Calibri"/>
                <a:ea typeface="Calibri"/>
                <a:cs typeface="Calibri"/>
                <a:sym typeface="Calibri"/>
              </a:rPr>
              <a:t> in </a:t>
            </a:r>
            <a:r>
              <a:rPr lang="en-US" sz="2000">
                <a:solidFill>
                  <a:schemeClr val="dk1"/>
                </a:solidFill>
                <a:latin typeface="Calibri"/>
                <a:ea typeface="Calibri"/>
                <a:cs typeface="Calibri"/>
                <a:sym typeface="Calibri"/>
              </a:rPr>
              <a:t>Q</a:t>
            </a:r>
            <a:r>
              <a:rPr lang="en-US" sz="2000" b="0" i="0" u="none" strike="noStrike" cap="none">
                <a:solidFill>
                  <a:schemeClr val="dk1"/>
                </a:solidFill>
                <a:latin typeface="Calibri"/>
                <a:ea typeface="Calibri"/>
                <a:cs typeface="Calibri"/>
                <a:sym typeface="Calibri"/>
              </a:rPr>
              <a:t>ueryset do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If Data Block = cold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Find out range from PSMA Lookup Table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Data Block scan on found range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Uncompress data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Scan uncompressed data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Else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Scan uncompressed data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End if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Query Output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End-for </a:t>
            </a:r>
            <a:endParaRPr/>
          </a:p>
          <a:p>
            <a:pPr marL="914400" marR="0" lvl="2" indent="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9.   Stop </a:t>
            </a:r>
            <a:endParaRPr/>
          </a:p>
        </p:txBody>
      </p:sp>
      <p:sp>
        <p:nvSpPr>
          <p:cNvPr id="165" name="Google Shape;165;p10"/>
          <p:cNvSpPr txBox="1"/>
          <p:nvPr/>
        </p:nvSpPr>
        <p:spPr>
          <a:xfrm>
            <a:off x="0" y="0"/>
            <a:ext cx="4945380" cy="626745"/>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i="0" u="none" strike="noStrike" cap="none">
                <a:solidFill>
                  <a:schemeClr val="lt1"/>
                </a:solidFill>
                <a:latin typeface="Calibri"/>
                <a:ea typeface="Calibri"/>
                <a:cs typeface="Calibri"/>
                <a:sym typeface="Calibri"/>
              </a:rPr>
              <a:t>Algorithm </a:t>
            </a:r>
            <a:r>
              <a:rPr lang="en-US" sz="3200" b="1">
                <a:solidFill>
                  <a:schemeClr val="lt1"/>
                </a:solidFill>
                <a:latin typeface="Calibri"/>
                <a:ea typeface="Calibri"/>
                <a:cs typeface="Calibri"/>
                <a:sym typeface="Calibri"/>
              </a:rPr>
              <a:t>II</a:t>
            </a:r>
            <a:endParaRPr sz="32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69"/>
        <p:cNvGrpSpPr/>
        <p:nvPr/>
      </p:nvGrpSpPr>
      <p:grpSpPr>
        <a:xfrm>
          <a:off x="0" y="0"/>
          <a:ext cx="0" cy="0"/>
          <a:chOff x="0" y="0"/>
          <a:chExt cx="0" cy="0"/>
        </a:xfrm>
      </p:grpSpPr>
      <p:sp>
        <p:nvSpPr>
          <p:cNvPr id="170" name="Google Shape;170;p11"/>
          <p:cNvSpPr txBox="1"/>
          <p:nvPr/>
        </p:nvSpPr>
        <p:spPr>
          <a:xfrm>
            <a:off x="9525" y="66675"/>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171" name="Google Shape;171;p11"/>
          <p:cNvSpPr txBox="1"/>
          <p:nvPr/>
        </p:nvSpPr>
        <p:spPr>
          <a:xfrm>
            <a:off x="0" y="0"/>
            <a:ext cx="4267200" cy="627018"/>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i="0" u="none" strike="noStrike" cap="none">
                <a:solidFill>
                  <a:schemeClr val="lt1"/>
                </a:solidFill>
                <a:latin typeface="Calibri"/>
                <a:ea typeface="Calibri"/>
                <a:cs typeface="Calibri"/>
                <a:sym typeface="Calibri"/>
              </a:rPr>
              <a:t>Experimental Setup</a:t>
            </a:r>
            <a:endParaRPr sz="3200" b="1" i="0" u="none" strike="noStrike" cap="none">
              <a:solidFill>
                <a:schemeClr val="lt1"/>
              </a:solidFill>
              <a:latin typeface="Calibri"/>
              <a:ea typeface="Calibri"/>
              <a:cs typeface="Calibri"/>
              <a:sym typeface="Calibri"/>
            </a:endParaRPr>
          </a:p>
        </p:txBody>
      </p:sp>
      <p:sp>
        <p:nvSpPr>
          <p:cNvPr id="172" name="Google Shape;172;p11"/>
          <p:cNvSpPr/>
          <p:nvPr/>
        </p:nvSpPr>
        <p:spPr>
          <a:xfrm>
            <a:off x="-86268" y="952130"/>
            <a:ext cx="8963891" cy="2000548"/>
          </a:xfrm>
          <a:prstGeom prst="rect">
            <a:avLst/>
          </a:prstGeom>
          <a:noFill/>
          <a:ln>
            <a:noFill/>
          </a:ln>
        </p:spPr>
        <p:txBody>
          <a:bodyPr spcFirstLastPara="1" wrap="square" lIns="91425" tIns="45700" rIns="91425" bIns="45700" anchor="t" anchorCtr="0">
            <a:spAutoFit/>
          </a:bodyPr>
          <a:lstStyle/>
          <a:p>
            <a:pPr marL="914400" marR="0" lvl="1" indent="-457200" algn="l" rtl="0">
              <a:spcBef>
                <a:spcPts val="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Dataset and Queryset</a:t>
            </a:r>
            <a:endParaRPr/>
          </a:p>
          <a:p>
            <a:pPr marL="457200" marR="0" lvl="1"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Calibri"/>
                <a:ea typeface="Calibri"/>
                <a:cs typeface="Calibri"/>
                <a:sym typeface="Calibri"/>
              </a:rPr>
              <a:t>	</a:t>
            </a:r>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Benchmark TPC-H </a:t>
            </a:r>
            <a:r>
              <a:rPr lang="en-US" sz="2000">
                <a:solidFill>
                  <a:schemeClr val="dk1"/>
                </a:solidFill>
                <a:latin typeface="Calibri"/>
                <a:ea typeface="Calibri"/>
                <a:cs typeface="Calibri"/>
                <a:sym typeface="Calibri"/>
              </a:rPr>
              <a:t>D</a:t>
            </a:r>
            <a:r>
              <a:rPr lang="en-US" sz="2000" b="0" i="0" u="none" strike="noStrike" cap="none">
                <a:solidFill>
                  <a:schemeClr val="dk1"/>
                </a:solidFill>
                <a:latin typeface="Calibri"/>
                <a:ea typeface="Calibri"/>
                <a:cs typeface="Calibri"/>
                <a:sym typeface="Calibri"/>
              </a:rPr>
              <a:t>ataset: Decision support benchmark </a:t>
            </a:r>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Business oriented queries </a:t>
            </a:r>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Size of the dataset  : 21 MB 	</a:t>
            </a:r>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No. of tuples : 0.2M</a:t>
            </a:r>
            <a:endParaRPr sz="2000" b="0" i="0" u="none" strike="noStrike" cap="none">
              <a:solidFill>
                <a:schemeClr val="dk1"/>
              </a:solidFill>
              <a:latin typeface="Calibri"/>
              <a:ea typeface="Calibri"/>
              <a:cs typeface="Calibri"/>
              <a:sym typeface="Calibri"/>
            </a:endParaRPr>
          </a:p>
        </p:txBody>
      </p:sp>
      <p:sp>
        <p:nvSpPr>
          <p:cNvPr id="173" name="Google Shape;173;p11"/>
          <p:cNvSpPr/>
          <p:nvPr/>
        </p:nvSpPr>
        <p:spPr>
          <a:xfrm>
            <a:off x="0" y="3023235"/>
            <a:ext cx="5211445" cy="2369880"/>
          </a:xfrm>
          <a:prstGeom prst="rect">
            <a:avLst/>
          </a:prstGeom>
          <a:noFill/>
          <a:ln>
            <a:noFill/>
          </a:ln>
        </p:spPr>
        <p:txBody>
          <a:bodyPr spcFirstLastPara="1" wrap="square" lIns="91425" tIns="45700" rIns="91425" bIns="45700" anchor="t" anchorCtr="0">
            <a:spAutoFit/>
          </a:bodyPr>
          <a:lstStyle/>
          <a:p>
            <a:pPr marL="914400" marR="0" lvl="1" indent="-419100" algn="l" rtl="0">
              <a:spcBef>
                <a:spcPts val="0"/>
              </a:spcBef>
              <a:spcAft>
                <a:spcPts val="0"/>
              </a:spcAft>
              <a:buClr>
                <a:schemeClr val="dk1"/>
              </a:buClr>
              <a:buSzPts val="600"/>
              <a:buFont typeface="Noto Sans Symbols"/>
              <a:buNone/>
            </a:pPr>
            <a:endParaRPr sz="600" b="0" i="0" u="none" strike="noStrike" cap="none">
              <a:solidFill>
                <a:schemeClr val="dk1"/>
              </a:solidFill>
              <a:latin typeface="Calibri"/>
              <a:ea typeface="Calibri"/>
              <a:cs typeface="Calibri"/>
              <a:sym typeface="Calibri"/>
            </a:endParaRPr>
          </a:p>
          <a:p>
            <a:pPr marL="914400" marR="0" lvl="1" indent="-419100" algn="l" rtl="0">
              <a:spcBef>
                <a:spcPts val="0"/>
              </a:spcBef>
              <a:spcAft>
                <a:spcPts val="0"/>
              </a:spcAft>
              <a:buClr>
                <a:schemeClr val="dk1"/>
              </a:buClr>
              <a:buSzPts val="600"/>
              <a:buFont typeface="Noto Sans Symbols"/>
              <a:buNone/>
            </a:pPr>
            <a:endParaRPr sz="600" b="0" i="0" u="none" strike="noStrike" cap="none">
              <a:solidFill>
                <a:schemeClr val="dk1"/>
              </a:solidFill>
              <a:latin typeface="Calibri"/>
              <a:ea typeface="Calibri"/>
              <a:cs typeface="Calibri"/>
              <a:sym typeface="Calibri"/>
            </a:endParaRPr>
          </a:p>
          <a:p>
            <a:pPr marL="914400" marR="0" lvl="1" indent="-457200" algn="l" rtl="0">
              <a:spcBef>
                <a:spcPts val="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Software and Hardware Setup</a:t>
            </a:r>
            <a:endParaRPr/>
          </a:p>
          <a:p>
            <a:pPr marL="1200150" marR="0" lvl="2" indent="-196850" algn="l" rtl="0">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RAM : 8 GB		</a:t>
            </a:r>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Processor : core i5</a:t>
            </a:r>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Hard Disk : 2TB</a:t>
            </a:r>
            <a:endParaRPr sz="2000" b="0" i="0" u="none" strike="noStrike" cap="none">
              <a:solidFill>
                <a:schemeClr val="dk1"/>
              </a:solidFill>
              <a:latin typeface="Calibri"/>
              <a:ea typeface="Calibri"/>
              <a:cs typeface="Calibri"/>
              <a:sym typeface="Calibri"/>
            </a:endParaRPr>
          </a:p>
          <a:p>
            <a:pPr marL="914400" marR="0" lvl="2" indent="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 name="Google Shape;174;p11"/>
          <p:cNvSpPr/>
          <p:nvPr/>
        </p:nvSpPr>
        <p:spPr>
          <a:xfrm>
            <a:off x="92" y="4823982"/>
            <a:ext cx="10751035" cy="1692771"/>
          </a:xfrm>
          <a:prstGeom prst="rect">
            <a:avLst/>
          </a:prstGeom>
          <a:noFill/>
          <a:ln>
            <a:noFill/>
          </a:ln>
        </p:spPr>
        <p:txBody>
          <a:bodyPr spcFirstLastPara="1" wrap="square" lIns="91425" tIns="45700" rIns="91425" bIns="45700" anchor="t" anchorCtr="0">
            <a:spAutoFit/>
          </a:bodyPr>
          <a:lstStyle/>
          <a:p>
            <a:pPr marL="914400" marR="0" lvl="1" indent="-406400" algn="l" rtl="0">
              <a:spcBef>
                <a:spcPts val="0"/>
              </a:spcBef>
              <a:spcAft>
                <a:spcPts val="0"/>
              </a:spcAft>
              <a:buClr>
                <a:schemeClr val="dk1"/>
              </a:buClr>
              <a:buSzPts val="800"/>
              <a:buFont typeface="Noto Sans Symbols"/>
              <a:buNone/>
            </a:pPr>
            <a:endParaRPr sz="800" b="0" i="0" u="none" strike="noStrike" cap="none">
              <a:solidFill>
                <a:schemeClr val="dk1"/>
              </a:solidFill>
              <a:latin typeface="Calibri"/>
              <a:ea typeface="Calibri"/>
              <a:cs typeface="Calibri"/>
              <a:sym typeface="Calibri"/>
            </a:endParaRPr>
          </a:p>
          <a:p>
            <a:pPr marL="914400" marR="0" lvl="1" indent="-406400" algn="l" rtl="0">
              <a:spcBef>
                <a:spcPts val="0"/>
              </a:spcBef>
              <a:spcAft>
                <a:spcPts val="0"/>
              </a:spcAft>
              <a:buClr>
                <a:schemeClr val="dk1"/>
              </a:buClr>
              <a:buSzPts val="800"/>
              <a:buFont typeface="Noto Sans Symbols"/>
              <a:buNone/>
            </a:pPr>
            <a:endParaRPr sz="800" b="0" i="0" u="none" strike="noStrike" cap="none">
              <a:solidFill>
                <a:schemeClr val="dk1"/>
              </a:solidFill>
              <a:latin typeface="Calibri"/>
              <a:ea typeface="Calibri"/>
              <a:cs typeface="Calibri"/>
              <a:sym typeface="Calibri"/>
            </a:endParaRPr>
          </a:p>
          <a:p>
            <a:pPr marL="914400" marR="0" lvl="1" indent="-406400" algn="l" rtl="0">
              <a:spcBef>
                <a:spcPts val="0"/>
              </a:spcBef>
              <a:spcAft>
                <a:spcPts val="0"/>
              </a:spcAft>
              <a:buClr>
                <a:schemeClr val="dk1"/>
              </a:buClr>
              <a:buSzPts val="800"/>
              <a:buFont typeface="Noto Sans Symbols"/>
              <a:buNone/>
            </a:pPr>
            <a:endParaRPr sz="800" b="0" i="0" u="none" strike="noStrike" cap="none">
              <a:solidFill>
                <a:schemeClr val="dk1"/>
              </a:solidFill>
              <a:latin typeface="Calibri"/>
              <a:ea typeface="Calibri"/>
              <a:cs typeface="Calibri"/>
              <a:sym typeface="Calibri"/>
            </a:endParaRPr>
          </a:p>
          <a:p>
            <a:pPr marL="914400" marR="0" lvl="1" indent="-457200" algn="l" rtl="0">
              <a:spcBef>
                <a:spcPts val="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Evaluation Parameters</a:t>
            </a:r>
            <a:endParaRPr/>
          </a:p>
          <a:p>
            <a:pPr marL="1200150" marR="0" lvl="2" indent="-196850" algn="l" rtl="0">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Algorithm Execution Time (AET): Calculates execution time of each algorithm. </a:t>
            </a:r>
            <a:endParaRPr/>
          </a:p>
          <a:p>
            <a:pPr marL="1200150" marR="0" lvl="4"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Query Execution Time (QET):  Calculates execution time of each query</a:t>
            </a: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175" name="Google Shape;175;p11"/>
          <p:cNvSpPr/>
          <p:nvPr/>
        </p:nvSpPr>
        <p:spPr>
          <a:xfrm>
            <a:off x="5220878" y="3211461"/>
            <a:ext cx="6478905" cy="1846659"/>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1200150" marR="0" lvl="2"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PostgreSQL : 10.14	</a:t>
            </a:r>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Python : 3.9</a:t>
            </a:r>
            <a:endParaRPr sz="2000" b="0" i="0" u="none" strike="noStrike" cap="none">
              <a:solidFill>
                <a:schemeClr val="dk1"/>
              </a:solidFill>
              <a:latin typeface="Calibri"/>
              <a:ea typeface="Calibri"/>
              <a:cs typeface="Calibri"/>
              <a:sym typeface="Calibri"/>
            </a:endParaRPr>
          </a:p>
          <a:p>
            <a:pPr marL="1200150" marR="0" lvl="2" indent="-28575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Additional modules : psycopg2,matplotlib</a:t>
            </a:r>
            <a:endParaRPr/>
          </a:p>
          <a:p>
            <a:pPr marL="914400" marR="0" lvl="2" indent="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79"/>
        <p:cNvGrpSpPr/>
        <p:nvPr/>
      </p:nvGrpSpPr>
      <p:grpSpPr>
        <a:xfrm>
          <a:off x="0" y="0"/>
          <a:ext cx="0" cy="0"/>
          <a:chOff x="0" y="0"/>
          <a:chExt cx="0" cy="0"/>
        </a:xfrm>
      </p:grpSpPr>
      <p:sp>
        <p:nvSpPr>
          <p:cNvPr id="180" name="Google Shape;180;p12"/>
          <p:cNvSpPr txBox="1"/>
          <p:nvPr/>
        </p:nvSpPr>
        <p:spPr>
          <a:xfrm>
            <a:off x="9525" y="66675"/>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181" name="Google Shape;181;p12"/>
          <p:cNvSpPr txBox="1"/>
          <p:nvPr/>
        </p:nvSpPr>
        <p:spPr>
          <a:xfrm>
            <a:off x="0" y="0"/>
            <a:ext cx="4267200" cy="627018"/>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i="0" u="none" strike="noStrike" cap="none">
                <a:solidFill>
                  <a:schemeClr val="lt1"/>
                </a:solidFill>
                <a:latin typeface="Calibri"/>
                <a:ea typeface="Calibri"/>
                <a:cs typeface="Calibri"/>
                <a:sym typeface="Calibri"/>
              </a:rPr>
              <a:t>Block Diagram</a:t>
            </a:r>
            <a:endParaRPr sz="3200" b="1" i="0" u="none" strike="noStrike" cap="none">
              <a:solidFill>
                <a:schemeClr val="lt1"/>
              </a:solidFill>
              <a:latin typeface="Calibri"/>
              <a:ea typeface="Calibri"/>
              <a:cs typeface="Calibri"/>
              <a:sym typeface="Calibri"/>
            </a:endParaRPr>
          </a:p>
        </p:txBody>
      </p:sp>
      <p:pic>
        <p:nvPicPr>
          <p:cNvPr id="182" name="Google Shape;182;p12"/>
          <p:cNvPicPr preferRelativeResize="0"/>
          <p:nvPr/>
        </p:nvPicPr>
        <p:blipFill rotWithShape="1">
          <a:blip r:embed="rId3">
            <a:alphaModFix/>
          </a:blip>
          <a:srcRect/>
          <a:stretch/>
        </p:blipFill>
        <p:spPr>
          <a:xfrm>
            <a:off x="1259938" y="652525"/>
            <a:ext cx="10408824" cy="5832850"/>
          </a:xfrm>
          <a:prstGeom prst="rect">
            <a:avLst/>
          </a:prstGeom>
          <a:noFill/>
          <a:ln w="15875" cap="flat" cmpd="sng">
            <a:solidFill>
              <a:srgbClr val="002060"/>
            </a:solidFill>
            <a:prstDash val="solid"/>
            <a:round/>
            <a:headEnd type="none" w="sm" len="sm"/>
            <a:tailEnd type="none" w="sm" len="sm"/>
          </a:ln>
        </p:spPr>
      </p:pic>
      <p:sp>
        <p:nvSpPr>
          <p:cNvPr id="183" name="Google Shape;183;p12"/>
          <p:cNvSpPr txBox="1"/>
          <p:nvPr/>
        </p:nvSpPr>
        <p:spPr>
          <a:xfrm>
            <a:off x="5384800" y="6510875"/>
            <a:ext cx="2159100" cy="4002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Fig.4. Block Diagram</a:t>
            </a:r>
            <a:endParaRPr>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87"/>
        <p:cNvGrpSpPr/>
        <p:nvPr/>
      </p:nvGrpSpPr>
      <p:grpSpPr>
        <a:xfrm>
          <a:off x="0" y="0"/>
          <a:ext cx="0" cy="0"/>
          <a:chOff x="0" y="0"/>
          <a:chExt cx="0" cy="0"/>
        </a:xfrm>
      </p:grpSpPr>
      <p:sp>
        <p:nvSpPr>
          <p:cNvPr id="188" name="Google Shape;188;p13"/>
          <p:cNvSpPr txBox="1"/>
          <p:nvPr/>
        </p:nvSpPr>
        <p:spPr>
          <a:xfrm>
            <a:off x="0" y="9525"/>
            <a:ext cx="12192000" cy="670687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189" name="Google Shape;189;p13"/>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chemeClr val="lt1"/>
              </a:buClr>
              <a:buSzPct val="100000"/>
              <a:buFont typeface="Calibri"/>
              <a:buNone/>
            </a:pPr>
            <a:r>
              <a:rPr lang="en-US" sz="3200" b="1">
                <a:solidFill>
                  <a:schemeClr val="lt1"/>
                </a:solidFill>
                <a:latin typeface="Calibri"/>
                <a:ea typeface="Calibri"/>
                <a:cs typeface="Calibri"/>
                <a:sym typeface="Calibri"/>
              </a:rPr>
              <a:t>Experimental </a:t>
            </a:r>
            <a:r>
              <a:rPr lang="en-US" sz="3200" b="1" i="0" u="none" strike="noStrike" cap="none">
                <a:solidFill>
                  <a:schemeClr val="lt1"/>
                </a:solidFill>
                <a:latin typeface="Calibri"/>
                <a:ea typeface="Calibri"/>
                <a:cs typeface="Calibri"/>
                <a:sym typeface="Calibri"/>
              </a:rPr>
              <a:t>Results I </a:t>
            </a:r>
            <a:endParaRPr sz="3200" b="1" i="0" u="none" strike="noStrike" cap="none">
              <a:solidFill>
                <a:schemeClr val="lt1"/>
              </a:solidFill>
              <a:latin typeface="Calibri"/>
              <a:ea typeface="Calibri"/>
              <a:cs typeface="Calibri"/>
              <a:sym typeface="Calibri"/>
            </a:endParaRPr>
          </a:p>
        </p:txBody>
      </p:sp>
      <p:sp>
        <p:nvSpPr>
          <p:cNvPr id="190" name="Google Shape;190;p13"/>
          <p:cNvSpPr/>
          <p:nvPr/>
        </p:nvSpPr>
        <p:spPr>
          <a:xfrm>
            <a:off x="-86276" y="952125"/>
            <a:ext cx="5555700" cy="892500"/>
          </a:xfrm>
          <a:prstGeom prst="rect">
            <a:avLst/>
          </a:prstGeom>
          <a:noFill/>
          <a:ln>
            <a:noFill/>
          </a:ln>
        </p:spPr>
        <p:txBody>
          <a:bodyPr spcFirstLastPara="1" wrap="square" lIns="91425" tIns="45700" rIns="91425" bIns="45700" anchor="t" anchorCtr="0">
            <a:spAutoFit/>
          </a:bodyPr>
          <a:lstStyle/>
          <a:p>
            <a:pPr marL="914400" marR="0" lvl="1" indent="-457200" algn="l" rtl="0">
              <a:spcBef>
                <a:spcPts val="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PSMA Lookup Table </a:t>
            </a:r>
            <a:endParaRPr sz="26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2600" b="0" i="0" u="none" strike="noStrike" cap="none">
                <a:solidFill>
                  <a:schemeClr val="dk1"/>
                </a:solidFill>
                <a:latin typeface="Calibri"/>
                <a:ea typeface="Calibri"/>
                <a:cs typeface="Calibri"/>
                <a:sym typeface="Calibri"/>
              </a:rPr>
              <a:t>       Implementation</a:t>
            </a:r>
            <a:endParaRPr sz="2600" b="0" i="0" u="none" strike="noStrike" cap="none">
              <a:solidFill>
                <a:schemeClr val="dk1"/>
              </a:solidFill>
              <a:latin typeface="Calibri"/>
              <a:ea typeface="Calibri"/>
              <a:cs typeface="Calibri"/>
              <a:sym typeface="Calibri"/>
            </a:endParaRPr>
          </a:p>
        </p:txBody>
      </p:sp>
      <p:sp>
        <p:nvSpPr>
          <p:cNvPr id="191" name="Google Shape;191;p13"/>
          <p:cNvSpPr/>
          <p:nvPr/>
        </p:nvSpPr>
        <p:spPr>
          <a:xfrm>
            <a:off x="66132" y="5066925"/>
            <a:ext cx="8963891" cy="368300"/>
          </a:xfrm>
          <a:prstGeom prst="rect">
            <a:avLst/>
          </a:prstGeom>
          <a:noFill/>
          <a:ln>
            <a:noFill/>
          </a:ln>
        </p:spPr>
        <p:txBody>
          <a:bodyPr spcFirstLastPara="1" wrap="square" lIns="91425" tIns="45700" rIns="91425" bIns="45700" anchor="t" anchorCtr="0">
            <a:spAutoFit/>
          </a:bodyPr>
          <a:lstStyle/>
          <a:p>
            <a:pPr marL="914400" marR="0" lvl="1" indent="-34290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pic>
        <p:nvPicPr>
          <p:cNvPr id="192" name="Google Shape;192;p13"/>
          <p:cNvPicPr preferRelativeResize="0"/>
          <p:nvPr/>
        </p:nvPicPr>
        <p:blipFill rotWithShape="1">
          <a:blip r:embed="rId3">
            <a:alphaModFix/>
          </a:blip>
          <a:srcRect l="712" r="-1"/>
          <a:stretch/>
        </p:blipFill>
        <p:spPr>
          <a:xfrm>
            <a:off x="5842000" y="209562"/>
            <a:ext cx="5751925" cy="5892375"/>
          </a:xfrm>
          <a:prstGeom prst="rect">
            <a:avLst/>
          </a:prstGeom>
          <a:noFill/>
          <a:ln w="15875" cap="flat" cmpd="sng">
            <a:solidFill>
              <a:srgbClr val="002060"/>
            </a:solidFill>
            <a:prstDash val="solid"/>
            <a:round/>
            <a:headEnd type="none" w="sm" len="sm"/>
            <a:tailEnd type="none" w="sm" len="sm"/>
          </a:ln>
        </p:spPr>
      </p:pic>
      <p:sp>
        <p:nvSpPr>
          <p:cNvPr id="193" name="Google Shape;193;p13"/>
          <p:cNvSpPr txBox="1"/>
          <p:nvPr/>
        </p:nvSpPr>
        <p:spPr>
          <a:xfrm>
            <a:off x="891135" y="2186257"/>
            <a:ext cx="3350895"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For each delta value as  index, it contains:</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offset</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limit</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no_of_records</a:t>
            </a:r>
            <a:endParaRPr sz="2000">
              <a:solidFill>
                <a:schemeClr val="dk1"/>
              </a:solidFill>
              <a:latin typeface="Calibri"/>
              <a:ea typeface="Calibri"/>
              <a:cs typeface="Calibri"/>
              <a:sym typeface="Calibri"/>
            </a:endParaRPr>
          </a:p>
        </p:txBody>
      </p:sp>
      <p:sp>
        <p:nvSpPr>
          <p:cNvPr id="194" name="Google Shape;194;p13"/>
          <p:cNvSpPr txBox="1"/>
          <p:nvPr/>
        </p:nvSpPr>
        <p:spPr>
          <a:xfrm>
            <a:off x="7823200" y="6206075"/>
            <a:ext cx="2159100" cy="6156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smtClean="0">
                <a:latin typeface="Calibri"/>
                <a:ea typeface="Calibri"/>
                <a:cs typeface="Calibri"/>
                <a:sym typeface="Calibri"/>
              </a:rPr>
              <a:t>Fig.5. </a:t>
            </a:r>
            <a:r>
              <a:rPr lang="en-US" dirty="0">
                <a:latin typeface="Calibri"/>
                <a:ea typeface="Calibri"/>
                <a:cs typeface="Calibri"/>
                <a:sym typeface="Calibri"/>
              </a:rPr>
              <a:t>PSMA Lookup Table Implementation</a:t>
            </a:r>
            <a:endParaRPr dirty="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98"/>
        <p:cNvGrpSpPr/>
        <p:nvPr/>
      </p:nvGrpSpPr>
      <p:grpSpPr>
        <a:xfrm>
          <a:off x="0" y="0"/>
          <a:ext cx="0" cy="0"/>
          <a:chOff x="0" y="0"/>
          <a:chExt cx="0" cy="0"/>
        </a:xfrm>
      </p:grpSpPr>
      <p:sp>
        <p:nvSpPr>
          <p:cNvPr id="199" name="Google Shape;199;p14"/>
          <p:cNvSpPr txBox="1"/>
          <p:nvPr/>
        </p:nvSpPr>
        <p:spPr>
          <a:xfrm>
            <a:off x="0" y="9525"/>
            <a:ext cx="12192000" cy="670687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u="sng">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200" name="Google Shape;200;p14"/>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fontScale="85000" lnSpcReduction="10000"/>
          </a:bodyPr>
          <a:lstStyle/>
          <a:p>
            <a:pPr marL="0" lvl="0" indent="0" algn="ctr" rtl="0">
              <a:lnSpc>
                <a:spcPct val="90000"/>
              </a:lnSpc>
              <a:spcBef>
                <a:spcPts val="0"/>
              </a:spcBef>
              <a:spcAft>
                <a:spcPts val="0"/>
              </a:spcAft>
              <a:buClr>
                <a:schemeClr val="lt1"/>
              </a:buClr>
              <a:buSzPct val="100000"/>
              <a:buFont typeface="Calibri"/>
              <a:buNone/>
            </a:pPr>
            <a:r>
              <a:rPr lang="en-US" sz="3200" b="1">
                <a:solidFill>
                  <a:schemeClr val="lt1"/>
                </a:solidFill>
                <a:latin typeface="Calibri"/>
                <a:ea typeface="Calibri"/>
                <a:cs typeface="Calibri"/>
                <a:sym typeface="Calibri"/>
              </a:rPr>
              <a:t>Experimental Results II  </a:t>
            </a:r>
            <a:endParaRPr sz="3200" b="1">
              <a:solidFill>
                <a:schemeClr val="lt1"/>
              </a:solidFill>
              <a:latin typeface="Calibri"/>
              <a:ea typeface="Calibri"/>
              <a:cs typeface="Calibri"/>
              <a:sym typeface="Calibri"/>
            </a:endParaRPr>
          </a:p>
        </p:txBody>
      </p:sp>
      <p:sp>
        <p:nvSpPr>
          <p:cNvPr id="201" name="Google Shape;201;p14"/>
          <p:cNvSpPr/>
          <p:nvPr/>
        </p:nvSpPr>
        <p:spPr>
          <a:xfrm>
            <a:off x="0" y="1195657"/>
            <a:ext cx="8964000" cy="492300"/>
          </a:xfrm>
          <a:prstGeom prst="rect">
            <a:avLst/>
          </a:prstGeom>
          <a:noFill/>
          <a:ln>
            <a:noFill/>
          </a:ln>
        </p:spPr>
        <p:txBody>
          <a:bodyPr spcFirstLastPara="1" wrap="square" lIns="91425" tIns="45700" rIns="91425" bIns="45700" anchor="t" anchorCtr="0">
            <a:spAutoFit/>
          </a:bodyPr>
          <a:lstStyle/>
          <a:p>
            <a:pPr marL="914400" marR="0" lvl="1" indent="-457200" algn="l" rtl="0">
              <a:spcBef>
                <a:spcPts val="0"/>
              </a:spcBef>
              <a:spcAft>
                <a:spcPts val="0"/>
              </a:spcAft>
              <a:buClr>
                <a:schemeClr val="dk1"/>
              </a:buClr>
              <a:buSzPts val="2600"/>
              <a:buFont typeface="Noto Sans Symbols"/>
              <a:buChar char="❖"/>
            </a:pPr>
            <a:r>
              <a:rPr lang="en-US" sz="2600">
                <a:solidFill>
                  <a:schemeClr val="dk1"/>
                </a:solidFill>
                <a:latin typeface="Calibri"/>
                <a:ea typeface="Calibri"/>
                <a:cs typeface="Calibri"/>
                <a:sym typeface="Calibri"/>
              </a:rPr>
              <a:t>Query Execution (OLAP-Q3)</a:t>
            </a:r>
            <a:endParaRPr sz="2600">
              <a:solidFill>
                <a:schemeClr val="dk1"/>
              </a:solidFill>
              <a:latin typeface="Calibri"/>
              <a:ea typeface="Calibri"/>
              <a:cs typeface="Calibri"/>
              <a:sym typeface="Calibri"/>
            </a:endParaRPr>
          </a:p>
        </p:txBody>
      </p:sp>
      <p:sp>
        <p:nvSpPr>
          <p:cNvPr id="202" name="Google Shape;202;p14"/>
          <p:cNvSpPr/>
          <p:nvPr/>
        </p:nvSpPr>
        <p:spPr>
          <a:xfrm>
            <a:off x="66132" y="5066925"/>
            <a:ext cx="8963891" cy="368300"/>
          </a:xfrm>
          <a:prstGeom prst="rect">
            <a:avLst/>
          </a:prstGeom>
          <a:noFill/>
          <a:ln>
            <a:noFill/>
          </a:ln>
        </p:spPr>
        <p:txBody>
          <a:bodyPr spcFirstLastPara="1" wrap="square" lIns="91425" tIns="45700" rIns="91425" bIns="45700" anchor="t" anchorCtr="0">
            <a:spAutoFit/>
          </a:bodyPr>
          <a:lstStyle/>
          <a:p>
            <a:pPr marL="914400" marR="0" lvl="1" indent="-34290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203" name="Google Shape;203;p14"/>
          <p:cNvSpPr txBox="1"/>
          <p:nvPr/>
        </p:nvSpPr>
        <p:spPr>
          <a:xfrm>
            <a:off x="984159" y="1944536"/>
            <a:ext cx="243791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smtClean="0">
                <a:solidFill>
                  <a:schemeClr val="dk1"/>
                </a:solidFill>
                <a:latin typeface="Calibri"/>
                <a:ea typeface="Calibri"/>
                <a:cs typeface="Calibri"/>
                <a:sym typeface="Calibri"/>
              </a:rPr>
              <a:t>Query 3 will be performed on only on </a:t>
            </a:r>
            <a:r>
              <a:rPr lang="en-IN" sz="2000" dirty="0" err="1" smtClean="0">
                <a:solidFill>
                  <a:schemeClr val="dk1"/>
                </a:solidFill>
                <a:latin typeface="Calibri"/>
                <a:ea typeface="Calibri"/>
                <a:cs typeface="Calibri"/>
                <a:sym typeface="Calibri"/>
              </a:rPr>
              <a:t>Lineitem_Hot</a:t>
            </a:r>
            <a:r>
              <a:rPr lang="en-IN" sz="2000" dirty="0" smtClean="0">
                <a:solidFill>
                  <a:schemeClr val="dk1"/>
                </a:solidFill>
                <a:latin typeface="Calibri"/>
                <a:ea typeface="Calibri"/>
                <a:cs typeface="Calibri"/>
                <a:sym typeface="Calibri"/>
              </a:rPr>
              <a:t> Table</a:t>
            </a:r>
            <a:endParaRPr sz="2000" dirty="0">
              <a:solidFill>
                <a:schemeClr val="dk1"/>
              </a:solidFill>
              <a:latin typeface="Calibri"/>
              <a:ea typeface="Calibri"/>
              <a:cs typeface="Calibri"/>
              <a:sym typeface="Calibri"/>
            </a:endParaRPr>
          </a:p>
        </p:txBody>
      </p:sp>
      <p:pic>
        <p:nvPicPr>
          <p:cNvPr id="204" name="Google Shape;204;p14"/>
          <p:cNvPicPr preferRelativeResize="0"/>
          <p:nvPr/>
        </p:nvPicPr>
        <p:blipFill rotWithShape="1">
          <a:blip r:embed="rId3">
            <a:alphaModFix/>
          </a:blip>
          <a:srcRect b="5456"/>
          <a:stretch/>
        </p:blipFill>
        <p:spPr>
          <a:xfrm>
            <a:off x="4093210" y="1747630"/>
            <a:ext cx="7959854" cy="4233028"/>
          </a:xfrm>
          <a:prstGeom prst="rect">
            <a:avLst/>
          </a:prstGeom>
          <a:noFill/>
          <a:ln w="12700" cap="flat" cmpd="sng">
            <a:solidFill>
              <a:srgbClr val="002060"/>
            </a:solidFill>
            <a:prstDash val="solid"/>
            <a:round/>
            <a:headEnd type="none" w="sm" len="sm"/>
            <a:tailEnd type="none" w="sm" len="sm"/>
          </a:ln>
        </p:spPr>
      </p:pic>
      <p:sp>
        <p:nvSpPr>
          <p:cNvPr id="205" name="Google Shape;205;p14"/>
          <p:cNvSpPr txBox="1"/>
          <p:nvPr/>
        </p:nvSpPr>
        <p:spPr>
          <a:xfrm>
            <a:off x="7366000" y="6129875"/>
            <a:ext cx="2159100" cy="4002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smtClean="0">
                <a:latin typeface="Calibri"/>
                <a:ea typeface="Calibri"/>
                <a:cs typeface="Calibri"/>
                <a:sym typeface="Calibri"/>
              </a:rPr>
              <a:t>Fig.6. </a:t>
            </a:r>
            <a:r>
              <a:rPr lang="en-US" dirty="0">
                <a:latin typeface="Calibri"/>
                <a:ea typeface="Calibri"/>
                <a:cs typeface="Calibri"/>
                <a:sym typeface="Calibri"/>
              </a:rPr>
              <a:t>QET</a:t>
            </a:r>
            <a:endParaRPr dirty="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98"/>
        <p:cNvGrpSpPr/>
        <p:nvPr/>
      </p:nvGrpSpPr>
      <p:grpSpPr>
        <a:xfrm>
          <a:off x="0" y="0"/>
          <a:ext cx="0" cy="0"/>
          <a:chOff x="0" y="0"/>
          <a:chExt cx="0" cy="0"/>
        </a:xfrm>
      </p:grpSpPr>
      <p:sp>
        <p:nvSpPr>
          <p:cNvPr id="199" name="Google Shape;199;p14"/>
          <p:cNvSpPr txBox="1"/>
          <p:nvPr/>
        </p:nvSpPr>
        <p:spPr>
          <a:xfrm>
            <a:off x="0" y="9525"/>
            <a:ext cx="12192000" cy="670687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u="sng">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200" name="Google Shape;200;p14"/>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fontScale="85000" lnSpcReduction="10000"/>
          </a:bodyPr>
          <a:lstStyle/>
          <a:p>
            <a:pPr marL="0" lvl="0" indent="0" algn="ctr" rtl="0">
              <a:lnSpc>
                <a:spcPct val="90000"/>
              </a:lnSpc>
              <a:spcBef>
                <a:spcPts val="0"/>
              </a:spcBef>
              <a:spcAft>
                <a:spcPts val="0"/>
              </a:spcAft>
              <a:buClr>
                <a:schemeClr val="lt1"/>
              </a:buClr>
              <a:buSzPct val="100000"/>
              <a:buFont typeface="Calibri"/>
              <a:buNone/>
            </a:pPr>
            <a:r>
              <a:rPr lang="en-US" sz="3200" b="1">
                <a:solidFill>
                  <a:schemeClr val="lt1"/>
                </a:solidFill>
                <a:latin typeface="Calibri"/>
                <a:ea typeface="Calibri"/>
                <a:cs typeface="Calibri"/>
                <a:sym typeface="Calibri"/>
              </a:rPr>
              <a:t>Experimental Results II  </a:t>
            </a:r>
            <a:endParaRPr sz="3200" b="1">
              <a:solidFill>
                <a:schemeClr val="lt1"/>
              </a:solidFill>
              <a:latin typeface="Calibri"/>
              <a:ea typeface="Calibri"/>
              <a:cs typeface="Calibri"/>
              <a:sym typeface="Calibri"/>
            </a:endParaRPr>
          </a:p>
        </p:txBody>
      </p:sp>
      <p:sp>
        <p:nvSpPr>
          <p:cNvPr id="201" name="Google Shape;201;p14"/>
          <p:cNvSpPr/>
          <p:nvPr/>
        </p:nvSpPr>
        <p:spPr>
          <a:xfrm>
            <a:off x="0" y="1195657"/>
            <a:ext cx="8964000" cy="492300"/>
          </a:xfrm>
          <a:prstGeom prst="rect">
            <a:avLst/>
          </a:prstGeom>
          <a:noFill/>
          <a:ln>
            <a:noFill/>
          </a:ln>
        </p:spPr>
        <p:txBody>
          <a:bodyPr spcFirstLastPara="1" wrap="square" lIns="91425" tIns="45700" rIns="91425" bIns="45700" anchor="t" anchorCtr="0">
            <a:spAutoFit/>
          </a:bodyPr>
          <a:lstStyle/>
          <a:p>
            <a:pPr marL="914400" marR="0" lvl="1" indent="-457200" algn="l" rtl="0">
              <a:spcBef>
                <a:spcPts val="0"/>
              </a:spcBef>
              <a:spcAft>
                <a:spcPts val="0"/>
              </a:spcAft>
              <a:buClr>
                <a:schemeClr val="dk1"/>
              </a:buClr>
              <a:buSzPts val="2600"/>
              <a:buFont typeface="Noto Sans Symbols"/>
              <a:buChar char="❖"/>
            </a:pPr>
            <a:r>
              <a:rPr lang="en-US" sz="2600" dirty="0">
                <a:solidFill>
                  <a:schemeClr val="dk1"/>
                </a:solidFill>
                <a:latin typeface="Calibri"/>
                <a:ea typeface="Calibri"/>
                <a:cs typeface="Calibri"/>
                <a:sym typeface="Calibri"/>
              </a:rPr>
              <a:t>Query Execution (</a:t>
            </a:r>
            <a:r>
              <a:rPr lang="en-US" sz="2600" dirty="0" smtClean="0">
                <a:solidFill>
                  <a:schemeClr val="dk1"/>
                </a:solidFill>
                <a:latin typeface="Calibri"/>
                <a:ea typeface="Calibri"/>
                <a:cs typeface="Calibri"/>
                <a:sym typeface="Calibri"/>
              </a:rPr>
              <a:t>OLAP-Q9)</a:t>
            </a:r>
            <a:endParaRPr sz="2600" dirty="0">
              <a:solidFill>
                <a:schemeClr val="dk1"/>
              </a:solidFill>
              <a:latin typeface="Calibri"/>
              <a:ea typeface="Calibri"/>
              <a:cs typeface="Calibri"/>
              <a:sym typeface="Calibri"/>
            </a:endParaRPr>
          </a:p>
        </p:txBody>
      </p:sp>
      <p:sp>
        <p:nvSpPr>
          <p:cNvPr id="202" name="Google Shape;202;p14"/>
          <p:cNvSpPr/>
          <p:nvPr/>
        </p:nvSpPr>
        <p:spPr>
          <a:xfrm>
            <a:off x="66132" y="5066925"/>
            <a:ext cx="8963891" cy="368300"/>
          </a:xfrm>
          <a:prstGeom prst="rect">
            <a:avLst/>
          </a:prstGeom>
          <a:noFill/>
          <a:ln>
            <a:noFill/>
          </a:ln>
        </p:spPr>
        <p:txBody>
          <a:bodyPr spcFirstLastPara="1" wrap="square" lIns="91425" tIns="45700" rIns="91425" bIns="45700" anchor="t" anchorCtr="0">
            <a:spAutoFit/>
          </a:bodyPr>
          <a:lstStyle/>
          <a:p>
            <a:pPr marL="914400" marR="0" lvl="1" indent="-34290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205" name="Google Shape;205;p14"/>
          <p:cNvSpPr txBox="1"/>
          <p:nvPr/>
        </p:nvSpPr>
        <p:spPr>
          <a:xfrm>
            <a:off x="7366000" y="6129875"/>
            <a:ext cx="2159100" cy="4002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smtClean="0">
                <a:latin typeface="Calibri"/>
                <a:ea typeface="Calibri"/>
                <a:cs typeface="Calibri"/>
                <a:sym typeface="Calibri"/>
              </a:rPr>
              <a:t>Fig.7. </a:t>
            </a:r>
            <a:r>
              <a:rPr lang="en-US" dirty="0">
                <a:latin typeface="Calibri"/>
                <a:ea typeface="Calibri"/>
                <a:cs typeface="Calibri"/>
                <a:sym typeface="Calibri"/>
              </a:rPr>
              <a:t>QET</a:t>
            </a:r>
            <a:endParaRPr dirty="0">
              <a:latin typeface="Calibri"/>
              <a:ea typeface="Calibri"/>
              <a:cs typeface="Calibri"/>
              <a:sym typeface="Calibri"/>
            </a:endParaRPr>
          </a:p>
        </p:txBody>
      </p:sp>
      <p:sp>
        <p:nvSpPr>
          <p:cNvPr id="9" name="Google Shape;203;p14"/>
          <p:cNvSpPr txBox="1"/>
          <p:nvPr/>
        </p:nvSpPr>
        <p:spPr>
          <a:xfrm>
            <a:off x="956449" y="1813150"/>
            <a:ext cx="335100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smtClean="0">
                <a:solidFill>
                  <a:schemeClr val="dk1"/>
                </a:solidFill>
                <a:latin typeface="Calibri"/>
                <a:ea typeface="Calibri"/>
                <a:cs typeface="Calibri"/>
                <a:sym typeface="Calibri"/>
              </a:rPr>
              <a:t>Query 9 will be performed on </a:t>
            </a:r>
            <a:r>
              <a:rPr lang="en-IN" sz="2000" dirty="0" smtClean="0">
                <a:solidFill>
                  <a:schemeClr val="dk1"/>
                </a:solidFill>
                <a:latin typeface="Calibri"/>
                <a:ea typeface="Calibri"/>
                <a:cs typeface="Calibri"/>
                <a:sym typeface="Calibri"/>
              </a:rPr>
              <a:t>both</a:t>
            </a:r>
            <a:r>
              <a:rPr lang="en-IN" sz="2000" dirty="0" smtClean="0">
                <a:solidFill>
                  <a:schemeClr val="dk1"/>
                </a:solidFill>
                <a:latin typeface="Calibri"/>
                <a:ea typeface="Calibri"/>
                <a:cs typeface="Calibri"/>
                <a:sym typeface="Calibri"/>
              </a:rPr>
              <a:t> </a:t>
            </a:r>
            <a:r>
              <a:rPr lang="en-IN" sz="2000" dirty="0" err="1" smtClean="0">
                <a:solidFill>
                  <a:schemeClr val="dk1"/>
                </a:solidFill>
                <a:latin typeface="Calibri"/>
                <a:ea typeface="Calibri"/>
                <a:cs typeface="Calibri"/>
                <a:sym typeface="Calibri"/>
              </a:rPr>
              <a:t>Lineitem_Hot</a:t>
            </a:r>
            <a:r>
              <a:rPr lang="en-IN" sz="2000" dirty="0" smtClean="0">
                <a:solidFill>
                  <a:schemeClr val="dk1"/>
                </a:solidFill>
                <a:latin typeface="Calibri"/>
                <a:ea typeface="Calibri"/>
                <a:cs typeface="Calibri"/>
                <a:sym typeface="Calibri"/>
              </a:rPr>
              <a:t> and </a:t>
            </a:r>
            <a:r>
              <a:rPr lang="en-IN" sz="2000" dirty="0" err="1" smtClean="0">
                <a:solidFill>
                  <a:schemeClr val="dk1"/>
                </a:solidFill>
                <a:latin typeface="Calibri"/>
                <a:ea typeface="Calibri"/>
                <a:cs typeface="Calibri"/>
                <a:sym typeface="Calibri"/>
              </a:rPr>
              <a:t>Lineitem_Cold</a:t>
            </a:r>
            <a:r>
              <a:rPr lang="en-IN" sz="2000" dirty="0" smtClean="0">
                <a:solidFill>
                  <a:schemeClr val="dk1"/>
                </a:solidFill>
                <a:latin typeface="Calibri"/>
                <a:ea typeface="Calibri"/>
                <a:cs typeface="Calibri"/>
                <a:sym typeface="Calibri"/>
              </a:rPr>
              <a:t> Tables.</a:t>
            </a:r>
            <a:endParaRPr sz="2000" dirty="0">
              <a:solidFill>
                <a:schemeClr val="dk1"/>
              </a:solidFill>
              <a:latin typeface="Calibri"/>
              <a:ea typeface="Calibri"/>
              <a:cs typeface="Calibri"/>
              <a:sym typeface="Calibri"/>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b="4569"/>
          <a:stretch/>
        </p:blipFill>
        <p:spPr bwMode="auto">
          <a:xfrm>
            <a:off x="4307449" y="1908770"/>
            <a:ext cx="7597410" cy="4078158"/>
          </a:xfrm>
          <a:prstGeom prst="rect">
            <a:avLst/>
          </a:prstGeom>
          <a:solidFill>
            <a:schemeClr val="accent1">
              <a:lumMod val="50000"/>
            </a:schemeClr>
          </a:solidFill>
          <a:ln>
            <a:solidFill>
              <a:srgbClr val="00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310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98"/>
        <p:cNvGrpSpPr/>
        <p:nvPr/>
      </p:nvGrpSpPr>
      <p:grpSpPr>
        <a:xfrm>
          <a:off x="0" y="0"/>
          <a:ext cx="0" cy="0"/>
          <a:chOff x="0" y="0"/>
          <a:chExt cx="0" cy="0"/>
        </a:xfrm>
      </p:grpSpPr>
      <p:sp>
        <p:nvSpPr>
          <p:cNvPr id="199" name="Google Shape;199;p14"/>
          <p:cNvSpPr txBox="1"/>
          <p:nvPr/>
        </p:nvSpPr>
        <p:spPr>
          <a:xfrm>
            <a:off x="0" y="9525"/>
            <a:ext cx="12192000" cy="670687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u="sng">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200" name="Google Shape;200;p14"/>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fontScale="85000" lnSpcReduction="10000"/>
          </a:bodyPr>
          <a:lstStyle/>
          <a:p>
            <a:pPr marL="0" lvl="0" indent="0" algn="ctr" rtl="0">
              <a:lnSpc>
                <a:spcPct val="90000"/>
              </a:lnSpc>
              <a:spcBef>
                <a:spcPts val="0"/>
              </a:spcBef>
              <a:spcAft>
                <a:spcPts val="0"/>
              </a:spcAft>
              <a:buClr>
                <a:schemeClr val="lt1"/>
              </a:buClr>
              <a:buSzPct val="100000"/>
              <a:buFont typeface="Calibri"/>
              <a:buNone/>
            </a:pPr>
            <a:r>
              <a:rPr lang="en-US" sz="3200" b="1">
                <a:solidFill>
                  <a:schemeClr val="lt1"/>
                </a:solidFill>
                <a:latin typeface="Calibri"/>
                <a:ea typeface="Calibri"/>
                <a:cs typeface="Calibri"/>
                <a:sym typeface="Calibri"/>
              </a:rPr>
              <a:t>Experimental Results II  </a:t>
            </a:r>
            <a:endParaRPr sz="3200" b="1">
              <a:solidFill>
                <a:schemeClr val="lt1"/>
              </a:solidFill>
              <a:latin typeface="Calibri"/>
              <a:ea typeface="Calibri"/>
              <a:cs typeface="Calibri"/>
              <a:sym typeface="Calibri"/>
            </a:endParaRPr>
          </a:p>
        </p:txBody>
      </p:sp>
      <p:sp>
        <p:nvSpPr>
          <p:cNvPr id="201" name="Google Shape;201;p14"/>
          <p:cNvSpPr/>
          <p:nvPr/>
        </p:nvSpPr>
        <p:spPr>
          <a:xfrm>
            <a:off x="0" y="1195657"/>
            <a:ext cx="8964000" cy="492300"/>
          </a:xfrm>
          <a:prstGeom prst="rect">
            <a:avLst/>
          </a:prstGeom>
          <a:noFill/>
          <a:ln>
            <a:noFill/>
          </a:ln>
        </p:spPr>
        <p:txBody>
          <a:bodyPr spcFirstLastPara="1" wrap="square" lIns="91425" tIns="45700" rIns="91425" bIns="45700" anchor="t" anchorCtr="0">
            <a:spAutoFit/>
          </a:bodyPr>
          <a:lstStyle/>
          <a:p>
            <a:pPr marL="914400" marR="0" lvl="1" indent="-457200" algn="l" rtl="0">
              <a:spcBef>
                <a:spcPts val="0"/>
              </a:spcBef>
              <a:spcAft>
                <a:spcPts val="0"/>
              </a:spcAft>
              <a:buClr>
                <a:schemeClr val="dk1"/>
              </a:buClr>
              <a:buSzPts val="2600"/>
              <a:buFont typeface="Noto Sans Symbols"/>
              <a:buChar char="❖"/>
            </a:pPr>
            <a:r>
              <a:rPr lang="en-US" sz="2600" dirty="0">
                <a:solidFill>
                  <a:schemeClr val="dk1"/>
                </a:solidFill>
                <a:latin typeface="Calibri"/>
                <a:ea typeface="Calibri"/>
                <a:cs typeface="Calibri"/>
                <a:sym typeface="Calibri"/>
              </a:rPr>
              <a:t>Query Execution (</a:t>
            </a:r>
            <a:r>
              <a:rPr lang="en-US" sz="2600" dirty="0" smtClean="0">
                <a:solidFill>
                  <a:schemeClr val="dk1"/>
                </a:solidFill>
                <a:latin typeface="Calibri"/>
                <a:ea typeface="Calibri"/>
                <a:cs typeface="Calibri"/>
                <a:sym typeface="Calibri"/>
              </a:rPr>
              <a:t>OLAP-Q13)</a:t>
            </a:r>
            <a:endParaRPr sz="2600" dirty="0">
              <a:solidFill>
                <a:schemeClr val="dk1"/>
              </a:solidFill>
              <a:latin typeface="Calibri"/>
              <a:ea typeface="Calibri"/>
              <a:cs typeface="Calibri"/>
              <a:sym typeface="Calibri"/>
            </a:endParaRPr>
          </a:p>
        </p:txBody>
      </p:sp>
      <p:sp>
        <p:nvSpPr>
          <p:cNvPr id="202" name="Google Shape;202;p14"/>
          <p:cNvSpPr/>
          <p:nvPr/>
        </p:nvSpPr>
        <p:spPr>
          <a:xfrm>
            <a:off x="66132" y="5066925"/>
            <a:ext cx="8963891" cy="368300"/>
          </a:xfrm>
          <a:prstGeom prst="rect">
            <a:avLst/>
          </a:prstGeom>
          <a:noFill/>
          <a:ln>
            <a:noFill/>
          </a:ln>
        </p:spPr>
        <p:txBody>
          <a:bodyPr spcFirstLastPara="1" wrap="square" lIns="91425" tIns="45700" rIns="91425" bIns="45700" anchor="t" anchorCtr="0">
            <a:spAutoFit/>
          </a:bodyPr>
          <a:lstStyle/>
          <a:p>
            <a:pPr marL="914400" marR="0" lvl="1" indent="-34290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205" name="Google Shape;205;p14"/>
          <p:cNvSpPr txBox="1"/>
          <p:nvPr/>
        </p:nvSpPr>
        <p:spPr>
          <a:xfrm>
            <a:off x="7366000" y="6129875"/>
            <a:ext cx="2159100" cy="4002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smtClean="0">
                <a:latin typeface="Calibri"/>
                <a:ea typeface="Calibri"/>
                <a:cs typeface="Calibri"/>
                <a:sym typeface="Calibri"/>
              </a:rPr>
              <a:t>Fig.8. </a:t>
            </a:r>
            <a:r>
              <a:rPr lang="en-US" dirty="0">
                <a:latin typeface="Calibri"/>
                <a:ea typeface="Calibri"/>
                <a:cs typeface="Calibri"/>
                <a:sym typeface="Calibri"/>
              </a:rPr>
              <a:t>QET</a:t>
            </a:r>
            <a:endParaRPr dirty="0">
              <a:latin typeface="Calibri"/>
              <a:ea typeface="Calibri"/>
              <a:cs typeface="Calibri"/>
              <a:sym typeface="Calibri"/>
            </a:endParaRPr>
          </a:p>
        </p:txBody>
      </p:sp>
      <p:sp>
        <p:nvSpPr>
          <p:cNvPr id="10" name="Google Shape;203;p14"/>
          <p:cNvSpPr txBox="1"/>
          <p:nvPr/>
        </p:nvSpPr>
        <p:spPr>
          <a:xfrm>
            <a:off x="956449" y="1813150"/>
            <a:ext cx="335100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smtClean="0">
                <a:solidFill>
                  <a:schemeClr val="dk1"/>
                </a:solidFill>
                <a:latin typeface="Calibri"/>
                <a:ea typeface="Calibri"/>
                <a:cs typeface="Calibri"/>
                <a:sym typeface="Calibri"/>
              </a:rPr>
              <a:t>Query 13 will be performed on none of the </a:t>
            </a:r>
            <a:r>
              <a:rPr lang="en-IN" sz="2000" dirty="0" err="1" smtClean="0">
                <a:solidFill>
                  <a:schemeClr val="dk1"/>
                </a:solidFill>
                <a:latin typeface="Calibri"/>
                <a:ea typeface="Calibri"/>
                <a:cs typeface="Calibri"/>
                <a:sym typeface="Calibri"/>
              </a:rPr>
              <a:t>Lineitem_Hot</a:t>
            </a:r>
            <a:r>
              <a:rPr lang="en-IN" sz="2000" dirty="0" smtClean="0">
                <a:solidFill>
                  <a:schemeClr val="dk1"/>
                </a:solidFill>
                <a:latin typeface="Calibri"/>
                <a:ea typeface="Calibri"/>
                <a:cs typeface="Calibri"/>
                <a:sym typeface="Calibri"/>
              </a:rPr>
              <a:t> and </a:t>
            </a:r>
            <a:r>
              <a:rPr lang="en-IN" sz="2000" dirty="0" err="1" smtClean="0">
                <a:solidFill>
                  <a:schemeClr val="dk1"/>
                </a:solidFill>
                <a:latin typeface="Calibri"/>
                <a:ea typeface="Calibri"/>
                <a:cs typeface="Calibri"/>
                <a:sym typeface="Calibri"/>
              </a:rPr>
              <a:t>Lineitem_Cold</a:t>
            </a:r>
            <a:r>
              <a:rPr lang="en-IN" sz="2000" dirty="0" smtClean="0">
                <a:solidFill>
                  <a:schemeClr val="dk1"/>
                </a:solidFill>
                <a:latin typeface="Calibri"/>
                <a:ea typeface="Calibri"/>
                <a:cs typeface="Calibri"/>
                <a:sym typeface="Calibri"/>
              </a:rPr>
              <a:t> Tables.</a:t>
            </a:r>
            <a:endParaRPr sz="2000" dirty="0">
              <a:solidFill>
                <a:schemeClr val="dk1"/>
              </a:solidFill>
              <a:latin typeface="Calibri"/>
              <a:ea typeface="Calibri"/>
              <a:cs typeface="Calibri"/>
              <a:sym typeface="Calibri"/>
            </a:endParaRP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4865"/>
          <a:stretch/>
        </p:blipFill>
        <p:spPr bwMode="auto">
          <a:xfrm>
            <a:off x="4482000" y="2071291"/>
            <a:ext cx="7236243" cy="3872264"/>
          </a:xfrm>
          <a:prstGeom prst="rect">
            <a:avLst/>
          </a:prstGeom>
          <a:ln>
            <a:solidFill>
              <a:srgbClr val="00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169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209"/>
        <p:cNvGrpSpPr/>
        <p:nvPr/>
      </p:nvGrpSpPr>
      <p:grpSpPr>
        <a:xfrm>
          <a:off x="0" y="0"/>
          <a:ext cx="0" cy="0"/>
          <a:chOff x="0" y="0"/>
          <a:chExt cx="0" cy="0"/>
        </a:xfrm>
      </p:grpSpPr>
      <p:sp>
        <p:nvSpPr>
          <p:cNvPr id="210" name="Google Shape;210;p15"/>
          <p:cNvSpPr txBox="1"/>
          <p:nvPr/>
        </p:nvSpPr>
        <p:spPr>
          <a:xfrm>
            <a:off x="0" y="0"/>
            <a:ext cx="12192000" cy="670687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u="sng">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211" name="Google Shape;211;p15"/>
          <p:cNvSpPr txBox="1"/>
          <p:nvPr/>
        </p:nvSpPr>
        <p:spPr>
          <a:xfrm>
            <a:off x="0" y="0"/>
            <a:ext cx="4059382" cy="627018"/>
          </a:xfrm>
          <a:prstGeom prst="rect">
            <a:avLst/>
          </a:prstGeom>
          <a:solidFill>
            <a:srgbClr val="1E4E79"/>
          </a:solidFill>
          <a:ln>
            <a:noFill/>
          </a:ln>
        </p:spPr>
        <p:txBody>
          <a:bodyPr spcFirstLastPara="1" wrap="square" lIns="91425" tIns="45700" rIns="91425" bIns="45700" anchor="ctr" anchorCtr="0">
            <a:normAutofit fontScale="92500"/>
          </a:bodyPr>
          <a:lstStyle/>
          <a:p>
            <a:pPr marL="0" lvl="0" indent="0" algn="ctr" rtl="0">
              <a:lnSpc>
                <a:spcPct val="90000"/>
              </a:lnSpc>
              <a:spcBef>
                <a:spcPts val="0"/>
              </a:spcBef>
              <a:spcAft>
                <a:spcPts val="0"/>
              </a:spcAft>
              <a:buClr>
                <a:schemeClr val="lt1"/>
              </a:buClr>
              <a:buSzPct val="100000"/>
              <a:buFont typeface="Calibri"/>
              <a:buNone/>
            </a:pPr>
            <a:r>
              <a:rPr lang="en-US" sz="3200" b="1" dirty="0">
                <a:solidFill>
                  <a:schemeClr val="lt1"/>
                </a:solidFill>
                <a:latin typeface="Calibri"/>
                <a:ea typeface="Calibri"/>
                <a:cs typeface="Calibri"/>
                <a:sym typeface="Calibri"/>
              </a:rPr>
              <a:t>Experimental Results III</a:t>
            </a:r>
            <a:endParaRPr sz="3200" b="1" dirty="0">
              <a:solidFill>
                <a:schemeClr val="lt1"/>
              </a:solidFill>
              <a:latin typeface="Calibri"/>
              <a:ea typeface="Calibri"/>
              <a:cs typeface="Calibri"/>
              <a:sym typeface="Calibri"/>
            </a:endParaRPr>
          </a:p>
        </p:txBody>
      </p:sp>
      <p:sp>
        <p:nvSpPr>
          <p:cNvPr id="212" name="Google Shape;212;p15"/>
          <p:cNvSpPr/>
          <p:nvPr/>
        </p:nvSpPr>
        <p:spPr>
          <a:xfrm>
            <a:off x="0" y="1126025"/>
            <a:ext cx="5367900" cy="2585283"/>
          </a:xfrm>
          <a:prstGeom prst="rect">
            <a:avLst/>
          </a:prstGeom>
          <a:noFill/>
          <a:ln>
            <a:noFill/>
          </a:ln>
        </p:spPr>
        <p:txBody>
          <a:bodyPr spcFirstLastPara="1" wrap="square" lIns="91425" tIns="45700" rIns="91425" bIns="45700" anchor="t" anchorCtr="0">
            <a:spAutoFit/>
          </a:bodyPr>
          <a:lstStyle/>
          <a:p>
            <a:pPr marL="914400" marR="0" lvl="1" indent="-457200" algn="l" rtl="0">
              <a:spcBef>
                <a:spcPts val="0"/>
              </a:spcBef>
              <a:spcAft>
                <a:spcPts val="0"/>
              </a:spcAft>
              <a:buClr>
                <a:schemeClr val="dk1"/>
              </a:buClr>
              <a:buSzPts val="2400"/>
              <a:buFont typeface="Noto Sans Symbols"/>
              <a:buChar char="❖"/>
            </a:pPr>
            <a:r>
              <a:rPr lang="en-US" sz="2400" dirty="0">
                <a:solidFill>
                  <a:schemeClr val="dk1"/>
                </a:solidFill>
                <a:latin typeface="Calibri"/>
                <a:ea typeface="Calibri"/>
                <a:cs typeface="Calibri"/>
                <a:sym typeface="Calibri"/>
              </a:rPr>
              <a:t>AET</a:t>
            </a:r>
            <a:endParaRPr dirty="0"/>
          </a:p>
          <a:p>
            <a:pPr marL="914400" marR="0" lvl="1" indent="-304800" algn="l" rtl="0">
              <a:spcBef>
                <a:spcPts val="0"/>
              </a:spcBef>
              <a:spcAft>
                <a:spcPts val="0"/>
              </a:spcAft>
              <a:buClr>
                <a:schemeClr val="dk1"/>
              </a:buClr>
              <a:buSzPts val="2400"/>
              <a:buFont typeface="Noto Sans Symbols"/>
              <a:buNone/>
            </a:pPr>
            <a:endParaRPr sz="2400" b="0" i="0" u="none" strike="noStrike" cap="none" dirty="0">
              <a:solidFill>
                <a:schemeClr val="dk1"/>
              </a:solidFill>
              <a:latin typeface="Calibri"/>
              <a:ea typeface="Calibri"/>
              <a:cs typeface="Calibri"/>
              <a:sym typeface="Calibri"/>
            </a:endParaRPr>
          </a:p>
          <a:p>
            <a:pPr marL="457200" marR="0" lvl="1" indent="0" algn="just" rtl="0">
              <a:spcBef>
                <a:spcPts val="0"/>
              </a:spcBef>
              <a:spcAft>
                <a:spcPts val="0"/>
              </a:spcAft>
              <a:buNone/>
            </a:pPr>
            <a:r>
              <a:rPr lang="en-US" sz="2000" b="0" i="0" u="none" strike="noStrike" cap="none" dirty="0">
                <a:solidFill>
                  <a:schemeClr val="dk1"/>
                </a:solidFill>
                <a:latin typeface="Calibri"/>
                <a:ea typeface="Calibri"/>
                <a:cs typeface="Calibri"/>
                <a:sym typeface="Calibri"/>
              </a:rPr>
              <a:t>AET of the data blocks experiment is recorded as 69.89 seconds. For each query, algorithm is executed once for cold run and thrice for hot run for 	both full scan and data block scan</a:t>
            </a:r>
            <a:r>
              <a:rPr lang="en-US" sz="2000" b="0" i="0" u="none" strike="noStrike" cap="none" dirty="0" smtClean="0">
                <a:solidFill>
                  <a:schemeClr val="dk1"/>
                </a:solidFill>
                <a:latin typeface="Calibri"/>
                <a:ea typeface="Calibri"/>
                <a:cs typeface="Calibri"/>
                <a:sym typeface="Calibri"/>
              </a:rPr>
              <a:t>.</a:t>
            </a:r>
          </a:p>
          <a:p>
            <a:pPr marL="457200" marR="0" lvl="1" indent="0" algn="just" rtl="0">
              <a:spcBef>
                <a:spcPts val="0"/>
              </a:spcBef>
              <a:spcAft>
                <a:spcPts val="0"/>
              </a:spcAft>
              <a:buNone/>
            </a:pPr>
            <a:endParaRPr dirty="0"/>
          </a:p>
        </p:txBody>
      </p:sp>
      <p:sp>
        <p:nvSpPr>
          <p:cNvPr id="213" name="Google Shape;213;p15"/>
          <p:cNvSpPr/>
          <p:nvPr/>
        </p:nvSpPr>
        <p:spPr>
          <a:xfrm>
            <a:off x="66132" y="5066925"/>
            <a:ext cx="8963891" cy="368300"/>
          </a:xfrm>
          <a:prstGeom prst="rect">
            <a:avLst/>
          </a:prstGeom>
          <a:noFill/>
          <a:ln>
            <a:noFill/>
          </a:ln>
        </p:spPr>
        <p:txBody>
          <a:bodyPr spcFirstLastPara="1" wrap="square" lIns="91425" tIns="45700" rIns="91425" bIns="45700" anchor="t" anchorCtr="0">
            <a:spAutoFit/>
          </a:bodyPr>
          <a:lstStyle/>
          <a:p>
            <a:pPr marL="914400" marR="0" lvl="1" indent="-34290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214" name="Google Shape;214;p15"/>
          <p:cNvSpPr/>
          <p:nvPr/>
        </p:nvSpPr>
        <p:spPr>
          <a:xfrm>
            <a:off x="0" y="3440900"/>
            <a:ext cx="5537100" cy="2185173"/>
          </a:xfrm>
          <a:prstGeom prst="rect">
            <a:avLst/>
          </a:prstGeom>
          <a:noFill/>
          <a:ln>
            <a:noFill/>
          </a:ln>
        </p:spPr>
        <p:txBody>
          <a:bodyPr spcFirstLastPara="1" wrap="square" lIns="91425" tIns="45700" rIns="91425" bIns="45700" anchor="t" anchorCtr="0">
            <a:spAutoFit/>
          </a:bodyPr>
          <a:lstStyle/>
          <a:p>
            <a:pPr marL="914400" marR="0" lvl="1" indent="-457200" algn="l" rtl="0">
              <a:spcBef>
                <a:spcPts val="0"/>
              </a:spcBef>
              <a:spcAft>
                <a:spcPts val="0"/>
              </a:spcAft>
              <a:buClr>
                <a:schemeClr val="dk1"/>
              </a:buClr>
              <a:buSzPts val="2600"/>
              <a:buFont typeface="Noto Sans Symbols"/>
              <a:buChar char="❖"/>
            </a:pPr>
            <a:endParaRPr lang="en-US" sz="2600" b="0" i="0" u="none" strike="noStrike" cap="none" dirty="0" smtClean="0">
              <a:solidFill>
                <a:schemeClr val="dk1"/>
              </a:solidFill>
              <a:latin typeface="Calibri"/>
              <a:ea typeface="Calibri"/>
              <a:cs typeface="Calibri"/>
              <a:sym typeface="Calibri"/>
            </a:endParaRPr>
          </a:p>
          <a:p>
            <a:pPr marL="914400" marR="0" lvl="1" indent="-457200" algn="l" rtl="0">
              <a:spcBef>
                <a:spcPts val="0"/>
              </a:spcBef>
              <a:spcAft>
                <a:spcPts val="0"/>
              </a:spcAft>
              <a:buClr>
                <a:schemeClr val="dk1"/>
              </a:buClr>
              <a:buSzPts val="2600"/>
              <a:buFont typeface="Noto Sans Symbols"/>
              <a:buChar char="❖"/>
            </a:pPr>
            <a:r>
              <a:rPr lang="en-US" sz="2600" b="0" i="0" u="none" strike="noStrike" cap="none" dirty="0" smtClean="0">
                <a:solidFill>
                  <a:schemeClr val="dk1"/>
                </a:solidFill>
                <a:latin typeface="Calibri"/>
                <a:ea typeface="Calibri"/>
                <a:cs typeface="Calibri"/>
                <a:sym typeface="Calibri"/>
              </a:rPr>
              <a:t>Data </a:t>
            </a:r>
            <a:r>
              <a:rPr lang="en-US" sz="2600" b="0" i="0" u="none" strike="noStrike" cap="none" dirty="0">
                <a:solidFill>
                  <a:schemeClr val="dk1"/>
                </a:solidFill>
                <a:latin typeface="Calibri"/>
                <a:ea typeface="Calibri"/>
                <a:cs typeface="Calibri"/>
                <a:sym typeface="Calibri"/>
              </a:rPr>
              <a:t>Summarization (OLAP)</a:t>
            </a:r>
            <a:endParaRPr dirty="0"/>
          </a:p>
          <a:p>
            <a:pPr marL="457200" marR="0" lvl="1" indent="0" algn="l" rtl="0">
              <a:spcBef>
                <a:spcPts val="0"/>
              </a:spcBef>
              <a:spcAft>
                <a:spcPts val="0"/>
              </a:spcAft>
              <a:buClr>
                <a:schemeClr val="dk1"/>
              </a:buClr>
              <a:buSzPts val="2400"/>
              <a:buFont typeface="Noto Sans Symbols"/>
              <a:buNone/>
            </a:pPr>
            <a:endParaRPr sz="2400" b="0" i="0" u="none" strike="noStrike" cap="none" dirty="0">
              <a:solidFill>
                <a:schemeClr val="dk1"/>
              </a:solidFill>
              <a:latin typeface="Calibri"/>
              <a:ea typeface="Calibri"/>
              <a:cs typeface="Calibri"/>
              <a:sym typeface="Calibri"/>
            </a:endParaRPr>
          </a:p>
          <a:p>
            <a:pPr marL="457200" marR="0" lvl="1" indent="0" algn="just" rtl="0">
              <a:spcBef>
                <a:spcPts val="0"/>
              </a:spcBef>
              <a:spcAft>
                <a:spcPts val="0"/>
              </a:spcAft>
              <a:buClr>
                <a:schemeClr val="dk1"/>
              </a:buClr>
              <a:buSzPts val="2400"/>
              <a:buFont typeface="Noto Sans Symbols"/>
              <a:buNone/>
            </a:pPr>
            <a:r>
              <a:rPr lang="en-US" sz="2000" b="0" i="0" u="none" strike="noStrike" cap="none" dirty="0">
                <a:solidFill>
                  <a:schemeClr val="dk1"/>
                </a:solidFill>
                <a:latin typeface="Calibri"/>
                <a:ea typeface="Calibri"/>
                <a:cs typeface="Calibri"/>
                <a:sym typeface="Calibri"/>
              </a:rPr>
              <a:t>QET for OLAP is shows average QET for both full scan and</a:t>
            </a:r>
            <a:r>
              <a:rPr lang="en-US" sz="2000" dirty="0">
                <a:solidFill>
                  <a:schemeClr val="dk1"/>
                </a:solidFill>
                <a:latin typeface="Calibri"/>
                <a:ea typeface="Calibri"/>
                <a:cs typeface="Calibri"/>
                <a:sym typeface="Calibri"/>
              </a:rPr>
              <a:t> data </a:t>
            </a:r>
            <a:r>
              <a:rPr lang="en-US" sz="2000" b="0" i="0" u="none" strike="noStrike" cap="none" dirty="0">
                <a:solidFill>
                  <a:schemeClr val="dk1"/>
                </a:solidFill>
                <a:latin typeface="Calibri"/>
                <a:ea typeface="Calibri"/>
                <a:cs typeface="Calibri"/>
                <a:sym typeface="Calibri"/>
              </a:rPr>
              <a:t>block scan for all 22 OLAP TPC-H benchmark queries.</a:t>
            </a:r>
            <a:endParaRPr dirty="0"/>
          </a:p>
        </p:txBody>
      </p:sp>
      <p:sp>
        <p:nvSpPr>
          <p:cNvPr id="8" name="Google Shape;205;p14"/>
          <p:cNvSpPr txBox="1"/>
          <p:nvPr/>
        </p:nvSpPr>
        <p:spPr>
          <a:xfrm>
            <a:off x="7559964" y="5680825"/>
            <a:ext cx="2159100" cy="4002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smtClean="0">
                <a:latin typeface="Calibri"/>
                <a:ea typeface="Calibri"/>
                <a:cs typeface="Calibri"/>
                <a:sym typeface="Calibri"/>
              </a:rPr>
              <a:t>Fig.9. Average QET OLAP</a:t>
            </a:r>
            <a:endParaRPr dirty="0">
              <a:latin typeface="Calibri"/>
              <a:ea typeface="Calibri"/>
              <a:cs typeface="Calibri"/>
              <a:sym typeface="Calibri"/>
            </a:endParaRPr>
          </a:p>
        </p:txBody>
      </p:sp>
      <p:pic>
        <p:nvPicPr>
          <p:cNvPr id="9" name="Picture 8" descr="C:\Users\poojan patel\AppData\Local\Microsoft\Windows\INetCache\Content.MSO\61B458B9.tmp"/>
          <p:cNvPicPr>
            <a:picLocks noChangeAspect="1"/>
          </p:cNvPicPr>
          <p:nvPr/>
        </p:nvPicPr>
        <p:blipFill rotWithShape="1">
          <a:blip r:embed="rId3">
            <a:extLst>
              <a:ext uri="{28A0092B-C50C-407E-A947-70E740481C1C}">
                <a14:useLocalDpi xmlns:a14="http://schemas.microsoft.com/office/drawing/2010/main" val="0"/>
              </a:ext>
            </a:extLst>
          </a:blip>
          <a:srcRect b="8890"/>
          <a:stretch/>
        </p:blipFill>
        <p:spPr bwMode="auto">
          <a:xfrm>
            <a:off x="5533959" y="1604972"/>
            <a:ext cx="6517014" cy="3671855"/>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219"/>
        <p:cNvGrpSpPr/>
        <p:nvPr/>
      </p:nvGrpSpPr>
      <p:grpSpPr>
        <a:xfrm>
          <a:off x="0" y="0"/>
          <a:ext cx="0" cy="0"/>
          <a:chOff x="0" y="0"/>
          <a:chExt cx="0" cy="0"/>
        </a:xfrm>
      </p:grpSpPr>
      <p:sp>
        <p:nvSpPr>
          <p:cNvPr id="220" name="Google Shape;220;p16"/>
          <p:cNvSpPr txBox="1"/>
          <p:nvPr/>
        </p:nvSpPr>
        <p:spPr>
          <a:xfrm>
            <a:off x="-9525" y="0"/>
            <a:ext cx="12192000" cy="670687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u="sng">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221" name="Google Shape;221;p16"/>
          <p:cNvSpPr txBox="1"/>
          <p:nvPr/>
        </p:nvSpPr>
        <p:spPr>
          <a:xfrm>
            <a:off x="-1" y="0"/>
            <a:ext cx="3976255" cy="627018"/>
          </a:xfrm>
          <a:prstGeom prst="rect">
            <a:avLst/>
          </a:prstGeom>
          <a:solidFill>
            <a:srgbClr val="1E4E79"/>
          </a:solidFill>
          <a:ln>
            <a:noFill/>
          </a:ln>
        </p:spPr>
        <p:txBody>
          <a:bodyPr spcFirstLastPara="1" wrap="square" lIns="91425" tIns="45700" rIns="91425" bIns="45700" anchor="ctr" anchorCtr="0">
            <a:normAutofit fontScale="92500"/>
          </a:bodyPr>
          <a:lstStyle/>
          <a:p>
            <a:pPr lvl="0" algn="ctr">
              <a:lnSpc>
                <a:spcPct val="90000"/>
              </a:lnSpc>
              <a:buClr>
                <a:schemeClr val="lt1"/>
              </a:buClr>
              <a:buSzPct val="100000"/>
            </a:pPr>
            <a:r>
              <a:rPr lang="en-US" sz="3200" b="1" dirty="0">
                <a:solidFill>
                  <a:schemeClr val="lt1"/>
                </a:solidFill>
                <a:latin typeface="Calibri"/>
                <a:ea typeface="Calibri"/>
                <a:cs typeface="Calibri"/>
                <a:sym typeface="Calibri"/>
              </a:rPr>
              <a:t>Experimental Results </a:t>
            </a:r>
            <a:r>
              <a:rPr lang="en-US" sz="3200" b="1" dirty="0" smtClean="0">
                <a:solidFill>
                  <a:schemeClr val="lt1"/>
                </a:solidFill>
                <a:latin typeface="Calibri"/>
                <a:ea typeface="Calibri"/>
                <a:cs typeface="Calibri"/>
                <a:sym typeface="Calibri"/>
              </a:rPr>
              <a:t>IV</a:t>
            </a:r>
            <a:endParaRPr lang="en-US" sz="3200" b="1" dirty="0">
              <a:solidFill>
                <a:schemeClr val="lt1"/>
              </a:solidFill>
              <a:latin typeface="Calibri"/>
              <a:ea typeface="Calibri"/>
              <a:cs typeface="Calibri"/>
              <a:sym typeface="Calibri"/>
            </a:endParaRPr>
          </a:p>
        </p:txBody>
      </p:sp>
      <p:sp>
        <p:nvSpPr>
          <p:cNvPr id="222" name="Google Shape;222;p16"/>
          <p:cNvSpPr/>
          <p:nvPr/>
        </p:nvSpPr>
        <p:spPr>
          <a:xfrm>
            <a:off x="66132" y="5066925"/>
            <a:ext cx="8963891" cy="368300"/>
          </a:xfrm>
          <a:prstGeom prst="rect">
            <a:avLst/>
          </a:prstGeom>
          <a:noFill/>
          <a:ln>
            <a:noFill/>
          </a:ln>
        </p:spPr>
        <p:txBody>
          <a:bodyPr spcFirstLastPara="1" wrap="square" lIns="91425" tIns="45700" rIns="91425" bIns="45700" anchor="t" anchorCtr="0">
            <a:spAutoFit/>
          </a:bodyPr>
          <a:lstStyle/>
          <a:p>
            <a:pPr marL="914400" marR="0" lvl="1" indent="-34290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223" name="Google Shape;223;p16"/>
          <p:cNvSpPr/>
          <p:nvPr/>
        </p:nvSpPr>
        <p:spPr>
          <a:xfrm>
            <a:off x="66132" y="1360328"/>
            <a:ext cx="5049300" cy="2092840"/>
          </a:xfrm>
          <a:prstGeom prst="rect">
            <a:avLst/>
          </a:prstGeom>
          <a:noFill/>
          <a:ln>
            <a:noFill/>
          </a:ln>
        </p:spPr>
        <p:txBody>
          <a:bodyPr spcFirstLastPara="1" wrap="square" lIns="91425" tIns="45700" rIns="91425" bIns="45700" anchor="t" anchorCtr="0">
            <a:spAutoFit/>
          </a:bodyPr>
          <a:lstStyle/>
          <a:p>
            <a:pPr marL="914400" marR="0" lvl="1" indent="-457200" algn="l" rtl="0">
              <a:spcBef>
                <a:spcPts val="0"/>
              </a:spcBef>
              <a:spcAft>
                <a:spcPts val="0"/>
              </a:spcAft>
              <a:buClr>
                <a:schemeClr val="dk1"/>
              </a:buClr>
              <a:buSzPts val="2600"/>
              <a:buFont typeface="Noto Sans Symbols"/>
              <a:buChar char="❖"/>
            </a:pPr>
            <a:r>
              <a:rPr lang="en-US" sz="2600" b="0" i="0" u="none" strike="noStrike" cap="none" dirty="0">
                <a:solidFill>
                  <a:schemeClr val="dk1"/>
                </a:solidFill>
                <a:latin typeface="Calibri"/>
                <a:ea typeface="Calibri"/>
                <a:cs typeface="Calibri"/>
                <a:sym typeface="Calibri"/>
              </a:rPr>
              <a:t>Data Summarization (OLTP)</a:t>
            </a:r>
            <a:endParaRPr dirty="0"/>
          </a:p>
          <a:p>
            <a:pPr marL="457200" marR="0" lvl="1" indent="0" algn="just" rtl="0">
              <a:spcBef>
                <a:spcPts val="0"/>
              </a:spcBef>
              <a:spcAft>
                <a:spcPts val="0"/>
              </a:spcAft>
              <a:buClr>
                <a:schemeClr val="dk1"/>
              </a:buClr>
              <a:buSzPts val="2400"/>
              <a:buFont typeface="Noto Sans Symbols"/>
              <a:buNone/>
            </a:pPr>
            <a:endParaRPr sz="2400" b="0" i="0" u="none" strike="noStrike" cap="none" dirty="0">
              <a:solidFill>
                <a:schemeClr val="dk1"/>
              </a:solidFill>
              <a:latin typeface="Calibri"/>
              <a:ea typeface="Calibri"/>
              <a:cs typeface="Calibri"/>
              <a:sym typeface="Calibri"/>
            </a:endParaRPr>
          </a:p>
          <a:p>
            <a:pPr marL="457200" marR="0" lvl="1" indent="0" algn="just" rtl="0">
              <a:spcBef>
                <a:spcPts val="0"/>
              </a:spcBef>
              <a:spcAft>
                <a:spcPts val="0"/>
              </a:spcAft>
              <a:buClr>
                <a:schemeClr val="dk1"/>
              </a:buClr>
              <a:buSzPts val="2400"/>
              <a:buFont typeface="Noto Sans Symbols"/>
              <a:buNone/>
            </a:pPr>
            <a:r>
              <a:rPr lang="en-US" sz="2000" b="0" i="0" u="none" strike="noStrike" cap="none" dirty="0">
                <a:solidFill>
                  <a:schemeClr val="dk1"/>
                </a:solidFill>
                <a:latin typeface="Calibri"/>
                <a:ea typeface="Calibri"/>
                <a:cs typeface="Calibri"/>
                <a:sym typeface="Calibri"/>
              </a:rPr>
              <a:t>QET for OLTP shows average QET for </a:t>
            </a:r>
            <a:endParaRPr lang="en-US" sz="2000" b="0" i="0" u="none" strike="noStrike" cap="none" dirty="0" smtClean="0">
              <a:solidFill>
                <a:schemeClr val="dk1"/>
              </a:solidFill>
              <a:latin typeface="Calibri"/>
              <a:ea typeface="Calibri"/>
              <a:cs typeface="Calibri"/>
              <a:sym typeface="Calibri"/>
            </a:endParaRPr>
          </a:p>
          <a:p>
            <a:pPr marL="457200" marR="0" lvl="1" indent="0" algn="just" rtl="0">
              <a:spcBef>
                <a:spcPts val="0"/>
              </a:spcBef>
              <a:spcAft>
                <a:spcPts val="0"/>
              </a:spcAft>
              <a:buClr>
                <a:schemeClr val="dk1"/>
              </a:buClr>
              <a:buSzPts val="2400"/>
              <a:buFont typeface="Noto Sans Symbols"/>
              <a:buNone/>
            </a:pPr>
            <a:r>
              <a:rPr lang="en-US" sz="2000" b="0" i="0" u="none" strike="noStrike" cap="none" dirty="0" smtClean="0">
                <a:solidFill>
                  <a:schemeClr val="dk1"/>
                </a:solidFill>
                <a:latin typeface="Calibri"/>
                <a:ea typeface="Calibri"/>
                <a:cs typeface="Calibri"/>
                <a:sym typeface="Calibri"/>
              </a:rPr>
              <a:t>both </a:t>
            </a:r>
            <a:r>
              <a:rPr lang="en-US" sz="2000" b="0" i="0" u="none" strike="noStrike" cap="none" dirty="0">
                <a:solidFill>
                  <a:schemeClr val="dk1"/>
                </a:solidFill>
                <a:latin typeface="Calibri"/>
                <a:ea typeface="Calibri"/>
                <a:cs typeface="Calibri"/>
                <a:sym typeface="Calibri"/>
              </a:rPr>
              <a:t>full scan and data block </a:t>
            </a:r>
            <a:endParaRPr lang="en-US" sz="2000" b="0" i="0" u="none" strike="noStrike" cap="none" dirty="0" smtClean="0">
              <a:solidFill>
                <a:schemeClr val="dk1"/>
              </a:solidFill>
              <a:latin typeface="Calibri"/>
              <a:ea typeface="Calibri"/>
              <a:cs typeface="Calibri"/>
              <a:sym typeface="Calibri"/>
            </a:endParaRPr>
          </a:p>
          <a:p>
            <a:pPr marL="457200" marR="0" lvl="1" indent="0" algn="just" rtl="0">
              <a:spcBef>
                <a:spcPts val="0"/>
              </a:spcBef>
              <a:spcAft>
                <a:spcPts val="0"/>
              </a:spcAft>
              <a:buClr>
                <a:schemeClr val="dk1"/>
              </a:buClr>
              <a:buSzPts val="2400"/>
              <a:buFont typeface="Noto Sans Symbols"/>
              <a:buNone/>
            </a:pPr>
            <a:r>
              <a:rPr lang="en-US" sz="2000" b="0" i="0" u="none" strike="noStrike" cap="none" dirty="0" smtClean="0">
                <a:solidFill>
                  <a:schemeClr val="dk1"/>
                </a:solidFill>
                <a:latin typeface="Calibri"/>
                <a:ea typeface="Calibri"/>
                <a:cs typeface="Calibri"/>
                <a:sym typeface="Calibri"/>
              </a:rPr>
              <a:t>Scan for </a:t>
            </a:r>
            <a:r>
              <a:rPr lang="en-US" sz="2000" b="0" i="0" u="none" strike="noStrike" cap="none" dirty="0">
                <a:solidFill>
                  <a:schemeClr val="dk1"/>
                </a:solidFill>
                <a:latin typeface="Calibri"/>
                <a:ea typeface="Calibri"/>
                <a:cs typeface="Calibri"/>
                <a:sym typeface="Calibri"/>
              </a:rPr>
              <a:t>all 22 modified OLTP </a:t>
            </a:r>
            <a:endParaRPr lang="en-US" sz="2000" b="0" i="0" u="none" strike="noStrike" cap="none" dirty="0" smtClean="0">
              <a:solidFill>
                <a:schemeClr val="dk1"/>
              </a:solidFill>
              <a:latin typeface="Calibri"/>
              <a:ea typeface="Calibri"/>
              <a:cs typeface="Calibri"/>
              <a:sym typeface="Calibri"/>
            </a:endParaRPr>
          </a:p>
          <a:p>
            <a:pPr marL="457200" marR="0" lvl="1" indent="0" algn="just" rtl="0">
              <a:spcBef>
                <a:spcPts val="0"/>
              </a:spcBef>
              <a:spcAft>
                <a:spcPts val="0"/>
              </a:spcAft>
              <a:buClr>
                <a:schemeClr val="dk1"/>
              </a:buClr>
              <a:buSzPts val="2400"/>
              <a:buFont typeface="Noto Sans Symbols"/>
              <a:buNone/>
            </a:pPr>
            <a:r>
              <a:rPr lang="en-US" sz="2000" b="0" i="0" u="none" strike="noStrike" cap="none" dirty="0" smtClean="0">
                <a:solidFill>
                  <a:schemeClr val="dk1"/>
                </a:solidFill>
                <a:latin typeface="Calibri"/>
                <a:ea typeface="Calibri"/>
                <a:cs typeface="Calibri"/>
                <a:sym typeface="Calibri"/>
              </a:rPr>
              <a:t>TPC-H </a:t>
            </a:r>
            <a:r>
              <a:rPr lang="en-US" sz="2000" b="0" i="0" u="none" strike="noStrike" cap="none" dirty="0">
                <a:solidFill>
                  <a:schemeClr val="dk1"/>
                </a:solidFill>
                <a:latin typeface="Calibri"/>
                <a:ea typeface="Calibri"/>
                <a:cs typeface="Calibri"/>
                <a:sym typeface="Calibri"/>
              </a:rPr>
              <a:t>queries.</a:t>
            </a:r>
            <a:endParaRPr dirty="0"/>
          </a:p>
        </p:txBody>
      </p:sp>
      <p:pic>
        <p:nvPicPr>
          <p:cNvPr id="7" name="Picture 6" descr="C:\Users\poojan patel\AppData\Local\Microsoft\Windows\INetCache\Content.MSO\5782742F.tmp"/>
          <p:cNvPicPr>
            <a:picLocks noChangeAspect="1"/>
          </p:cNvPicPr>
          <p:nvPr/>
        </p:nvPicPr>
        <p:blipFill rotWithShape="1">
          <a:blip r:embed="rId3">
            <a:extLst>
              <a:ext uri="{28A0092B-C50C-407E-A947-70E740481C1C}">
                <a14:useLocalDpi xmlns:a14="http://schemas.microsoft.com/office/drawing/2010/main" val="0"/>
              </a:ext>
            </a:extLst>
          </a:blip>
          <a:srcRect b="9225"/>
          <a:stretch/>
        </p:blipFill>
        <p:spPr bwMode="auto">
          <a:xfrm>
            <a:off x="4971393" y="1463498"/>
            <a:ext cx="7044396" cy="3954100"/>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8" name="Google Shape;205;p14"/>
          <p:cNvSpPr txBox="1"/>
          <p:nvPr/>
        </p:nvSpPr>
        <p:spPr>
          <a:xfrm>
            <a:off x="7559964" y="5680825"/>
            <a:ext cx="2159100" cy="4002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smtClean="0">
                <a:latin typeface="Calibri"/>
                <a:ea typeface="Calibri"/>
                <a:cs typeface="Calibri"/>
                <a:sym typeface="Calibri"/>
              </a:rPr>
              <a:t>Fig.10. Average QET OLTP</a:t>
            </a:r>
            <a:endParaRPr dirty="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12" scaled="0"/>
        </a:gradFill>
        <a:effectLst/>
      </p:bgPr>
    </p:bg>
    <p:spTree>
      <p:nvGrpSpPr>
        <p:cNvPr id="1" name="Shape 93"/>
        <p:cNvGrpSpPr/>
        <p:nvPr/>
      </p:nvGrpSpPr>
      <p:grpSpPr>
        <a:xfrm>
          <a:off x="0" y="0"/>
          <a:ext cx="0" cy="0"/>
          <a:chOff x="0" y="0"/>
          <a:chExt cx="0" cy="0"/>
        </a:xfrm>
      </p:grpSpPr>
      <p:sp>
        <p:nvSpPr>
          <p:cNvPr id="94" name="Google Shape;94;gd28c28600b_0_0"/>
          <p:cNvSpPr txBox="1"/>
          <p:nvPr/>
        </p:nvSpPr>
        <p:spPr>
          <a:xfrm>
            <a:off x="9525"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dirty="0">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4300"/>
              <a:buFont typeface="Arial"/>
              <a:buNone/>
            </a:pPr>
            <a:endParaRPr sz="4300" b="1" i="0" u="sng" strike="noStrike" cap="none"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Introduction</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Our Contribution</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Data Blocks</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Data Blocks Flow</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Data Structures</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Algorithm</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Experimental Setup</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Block Diagram</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Experimental Results</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Conclusions</a:t>
            </a:r>
            <a:endParaRPr sz="2600"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References</a:t>
            </a:r>
            <a:endParaRPr sz="2600" dirty="0">
              <a:solidFill>
                <a:schemeClr val="dk1"/>
              </a:solidFill>
              <a:latin typeface="Calibri"/>
              <a:ea typeface="Calibri"/>
              <a:cs typeface="Calibri"/>
              <a:sym typeface="Calibri"/>
            </a:endParaRPr>
          </a:p>
          <a:p>
            <a:pPr marL="1371600" marR="0" lvl="2" indent="-419100" algn="just" rtl="0">
              <a:lnSpc>
                <a:spcPct val="90000"/>
              </a:lnSpc>
              <a:spcBef>
                <a:spcPts val="500"/>
              </a:spcBef>
              <a:spcAft>
                <a:spcPts val="0"/>
              </a:spcAft>
              <a:buClr>
                <a:schemeClr val="dk1"/>
              </a:buClr>
              <a:buSzPts val="600"/>
              <a:buFont typeface="Noto Sans Symbols"/>
              <a:buNone/>
            </a:pPr>
            <a:endParaRPr sz="600" b="0" i="0" u="none" strike="noStrike" cap="none" dirty="0">
              <a:solidFill>
                <a:schemeClr val="dk1"/>
              </a:solidFill>
              <a:latin typeface="Calibri"/>
              <a:ea typeface="Calibri"/>
              <a:cs typeface="Calibri"/>
              <a:sym typeface="Calibri"/>
            </a:endParaRPr>
          </a:p>
          <a:p>
            <a:pPr marL="1828800" marR="0" lvl="0" indent="0" algn="just" rtl="0">
              <a:lnSpc>
                <a:spcPct val="90000"/>
              </a:lnSpc>
              <a:spcBef>
                <a:spcPts val="500"/>
              </a:spcBef>
              <a:spcAft>
                <a:spcPts val="0"/>
              </a:spcAft>
              <a:buNone/>
            </a:pPr>
            <a:endParaRPr dirty="0"/>
          </a:p>
        </p:txBody>
      </p:sp>
      <p:sp>
        <p:nvSpPr>
          <p:cNvPr id="95" name="Google Shape;95;gd28c28600b_0_0"/>
          <p:cNvSpPr txBox="1"/>
          <p:nvPr/>
        </p:nvSpPr>
        <p:spPr>
          <a:xfrm>
            <a:off x="0" y="0"/>
            <a:ext cx="3768300" cy="627000"/>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Outline</a:t>
            </a:r>
            <a:endParaRPr sz="32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228"/>
        <p:cNvGrpSpPr/>
        <p:nvPr/>
      </p:nvGrpSpPr>
      <p:grpSpPr>
        <a:xfrm>
          <a:off x="0" y="0"/>
          <a:ext cx="0" cy="0"/>
          <a:chOff x="0" y="0"/>
          <a:chExt cx="0" cy="0"/>
        </a:xfrm>
      </p:grpSpPr>
      <p:sp>
        <p:nvSpPr>
          <p:cNvPr id="229" name="Google Shape;229;p17"/>
          <p:cNvSpPr txBox="1"/>
          <p:nvPr/>
        </p:nvSpPr>
        <p:spPr>
          <a:xfrm>
            <a:off x="-28575" y="-1905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u="sng">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230" name="Google Shape;230;p17"/>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Conclusion </a:t>
            </a:r>
            <a:endParaRPr sz="3200" b="1">
              <a:solidFill>
                <a:schemeClr val="lt1"/>
              </a:solidFill>
              <a:latin typeface="Calibri"/>
              <a:ea typeface="Calibri"/>
              <a:cs typeface="Calibri"/>
              <a:sym typeface="Calibri"/>
            </a:endParaRPr>
          </a:p>
        </p:txBody>
      </p:sp>
      <p:sp>
        <p:nvSpPr>
          <p:cNvPr id="231" name="Google Shape;231;p17"/>
          <p:cNvSpPr/>
          <p:nvPr/>
        </p:nvSpPr>
        <p:spPr>
          <a:xfrm>
            <a:off x="846525" y="1253075"/>
            <a:ext cx="10956000" cy="25350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We observe that when a query has to access Lineitem_Cold Table for evaluation, its  overhead increase due to first uncompressing required cold data and then executing a query on that.</a:t>
            </a:r>
            <a:endParaRPr/>
          </a:p>
          <a:p>
            <a:pPr marL="342900" marR="0" lvl="0" indent="-190500" algn="just"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In the case when the query does not need to access Lineitem_Cold for  evaluation it performs better as it skips Lineitem_Cold Table data and only executes a  query on Lineitem_Hot Table data.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235"/>
        <p:cNvGrpSpPr/>
        <p:nvPr/>
      </p:nvGrpSpPr>
      <p:grpSpPr>
        <a:xfrm>
          <a:off x="0" y="0"/>
          <a:ext cx="0" cy="0"/>
          <a:chOff x="0" y="0"/>
          <a:chExt cx="0" cy="0"/>
        </a:xfrm>
      </p:grpSpPr>
      <p:sp>
        <p:nvSpPr>
          <p:cNvPr id="236" name="Google Shape;236;p18"/>
          <p:cNvSpPr txBox="1"/>
          <p:nvPr/>
        </p:nvSpPr>
        <p:spPr>
          <a:xfrm>
            <a:off x="0"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u="sng">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237" name="Google Shape;237;p18"/>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References </a:t>
            </a:r>
            <a:endParaRPr sz="3200" b="1">
              <a:solidFill>
                <a:schemeClr val="lt1"/>
              </a:solidFill>
              <a:latin typeface="Calibri"/>
              <a:ea typeface="Calibri"/>
              <a:cs typeface="Calibri"/>
              <a:sym typeface="Calibri"/>
            </a:endParaRPr>
          </a:p>
        </p:txBody>
      </p:sp>
      <p:sp>
        <p:nvSpPr>
          <p:cNvPr id="238" name="Google Shape;238;p18"/>
          <p:cNvSpPr txBox="1"/>
          <p:nvPr/>
        </p:nvSpPr>
        <p:spPr>
          <a:xfrm>
            <a:off x="848776" y="1249625"/>
            <a:ext cx="10902900" cy="31401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H. Lang, T. Muhlbauer, F. Funke, P. Boncz, T. Neumann, A. Kemper, Data Blocks: Hybrid OLTP and OLAP on Compressed Storage using both Vectorization and Compilation, SIGMOD, 2016, pp. 311-326.</a:t>
            </a:r>
            <a:endParaRPr sz="2200">
              <a:solidFill>
                <a:schemeClr val="dk1"/>
              </a:solidFill>
              <a:latin typeface="Calibri"/>
              <a:ea typeface="Calibri"/>
              <a:cs typeface="Calibri"/>
              <a:sym typeface="Calibri"/>
            </a:endParaRPr>
          </a:p>
          <a:p>
            <a:pPr marL="457200" marR="0" lvl="0" indent="0" algn="just" rtl="0">
              <a:spcBef>
                <a:spcPts val="0"/>
              </a:spcBef>
              <a:spcAft>
                <a:spcPts val="0"/>
              </a:spcAft>
              <a:buNone/>
            </a:pPr>
            <a:endParaRPr sz="220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TPC-H Dataset and Queryset: http://www.tpc.org/tpch/</a:t>
            </a:r>
            <a:endParaRPr/>
          </a:p>
          <a:p>
            <a:pPr marL="342900" marR="0" lvl="0" indent="-203200" algn="just" rtl="0">
              <a:spcBef>
                <a:spcPts val="0"/>
              </a:spcBef>
              <a:spcAft>
                <a:spcPts val="0"/>
              </a:spcAft>
              <a:buClr>
                <a:schemeClr val="dk1"/>
              </a:buClr>
              <a:buSzPts val="2200"/>
              <a:buFont typeface="Noto Sans Symbols"/>
              <a:buNone/>
            </a:pPr>
            <a:endParaRPr sz="220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Python: https://www.python.org/downloads/windows/</a:t>
            </a:r>
            <a:endParaRPr/>
          </a:p>
          <a:p>
            <a:pPr marL="342900" marR="0" lvl="0" indent="-203200" algn="just" rtl="0">
              <a:spcBef>
                <a:spcPts val="0"/>
              </a:spcBef>
              <a:spcAft>
                <a:spcPts val="0"/>
              </a:spcAft>
              <a:buClr>
                <a:schemeClr val="dk1"/>
              </a:buClr>
              <a:buSzPts val="2200"/>
              <a:buFont typeface="Noto Sans Symbols"/>
              <a:buNone/>
            </a:pPr>
            <a:endParaRPr sz="220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PostgreSQL: https://www.postgresql.org/download/</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242"/>
        <p:cNvGrpSpPr/>
        <p:nvPr/>
      </p:nvGrpSpPr>
      <p:grpSpPr>
        <a:xfrm>
          <a:off x="0" y="0"/>
          <a:ext cx="0" cy="0"/>
          <a:chOff x="0" y="0"/>
          <a:chExt cx="0" cy="0"/>
        </a:xfrm>
      </p:grpSpPr>
      <p:sp>
        <p:nvSpPr>
          <p:cNvPr id="243" name="Google Shape;243;p19"/>
          <p:cNvSpPr txBox="1"/>
          <p:nvPr/>
        </p:nvSpPr>
        <p:spPr>
          <a:xfrm>
            <a:off x="0"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u="sng">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p:txBody>
      </p:sp>
      <p:sp>
        <p:nvSpPr>
          <p:cNvPr id="244" name="Google Shape;244;p19"/>
          <p:cNvSpPr txBox="1"/>
          <p:nvPr/>
        </p:nvSpPr>
        <p:spPr>
          <a:xfrm>
            <a:off x="4682836" y="2322460"/>
            <a:ext cx="1820995" cy="830997"/>
          </a:xfrm>
          <a:prstGeom prst="rect">
            <a:avLst/>
          </a:prstGeom>
          <a:noFill/>
          <a:ln w="12700" cap="flat" cmpd="sng">
            <a:solidFill>
              <a:srgbClr val="1E4E7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4800"/>
              <a:buFont typeface="Calibri"/>
              <a:buNone/>
            </a:pPr>
            <a:r>
              <a:rPr lang="en-US" sz="4800" b="1" i="0" u="none" strike="noStrike" cap="none">
                <a:solidFill>
                  <a:srgbClr val="1E4E79"/>
                </a:solidFill>
                <a:latin typeface="Calibri"/>
                <a:ea typeface="Calibri"/>
                <a:cs typeface="Calibri"/>
                <a:sym typeface="Calibri"/>
              </a:rPr>
              <a:t>Thank</a:t>
            </a:r>
            <a:endParaRPr sz="4800" b="1" i="0" u="none" strike="noStrike" cap="none">
              <a:solidFill>
                <a:srgbClr val="1E4E79"/>
              </a:solidFill>
              <a:latin typeface="Calibri"/>
              <a:ea typeface="Calibri"/>
              <a:cs typeface="Calibri"/>
              <a:sym typeface="Calibri"/>
            </a:endParaRPr>
          </a:p>
        </p:txBody>
      </p:sp>
      <p:sp>
        <p:nvSpPr>
          <p:cNvPr id="245" name="Google Shape;245;p19"/>
          <p:cNvSpPr txBox="1"/>
          <p:nvPr/>
        </p:nvSpPr>
        <p:spPr>
          <a:xfrm>
            <a:off x="6503832" y="2322459"/>
            <a:ext cx="1434824" cy="830997"/>
          </a:xfrm>
          <a:prstGeom prst="rect">
            <a:avLst/>
          </a:prstGeom>
          <a:solidFill>
            <a:srgbClr val="1E4E7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800"/>
              <a:buFont typeface="Calibri"/>
              <a:buNone/>
            </a:pPr>
            <a:r>
              <a:rPr lang="en-US" sz="4800" b="1" i="0" u="none" strike="noStrike" cap="none">
                <a:solidFill>
                  <a:srgbClr val="FFFFFF"/>
                </a:solidFill>
                <a:latin typeface="Calibri"/>
                <a:ea typeface="Calibri"/>
                <a:cs typeface="Calibri"/>
                <a:sym typeface="Calibri"/>
              </a:rPr>
              <a:t>You</a:t>
            </a:r>
            <a:endParaRPr sz="4800" b="1" i="0" u="none" strike="noStrike" cap="none">
              <a:solidFill>
                <a:srgbClr val="FFFFFF"/>
              </a:solidFill>
              <a:latin typeface="Calibri"/>
              <a:ea typeface="Calibri"/>
              <a:cs typeface="Calibri"/>
              <a:sym typeface="Calibri"/>
            </a:endParaRPr>
          </a:p>
        </p:txBody>
      </p:sp>
      <p:sp>
        <p:nvSpPr>
          <p:cNvPr id="246" name="Google Shape;246;p19"/>
          <p:cNvSpPr txBox="1"/>
          <p:nvPr/>
        </p:nvSpPr>
        <p:spPr>
          <a:xfrm>
            <a:off x="3811172" y="4429632"/>
            <a:ext cx="5125011" cy="15081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Presented by </a:t>
            </a:r>
            <a:endParaRPr/>
          </a:p>
          <a:p>
            <a:pPr marL="0" marR="0" lvl="0" indent="0" algn="ctr" rtl="0">
              <a:lnSpc>
                <a:spcPct val="100000"/>
              </a:lnSpc>
              <a:spcBef>
                <a:spcPts val="0"/>
              </a:spcBef>
              <a:spcAft>
                <a:spcPts val="0"/>
              </a:spcAft>
              <a:buClr>
                <a:schemeClr val="dk1"/>
              </a:buClr>
              <a:buSzPts val="800"/>
              <a:buFont typeface="Calibri"/>
              <a:buNone/>
            </a:pPr>
            <a:endParaRPr sz="800" b="0" i="0" u="none" strike="noStrike" cap="none">
              <a:solidFill>
                <a:srgbClr val="1E4E79"/>
              </a:solidFill>
              <a:latin typeface="Calibri"/>
              <a:ea typeface="Calibri"/>
              <a:cs typeface="Calibri"/>
              <a:sym typeface="Calibri"/>
            </a:endParaRPr>
          </a:p>
          <a:p>
            <a:pPr marL="0" marR="0" lvl="0" indent="0" algn="ctr" rtl="0">
              <a:lnSpc>
                <a:spcPct val="100000"/>
              </a:lnSpc>
              <a:spcBef>
                <a:spcPts val="0"/>
              </a:spcBef>
              <a:spcAft>
                <a:spcPts val="0"/>
              </a:spcAft>
              <a:buClr>
                <a:srgbClr val="1E4E79"/>
              </a:buClr>
              <a:buSzPts val="2800"/>
              <a:buFont typeface="Calibri"/>
              <a:buNone/>
            </a:pPr>
            <a:r>
              <a:rPr lang="en-US" sz="2800">
                <a:solidFill>
                  <a:srgbClr val="1E4E79"/>
                </a:solidFill>
                <a:latin typeface="Calibri"/>
                <a:ea typeface="Calibri"/>
                <a:cs typeface="Calibri"/>
                <a:sym typeface="Calibri"/>
              </a:rPr>
              <a:t>Meet Shah (202011047)</a:t>
            </a:r>
            <a:endParaRPr/>
          </a:p>
          <a:p>
            <a:pPr marL="0" marR="0" lvl="0" indent="0" algn="ctr" rtl="0">
              <a:lnSpc>
                <a:spcPct val="100000"/>
              </a:lnSpc>
              <a:spcBef>
                <a:spcPts val="0"/>
              </a:spcBef>
              <a:spcAft>
                <a:spcPts val="0"/>
              </a:spcAft>
              <a:buClr>
                <a:srgbClr val="1E4E79"/>
              </a:buClr>
              <a:buSzPts val="2800"/>
              <a:buFont typeface="Calibri"/>
              <a:buNone/>
            </a:pPr>
            <a:r>
              <a:rPr lang="en-US" sz="2800">
                <a:solidFill>
                  <a:srgbClr val="1E4E79"/>
                </a:solidFill>
                <a:latin typeface="Calibri"/>
                <a:ea typeface="Calibri"/>
                <a:cs typeface="Calibri"/>
                <a:sym typeface="Calibri"/>
              </a:rPr>
              <a:t>Krunal Mehta (202011051)</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99"/>
        <p:cNvGrpSpPr/>
        <p:nvPr/>
      </p:nvGrpSpPr>
      <p:grpSpPr>
        <a:xfrm>
          <a:off x="0" y="0"/>
          <a:ext cx="0" cy="0"/>
          <a:chOff x="0" y="0"/>
          <a:chExt cx="0" cy="0"/>
        </a:xfrm>
      </p:grpSpPr>
      <p:sp>
        <p:nvSpPr>
          <p:cNvPr id="100" name="Google Shape;100;p2"/>
          <p:cNvSpPr txBox="1"/>
          <p:nvPr/>
        </p:nvSpPr>
        <p:spPr>
          <a:xfrm>
            <a:off x="9525"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dirty="0">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4300"/>
              <a:buFont typeface="Arial"/>
              <a:buNone/>
            </a:pPr>
            <a:endParaRPr sz="4300" b="1" i="0" u="sng" strike="noStrike" cap="none"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Noto Sans Symbols"/>
              <a:buChar char="❖"/>
            </a:pPr>
            <a:r>
              <a:rPr lang="en-US" sz="2600" b="0" i="0" u="none" strike="noStrike" cap="none" dirty="0">
                <a:solidFill>
                  <a:schemeClr val="dk1"/>
                </a:solidFill>
                <a:latin typeface="Calibri"/>
                <a:ea typeface="Calibri"/>
                <a:cs typeface="Calibri"/>
                <a:sym typeface="Calibri"/>
              </a:rPr>
              <a:t>Motivation</a:t>
            </a:r>
            <a:endParaRPr dirty="0"/>
          </a:p>
          <a:p>
            <a:pPr marL="1371600" marR="0" lvl="2" indent="-419100" algn="just" rtl="0">
              <a:lnSpc>
                <a:spcPct val="90000"/>
              </a:lnSpc>
              <a:spcBef>
                <a:spcPts val="500"/>
              </a:spcBef>
              <a:spcAft>
                <a:spcPts val="0"/>
              </a:spcAft>
              <a:buClr>
                <a:schemeClr val="dk1"/>
              </a:buClr>
              <a:buSzPts val="600"/>
              <a:buFont typeface="Noto Sans Symbols"/>
              <a:buNone/>
            </a:pPr>
            <a:endParaRPr sz="600" b="0" i="0" u="none" strike="noStrike" cap="none" dirty="0">
              <a:solidFill>
                <a:schemeClr val="dk1"/>
              </a:solidFill>
              <a:latin typeface="Calibri"/>
              <a:ea typeface="Calibri"/>
              <a:cs typeface="Calibri"/>
              <a:sym typeface="Calibri"/>
            </a:endParaRPr>
          </a:p>
          <a:p>
            <a:pPr marL="1714500" marR="0" lvl="3" indent="-342900" algn="just"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Data is increasing rapidly </a:t>
            </a:r>
            <a:endParaRPr dirty="0"/>
          </a:p>
          <a:p>
            <a:pPr marL="1714500" marR="0" lvl="3" indent="-342900" algn="just"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Handle large amounts of data efficiently</a:t>
            </a:r>
            <a:endParaRPr dirty="0"/>
          </a:p>
          <a:p>
            <a:pPr marL="1714500" marR="0" lvl="3" indent="-342900" algn="just" rtl="0">
              <a:lnSpc>
                <a:spcPct val="90000"/>
              </a:lnSpc>
              <a:spcBef>
                <a:spcPts val="50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Summarize data to scan less amount of data</a:t>
            </a:r>
            <a:endParaRPr dirty="0"/>
          </a:p>
          <a:p>
            <a:pPr marL="1714500" marR="0" lvl="3" indent="-228600" algn="just" rtl="0">
              <a:lnSpc>
                <a:spcPct val="90000"/>
              </a:lnSpc>
              <a:spcBef>
                <a:spcPts val="5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1371600" marR="0" lvl="2" indent="-457200" algn="just" rtl="0">
              <a:lnSpc>
                <a:spcPct val="90000"/>
              </a:lnSpc>
              <a:spcBef>
                <a:spcPts val="500"/>
              </a:spcBef>
              <a:spcAft>
                <a:spcPts val="0"/>
              </a:spcAft>
              <a:buClr>
                <a:schemeClr val="dk1"/>
              </a:buClr>
              <a:buSzPts val="2600"/>
              <a:buFont typeface="Noto Sans Symbols"/>
              <a:buChar char="❖"/>
            </a:pPr>
            <a:r>
              <a:rPr lang="en-US" sz="2600" b="0" i="0" u="none" strike="noStrike" cap="none" dirty="0">
                <a:solidFill>
                  <a:schemeClr val="dk1"/>
                </a:solidFill>
                <a:latin typeface="Calibri"/>
                <a:ea typeface="Calibri"/>
                <a:cs typeface="Calibri"/>
                <a:sym typeface="Calibri"/>
              </a:rPr>
              <a:t>Objective</a:t>
            </a:r>
            <a:endParaRPr dirty="0"/>
          </a:p>
          <a:p>
            <a:pPr marL="1371600" marR="0" lvl="2" indent="-419100" algn="just" rtl="0">
              <a:lnSpc>
                <a:spcPct val="90000"/>
              </a:lnSpc>
              <a:spcBef>
                <a:spcPts val="500"/>
              </a:spcBef>
              <a:spcAft>
                <a:spcPts val="0"/>
              </a:spcAft>
              <a:buClr>
                <a:schemeClr val="dk1"/>
              </a:buClr>
              <a:buSzPts val="600"/>
              <a:buFont typeface="Noto Sans Symbols"/>
              <a:buNone/>
            </a:pPr>
            <a:endParaRPr sz="600" b="0" i="0" u="none" strike="noStrike" cap="none" dirty="0">
              <a:solidFill>
                <a:schemeClr val="dk1"/>
              </a:solidFill>
              <a:latin typeface="Calibri"/>
              <a:ea typeface="Calibri"/>
              <a:cs typeface="Calibri"/>
              <a:sym typeface="Calibri"/>
            </a:endParaRPr>
          </a:p>
          <a:p>
            <a:pPr marL="1714500" marR="0" lvl="3" indent="-342900" algn="just"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Improve query performance in hybrid OLAP-OLTP database system by data summarization </a:t>
            </a:r>
            <a:endParaRPr lang="en-US" sz="2000" b="0" i="0" u="none" strike="noStrike" cap="none" dirty="0" smtClean="0">
              <a:solidFill>
                <a:schemeClr val="dk1"/>
              </a:solidFill>
              <a:latin typeface="Calibri"/>
              <a:ea typeface="Calibri"/>
              <a:cs typeface="Calibri"/>
              <a:sym typeface="Calibri"/>
            </a:endParaRPr>
          </a:p>
          <a:p>
            <a:pPr marL="1371600" marR="0" lvl="3" algn="just" rtl="0">
              <a:lnSpc>
                <a:spcPct val="90000"/>
              </a:lnSpc>
              <a:spcBef>
                <a:spcPts val="500"/>
              </a:spcBef>
              <a:spcAft>
                <a:spcPts val="0"/>
              </a:spcAft>
              <a:buClr>
                <a:schemeClr val="dk1"/>
              </a:buClr>
              <a:buSzPts val="2000"/>
            </a:pPr>
            <a:r>
              <a:rPr lang="en-US" sz="2000" dirty="0">
                <a:solidFill>
                  <a:schemeClr val="dk1"/>
                </a:solidFill>
                <a:latin typeface="Calibri"/>
                <a:ea typeface="Calibri"/>
                <a:cs typeface="Calibri"/>
                <a:sym typeface="Calibri"/>
              </a:rPr>
              <a:t> </a:t>
            </a:r>
            <a:r>
              <a:rPr lang="en-US" sz="2000" dirty="0" smtClean="0">
                <a:solidFill>
                  <a:schemeClr val="dk1"/>
                </a:solidFill>
                <a:latin typeface="Calibri"/>
                <a:ea typeface="Calibri"/>
                <a:cs typeface="Calibri"/>
                <a:sym typeface="Calibri"/>
              </a:rPr>
              <a:t>     </a:t>
            </a:r>
            <a:r>
              <a:rPr lang="en-US" sz="2000" b="0" i="0" u="none" strike="noStrike" cap="none" dirty="0" smtClean="0">
                <a:solidFill>
                  <a:schemeClr val="dk1"/>
                </a:solidFill>
                <a:latin typeface="Calibri"/>
                <a:ea typeface="Calibri"/>
                <a:cs typeface="Calibri"/>
                <a:sym typeface="Calibri"/>
              </a:rPr>
              <a:t>without </a:t>
            </a:r>
            <a:r>
              <a:rPr lang="en-US" sz="2000" b="0" i="0" u="none" strike="noStrike" cap="none" dirty="0">
                <a:solidFill>
                  <a:schemeClr val="dk1"/>
                </a:solidFill>
                <a:latin typeface="Calibri"/>
                <a:ea typeface="Calibri"/>
                <a:cs typeface="Calibri"/>
                <a:sym typeface="Calibri"/>
              </a:rPr>
              <a:t>affecting query efficiency</a:t>
            </a:r>
            <a:endParaRPr sz="2400" b="0" i="0" u="none" strike="noStrike" cap="none" dirty="0">
              <a:solidFill>
                <a:schemeClr val="dk1"/>
              </a:solidFill>
              <a:latin typeface="Calibri"/>
              <a:ea typeface="Calibri"/>
              <a:cs typeface="Calibri"/>
              <a:sym typeface="Calibri"/>
            </a:endParaRPr>
          </a:p>
          <a:p>
            <a:pPr marL="914400" marR="0" lvl="2" indent="0" algn="just" rtl="0">
              <a:lnSpc>
                <a:spcPct val="90000"/>
              </a:lnSpc>
              <a:spcBef>
                <a:spcPts val="500"/>
              </a:spcBef>
              <a:spcAft>
                <a:spcPts val="0"/>
              </a:spcAft>
              <a:buClr>
                <a:schemeClr val="dk1"/>
              </a:buClr>
              <a:buSzPts val="1800"/>
              <a:buFont typeface="Noto Sans Symbols"/>
              <a:buNone/>
            </a:pPr>
            <a:r>
              <a:rPr lang="en-US" sz="1800" b="0" i="0" u="none" strike="noStrike" cap="none" dirty="0">
                <a:solidFill>
                  <a:schemeClr val="dk1"/>
                </a:solidFill>
                <a:latin typeface="Calibri"/>
                <a:ea typeface="Calibri"/>
                <a:cs typeface="Calibri"/>
                <a:sym typeface="Calibri"/>
              </a:rPr>
              <a:t>				</a:t>
            </a:r>
            <a:endParaRPr dirty="0"/>
          </a:p>
          <a:p>
            <a:pPr marL="1371600" marR="0" lvl="2" indent="-457200" algn="just" rtl="0">
              <a:lnSpc>
                <a:spcPct val="90000"/>
              </a:lnSpc>
              <a:spcBef>
                <a:spcPts val="500"/>
              </a:spcBef>
              <a:spcAft>
                <a:spcPts val="0"/>
              </a:spcAft>
              <a:buClr>
                <a:schemeClr val="dk1"/>
              </a:buClr>
              <a:buSzPts val="2600"/>
              <a:buFont typeface="Noto Sans Symbols"/>
              <a:buChar char="❖"/>
            </a:pPr>
            <a:r>
              <a:rPr lang="en-US" sz="2600" b="0" i="0" u="none" strike="noStrike" cap="none" dirty="0">
                <a:solidFill>
                  <a:schemeClr val="dk1"/>
                </a:solidFill>
                <a:latin typeface="Calibri"/>
                <a:ea typeface="Calibri"/>
                <a:cs typeface="Calibri"/>
                <a:sym typeface="Calibri"/>
              </a:rPr>
              <a:t>Scope</a:t>
            </a:r>
            <a:endParaRPr dirty="0"/>
          </a:p>
          <a:p>
            <a:pPr marL="1371600" marR="0" lvl="2" indent="-419100" algn="just" rtl="0">
              <a:lnSpc>
                <a:spcPct val="90000"/>
              </a:lnSpc>
              <a:spcBef>
                <a:spcPts val="500"/>
              </a:spcBef>
              <a:spcAft>
                <a:spcPts val="0"/>
              </a:spcAft>
              <a:buClr>
                <a:schemeClr val="dk1"/>
              </a:buClr>
              <a:buSzPts val="600"/>
              <a:buFont typeface="Noto Sans Symbols"/>
              <a:buNone/>
            </a:pPr>
            <a:endParaRPr sz="600" b="0" i="0" u="none" strike="noStrike" cap="none" dirty="0">
              <a:solidFill>
                <a:schemeClr val="dk1"/>
              </a:solidFill>
              <a:latin typeface="Calibri"/>
              <a:ea typeface="Calibri"/>
              <a:cs typeface="Calibri"/>
              <a:sym typeface="Calibri"/>
            </a:endParaRPr>
          </a:p>
          <a:p>
            <a:pPr marL="1371600" marR="0" lvl="3" indent="0" algn="just" rtl="0">
              <a:lnSpc>
                <a:spcPct val="90000"/>
              </a:lnSpc>
              <a:spcBef>
                <a:spcPts val="500"/>
              </a:spcBef>
              <a:spcAft>
                <a:spcPts val="0"/>
              </a:spcAft>
              <a:buClr>
                <a:schemeClr val="dk1"/>
              </a:buClr>
              <a:buSzPts val="2000"/>
              <a:buFont typeface="Arial"/>
              <a:buNone/>
            </a:pPr>
            <a:r>
              <a:rPr lang="en-US" sz="2000" b="0" i="0" u="none" strike="noStrike" cap="none" dirty="0">
                <a:solidFill>
                  <a:schemeClr val="dk1"/>
                </a:solidFill>
                <a:latin typeface="Calibri"/>
                <a:ea typeface="Calibri"/>
                <a:cs typeface="Calibri"/>
                <a:sym typeface="Calibri"/>
              </a:rPr>
              <a:t>Relational Database </a:t>
            </a:r>
            <a:endParaRPr dirty="0"/>
          </a:p>
          <a:p>
            <a:pPr marL="1714500" marR="0" lvl="3" indent="-342900" algn="just"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 OLTP  (Online Transaction Processing) </a:t>
            </a:r>
            <a:endParaRPr dirty="0"/>
          </a:p>
          <a:p>
            <a:pPr marL="1714500" marR="0" lvl="3" indent="-342900" algn="just"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 OLAP (Online Analytical Processing)</a:t>
            </a:r>
            <a:endParaRPr dirty="0"/>
          </a:p>
        </p:txBody>
      </p:sp>
      <p:sp>
        <p:nvSpPr>
          <p:cNvPr id="101" name="Google Shape;101;p2"/>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Introduction</a:t>
            </a:r>
            <a:endParaRPr sz="32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05"/>
        <p:cNvGrpSpPr/>
        <p:nvPr/>
      </p:nvGrpSpPr>
      <p:grpSpPr>
        <a:xfrm>
          <a:off x="0" y="0"/>
          <a:ext cx="0" cy="0"/>
          <a:chOff x="0" y="0"/>
          <a:chExt cx="0" cy="0"/>
        </a:xfrm>
      </p:grpSpPr>
      <p:sp>
        <p:nvSpPr>
          <p:cNvPr id="106" name="Google Shape;106;p3"/>
          <p:cNvSpPr txBox="1"/>
          <p:nvPr/>
        </p:nvSpPr>
        <p:spPr>
          <a:xfrm>
            <a:off x="0"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3300"/>
              <a:buFont typeface="Arial"/>
              <a:buNone/>
            </a:pPr>
            <a:endParaRPr sz="3300" b="1" i="0" u="sng" strike="noStrike" cap="none" dirty="0">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4300"/>
              <a:buFont typeface="Arial"/>
              <a:buNone/>
            </a:pPr>
            <a:endParaRPr sz="4300" b="1" i="0" u="sng" strike="noStrike" cap="none" dirty="0">
              <a:solidFill>
                <a:schemeClr val="dk1"/>
              </a:solidFill>
              <a:latin typeface="Calibri"/>
              <a:ea typeface="Calibri"/>
              <a:cs typeface="Calibri"/>
              <a:sym typeface="Calibri"/>
            </a:endParaRPr>
          </a:p>
          <a:p>
            <a:pPr marL="1257300" marR="0" lvl="2" indent="-342900" algn="just" rtl="0">
              <a:lnSpc>
                <a:spcPct val="90000"/>
              </a:lnSpc>
              <a:spcBef>
                <a:spcPts val="500"/>
              </a:spcBef>
              <a:spcAft>
                <a:spcPts val="0"/>
              </a:spcAft>
              <a:buClr>
                <a:schemeClr val="dk1"/>
              </a:buClr>
              <a:buSzPts val="2200"/>
              <a:buFont typeface="Noto Sans Symbols"/>
              <a:buChar char="❖"/>
            </a:pPr>
            <a:r>
              <a:rPr lang="en-US" sz="2200" i="0" u="none" strike="noStrike" cap="none" dirty="0">
                <a:solidFill>
                  <a:schemeClr val="dk1"/>
                </a:solidFill>
                <a:latin typeface="Calibri"/>
                <a:ea typeface="Calibri"/>
                <a:cs typeface="Calibri"/>
                <a:sym typeface="Calibri"/>
              </a:rPr>
              <a:t>We developed method to divide data into hot and cold chunks and </a:t>
            </a:r>
            <a:r>
              <a:rPr lang="en-US" sz="2200" dirty="0" smtClean="0">
                <a:solidFill>
                  <a:schemeClr val="dk1"/>
                </a:solidFill>
                <a:latin typeface="Calibri"/>
                <a:ea typeface="Calibri"/>
                <a:cs typeface="Calibri"/>
                <a:sym typeface="Calibri"/>
              </a:rPr>
              <a:t>implemented</a:t>
            </a:r>
            <a:r>
              <a:rPr lang="en-US" sz="2200" i="0" u="none" strike="noStrike" cap="none" dirty="0" smtClean="0">
                <a:solidFill>
                  <a:schemeClr val="dk1"/>
                </a:solidFill>
                <a:latin typeface="Calibri"/>
                <a:ea typeface="Calibri"/>
                <a:cs typeface="Calibri"/>
                <a:sym typeface="Calibri"/>
              </a:rPr>
              <a:t> </a:t>
            </a:r>
          </a:p>
          <a:p>
            <a:pPr marL="914400" marR="0" lvl="2" algn="just" rtl="0">
              <a:lnSpc>
                <a:spcPct val="90000"/>
              </a:lnSpc>
              <a:spcBef>
                <a:spcPts val="500"/>
              </a:spcBef>
              <a:spcAft>
                <a:spcPts val="0"/>
              </a:spcAft>
              <a:buClr>
                <a:schemeClr val="dk1"/>
              </a:buClr>
              <a:buSzPts val="2200"/>
            </a:pPr>
            <a:r>
              <a:rPr lang="en-US" sz="2200" dirty="0">
                <a:solidFill>
                  <a:schemeClr val="dk1"/>
                </a:solidFill>
                <a:latin typeface="Calibri"/>
                <a:ea typeface="Calibri"/>
                <a:cs typeface="Calibri"/>
                <a:sym typeface="Calibri"/>
              </a:rPr>
              <a:t> </a:t>
            </a:r>
            <a:r>
              <a:rPr lang="en-US" sz="2200" dirty="0" smtClean="0">
                <a:solidFill>
                  <a:schemeClr val="dk1"/>
                </a:solidFill>
                <a:latin typeface="Calibri"/>
                <a:ea typeface="Calibri"/>
                <a:cs typeface="Calibri"/>
                <a:sym typeface="Calibri"/>
              </a:rPr>
              <a:t>     </a:t>
            </a:r>
            <a:r>
              <a:rPr lang="en-US" sz="2200" i="0" u="none" strike="noStrike" cap="none" dirty="0" smtClean="0">
                <a:solidFill>
                  <a:schemeClr val="dk1"/>
                </a:solidFill>
                <a:latin typeface="Calibri"/>
                <a:ea typeface="Calibri"/>
                <a:cs typeface="Calibri"/>
                <a:sym typeface="Calibri"/>
              </a:rPr>
              <a:t>Truncation Compression technique for cold chunk compression</a:t>
            </a:r>
            <a:endParaRPr dirty="0" smtClean="0"/>
          </a:p>
          <a:p>
            <a:pPr marL="1257300" marR="0" lvl="2" indent="-203200" algn="just" rtl="0">
              <a:lnSpc>
                <a:spcPct val="90000"/>
              </a:lnSpc>
              <a:spcBef>
                <a:spcPts val="500"/>
              </a:spcBef>
              <a:spcAft>
                <a:spcPts val="0"/>
              </a:spcAft>
              <a:buClr>
                <a:schemeClr val="dk1"/>
              </a:buClr>
              <a:buSzPts val="2200"/>
              <a:buFont typeface="Noto Sans Symbols"/>
              <a:buNone/>
            </a:pPr>
            <a:endParaRPr sz="2200" i="0" u="none" strike="noStrike" cap="none" dirty="0">
              <a:solidFill>
                <a:schemeClr val="dk1"/>
              </a:solidFill>
              <a:latin typeface="Calibri"/>
              <a:ea typeface="Calibri"/>
              <a:cs typeface="Calibri"/>
              <a:sym typeface="Calibri"/>
            </a:endParaRPr>
          </a:p>
          <a:p>
            <a:pPr marL="1257300" marR="0" lvl="2" indent="-342900" algn="just" rtl="0">
              <a:lnSpc>
                <a:spcPct val="90000"/>
              </a:lnSpc>
              <a:spcBef>
                <a:spcPts val="500"/>
              </a:spcBef>
              <a:spcAft>
                <a:spcPts val="0"/>
              </a:spcAft>
              <a:buClr>
                <a:schemeClr val="dk1"/>
              </a:buClr>
              <a:buSzPts val="2200"/>
              <a:buFont typeface="Noto Sans Symbols"/>
              <a:buChar char="❖"/>
            </a:pPr>
            <a:r>
              <a:rPr lang="en-US" sz="2200" i="0" u="none" strike="noStrike" cap="none" dirty="0">
                <a:solidFill>
                  <a:schemeClr val="dk1"/>
                </a:solidFill>
                <a:latin typeface="Calibri"/>
                <a:ea typeface="Calibri"/>
                <a:cs typeface="Calibri"/>
                <a:sym typeface="Calibri"/>
              </a:rPr>
              <a:t>We designed Positional Small </a:t>
            </a:r>
            <a:r>
              <a:rPr lang="en-US" sz="2200" dirty="0">
                <a:solidFill>
                  <a:schemeClr val="dk1"/>
                </a:solidFill>
                <a:latin typeface="Calibri"/>
                <a:ea typeface="Calibri"/>
                <a:cs typeface="Calibri"/>
                <a:sym typeface="Calibri"/>
              </a:rPr>
              <a:t>Materialized</a:t>
            </a:r>
            <a:r>
              <a:rPr lang="en-US" sz="2200" i="0" u="none" strike="noStrike" cap="none" dirty="0">
                <a:solidFill>
                  <a:schemeClr val="dk1"/>
                </a:solidFill>
                <a:latin typeface="Calibri"/>
                <a:ea typeface="Calibri"/>
                <a:cs typeface="Calibri"/>
                <a:sym typeface="Calibri"/>
              </a:rPr>
              <a:t> Aggregate (PSMA) lookup table </a:t>
            </a:r>
            <a:r>
              <a:rPr lang="en-US" sz="2200" dirty="0">
                <a:solidFill>
                  <a:schemeClr val="dk1"/>
                </a:solidFill>
                <a:latin typeface="Calibri"/>
                <a:ea typeface="Calibri"/>
                <a:cs typeface="Calibri"/>
                <a:sym typeface="Calibri"/>
              </a:rPr>
              <a:t>proposed</a:t>
            </a:r>
            <a:r>
              <a:rPr lang="en-US" sz="2200" i="0" u="none" strike="noStrike" cap="none" dirty="0">
                <a:solidFill>
                  <a:schemeClr val="dk1"/>
                </a:solidFill>
                <a:latin typeface="Calibri"/>
                <a:ea typeface="Calibri"/>
                <a:cs typeface="Calibri"/>
                <a:sym typeface="Calibri"/>
              </a:rPr>
              <a:t> </a:t>
            </a:r>
            <a:endParaRPr dirty="0"/>
          </a:p>
          <a:p>
            <a:pPr marL="914400" marR="0" lvl="2" indent="0" algn="just" rtl="0">
              <a:lnSpc>
                <a:spcPct val="90000"/>
              </a:lnSpc>
              <a:spcBef>
                <a:spcPts val="500"/>
              </a:spcBef>
              <a:spcAft>
                <a:spcPts val="0"/>
              </a:spcAft>
              <a:buClr>
                <a:schemeClr val="dk1"/>
              </a:buClr>
              <a:buSzPts val="2200"/>
              <a:buFont typeface="Noto Sans Symbols"/>
              <a:buNone/>
            </a:pPr>
            <a:r>
              <a:rPr lang="en-US" sz="2200" i="0" u="none" strike="noStrike" cap="none" dirty="0">
                <a:solidFill>
                  <a:schemeClr val="dk1"/>
                </a:solidFill>
                <a:latin typeface="Calibri"/>
                <a:ea typeface="Calibri"/>
                <a:cs typeface="Calibri"/>
                <a:sym typeface="Calibri"/>
              </a:rPr>
              <a:t>      by the paper, to store range for each delta value</a:t>
            </a:r>
            <a:endParaRPr dirty="0"/>
          </a:p>
          <a:p>
            <a:pPr marL="914400" marR="0" lvl="2" indent="0" algn="just" rtl="0">
              <a:lnSpc>
                <a:spcPct val="90000"/>
              </a:lnSpc>
              <a:spcBef>
                <a:spcPts val="500"/>
              </a:spcBef>
              <a:spcAft>
                <a:spcPts val="0"/>
              </a:spcAft>
              <a:buClr>
                <a:schemeClr val="dk1"/>
              </a:buClr>
              <a:buSzPts val="2200"/>
              <a:buFont typeface="Noto Sans Symbols"/>
              <a:buNone/>
            </a:pPr>
            <a:endParaRPr sz="2200" i="0" u="none" strike="noStrike" cap="none" dirty="0">
              <a:solidFill>
                <a:schemeClr val="dk1"/>
              </a:solidFill>
              <a:latin typeface="Calibri"/>
              <a:ea typeface="Calibri"/>
              <a:cs typeface="Calibri"/>
              <a:sym typeface="Calibri"/>
            </a:endParaRPr>
          </a:p>
          <a:p>
            <a:pPr marL="1257300" marR="0" lvl="2" indent="-342900" algn="just" rtl="0">
              <a:lnSpc>
                <a:spcPct val="90000"/>
              </a:lnSpc>
              <a:spcBef>
                <a:spcPts val="500"/>
              </a:spcBef>
              <a:spcAft>
                <a:spcPts val="0"/>
              </a:spcAft>
              <a:buClr>
                <a:schemeClr val="dk1"/>
              </a:buClr>
              <a:buSzPts val="2200"/>
              <a:buFont typeface="Noto Sans Symbols"/>
              <a:buChar char="❖"/>
            </a:pPr>
            <a:r>
              <a:rPr lang="en-US" sz="2200" i="0" u="none" strike="noStrike" cap="none" dirty="0">
                <a:solidFill>
                  <a:schemeClr val="dk1"/>
                </a:solidFill>
                <a:latin typeface="Calibri"/>
                <a:ea typeface="Calibri"/>
                <a:cs typeface="Calibri"/>
                <a:sym typeface="Calibri"/>
              </a:rPr>
              <a:t>By using min - max value of column, we </a:t>
            </a:r>
            <a:r>
              <a:rPr lang="en-US" sz="2200" dirty="0">
                <a:solidFill>
                  <a:schemeClr val="dk1"/>
                </a:solidFill>
                <a:latin typeface="Calibri"/>
                <a:ea typeface="Calibri"/>
                <a:cs typeface="Calibri"/>
                <a:sym typeface="Calibri"/>
              </a:rPr>
              <a:t>determined</a:t>
            </a:r>
            <a:r>
              <a:rPr lang="en-US" sz="2200" i="0" u="none" strike="noStrike" cap="none" dirty="0">
                <a:solidFill>
                  <a:schemeClr val="dk1"/>
                </a:solidFill>
                <a:latin typeface="Calibri"/>
                <a:ea typeface="Calibri"/>
                <a:cs typeface="Calibri"/>
                <a:sym typeface="Calibri"/>
              </a:rPr>
              <a:t> weather to skip </a:t>
            </a:r>
            <a:r>
              <a:rPr lang="en-US" sz="2200" dirty="0">
                <a:solidFill>
                  <a:schemeClr val="dk1"/>
                </a:solidFill>
                <a:latin typeface="Calibri"/>
                <a:ea typeface="Calibri"/>
                <a:cs typeface="Calibri"/>
                <a:sym typeface="Calibri"/>
              </a:rPr>
              <a:t>Data Block</a:t>
            </a:r>
            <a:r>
              <a:rPr lang="en-US" sz="2200" i="0" u="none" strike="noStrike" cap="none" dirty="0">
                <a:solidFill>
                  <a:schemeClr val="dk1"/>
                </a:solidFill>
                <a:latin typeface="Calibri"/>
                <a:ea typeface="Calibri"/>
                <a:cs typeface="Calibri"/>
                <a:sym typeface="Calibri"/>
              </a:rPr>
              <a:t> or not</a:t>
            </a:r>
            <a:endParaRPr sz="2200" dirty="0">
              <a:solidFill>
                <a:schemeClr val="dk1"/>
              </a:solidFill>
              <a:latin typeface="Calibri"/>
              <a:ea typeface="Calibri"/>
              <a:cs typeface="Calibri"/>
              <a:sym typeface="Calibri"/>
            </a:endParaRPr>
          </a:p>
          <a:p>
            <a:pPr marL="1371600" marR="0" lvl="0" indent="0" algn="just" rtl="0">
              <a:lnSpc>
                <a:spcPct val="90000"/>
              </a:lnSpc>
              <a:spcBef>
                <a:spcPts val="500"/>
              </a:spcBef>
              <a:spcAft>
                <a:spcPts val="0"/>
              </a:spcAft>
              <a:buNone/>
            </a:pPr>
            <a:endParaRPr sz="2200" dirty="0">
              <a:solidFill>
                <a:schemeClr val="dk1"/>
              </a:solidFill>
              <a:latin typeface="Calibri"/>
              <a:ea typeface="Calibri"/>
              <a:cs typeface="Calibri"/>
              <a:sym typeface="Calibri"/>
            </a:endParaRPr>
          </a:p>
          <a:p>
            <a:pPr marL="1257300" marR="0" lvl="2" indent="-342900" algn="just" rtl="0">
              <a:lnSpc>
                <a:spcPct val="90000"/>
              </a:lnSpc>
              <a:spcBef>
                <a:spcPts val="500"/>
              </a:spcBef>
              <a:spcAft>
                <a:spcPts val="0"/>
              </a:spcAft>
              <a:buClr>
                <a:schemeClr val="dk1"/>
              </a:buClr>
              <a:buSzPts val="2200"/>
              <a:buFont typeface="Noto Sans Symbols"/>
              <a:buChar char="❖"/>
            </a:pPr>
            <a:r>
              <a:rPr lang="en-US" sz="2200" dirty="0">
                <a:solidFill>
                  <a:schemeClr val="dk1"/>
                </a:solidFill>
                <a:latin typeface="Calibri"/>
                <a:ea typeface="Calibri"/>
                <a:cs typeface="Calibri"/>
                <a:sym typeface="Calibri"/>
              </a:rPr>
              <a:t>Even if Dat</a:t>
            </a:r>
            <a:r>
              <a:rPr lang="en-US" sz="2200" i="0" u="none" strike="noStrike" cap="none" dirty="0">
                <a:solidFill>
                  <a:schemeClr val="dk1"/>
                </a:solidFill>
                <a:latin typeface="Calibri"/>
                <a:ea typeface="Calibri"/>
                <a:cs typeface="Calibri"/>
                <a:sym typeface="Calibri"/>
              </a:rPr>
              <a:t>a </a:t>
            </a:r>
            <a:r>
              <a:rPr lang="en-US" sz="2200" dirty="0">
                <a:solidFill>
                  <a:schemeClr val="dk1"/>
                </a:solidFill>
                <a:latin typeface="Calibri"/>
                <a:ea typeface="Calibri"/>
                <a:cs typeface="Calibri"/>
                <a:sym typeface="Calibri"/>
              </a:rPr>
              <a:t>B</a:t>
            </a:r>
            <a:r>
              <a:rPr lang="en-US" sz="2200" i="0" u="none" strike="noStrike" cap="none" dirty="0">
                <a:solidFill>
                  <a:schemeClr val="dk1"/>
                </a:solidFill>
                <a:latin typeface="Calibri"/>
                <a:ea typeface="Calibri"/>
                <a:cs typeface="Calibri"/>
                <a:sym typeface="Calibri"/>
              </a:rPr>
              <a:t>lock can’t be skipped, scan range will be narrow down with the help of</a:t>
            </a:r>
            <a:r>
              <a:rPr lang="en-US" sz="2200" dirty="0">
                <a:solidFill>
                  <a:schemeClr val="dk1"/>
                </a:solidFill>
                <a:latin typeface="Calibri"/>
                <a:ea typeface="Calibri"/>
                <a:cs typeface="Calibri"/>
                <a:sym typeface="Calibri"/>
              </a:rPr>
              <a:t> </a:t>
            </a:r>
            <a:endParaRPr lang="en-US" sz="2200" dirty="0" smtClean="0">
              <a:solidFill>
                <a:schemeClr val="dk1"/>
              </a:solidFill>
              <a:latin typeface="Calibri"/>
              <a:ea typeface="Calibri"/>
              <a:cs typeface="Calibri"/>
              <a:sym typeface="Calibri"/>
            </a:endParaRPr>
          </a:p>
          <a:p>
            <a:pPr marL="914400" marR="0" lvl="2" algn="just" rtl="0">
              <a:lnSpc>
                <a:spcPct val="90000"/>
              </a:lnSpc>
              <a:spcBef>
                <a:spcPts val="500"/>
              </a:spcBef>
              <a:spcAft>
                <a:spcPts val="0"/>
              </a:spcAft>
              <a:buClr>
                <a:schemeClr val="dk1"/>
              </a:buClr>
              <a:buSzPts val="2200"/>
            </a:pPr>
            <a:r>
              <a:rPr lang="en-US" sz="2200" dirty="0" smtClean="0">
                <a:solidFill>
                  <a:schemeClr val="dk1"/>
                </a:solidFill>
                <a:latin typeface="Calibri"/>
                <a:ea typeface="Calibri"/>
                <a:cs typeface="Calibri"/>
                <a:sym typeface="Calibri"/>
              </a:rPr>
              <a:t>      </a:t>
            </a:r>
            <a:r>
              <a:rPr lang="en-US" sz="2200" i="0" u="none" strike="noStrike" cap="none" dirty="0" smtClean="0">
                <a:solidFill>
                  <a:schemeClr val="dk1"/>
                </a:solidFill>
                <a:latin typeface="Calibri"/>
                <a:ea typeface="Calibri"/>
                <a:cs typeface="Calibri"/>
                <a:sym typeface="Calibri"/>
              </a:rPr>
              <a:t>PSMA </a:t>
            </a:r>
            <a:r>
              <a:rPr lang="en-US" sz="2200" i="0" u="none" strike="noStrike" cap="none" dirty="0">
                <a:solidFill>
                  <a:schemeClr val="dk1"/>
                </a:solidFill>
                <a:latin typeface="Calibri"/>
                <a:ea typeface="Calibri"/>
                <a:cs typeface="Calibri"/>
                <a:sym typeface="Calibri"/>
              </a:rPr>
              <a:t>lookup table</a:t>
            </a:r>
            <a:endParaRPr dirty="0"/>
          </a:p>
          <a:p>
            <a:pPr marL="1257300" marR="0" lvl="2" indent="-203200" algn="just" rtl="0">
              <a:lnSpc>
                <a:spcPct val="90000"/>
              </a:lnSpc>
              <a:spcBef>
                <a:spcPts val="500"/>
              </a:spcBef>
              <a:spcAft>
                <a:spcPts val="0"/>
              </a:spcAft>
              <a:buClr>
                <a:schemeClr val="dk1"/>
              </a:buClr>
              <a:buSzPts val="2200"/>
              <a:buFont typeface="Noto Sans Symbols"/>
              <a:buNone/>
            </a:pPr>
            <a:endParaRPr sz="2200" i="0" u="none" strike="noStrike" cap="none" dirty="0">
              <a:solidFill>
                <a:schemeClr val="dk1"/>
              </a:solidFill>
              <a:latin typeface="Calibri"/>
              <a:ea typeface="Calibri"/>
              <a:cs typeface="Calibri"/>
              <a:sym typeface="Calibri"/>
            </a:endParaRPr>
          </a:p>
          <a:p>
            <a:pPr marL="1257300" marR="0" lvl="2" indent="-342900" algn="just" rtl="0">
              <a:lnSpc>
                <a:spcPct val="90000"/>
              </a:lnSpc>
              <a:spcBef>
                <a:spcPts val="500"/>
              </a:spcBef>
              <a:spcAft>
                <a:spcPts val="0"/>
              </a:spcAft>
              <a:buClr>
                <a:schemeClr val="dk1"/>
              </a:buClr>
              <a:buSzPts val="2200"/>
              <a:buFont typeface="Noto Sans Symbols"/>
              <a:buChar char="❖"/>
            </a:pPr>
            <a:r>
              <a:rPr lang="en-US" sz="2200" i="0" u="none" strike="noStrike" cap="none" dirty="0">
                <a:solidFill>
                  <a:schemeClr val="dk1"/>
                </a:solidFill>
                <a:latin typeface="Calibri"/>
                <a:ea typeface="Calibri"/>
                <a:cs typeface="Calibri"/>
                <a:sym typeface="Calibri"/>
              </a:rPr>
              <a:t>Above concepts were implemented by us to increase efficiency of query evaluation and </a:t>
            </a:r>
            <a:endParaRPr dirty="0"/>
          </a:p>
          <a:p>
            <a:pPr marL="914400" marR="0" lvl="2" indent="0" algn="just" rtl="0">
              <a:lnSpc>
                <a:spcPct val="90000"/>
              </a:lnSpc>
              <a:spcBef>
                <a:spcPts val="500"/>
              </a:spcBef>
              <a:spcAft>
                <a:spcPts val="0"/>
              </a:spcAft>
              <a:buClr>
                <a:schemeClr val="dk1"/>
              </a:buClr>
              <a:buSzPts val="2200"/>
              <a:buFont typeface="Noto Sans Symbols"/>
              <a:buNone/>
            </a:pPr>
            <a:r>
              <a:rPr lang="en-US" sz="2200" i="0" u="none" strike="noStrike" cap="none" dirty="0">
                <a:solidFill>
                  <a:schemeClr val="dk1"/>
                </a:solidFill>
                <a:latin typeface="Calibri"/>
                <a:ea typeface="Calibri"/>
                <a:cs typeface="Calibri"/>
                <a:sym typeface="Calibri"/>
              </a:rPr>
              <a:t>      reduce main memory utilization</a:t>
            </a:r>
            <a:endParaRPr dirty="0"/>
          </a:p>
        </p:txBody>
      </p:sp>
      <p:sp>
        <p:nvSpPr>
          <p:cNvPr id="107" name="Google Shape;107;p3"/>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Our </a:t>
            </a:r>
            <a:r>
              <a:rPr lang="en-US" sz="3200" b="1" i="0" u="none" strike="noStrike" cap="none">
                <a:solidFill>
                  <a:schemeClr val="lt1"/>
                </a:solidFill>
                <a:latin typeface="Calibri"/>
                <a:ea typeface="Calibri"/>
                <a:cs typeface="Calibri"/>
                <a:sym typeface="Calibri"/>
              </a:rPr>
              <a:t>Contribution</a:t>
            </a:r>
            <a:endParaRPr sz="32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11"/>
        <p:cNvGrpSpPr/>
        <p:nvPr/>
      </p:nvGrpSpPr>
      <p:grpSpPr>
        <a:xfrm>
          <a:off x="0" y="0"/>
          <a:ext cx="0" cy="0"/>
          <a:chOff x="0" y="0"/>
          <a:chExt cx="0" cy="0"/>
        </a:xfrm>
      </p:grpSpPr>
      <p:sp>
        <p:nvSpPr>
          <p:cNvPr id="112" name="Google Shape;112;p4"/>
          <p:cNvSpPr txBox="1"/>
          <p:nvPr/>
        </p:nvSpPr>
        <p:spPr>
          <a:xfrm>
            <a:off x="0"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dirty="0">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a:p>
            <a:pPr marL="1200150" marR="0" lvl="2" indent="-285750" algn="l" rtl="0">
              <a:lnSpc>
                <a:spcPct val="90000"/>
              </a:lnSpc>
              <a:spcBef>
                <a:spcPts val="50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Types of databases</a:t>
            </a:r>
            <a:endParaRPr dirty="0"/>
          </a:p>
          <a:p>
            <a:pPr marL="1200150" marR="0" lvl="2" indent="-247650" algn="l" rtl="0">
              <a:lnSpc>
                <a:spcPct val="90000"/>
              </a:lnSpc>
              <a:spcBef>
                <a:spcPts val="500"/>
              </a:spcBef>
              <a:spcAft>
                <a:spcPts val="0"/>
              </a:spcAft>
              <a:buClr>
                <a:schemeClr val="dk1"/>
              </a:buClr>
              <a:buSzPts val="600"/>
              <a:buFont typeface="Noto Sans Symbols"/>
              <a:buNone/>
            </a:pPr>
            <a:endParaRPr sz="600" b="0" i="0" u="none" strike="noStrike" cap="none" dirty="0">
              <a:solidFill>
                <a:schemeClr val="dk1"/>
              </a:solidFill>
              <a:latin typeface="Calibri"/>
              <a:ea typeface="Calibri"/>
              <a:cs typeface="Calibri"/>
              <a:sym typeface="Calibri"/>
            </a:endParaRPr>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Online Transaction Processing (OLAP) </a:t>
            </a:r>
            <a:endParaRPr dirty="0"/>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Online Analytical Processing (OLAP)</a:t>
            </a:r>
            <a:endParaRPr dirty="0"/>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Hybrid OLTP and OLAP</a:t>
            </a:r>
            <a:endParaRPr dirty="0"/>
          </a:p>
          <a:p>
            <a:pPr marL="914400" marR="0" lvl="2" indent="0" algn="l" rtl="0">
              <a:lnSpc>
                <a:spcPct val="90000"/>
              </a:lnSpc>
              <a:spcBef>
                <a:spcPts val="5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914400" marR="0" lvl="2" indent="0" algn="l" rtl="0">
              <a:lnSpc>
                <a:spcPct val="90000"/>
              </a:lnSpc>
              <a:spcBef>
                <a:spcPts val="500"/>
              </a:spcBef>
              <a:spcAft>
                <a:spcPts val="0"/>
              </a:spcAft>
              <a:buClr>
                <a:schemeClr val="dk1"/>
              </a:buClr>
              <a:buSzPts val="600"/>
              <a:buFont typeface="Arial"/>
              <a:buNone/>
            </a:pPr>
            <a:endParaRPr sz="600" b="0" i="0" u="none" strike="noStrike" cap="none" dirty="0">
              <a:solidFill>
                <a:schemeClr val="dk1"/>
              </a:solidFill>
              <a:latin typeface="Calibri"/>
              <a:ea typeface="Calibri"/>
              <a:cs typeface="Calibri"/>
              <a:sym typeface="Calibri"/>
            </a:endParaRPr>
          </a:p>
          <a:p>
            <a:pPr marL="1200150" marR="0" lvl="2" indent="-285750" algn="l" rtl="0">
              <a:lnSpc>
                <a:spcPct val="90000"/>
              </a:lnSpc>
              <a:spcBef>
                <a:spcPts val="50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Data division</a:t>
            </a:r>
            <a:endParaRPr dirty="0"/>
          </a:p>
          <a:p>
            <a:pPr marL="1200150" marR="0" lvl="2" indent="-247650" algn="l" rtl="0">
              <a:lnSpc>
                <a:spcPct val="90000"/>
              </a:lnSpc>
              <a:spcBef>
                <a:spcPts val="500"/>
              </a:spcBef>
              <a:spcAft>
                <a:spcPts val="0"/>
              </a:spcAft>
              <a:buClr>
                <a:schemeClr val="dk1"/>
              </a:buClr>
              <a:buSzPts val="600"/>
              <a:buFont typeface="Noto Sans Symbols"/>
              <a:buNone/>
            </a:pPr>
            <a:endParaRPr sz="600" b="0" i="0" u="none" strike="noStrike" cap="none" dirty="0">
              <a:solidFill>
                <a:schemeClr val="dk1"/>
              </a:solidFill>
              <a:latin typeface="Calibri"/>
              <a:ea typeface="Calibri"/>
              <a:cs typeface="Calibri"/>
              <a:sym typeface="Calibri"/>
            </a:endParaRPr>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Hot </a:t>
            </a:r>
            <a:r>
              <a:rPr lang="en-US" sz="2000" dirty="0">
                <a:solidFill>
                  <a:schemeClr val="dk1"/>
                </a:solidFill>
                <a:latin typeface="Calibri"/>
                <a:ea typeface="Calibri"/>
                <a:cs typeface="Calibri"/>
                <a:sym typeface="Calibri"/>
              </a:rPr>
              <a:t>D</a:t>
            </a:r>
            <a:r>
              <a:rPr lang="en-US" sz="2000" b="0" i="0" u="none" strike="noStrike" cap="none" dirty="0">
                <a:solidFill>
                  <a:schemeClr val="dk1"/>
                </a:solidFill>
                <a:latin typeface="Calibri"/>
                <a:ea typeface="Calibri"/>
                <a:cs typeface="Calibri"/>
                <a:sym typeface="Calibri"/>
              </a:rPr>
              <a:t>ata : </a:t>
            </a:r>
            <a:r>
              <a:rPr lang="en-US" sz="2000" dirty="0">
                <a:solidFill>
                  <a:schemeClr val="dk1"/>
                </a:solidFill>
                <a:latin typeface="Calibri"/>
                <a:ea typeface="Calibri"/>
                <a:cs typeface="Calibri"/>
                <a:sym typeface="Calibri"/>
              </a:rPr>
              <a:t>F</a:t>
            </a:r>
            <a:r>
              <a:rPr lang="en-US" sz="2000" b="0" i="0" u="none" strike="noStrike" cap="none" dirty="0">
                <a:solidFill>
                  <a:schemeClr val="dk1"/>
                </a:solidFill>
                <a:latin typeface="Calibri"/>
                <a:ea typeface="Calibri"/>
                <a:cs typeface="Calibri"/>
                <a:sym typeface="Calibri"/>
              </a:rPr>
              <a:t>requently accessed</a:t>
            </a:r>
            <a:endParaRPr dirty="0"/>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Cold </a:t>
            </a:r>
            <a:r>
              <a:rPr lang="en-US" sz="2000" dirty="0">
                <a:solidFill>
                  <a:schemeClr val="dk1"/>
                </a:solidFill>
                <a:latin typeface="Calibri"/>
                <a:ea typeface="Calibri"/>
                <a:cs typeface="Calibri"/>
                <a:sym typeface="Calibri"/>
              </a:rPr>
              <a:t>D</a:t>
            </a:r>
            <a:r>
              <a:rPr lang="en-US" sz="2000" b="0" i="0" u="none" strike="noStrike" cap="none" dirty="0">
                <a:solidFill>
                  <a:schemeClr val="dk1"/>
                </a:solidFill>
                <a:latin typeface="Calibri"/>
                <a:ea typeface="Calibri"/>
                <a:cs typeface="Calibri"/>
                <a:sym typeface="Calibri"/>
              </a:rPr>
              <a:t>ata : </a:t>
            </a:r>
            <a:r>
              <a:rPr lang="en-US" sz="2000" dirty="0">
                <a:solidFill>
                  <a:schemeClr val="dk1"/>
                </a:solidFill>
                <a:latin typeface="Calibri"/>
                <a:ea typeface="Calibri"/>
                <a:cs typeface="Calibri"/>
                <a:sym typeface="Calibri"/>
              </a:rPr>
              <a:t>Not-Frequently</a:t>
            </a:r>
            <a:r>
              <a:rPr lang="en-US" sz="2000" b="0" i="0" u="none" strike="noStrike" cap="none" dirty="0">
                <a:solidFill>
                  <a:schemeClr val="dk1"/>
                </a:solidFill>
                <a:latin typeface="Calibri"/>
                <a:ea typeface="Calibri"/>
                <a:cs typeface="Calibri"/>
                <a:sym typeface="Calibri"/>
              </a:rPr>
              <a:t> accessed</a:t>
            </a:r>
            <a:endParaRPr sz="2000" b="0" i="0" u="none" strike="noStrike" cap="none" dirty="0">
              <a:solidFill>
                <a:schemeClr val="dk1"/>
              </a:solidFill>
              <a:latin typeface="Calibri"/>
              <a:ea typeface="Calibri"/>
              <a:cs typeface="Calibri"/>
              <a:sym typeface="Calibri"/>
            </a:endParaRPr>
          </a:p>
          <a:p>
            <a:pPr marL="914400" marR="0" lvl="2" indent="0" algn="l" rtl="0">
              <a:lnSpc>
                <a:spcPct val="90000"/>
              </a:lnSpc>
              <a:spcBef>
                <a:spcPts val="5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914400" marR="0" lvl="2" indent="0" algn="l" rtl="0">
              <a:lnSpc>
                <a:spcPct val="90000"/>
              </a:lnSpc>
              <a:spcBef>
                <a:spcPts val="500"/>
              </a:spcBef>
              <a:spcAft>
                <a:spcPts val="0"/>
              </a:spcAft>
              <a:buClr>
                <a:schemeClr val="dk1"/>
              </a:buClr>
              <a:buSzPts val="600"/>
              <a:buFont typeface="Arial"/>
              <a:buNone/>
            </a:pPr>
            <a:endParaRPr sz="600" b="0" i="0" u="none" strike="noStrike" cap="none" dirty="0">
              <a:solidFill>
                <a:schemeClr val="dk1"/>
              </a:solidFill>
              <a:latin typeface="Calibri"/>
              <a:ea typeface="Calibri"/>
              <a:cs typeface="Calibri"/>
              <a:sym typeface="Calibri"/>
            </a:endParaRPr>
          </a:p>
          <a:p>
            <a:pPr marL="1257300" marR="0" lvl="2" indent="-342900" algn="l" rtl="0">
              <a:lnSpc>
                <a:spcPct val="90000"/>
              </a:lnSpc>
              <a:spcBef>
                <a:spcPts val="50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Data Blocks </a:t>
            </a:r>
            <a:endParaRPr dirty="0"/>
          </a:p>
          <a:p>
            <a:pPr marL="1257300" marR="0" lvl="2" indent="-304800" algn="l" rtl="0">
              <a:lnSpc>
                <a:spcPct val="90000"/>
              </a:lnSpc>
              <a:spcBef>
                <a:spcPts val="500"/>
              </a:spcBef>
              <a:spcAft>
                <a:spcPts val="0"/>
              </a:spcAft>
              <a:buClr>
                <a:schemeClr val="dk1"/>
              </a:buClr>
              <a:buSzPts val="600"/>
              <a:buFont typeface="Noto Sans Symbols"/>
              <a:buNone/>
            </a:pPr>
            <a:endParaRPr sz="600" b="0" i="0" u="none" strike="noStrike" cap="none" dirty="0">
              <a:solidFill>
                <a:schemeClr val="dk1"/>
              </a:solidFill>
              <a:latin typeface="Calibri"/>
              <a:ea typeface="Calibri"/>
              <a:cs typeface="Calibri"/>
              <a:sym typeface="Calibri"/>
            </a:endParaRPr>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Designed for cold data (mostly read)</a:t>
            </a:r>
            <a:endParaRPr dirty="0"/>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Immutable and self-contained</a:t>
            </a:r>
            <a:endParaRPr dirty="0"/>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Optimally compress cold data</a:t>
            </a:r>
            <a:endParaRPr sz="1800" b="0" i="0" u="none" strike="noStrike" cap="none" dirty="0">
              <a:solidFill>
                <a:schemeClr val="dk1"/>
              </a:solidFill>
              <a:latin typeface="Calibri"/>
              <a:ea typeface="Calibri"/>
              <a:cs typeface="Calibri"/>
              <a:sym typeface="Calibri"/>
            </a:endParaRPr>
          </a:p>
        </p:txBody>
      </p:sp>
      <p:sp>
        <p:nvSpPr>
          <p:cNvPr id="113" name="Google Shape;113;p4"/>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Data Blocks I</a:t>
            </a:r>
            <a:endParaRPr sz="3200" b="1" i="0" u="none" strike="noStrike" cap="none">
              <a:solidFill>
                <a:schemeClr val="lt1"/>
              </a:solidFill>
              <a:latin typeface="Calibri"/>
              <a:ea typeface="Calibri"/>
              <a:cs typeface="Calibri"/>
              <a:sym typeface="Calibri"/>
            </a:endParaRPr>
          </a:p>
        </p:txBody>
      </p:sp>
      <p:pic>
        <p:nvPicPr>
          <p:cNvPr id="114" name="Google Shape;114;p4"/>
          <p:cNvPicPr preferRelativeResize="0"/>
          <p:nvPr/>
        </p:nvPicPr>
        <p:blipFill rotWithShape="1">
          <a:blip r:embed="rId3">
            <a:alphaModFix/>
          </a:blip>
          <a:srcRect/>
          <a:stretch/>
        </p:blipFill>
        <p:spPr>
          <a:xfrm>
            <a:off x="5929086" y="2222137"/>
            <a:ext cx="5918835" cy="3191510"/>
          </a:xfrm>
          <a:prstGeom prst="rect">
            <a:avLst/>
          </a:prstGeom>
          <a:noFill/>
          <a:ln w="19050" cap="flat" cmpd="sng">
            <a:solidFill>
              <a:srgbClr val="002060"/>
            </a:solidFill>
            <a:prstDash val="solid"/>
            <a:round/>
            <a:headEnd type="none" w="sm" len="sm"/>
            <a:tailEnd type="none" w="sm" len="sm"/>
          </a:ln>
        </p:spPr>
      </p:pic>
      <p:sp>
        <p:nvSpPr>
          <p:cNvPr id="115" name="Google Shape;115;p4"/>
          <p:cNvSpPr txBox="1"/>
          <p:nvPr/>
        </p:nvSpPr>
        <p:spPr>
          <a:xfrm>
            <a:off x="8585200" y="5520275"/>
            <a:ext cx="1693200" cy="4002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latin typeface="Calibri"/>
                <a:ea typeface="Calibri"/>
                <a:cs typeface="Calibri"/>
                <a:sym typeface="Calibri"/>
              </a:rPr>
              <a:t>Fig.1. Data Blocks</a:t>
            </a:r>
            <a:endParaRPr dirty="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19"/>
        <p:cNvGrpSpPr/>
        <p:nvPr/>
      </p:nvGrpSpPr>
      <p:grpSpPr>
        <a:xfrm>
          <a:off x="0" y="0"/>
          <a:ext cx="0" cy="0"/>
          <a:chOff x="0" y="0"/>
          <a:chExt cx="0" cy="0"/>
        </a:xfrm>
      </p:grpSpPr>
      <p:sp>
        <p:nvSpPr>
          <p:cNvPr id="120" name="Google Shape;120;p5"/>
          <p:cNvSpPr txBox="1"/>
          <p:nvPr/>
        </p:nvSpPr>
        <p:spPr>
          <a:xfrm>
            <a:off x="0"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1200150" marR="0" lvl="2" indent="-285750" algn="l" rtl="0">
              <a:lnSpc>
                <a:spcPct val="90000"/>
              </a:lnSpc>
              <a:spcBef>
                <a:spcPts val="5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 </a:t>
            </a:r>
            <a:r>
              <a:rPr lang="en-US" sz="2600" b="0" i="0" u="none" strike="noStrike" cap="none">
                <a:solidFill>
                  <a:schemeClr val="dk1"/>
                </a:solidFill>
                <a:latin typeface="Calibri"/>
                <a:ea typeface="Calibri"/>
                <a:cs typeface="Calibri"/>
                <a:sym typeface="Calibri"/>
              </a:rPr>
              <a:t>Compression schemes</a:t>
            </a:r>
            <a:endParaRPr/>
          </a:p>
          <a:p>
            <a:pPr marL="1200150" marR="0" lvl="2" indent="-247650" algn="l" rtl="0">
              <a:lnSpc>
                <a:spcPct val="90000"/>
              </a:lnSpc>
              <a:spcBef>
                <a:spcPts val="500"/>
              </a:spcBef>
              <a:spcAft>
                <a:spcPts val="0"/>
              </a:spcAft>
              <a:buClr>
                <a:schemeClr val="dk1"/>
              </a:buClr>
              <a:buSzPts val="600"/>
              <a:buFont typeface="Noto Sans Symbols"/>
              <a:buNone/>
            </a:pPr>
            <a:endParaRPr sz="600" b="0" i="0" u="none" strike="noStrike" cap="none">
              <a:solidFill>
                <a:schemeClr val="dk1"/>
              </a:solidFill>
              <a:latin typeface="Calibri"/>
              <a:ea typeface="Calibri"/>
              <a:cs typeface="Calibri"/>
              <a:sym typeface="Calibri"/>
            </a:endParaRPr>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Single value compression</a:t>
            </a:r>
            <a:endParaRPr/>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Ordered dictionary compression</a:t>
            </a:r>
            <a:endParaRPr/>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Truncation compression</a:t>
            </a:r>
            <a:endParaRPr/>
          </a:p>
          <a:p>
            <a:pPr marL="914400" marR="0" lvl="2" indent="0" algn="l" rtl="0">
              <a:lnSpc>
                <a:spcPct val="90000"/>
              </a:lnSpc>
              <a:spcBef>
                <a:spcPts val="5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914400" marR="0" lvl="2" indent="0" algn="l" rtl="0">
              <a:lnSpc>
                <a:spcPct val="90000"/>
              </a:lnSpc>
              <a:spcBef>
                <a:spcPts val="5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1257300" marR="0" lvl="2" indent="-342900" algn="l" rtl="0">
              <a:lnSpc>
                <a:spcPct val="90000"/>
              </a:lnSpc>
              <a:spcBef>
                <a:spcPts val="50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 PSMA</a:t>
            </a:r>
            <a:endParaRPr/>
          </a:p>
          <a:p>
            <a:pPr marL="914400" marR="0" lvl="2"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Lightweight indexing</a:t>
            </a:r>
            <a:endParaRPr/>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Extension of traditional SMAs</a:t>
            </a:r>
            <a:r>
              <a:rPr lang="en-US" sz="2000">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(min/max-indexes)</a:t>
            </a:r>
            <a:endParaRPr/>
          </a:p>
          <a:p>
            <a:pPr marL="1657350" marR="0" lvl="3" indent="-28575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Narrow scan ranges in a Data Block</a:t>
            </a:r>
            <a:endParaRPr/>
          </a:p>
        </p:txBody>
      </p:sp>
      <p:sp>
        <p:nvSpPr>
          <p:cNvPr id="121" name="Google Shape;121;p5"/>
          <p:cNvSpPr txBox="1"/>
          <p:nvPr/>
        </p:nvSpPr>
        <p:spPr>
          <a:xfrm>
            <a:off x="0" y="0"/>
            <a:ext cx="3768436" cy="627018"/>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Data Blocks II</a:t>
            </a:r>
            <a:endParaRPr sz="3200" b="1" i="0" u="none" strike="noStrike" cap="none">
              <a:solidFill>
                <a:schemeClr val="lt1"/>
              </a:solidFill>
              <a:latin typeface="Calibri"/>
              <a:ea typeface="Calibri"/>
              <a:cs typeface="Calibri"/>
              <a:sym typeface="Calibri"/>
            </a:endParaRPr>
          </a:p>
        </p:txBody>
      </p:sp>
      <p:pic>
        <p:nvPicPr>
          <p:cNvPr id="122" name="Google Shape;122;p5"/>
          <p:cNvPicPr preferRelativeResize="0"/>
          <p:nvPr/>
        </p:nvPicPr>
        <p:blipFill rotWithShape="1">
          <a:blip r:embed="rId3">
            <a:alphaModFix/>
          </a:blip>
          <a:srcRect/>
          <a:stretch/>
        </p:blipFill>
        <p:spPr>
          <a:xfrm>
            <a:off x="5472037" y="2039620"/>
            <a:ext cx="6324600" cy="2270760"/>
          </a:xfrm>
          <a:prstGeom prst="rect">
            <a:avLst/>
          </a:prstGeom>
          <a:noFill/>
          <a:ln w="15875" cap="flat" cmpd="sng">
            <a:solidFill>
              <a:srgbClr val="002060"/>
            </a:solidFill>
            <a:prstDash val="solid"/>
            <a:round/>
            <a:headEnd type="none" w="sm" len="sm"/>
            <a:tailEnd type="none" w="sm" len="sm"/>
          </a:ln>
        </p:spPr>
      </p:pic>
      <p:sp>
        <p:nvSpPr>
          <p:cNvPr id="123" name="Google Shape;123;p5"/>
          <p:cNvSpPr txBox="1"/>
          <p:nvPr/>
        </p:nvSpPr>
        <p:spPr>
          <a:xfrm>
            <a:off x="7747000" y="4453475"/>
            <a:ext cx="1693200" cy="4002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Fig.2. PSMA</a:t>
            </a:r>
            <a:endParaRPr>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27"/>
        <p:cNvGrpSpPr/>
        <p:nvPr/>
      </p:nvGrpSpPr>
      <p:grpSpPr>
        <a:xfrm>
          <a:off x="0" y="0"/>
          <a:ext cx="0" cy="0"/>
          <a:chOff x="0" y="0"/>
          <a:chExt cx="0" cy="0"/>
        </a:xfrm>
      </p:grpSpPr>
      <p:sp>
        <p:nvSpPr>
          <p:cNvPr id="128" name="Google Shape;128;p6"/>
          <p:cNvSpPr txBox="1"/>
          <p:nvPr/>
        </p:nvSpPr>
        <p:spPr>
          <a:xfrm>
            <a:off x="9525" y="9525"/>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914400" marR="0" lvl="2" indent="0" algn="l" rtl="0">
              <a:lnSpc>
                <a:spcPct val="90000"/>
              </a:lnSpc>
              <a:spcBef>
                <a:spcPts val="5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29;p6"/>
          <p:cNvSpPr txBox="1"/>
          <p:nvPr/>
        </p:nvSpPr>
        <p:spPr>
          <a:xfrm>
            <a:off x="0" y="0"/>
            <a:ext cx="4961400" cy="626700"/>
          </a:xfrm>
          <a:prstGeom prst="rect">
            <a:avLst/>
          </a:prstGeom>
          <a:solidFill>
            <a:srgbClr val="1E4E79"/>
          </a:solid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Data Blocks Flow</a:t>
            </a:r>
            <a:endParaRPr sz="3200" b="1" i="0" u="none" strike="noStrike" cap="none">
              <a:solidFill>
                <a:schemeClr val="lt1"/>
              </a:solidFill>
              <a:latin typeface="Calibri"/>
              <a:ea typeface="Calibri"/>
              <a:cs typeface="Calibri"/>
              <a:sym typeface="Calibri"/>
            </a:endParaRPr>
          </a:p>
        </p:txBody>
      </p:sp>
      <p:pic>
        <p:nvPicPr>
          <p:cNvPr id="130" name="Google Shape;130;p6"/>
          <p:cNvPicPr preferRelativeResize="0"/>
          <p:nvPr/>
        </p:nvPicPr>
        <p:blipFill rotWithShape="1">
          <a:blip r:embed="rId3">
            <a:alphaModFix/>
          </a:blip>
          <a:srcRect/>
          <a:stretch/>
        </p:blipFill>
        <p:spPr>
          <a:xfrm>
            <a:off x="1485900" y="1154430"/>
            <a:ext cx="9758045" cy="5083810"/>
          </a:xfrm>
          <a:prstGeom prst="rect">
            <a:avLst/>
          </a:prstGeom>
          <a:noFill/>
          <a:ln w="15875" cap="flat" cmpd="sng">
            <a:solidFill>
              <a:srgbClr val="002060"/>
            </a:solidFill>
            <a:prstDash val="solid"/>
            <a:round/>
            <a:headEnd type="none" w="sm" len="sm"/>
            <a:tailEnd type="none" w="sm" len="sm"/>
          </a:ln>
        </p:spPr>
      </p:pic>
      <p:sp>
        <p:nvSpPr>
          <p:cNvPr id="131" name="Google Shape;131;p6"/>
          <p:cNvSpPr txBox="1"/>
          <p:nvPr/>
        </p:nvSpPr>
        <p:spPr>
          <a:xfrm>
            <a:off x="5384800" y="6358475"/>
            <a:ext cx="2159100" cy="400200"/>
          </a:xfrm>
          <a:prstGeom prst="rect">
            <a:avLst/>
          </a:prstGeom>
          <a:gradFill>
            <a:gsLst>
              <a:gs pos="0">
                <a:schemeClr val="lt1"/>
              </a:gs>
              <a:gs pos="19000">
                <a:schemeClr val="lt1"/>
              </a:gs>
              <a:gs pos="64000">
                <a:srgbClr val="DDEAF6"/>
              </a:gs>
              <a:gs pos="83000">
                <a:srgbClr val="DDEAF6"/>
              </a:gs>
              <a:gs pos="100000">
                <a:srgbClr val="D8E2F3"/>
              </a:gs>
            </a:gsLst>
            <a:lin ang="5400012" scaled="0"/>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Fig.3. Data Blocks Flow</a:t>
            </a:r>
            <a:endParaRPr>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35"/>
        <p:cNvGrpSpPr/>
        <p:nvPr/>
      </p:nvGrpSpPr>
      <p:grpSpPr>
        <a:xfrm>
          <a:off x="0" y="0"/>
          <a:ext cx="0" cy="0"/>
          <a:chOff x="0" y="0"/>
          <a:chExt cx="0" cy="0"/>
        </a:xfrm>
      </p:grpSpPr>
      <p:sp>
        <p:nvSpPr>
          <p:cNvPr id="136" name="Google Shape;136;p7"/>
          <p:cNvSpPr txBox="1"/>
          <p:nvPr/>
        </p:nvSpPr>
        <p:spPr>
          <a:xfrm>
            <a:off x="0"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914400" marR="0" lvl="2" indent="0" algn="l" rtl="0">
              <a:lnSpc>
                <a:spcPct val="90000"/>
              </a:lnSpc>
              <a:spcBef>
                <a:spcPts val="5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7"/>
          <p:cNvSpPr txBox="1"/>
          <p:nvPr/>
        </p:nvSpPr>
        <p:spPr>
          <a:xfrm>
            <a:off x="0" y="0"/>
            <a:ext cx="4945380" cy="626745"/>
          </a:xfrm>
          <a:prstGeom prst="rect">
            <a:avLst/>
          </a:prstGeom>
          <a:solidFill>
            <a:srgbClr val="1E4E79"/>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Data Structures I</a:t>
            </a:r>
            <a:endParaRPr sz="3200" b="1">
              <a:solidFill>
                <a:schemeClr val="lt1"/>
              </a:solidFill>
              <a:latin typeface="Calibri"/>
              <a:ea typeface="Calibri"/>
              <a:cs typeface="Calibri"/>
              <a:sym typeface="Calibri"/>
            </a:endParaRPr>
          </a:p>
        </p:txBody>
      </p:sp>
      <p:graphicFrame>
        <p:nvGraphicFramePr>
          <p:cNvPr id="138" name="Google Shape;138;p7"/>
          <p:cNvGraphicFramePr/>
          <p:nvPr/>
        </p:nvGraphicFramePr>
        <p:xfrm>
          <a:off x="3228975" y="1400810"/>
          <a:ext cx="4903475" cy="1152500"/>
        </p:xfrm>
        <a:graphic>
          <a:graphicData uri="http://schemas.openxmlformats.org/drawingml/2006/table">
            <a:tbl>
              <a:tblPr firstRow="1" bandRow="1">
                <a:noFill/>
                <a:tableStyleId>{18E672AE-6658-4307-995C-0658620A8C71}</a:tableStyleId>
              </a:tblPr>
              <a:tblGrid>
                <a:gridCol w="2907675">
                  <a:extLst>
                    <a:ext uri="{9D8B030D-6E8A-4147-A177-3AD203B41FA5}">
                      <a16:colId xmlns:a16="http://schemas.microsoft.com/office/drawing/2014/main" val="20000"/>
                    </a:ext>
                  </a:extLst>
                </a:gridCol>
                <a:gridCol w="1995800">
                  <a:extLst>
                    <a:ext uri="{9D8B030D-6E8A-4147-A177-3AD203B41FA5}">
                      <a16:colId xmlns:a16="http://schemas.microsoft.com/office/drawing/2014/main" val="20001"/>
                    </a:ext>
                  </a:extLst>
                </a:gridCol>
              </a:tblGrid>
              <a:tr h="230500">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min_cold</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0" u="none" strike="noStrike" cap="none">
                          <a:latin typeface="Times New Roman"/>
                          <a:ea typeface="Times New Roman"/>
                          <a:cs typeface="Times New Roman"/>
                          <a:sym typeface="Times New Roman"/>
                        </a:rPr>
                        <a:t>0</a:t>
                      </a:r>
                      <a:endParaRPr sz="1100" b="0"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0"/>
                  </a:ext>
                </a:extLst>
              </a:tr>
              <a:tr h="230500">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max_cold</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0" u="none" strike="noStrike" cap="none">
                          <a:latin typeface="Times New Roman"/>
                          <a:ea typeface="Times New Roman"/>
                          <a:cs typeface="Times New Roman"/>
                          <a:sym typeface="Times New Roman"/>
                        </a:rPr>
                        <a:t>65536</a:t>
                      </a:r>
                      <a:endParaRPr sz="1100" b="0"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230500">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min_hot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0" u="none" strike="noStrike" cap="none">
                          <a:latin typeface="Times New Roman"/>
                          <a:ea typeface="Times New Roman"/>
                          <a:cs typeface="Times New Roman"/>
                          <a:sym typeface="Times New Roman"/>
                        </a:rPr>
                        <a:t>65536</a:t>
                      </a:r>
                      <a:endParaRPr sz="1100" b="0"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230500">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max_hot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0" u="none" strike="noStrike" cap="none">
                          <a:latin typeface="Times New Roman"/>
                          <a:ea typeface="Times New Roman"/>
                          <a:cs typeface="Times New Roman"/>
                          <a:sym typeface="Times New Roman"/>
                        </a:rPr>
                        <a:t>200000</a:t>
                      </a:r>
                      <a:endParaRPr sz="1100" b="0"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230500">
                <a:tc>
                  <a:txBody>
                    <a:bodyPr/>
                    <a:lstStyle/>
                    <a:p>
                      <a:pPr marL="0" marR="0" lvl="0" indent="0" algn="ctr" rtl="0">
                        <a:spcBef>
                          <a:spcPts val="0"/>
                        </a:spcBef>
                        <a:spcAft>
                          <a:spcPts val="0"/>
                        </a:spcAft>
                        <a:buClr>
                          <a:srgbClr val="202124"/>
                        </a:buClr>
                        <a:buSzPts val="1100"/>
                        <a:buFont typeface="Times New Roman"/>
                        <a:buNone/>
                      </a:pPr>
                      <a:r>
                        <a:rPr lang="en-US" sz="1100" b="1" u="none" strike="noStrike" cap="none">
                          <a:solidFill>
                            <a:srgbClr val="202124"/>
                          </a:solidFill>
                          <a:latin typeface="Times New Roman"/>
                          <a:ea typeface="Times New Roman"/>
                          <a:cs typeface="Times New Roman"/>
                          <a:sym typeface="Times New Roman"/>
                        </a:rPr>
                        <a:t>partition_start_date</a:t>
                      </a:r>
                      <a:endParaRPr sz="1100" b="1" u="none" strike="noStrike" cap="none">
                        <a:solidFill>
                          <a:srgbClr val="202124"/>
                        </a:solidFill>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0" u="none" strike="noStrike" cap="none">
                          <a:latin typeface="Times New Roman"/>
                          <a:ea typeface="Times New Roman"/>
                          <a:cs typeface="Times New Roman"/>
                          <a:sym typeface="Times New Roman"/>
                        </a:rPr>
                        <a:t>1994-12-30</a:t>
                      </a:r>
                      <a:endParaRPr sz="1100" b="0"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9" name="Google Shape;139;p7"/>
          <p:cNvGraphicFramePr/>
          <p:nvPr/>
        </p:nvGraphicFramePr>
        <p:xfrm>
          <a:off x="746760" y="3681730"/>
          <a:ext cx="6355700" cy="2158375"/>
        </p:xfrm>
        <a:graphic>
          <a:graphicData uri="http://schemas.openxmlformats.org/drawingml/2006/table">
            <a:tbl>
              <a:tblPr firstRow="1" bandRow="1">
                <a:noFill/>
                <a:tableStyleId>{18E672AE-6658-4307-995C-0658620A8C71}</a:tableStyleId>
              </a:tblPr>
              <a:tblGrid>
                <a:gridCol w="639450">
                  <a:extLst>
                    <a:ext uri="{9D8B030D-6E8A-4147-A177-3AD203B41FA5}">
                      <a16:colId xmlns:a16="http://schemas.microsoft.com/office/drawing/2014/main" val="20000"/>
                    </a:ext>
                  </a:extLst>
                </a:gridCol>
                <a:gridCol w="669300">
                  <a:extLst>
                    <a:ext uri="{9D8B030D-6E8A-4147-A177-3AD203B41FA5}">
                      <a16:colId xmlns:a16="http://schemas.microsoft.com/office/drawing/2014/main" val="20001"/>
                    </a:ext>
                  </a:extLst>
                </a:gridCol>
                <a:gridCol w="514975">
                  <a:extLst>
                    <a:ext uri="{9D8B030D-6E8A-4147-A177-3AD203B41FA5}">
                      <a16:colId xmlns:a16="http://schemas.microsoft.com/office/drawing/2014/main" val="20002"/>
                    </a:ext>
                  </a:extLst>
                </a:gridCol>
                <a:gridCol w="697225">
                  <a:extLst>
                    <a:ext uri="{9D8B030D-6E8A-4147-A177-3AD203B41FA5}">
                      <a16:colId xmlns:a16="http://schemas.microsoft.com/office/drawing/2014/main" val="20003"/>
                    </a:ext>
                  </a:extLst>
                </a:gridCol>
                <a:gridCol w="705475">
                  <a:extLst>
                    <a:ext uri="{9D8B030D-6E8A-4147-A177-3AD203B41FA5}">
                      <a16:colId xmlns:a16="http://schemas.microsoft.com/office/drawing/2014/main" val="20004"/>
                    </a:ext>
                  </a:extLst>
                </a:gridCol>
                <a:gridCol w="708025">
                  <a:extLst>
                    <a:ext uri="{9D8B030D-6E8A-4147-A177-3AD203B41FA5}">
                      <a16:colId xmlns:a16="http://schemas.microsoft.com/office/drawing/2014/main" val="20005"/>
                    </a:ext>
                  </a:extLst>
                </a:gridCol>
                <a:gridCol w="604525">
                  <a:extLst>
                    <a:ext uri="{9D8B030D-6E8A-4147-A177-3AD203B41FA5}">
                      <a16:colId xmlns:a16="http://schemas.microsoft.com/office/drawing/2014/main" val="20006"/>
                    </a:ext>
                  </a:extLst>
                </a:gridCol>
                <a:gridCol w="506100">
                  <a:extLst>
                    <a:ext uri="{9D8B030D-6E8A-4147-A177-3AD203B41FA5}">
                      <a16:colId xmlns:a16="http://schemas.microsoft.com/office/drawing/2014/main" val="20007"/>
                    </a:ext>
                  </a:extLst>
                </a:gridCol>
                <a:gridCol w="684525">
                  <a:extLst>
                    <a:ext uri="{9D8B030D-6E8A-4147-A177-3AD203B41FA5}">
                      <a16:colId xmlns:a16="http://schemas.microsoft.com/office/drawing/2014/main" val="20008"/>
                    </a:ext>
                  </a:extLst>
                </a:gridCol>
                <a:gridCol w="626100">
                  <a:extLst>
                    <a:ext uri="{9D8B030D-6E8A-4147-A177-3AD203B41FA5}">
                      <a16:colId xmlns:a16="http://schemas.microsoft.com/office/drawing/2014/main" val="20009"/>
                    </a:ext>
                  </a:extLst>
                </a:gridCol>
              </a:tblGrid>
              <a:tr h="476250">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l_orderkey</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l_partkey</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l_suppkey</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l_linenumber</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l_quantity</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l_extendedprice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l_discount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l_tax</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l_returnflag</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l_linestatus</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89173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4190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5</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19756.89</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A</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89173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31687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148071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3100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5</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29</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32453.03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0.05</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A</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148071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29527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176498</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1533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5</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25191.84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R</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176498</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4591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64313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1832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5</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37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47260.47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R</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64313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30607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4641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4642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9273.84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0.08</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A</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4641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40" name="Google Shape;140;p7"/>
          <p:cNvGraphicFramePr/>
          <p:nvPr/>
        </p:nvGraphicFramePr>
        <p:xfrm>
          <a:off x="7102475" y="3681730"/>
          <a:ext cx="4561225" cy="2153275"/>
        </p:xfrm>
        <a:graphic>
          <a:graphicData uri="http://schemas.openxmlformats.org/drawingml/2006/table">
            <a:tbl>
              <a:tblPr firstRow="1" bandRow="1">
                <a:noFill/>
                <a:tableStyleId>{18E672AE-6658-4307-995C-0658620A8C71}</a:tableStyleId>
              </a:tblPr>
              <a:tblGrid>
                <a:gridCol w="506725">
                  <a:extLst>
                    <a:ext uri="{9D8B030D-6E8A-4147-A177-3AD203B41FA5}">
                      <a16:colId xmlns:a16="http://schemas.microsoft.com/office/drawing/2014/main" val="20000"/>
                    </a:ext>
                  </a:extLst>
                </a:gridCol>
                <a:gridCol w="793125">
                  <a:extLst>
                    <a:ext uri="{9D8B030D-6E8A-4147-A177-3AD203B41FA5}">
                      <a16:colId xmlns:a16="http://schemas.microsoft.com/office/drawing/2014/main" val="20001"/>
                    </a:ext>
                  </a:extLst>
                </a:gridCol>
                <a:gridCol w="677550">
                  <a:extLst>
                    <a:ext uri="{9D8B030D-6E8A-4147-A177-3AD203B41FA5}">
                      <a16:colId xmlns:a16="http://schemas.microsoft.com/office/drawing/2014/main" val="20002"/>
                    </a:ext>
                  </a:extLst>
                </a:gridCol>
                <a:gridCol w="852175">
                  <a:extLst>
                    <a:ext uri="{9D8B030D-6E8A-4147-A177-3AD203B41FA5}">
                      <a16:colId xmlns:a16="http://schemas.microsoft.com/office/drawing/2014/main" val="20003"/>
                    </a:ext>
                  </a:extLst>
                </a:gridCol>
                <a:gridCol w="569600">
                  <a:extLst>
                    <a:ext uri="{9D8B030D-6E8A-4147-A177-3AD203B41FA5}">
                      <a16:colId xmlns:a16="http://schemas.microsoft.com/office/drawing/2014/main" val="20004"/>
                    </a:ext>
                  </a:extLst>
                </a:gridCol>
                <a:gridCol w="1162050">
                  <a:extLst>
                    <a:ext uri="{9D8B030D-6E8A-4147-A177-3AD203B41FA5}">
                      <a16:colId xmlns:a16="http://schemas.microsoft.com/office/drawing/2014/main" val="20005"/>
                    </a:ext>
                  </a:extLst>
                </a:gridCol>
              </a:tblGrid>
              <a:tr h="476875">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l_shipdate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l_commitdate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l_receiptdate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l_shipinstruct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l_shipmode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l_comment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1994-12-26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1995-01-01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DELIVER IN PERSON</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REG AIR</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inal packages haggle carefully</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1994-11-17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1995-02-04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COLLECT COD</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MAIL</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l requests hagg</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1994-12-27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1995-01-12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DELIVER IN PERSON</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SHIP</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kages cajole carefully</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1994-12-29</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1995-01-31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DELIVER IN PERSON</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FOB</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deas use blithely! special foxes print af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3048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1994-12-08</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1995-02-10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NONE</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TRUCK</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sits wake furiously regular</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1" name="Google Shape;141;p7"/>
          <p:cNvSpPr txBox="1"/>
          <p:nvPr/>
        </p:nvSpPr>
        <p:spPr>
          <a:xfrm>
            <a:off x="4945380" y="1032510"/>
            <a:ext cx="217050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u="none" strike="noStrike" cap="none" dirty="0">
                <a:solidFill>
                  <a:schemeClr val="dk1"/>
                </a:solidFill>
                <a:latin typeface="Calibri"/>
                <a:ea typeface="Calibri"/>
                <a:cs typeface="Calibri"/>
                <a:sym typeface="Calibri"/>
              </a:rPr>
              <a:t>Table1. Key-Value List</a:t>
            </a:r>
            <a:endParaRPr dirty="0"/>
          </a:p>
        </p:txBody>
      </p:sp>
      <p:sp>
        <p:nvSpPr>
          <p:cNvPr id="142" name="Google Shape;142;p7"/>
          <p:cNvSpPr txBox="1"/>
          <p:nvPr/>
        </p:nvSpPr>
        <p:spPr>
          <a:xfrm>
            <a:off x="3826925" y="3222000"/>
            <a:ext cx="466950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u="none" strike="noStrike" cap="none" dirty="0">
                <a:solidFill>
                  <a:schemeClr val="dk1"/>
                </a:solidFill>
                <a:latin typeface="Calibri"/>
                <a:ea typeface="Calibri"/>
                <a:cs typeface="Calibri"/>
                <a:sym typeface="Calibri"/>
              </a:rPr>
              <a:t>Table2. </a:t>
            </a:r>
            <a:r>
              <a:rPr lang="en-US" b="0" i="0" u="none" strike="noStrike" cap="none" dirty="0" err="1">
                <a:solidFill>
                  <a:schemeClr val="dk1"/>
                </a:solidFill>
                <a:latin typeface="Calibri"/>
                <a:ea typeface="Calibri"/>
                <a:cs typeface="Calibri"/>
                <a:sym typeface="Calibri"/>
              </a:rPr>
              <a:t>Lineitem_Cold</a:t>
            </a:r>
            <a:r>
              <a:rPr lang="en-US" b="0" i="0" u="none" strike="noStrike" cap="none" dirty="0">
                <a:solidFill>
                  <a:schemeClr val="dk1"/>
                </a:solidFill>
                <a:latin typeface="Calibri"/>
                <a:ea typeface="Calibri"/>
                <a:cs typeface="Calibri"/>
                <a:sym typeface="Calibri"/>
              </a:rPr>
              <a:t> Table (Compressed)</a:t>
            </a:r>
            <a:endParaRPr sz="11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146"/>
        <p:cNvGrpSpPr/>
        <p:nvPr/>
      </p:nvGrpSpPr>
      <p:grpSpPr>
        <a:xfrm>
          <a:off x="0" y="0"/>
          <a:ext cx="0" cy="0"/>
          <a:chOff x="0" y="0"/>
          <a:chExt cx="0" cy="0"/>
        </a:xfrm>
      </p:grpSpPr>
      <p:sp>
        <p:nvSpPr>
          <p:cNvPr id="147" name="Google Shape;147;p8"/>
          <p:cNvSpPr txBox="1"/>
          <p:nvPr/>
        </p:nvSpPr>
        <p:spPr>
          <a:xfrm>
            <a:off x="-9525" y="0"/>
            <a:ext cx="12192000" cy="6858000"/>
          </a:xfrm>
          <a:prstGeom prst="rect">
            <a:avLst/>
          </a:prstGeom>
          <a:gradFill>
            <a:gsLst>
              <a:gs pos="0">
                <a:schemeClr val="lt1"/>
              </a:gs>
              <a:gs pos="19000">
                <a:schemeClr val="lt1"/>
              </a:gs>
              <a:gs pos="64000">
                <a:srgbClr val="DDEAF6"/>
              </a:gs>
              <a:gs pos="83000">
                <a:srgbClr val="DDEAF6"/>
              </a:gs>
              <a:gs pos="100000">
                <a:srgbClr val="D8E2F3"/>
              </a:gs>
            </a:gsLst>
            <a:lin ang="540000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300"/>
              <a:buFont typeface="Arial"/>
              <a:buNone/>
            </a:pPr>
            <a:endParaRPr sz="3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4300"/>
              <a:buFont typeface="Arial"/>
              <a:buNone/>
            </a:pPr>
            <a:endParaRPr sz="4300" b="1" i="0" u="sng" strike="noStrike" cap="none">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Calibri"/>
              <a:ea typeface="Calibri"/>
              <a:cs typeface="Calibri"/>
              <a:sym typeface="Calibri"/>
            </a:endParaRPr>
          </a:p>
          <a:p>
            <a:pPr marL="914400" marR="0" lvl="2" indent="0" algn="l" rtl="0">
              <a:lnSpc>
                <a:spcPct val="90000"/>
              </a:lnSpc>
              <a:spcBef>
                <a:spcPts val="50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8"/>
          <p:cNvSpPr txBox="1"/>
          <p:nvPr/>
        </p:nvSpPr>
        <p:spPr>
          <a:xfrm>
            <a:off x="0" y="0"/>
            <a:ext cx="4945380" cy="626745"/>
          </a:xfrm>
          <a:prstGeom prst="rect">
            <a:avLst/>
          </a:prstGeom>
          <a:solidFill>
            <a:srgbClr val="1E4E79"/>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b="1">
                <a:solidFill>
                  <a:schemeClr val="lt1"/>
                </a:solidFill>
                <a:latin typeface="Calibri"/>
                <a:ea typeface="Calibri"/>
                <a:cs typeface="Calibri"/>
                <a:sym typeface="Calibri"/>
              </a:rPr>
              <a:t>Data Structures II</a:t>
            </a:r>
            <a:endParaRPr sz="3200" b="1">
              <a:solidFill>
                <a:schemeClr val="lt1"/>
              </a:solidFill>
              <a:latin typeface="Calibri"/>
              <a:ea typeface="Calibri"/>
              <a:cs typeface="Calibri"/>
              <a:sym typeface="Calibri"/>
            </a:endParaRPr>
          </a:p>
        </p:txBody>
      </p:sp>
      <p:sp>
        <p:nvSpPr>
          <p:cNvPr id="149" name="Google Shape;149;p8"/>
          <p:cNvSpPr txBox="1"/>
          <p:nvPr/>
        </p:nvSpPr>
        <p:spPr>
          <a:xfrm>
            <a:off x="4945374" y="1078225"/>
            <a:ext cx="309780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u="none" strike="noStrike" cap="none" dirty="0">
                <a:solidFill>
                  <a:schemeClr val="dk1"/>
                </a:solidFill>
                <a:latin typeface="Calibri"/>
                <a:ea typeface="Calibri"/>
                <a:cs typeface="Calibri"/>
                <a:sym typeface="Calibri"/>
              </a:rPr>
              <a:t>Table3. </a:t>
            </a:r>
            <a:r>
              <a:rPr lang="en-US" b="0" i="0" u="none" strike="noStrike" cap="none" dirty="0" err="1">
                <a:solidFill>
                  <a:schemeClr val="dk1"/>
                </a:solidFill>
                <a:latin typeface="Calibri"/>
                <a:ea typeface="Calibri"/>
                <a:cs typeface="Calibri"/>
                <a:sym typeface="Calibri"/>
              </a:rPr>
              <a:t>Lineitem_Hot</a:t>
            </a:r>
            <a:r>
              <a:rPr lang="en-US" b="0" i="0" u="none" strike="noStrike" cap="none" dirty="0">
                <a:solidFill>
                  <a:schemeClr val="dk1"/>
                </a:solidFill>
                <a:latin typeface="Calibri"/>
                <a:ea typeface="Calibri"/>
                <a:cs typeface="Calibri"/>
                <a:sym typeface="Calibri"/>
              </a:rPr>
              <a:t> Table</a:t>
            </a:r>
            <a:endParaRPr sz="1100" dirty="0"/>
          </a:p>
        </p:txBody>
      </p:sp>
      <p:sp>
        <p:nvSpPr>
          <p:cNvPr id="150" name="Google Shape;150;p8"/>
          <p:cNvSpPr txBox="1"/>
          <p:nvPr/>
        </p:nvSpPr>
        <p:spPr>
          <a:xfrm>
            <a:off x="4788535" y="3906520"/>
            <a:ext cx="276720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u="none" strike="noStrike" cap="none" dirty="0">
                <a:solidFill>
                  <a:schemeClr val="dk1"/>
                </a:solidFill>
                <a:latin typeface="Calibri"/>
                <a:ea typeface="Calibri"/>
                <a:cs typeface="Calibri"/>
                <a:sym typeface="Calibri"/>
              </a:rPr>
              <a:t>Table4. PSMA Lookup Table </a:t>
            </a:r>
            <a:endParaRPr sz="1100" dirty="0"/>
          </a:p>
        </p:txBody>
      </p:sp>
      <p:graphicFrame>
        <p:nvGraphicFramePr>
          <p:cNvPr id="151" name="Google Shape;151;p8"/>
          <p:cNvGraphicFramePr/>
          <p:nvPr/>
        </p:nvGraphicFramePr>
        <p:xfrm>
          <a:off x="585152" y="1555750"/>
          <a:ext cx="5665800" cy="1858030"/>
        </p:xfrm>
        <a:graphic>
          <a:graphicData uri="http://schemas.openxmlformats.org/drawingml/2006/table">
            <a:tbl>
              <a:tblPr firstRow="1" bandRow="1">
                <a:noFill/>
                <a:tableStyleId>{18E672AE-6658-4307-995C-0658620A8C71}</a:tableStyleId>
              </a:tblPr>
              <a:tblGrid>
                <a:gridCol w="569925">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458775">
                  <a:extLst>
                    <a:ext uri="{9D8B030D-6E8A-4147-A177-3AD203B41FA5}">
                      <a16:colId xmlns:a16="http://schemas.microsoft.com/office/drawing/2014/main" val="20002"/>
                    </a:ext>
                  </a:extLst>
                </a:gridCol>
                <a:gridCol w="581650">
                  <a:extLst>
                    <a:ext uri="{9D8B030D-6E8A-4147-A177-3AD203B41FA5}">
                      <a16:colId xmlns:a16="http://schemas.microsoft.com/office/drawing/2014/main" val="20003"/>
                    </a:ext>
                  </a:extLst>
                </a:gridCol>
                <a:gridCol w="580400">
                  <a:extLst>
                    <a:ext uri="{9D8B030D-6E8A-4147-A177-3AD203B41FA5}">
                      <a16:colId xmlns:a16="http://schemas.microsoft.com/office/drawing/2014/main" val="20004"/>
                    </a:ext>
                  </a:extLst>
                </a:gridCol>
                <a:gridCol w="719150">
                  <a:extLst>
                    <a:ext uri="{9D8B030D-6E8A-4147-A177-3AD203B41FA5}">
                      <a16:colId xmlns:a16="http://schemas.microsoft.com/office/drawing/2014/main" val="20005"/>
                    </a:ext>
                  </a:extLst>
                </a:gridCol>
                <a:gridCol w="53975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539750">
                  <a:extLst>
                    <a:ext uri="{9D8B030D-6E8A-4147-A177-3AD203B41FA5}">
                      <a16:colId xmlns:a16="http://schemas.microsoft.com/office/drawing/2014/main" val="20009"/>
                    </a:ext>
                  </a:extLst>
                </a:gridCol>
              </a:tblGrid>
              <a:tr h="139700">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l_orderkey</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l_partkey</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l_suppkey</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l_linenumber</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l_quantity</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l_extendedprice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l_discount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l_tax</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l_returnflag</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l_linestatus</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0"/>
                  </a:ext>
                </a:extLst>
              </a:tr>
              <a:tr h="29465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359</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11158</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6161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18</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19244.7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A</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31432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391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121586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6611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22506.12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0.09</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R</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30417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12101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1596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1597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25</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37439.75</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A</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930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99635</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2145</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34327.23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A</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3048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10722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113068</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5580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6486.36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0.09</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0.03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R</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52" name="Google Shape;152;p8"/>
          <p:cNvGraphicFramePr/>
          <p:nvPr/>
        </p:nvGraphicFramePr>
        <p:xfrm>
          <a:off x="6250940" y="1555750"/>
          <a:ext cx="5618175" cy="1859280"/>
        </p:xfrm>
        <a:graphic>
          <a:graphicData uri="http://schemas.openxmlformats.org/drawingml/2006/table">
            <a:tbl>
              <a:tblPr firstRow="1" bandRow="1">
                <a:noFill/>
                <a:tableStyleId>{18E672AE-6658-4307-995C-0658620A8C71}</a:tableStyleId>
              </a:tblPr>
              <a:tblGrid>
                <a:gridCol w="806450">
                  <a:extLst>
                    <a:ext uri="{9D8B030D-6E8A-4147-A177-3AD203B41FA5}">
                      <a16:colId xmlns:a16="http://schemas.microsoft.com/office/drawing/2014/main" val="20000"/>
                    </a:ext>
                  </a:extLst>
                </a:gridCol>
                <a:gridCol w="765800">
                  <a:extLst>
                    <a:ext uri="{9D8B030D-6E8A-4147-A177-3AD203B41FA5}">
                      <a16:colId xmlns:a16="http://schemas.microsoft.com/office/drawing/2014/main" val="20001"/>
                    </a:ext>
                  </a:extLst>
                </a:gridCol>
                <a:gridCol w="763275">
                  <a:extLst>
                    <a:ext uri="{9D8B030D-6E8A-4147-A177-3AD203B41FA5}">
                      <a16:colId xmlns:a16="http://schemas.microsoft.com/office/drawing/2014/main" val="20002"/>
                    </a:ext>
                  </a:extLst>
                </a:gridCol>
                <a:gridCol w="1409075">
                  <a:extLst>
                    <a:ext uri="{9D8B030D-6E8A-4147-A177-3AD203B41FA5}">
                      <a16:colId xmlns:a16="http://schemas.microsoft.com/office/drawing/2014/main" val="20003"/>
                    </a:ext>
                  </a:extLst>
                </a:gridCol>
                <a:gridCol w="682950">
                  <a:extLst>
                    <a:ext uri="{9D8B030D-6E8A-4147-A177-3AD203B41FA5}">
                      <a16:colId xmlns:a16="http://schemas.microsoft.com/office/drawing/2014/main" val="20004"/>
                    </a:ext>
                  </a:extLst>
                </a:gridCol>
                <a:gridCol w="1190625">
                  <a:extLst>
                    <a:ext uri="{9D8B030D-6E8A-4147-A177-3AD203B41FA5}">
                      <a16:colId xmlns:a16="http://schemas.microsoft.com/office/drawing/2014/main" val="20005"/>
                    </a:ext>
                  </a:extLst>
                </a:gridCol>
              </a:tblGrid>
              <a:tr h="139700">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l_shipdate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l_commitdate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l_receiptdate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l_shipinstruct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l_shipmode</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l_comment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0"/>
                  </a:ext>
                </a:extLst>
              </a:tr>
              <a:tr h="1270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1995-01-27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1995-03-18</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1995-01-31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DELIVER IN PERSON</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RAIL</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unusual warthogs. ironically sp</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1270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1995-02-11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1995-02-03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1995-02-13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TAKE BACK RETURN</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TRUCK</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escapades sleep furiously about</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1270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1995-02-13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1995-03-02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1995-02-14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COLLECT COD</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REG AIR</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al, final foxes about the ir</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1270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1995-02-16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1995-03-03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1995-03-13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DELIVER IN PERSON</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SHIP</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foxes. regular deposits </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127000">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1995-02-12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1995-04-02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1995-02-21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NONE</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FOB</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eas. carefully special deposits </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53" name="Google Shape;153;p8"/>
          <p:cNvGraphicFramePr/>
          <p:nvPr/>
        </p:nvGraphicFramePr>
        <p:xfrm>
          <a:off x="3759835" y="4372610"/>
          <a:ext cx="4693925" cy="1468175"/>
        </p:xfrm>
        <a:graphic>
          <a:graphicData uri="http://schemas.openxmlformats.org/drawingml/2006/table">
            <a:tbl>
              <a:tblPr firstRow="1" bandRow="1">
                <a:noFill/>
                <a:tableStyleId>{18E672AE-6658-4307-995C-0658620A8C71}</a:tableStyleId>
              </a:tblPr>
              <a:tblGrid>
                <a:gridCol w="985525">
                  <a:extLst>
                    <a:ext uri="{9D8B030D-6E8A-4147-A177-3AD203B41FA5}">
                      <a16:colId xmlns:a16="http://schemas.microsoft.com/office/drawing/2014/main" val="20000"/>
                    </a:ext>
                  </a:extLst>
                </a:gridCol>
                <a:gridCol w="866775">
                  <a:extLst>
                    <a:ext uri="{9D8B030D-6E8A-4147-A177-3AD203B41FA5}">
                      <a16:colId xmlns:a16="http://schemas.microsoft.com/office/drawing/2014/main" val="20001"/>
                    </a:ext>
                  </a:extLst>
                </a:gridCol>
                <a:gridCol w="1358275">
                  <a:extLst>
                    <a:ext uri="{9D8B030D-6E8A-4147-A177-3AD203B41FA5}">
                      <a16:colId xmlns:a16="http://schemas.microsoft.com/office/drawing/2014/main" val="20002"/>
                    </a:ext>
                  </a:extLst>
                </a:gridCol>
                <a:gridCol w="1483350">
                  <a:extLst>
                    <a:ext uri="{9D8B030D-6E8A-4147-A177-3AD203B41FA5}">
                      <a16:colId xmlns:a16="http://schemas.microsoft.com/office/drawing/2014/main" val="20003"/>
                    </a:ext>
                  </a:extLst>
                </a:gridCol>
              </a:tblGrid>
              <a:tr h="264800">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Index</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offset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limit</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100"/>
                        <a:buFont typeface="Times New Roman"/>
                        <a:buNone/>
                      </a:pPr>
                      <a:r>
                        <a:rPr lang="en-US" sz="1100" b="1" u="none" strike="noStrike" cap="none">
                          <a:latin typeface="Times New Roman"/>
                          <a:ea typeface="Times New Roman"/>
                          <a:cs typeface="Times New Roman"/>
                          <a:sym typeface="Times New Roman"/>
                        </a:rPr>
                        <a:t>no_of_records</a:t>
                      </a:r>
                      <a:endParaRPr sz="1100" b="1" u="none" strike="noStrike" cap="none">
                        <a:latin typeface="Times New Roman"/>
                        <a:ea typeface="Times New Roman"/>
                        <a:cs typeface="Times New Roman"/>
                        <a:sym typeface="Times New Roman"/>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0"/>
                  </a:ext>
                </a:extLst>
              </a:tr>
              <a:tr h="24067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2497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2497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24067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2497</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4979</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2482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24067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4979</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7470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2491</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24067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3</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7470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9910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2440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240675">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4</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9910</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12506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000"/>
                        <a:buFont typeface="Times New Roman"/>
                        <a:buNone/>
                      </a:pPr>
                      <a:r>
                        <a:rPr lang="en-US" sz="1000" b="0" u="none" strike="noStrike" cap="none">
                          <a:latin typeface="Times New Roman"/>
                          <a:ea typeface="Times New Roman"/>
                          <a:cs typeface="Times New Roman"/>
                          <a:sym typeface="Times New Roman"/>
                        </a:rPr>
                        <a:t>2596</a:t>
                      </a:r>
                      <a:endParaRPr sz="1000" b="0" u="none" strike="noStrike" cap="none">
                        <a:latin typeface="Times New Roman"/>
                        <a:ea typeface="Times New Roman"/>
                        <a:cs typeface="Times New Roman"/>
                        <a:sym typeface="Times New Roman"/>
                      </a:endParaRPr>
                    </a:p>
                  </a:txBody>
                  <a:tcPr marL="68575" marR="68575" marT="0" marB="0" anchor="b">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1221</Words>
  <Application>Microsoft Office PowerPoint</Application>
  <PresentationFormat>Widescreen</PresentationFormat>
  <Paragraphs>465</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Mehta</dc:creator>
  <cp:lastModifiedBy>Krunal Mehta</cp:lastModifiedBy>
  <cp:revision>3</cp:revision>
  <dcterms:created xsi:type="dcterms:W3CDTF">2021-03-06T08:41:00Z</dcterms:created>
  <dcterms:modified xsi:type="dcterms:W3CDTF">2021-04-16T12:29:47Z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