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62" r:id="rId5"/>
    <p:sldId id="261" r:id="rId6"/>
    <p:sldId id="263" r:id="rId7"/>
    <p:sldId id="264" r:id="rId8"/>
    <p:sldId id="265" r:id="rId9"/>
    <p:sldId id="266" r:id="rId10"/>
    <p:sldId id="267" r:id="rId11"/>
    <p:sldId id="268" r:id="rId12"/>
    <p:sldId id="270" r:id="rId13"/>
    <p:sldId id="271" r:id="rId14"/>
    <p:sldId id="273" r:id="rId15"/>
    <p:sldId id="274" r:id="rId16"/>
    <p:sldId id="259" r:id="rId17"/>
    <p:sldId id="275" r:id="rId18"/>
    <p:sldId id="269" r:id="rId19"/>
    <p:sldId id="260" r:id="rId20"/>
  </p:sldIdLst>
  <p:sldSz cx="12192000" cy="6858000"/>
  <p:notesSz cx="6858000" cy="9144000"/>
  <p:embeddedFontLst>
    <p:embeddedFont>
      <p:font typeface="Caveat SemiBold" panose="020B0604020202020204" charset="0"/>
      <p:regular r:id="rId22"/>
      <p:bold r:id="rId23"/>
    </p:embeddedFont>
    <p:embeddedFont>
      <p:font typeface="Libre Baskerville" panose="020B0604020202020204" charset="0"/>
      <p:regular r:id="rId24"/>
      <p:bold r:id="rId25"/>
      <p:italic r:id="rId26"/>
    </p:embeddedFont>
    <p:embeddedFont>
      <p:font typeface="Lato Black" panose="020B0604020202020204" charset="0"/>
      <p:bold r:id="rId27"/>
      <p:boldItalic r:id="rId28"/>
    </p:embeddedFont>
    <p:embeddedFont>
      <p:font typeface="Calibri" panose="020F0502020204030204" pitchFamily="34" charset="0"/>
      <p:regular r:id="rId29"/>
      <p:bold r:id="rId30"/>
      <p:italic r:id="rId31"/>
      <p:boldItalic r:id="rId32"/>
    </p:embeddedFon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hZcmRDyHmBSp/9eVME20UPLntJ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3866"/>
    <a:srgbClr val="EAC9C9"/>
    <a:srgbClr val="7C6C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B6A6CD-D230-4CC9-BFEF-23D5B7D9ED89}" type="doc">
      <dgm:prSet loTypeId="urn:microsoft.com/office/officeart/2008/layout/BendingPictureBlocks" loCatId="picture" qsTypeId="urn:microsoft.com/office/officeart/2005/8/quickstyle/simple1" qsCatId="simple" csTypeId="urn:microsoft.com/office/officeart/2005/8/colors/accent1_2" csCatId="accent1"/>
      <dgm:spPr/>
    </dgm:pt>
    <dgm:pt modelId="{2381B72D-1466-48C6-AE9E-A5C6E10BE2C8}" type="pres">
      <dgm:prSet presAssocID="{C3B6A6CD-D230-4CC9-BFEF-23D5B7D9ED89}" presName="Name0" presStyleCnt="0">
        <dgm:presLayoutVars>
          <dgm:dir/>
          <dgm:resizeHandles/>
        </dgm:presLayoutVars>
      </dgm:prSet>
      <dgm:spPr/>
    </dgm:pt>
  </dgm:ptLst>
  <dgm:cxnLst>
    <dgm:cxn modelId="{BA357F91-F1B2-4148-8D94-CB45F0ABB34C}" type="presOf" srcId="{C3B6A6CD-D230-4CC9-BFEF-23D5B7D9ED89}" destId="{2381B72D-1466-48C6-AE9E-A5C6E10BE2C8}" srcOrd="0" destOrd="0" presId="urn:microsoft.com/office/officeart/2008/layout/Bend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8314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0597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5597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5272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426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364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1257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6093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95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1974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8804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9505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73616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595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15639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7" y="0"/>
            <a:ext cx="12190813" cy="6858000"/>
          </a:xfrm>
          <a:prstGeom prst="rect">
            <a:avLst/>
          </a:prstGeom>
          <a:noFill/>
          <a:ln>
            <a:noFill/>
          </a:ln>
        </p:spPr>
      </p:pic>
      <p:sp>
        <p:nvSpPr>
          <p:cNvPr id="99" name="Google Shape;99;p1"/>
          <p:cNvSpPr txBox="1"/>
          <p:nvPr/>
        </p:nvSpPr>
        <p:spPr>
          <a:xfrm>
            <a:off x="2472904" y="3717986"/>
            <a:ext cx="7246200" cy="1108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alibri"/>
                <a:ea typeface="Calibri"/>
                <a:cs typeface="Calibri"/>
                <a:sym typeface="Calibri"/>
              </a:rPr>
              <a:t/>
            </a:r>
            <a:br>
              <a:rPr lang="en-IN" sz="1800" b="0" i="0" u="none" strike="noStrike" cap="none" dirty="0">
                <a:solidFill>
                  <a:schemeClr val="dk1"/>
                </a:solidFill>
                <a:latin typeface="Calibri"/>
                <a:ea typeface="Calibri"/>
                <a:cs typeface="Calibri"/>
                <a:sym typeface="Calibri"/>
              </a:rPr>
            </a:br>
            <a:r>
              <a:rPr lang="en-IN" sz="2400" b="1" dirty="0">
                <a:solidFill>
                  <a:schemeClr val="dk1"/>
                </a:solidFill>
                <a:latin typeface="Calibri"/>
                <a:ea typeface="Calibri"/>
                <a:cs typeface="Calibri"/>
                <a:sym typeface="Calibri"/>
              </a:rPr>
              <a:t>Exploratory Data Analysis </a:t>
            </a:r>
            <a:endParaRPr sz="2400" b="1"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IN" sz="2400" b="1">
                <a:solidFill>
                  <a:schemeClr val="dk1"/>
                </a:solidFill>
                <a:latin typeface="Calibri"/>
                <a:ea typeface="Calibri"/>
                <a:cs typeface="Calibri"/>
                <a:sym typeface="Calibri"/>
              </a:rPr>
              <a:t>(AMCAT Dataset)</a:t>
            </a:r>
            <a:endParaRPr sz="2400" b="1" dirty="0">
              <a:solidFill>
                <a:schemeClr val="dk1"/>
              </a:solidFill>
              <a:latin typeface="Calibri"/>
              <a:ea typeface="Calibri"/>
              <a:cs typeface="Calibri"/>
              <a:sym typeface="Calibri"/>
            </a:endParaRPr>
          </a:p>
        </p:txBody>
      </p:sp>
      <p:sp>
        <p:nvSpPr>
          <p:cNvPr id="100" name="Google Shape;100;p1"/>
          <p:cNvSpPr txBox="1"/>
          <p:nvPr/>
        </p:nvSpPr>
        <p:spPr>
          <a:xfrm>
            <a:off x="609600" y="5029200"/>
            <a:ext cx="3984171" cy="15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solidFill>
                  <a:schemeClr val="dk1"/>
                </a:solidFill>
                <a:latin typeface="Caveat SemiBold"/>
                <a:ea typeface="Caveat SemiBold"/>
                <a:cs typeface="Caveat SemiBold"/>
                <a:sym typeface="Caveat SemiBold"/>
              </a:rPr>
              <a:t>Submitted By</a:t>
            </a:r>
            <a:r>
              <a:rPr lang="en-IN" sz="2800" dirty="0" smtClean="0">
                <a:solidFill>
                  <a:schemeClr val="dk1"/>
                </a:solidFill>
                <a:latin typeface="Caveat SemiBold"/>
                <a:ea typeface="Caveat SemiBold"/>
                <a:cs typeface="Caveat SemiBold"/>
                <a:sym typeface="Caveat SemiBold"/>
              </a:rPr>
              <a:t>,</a:t>
            </a:r>
            <a:endParaRPr lang="en-IN" sz="2800" dirty="0">
              <a:solidFill>
                <a:schemeClr val="dk1"/>
              </a:solidFill>
              <a:latin typeface="Caveat SemiBold"/>
              <a:ea typeface="Caveat SemiBold"/>
              <a:cs typeface="Caveat SemiBold"/>
              <a:sym typeface="Caveat SemiBold"/>
            </a:endParaRPr>
          </a:p>
          <a:p>
            <a:pPr marL="0" lvl="0" indent="0" algn="l" rtl="0">
              <a:spcBef>
                <a:spcPts val="0"/>
              </a:spcBef>
              <a:spcAft>
                <a:spcPts val="0"/>
              </a:spcAft>
              <a:buNone/>
            </a:pPr>
            <a:r>
              <a:rPr lang="en-US" sz="2800" dirty="0" err="1" smtClean="0">
                <a:solidFill>
                  <a:schemeClr val="dk1"/>
                </a:solidFill>
                <a:latin typeface="Caveat SemiBold"/>
                <a:ea typeface="Caveat SemiBold"/>
                <a:cs typeface="Caveat SemiBold"/>
                <a:sym typeface="Caveat SemiBold"/>
              </a:rPr>
              <a:t>Krunal</a:t>
            </a:r>
            <a:r>
              <a:rPr lang="en-US" sz="2800" dirty="0" smtClean="0">
                <a:solidFill>
                  <a:schemeClr val="dk1"/>
                </a:solidFill>
                <a:latin typeface="Caveat SemiBold"/>
                <a:ea typeface="Caveat SemiBold"/>
                <a:cs typeface="Caveat SemiBold"/>
                <a:sym typeface="Caveat SemiBold"/>
              </a:rPr>
              <a:t> Goud</a:t>
            </a:r>
          </a:p>
          <a:p>
            <a:pPr lvl="0"/>
            <a:r>
              <a:rPr lang="en-US" sz="2800" dirty="0" smtClean="0">
                <a:solidFill>
                  <a:schemeClr val="dk1"/>
                </a:solidFill>
                <a:latin typeface="Caveat SemiBold"/>
                <a:ea typeface="Caveat SemiBold"/>
                <a:cs typeface="Caveat SemiBold"/>
                <a:sym typeface="Caveat SemiBold"/>
              </a:rPr>
              <a:t>Intern id: IN9240721</a:t>
            </a:r>
            <a:endParaRPr sz="2800" dirty="0">
              <a:solidFill>
                <a:schemeClr val="dk1"/>
              </a:solidFill>
              <a:latin typeface="Caveat SemiBold"/>
              <a:ea typeface="Caveat SemiBold"/>
              <a:cs typeface="Caveat SemiBold"/>
              <a:sym typeface="Cave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TOP 15 Profession based on AMCAT Dataset</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xmlns=""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pic>
        <p:nvPicPr>
          <p:cNvPr id="3" name="Picture 2">
            <a:extLst>
              <a:ext uri="{FF2B5EF4-FFF2-40B4-BE49-F238E27FC236}">
                <a16:creationId xmlns:a16="http://schemas.microsoft.com/office/drawing/2014/main" xmlns="" id="{E847DA3A-A507-7ABA-0062-3E1FA5F115D8}"/>
              </a:ext>
            </a:extLst>
          </p:cNvPr>
          <p:cNvPicPr>
            <a:picLocks noChangeAspect="1"/>
          </p:cNvPicPr>
          <p:nvPr/>
        </p:nvPicPr>
        <p:blipFill>
          <a:blip r:embed="rId3"/>
          <a:stretch>
            <a:fillRect/>
          </a:stretch>
        </p:blipFill>
        <p:spPr>
          <a:xfrm>
            <a:off x="824030" y="1034142"/>
            <a:ext cx="7818136" cy="5176163"/>
          </a:xfrm>
          <a:prstGeom prst="rect">
            <a:avLst/>
          </a:prstGeom>
        </p:spPr>
      </p:pic>
    </p:spTree>
    <p:extLst>
      <p:ext uri="{BB962C8B-B14F-4D97-AF65-F5344CB8AC3E}">
        <p14:creationId xmlns:p14="http://schemas.microsoft.com/office/powerpoint/2010/main" val="137429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5" y="416554"/>
            <a:ext cx="10414515" cy="486247"/>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3200" b="1" i="0" u="none" strike="noStrike" cap="none" dirty="0">
                <a:solidFill>
                  <a:srgbClr val="FF0000"/>
                </a:solidFill>
                <a:latin typeface="Calibri"/>
                <a:ea typeface="Calibri"/>
                <a:cs typeface="Calibri"/>
                <a:sym typeface="Calibri"/>
              </a:rPr>
              <a:t>What does </a:t>
            </a:r>
            <a:r>
              <a:rPr lang="en-IN" sz="3200" b="1" dirty="0">
                <a:solidFill>
                  <a:srgbClr val="FF0000"/>
                </a:solidFill>
                <a:latin typeface="Calibri"/>
                <a:ea typeface="Calibri"/>
                <a:cs typeface="Calibri"/>
                <a:sym typeface="Calibri"/>
              </a:rPr>
              <a:t>“Salary vs Education (Bivariate Analysis)”</a:t>
            </a:r>
            <a:r>
              <a:rPr lang="en-IN" sz="3200" b="1" i="0" u="none" strike="noStrike" cap="none" dirty="0">
                <a:solidFill>
                  <a:srgbClr val="FF0000"/>
                </a:solidFill>
                <a:latin typeface="Calibri"/>
                <a:ea typeface="Calibri"/>
                <a:cs typeface="Calibri"/>
                <a:sym typeface="Calibri"/>
              </a:rPr>
              <a:t> says?</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xmlns=""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2" name="Rectangle 1">
            <a:extLst>
              <a:ext uri="{FF2B5EF4-FFF2-40B4-BE49-F238E27FC236}">
                <a16:creationId xmlns:a16="http://schemas.microsoft.com/office/drawing/2014/main" xmlns="" id="{1423A8E1-E827-D084-8D71-706F019C187D}"/>
              </a:ext>
            </a:extLst>
          </p:cNvPr>
          <p:cNvSpPr/>
          <p:nvPr/>
        </p:nvSpPr>
        <p:spPr>
          <a:xfrm>
            <a:off x="507277" y="996771"/>
            <a:ext cx="10885716" cy="4402543"/>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solidFill>
              <a:srgbClr val="7C6C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B33947B2-AE7D-939A-F510-61DE83236ACD}"/>
              </a:ext>
            </a:extLst>
          </p:cNvPr>
          <p:cNvSpPr txBox="1"/>
          <p:nvPr/>
        </p:nvSpPr>
        <p:spPr>
          <a:xfrm>
            <a:off x="427655" y="5538063"/>
            <a:ext cx="10965337" cy="369332"/>
          </a:xfrm>
          <a:prstGeom prst="rect">
            <a:avLst/>
          </a:prstGeom>
          <a:noFill/>
        </p:spPr>
        <p:txBody>
          <a:bodyPr wrap="square" rtlCol="0">
            <a:spAutoFit/>
          </a:bodyPr>
          <a:lstStyle/>
          <a:p>
            <a:pPr marL="285750" indent="-285750">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It clearly shows that Higher education people are earning a good minimum salary that is more than 50k.</a:t>
            </a:r>
          </a:p>
        </p:txBody>
      </p:sp>
    </p:spTree>
    <p:extLst>
      <p:ext uri="{BB962C8B-B14F-4D97-AF65-F5344CB8AC3E}">
        <p14:creationId xmlns:p14="http://schemas.microsoft.com/office/powerpoint/2010/main" val="17705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3200" b="1" i="0" u="none" strike="noStrike" cap="none" dirty="0">
                <a:solidFill>
                  <a:srgbClr val="FF0000"/>
                </a:solidFill>
                <a:latin typeface="Calibri"/>
                <a:ea typeface="Calibri"/>
                <a:cs typeface="Calibri"/>
                <a:sym typeface="Calibri"/>
              </a:rPr>
              <a:t>What does  </a:t>
            </a:r>
            <a:r>
              <a:rPr lang="en-IN" sz="3200" b="1" dirty="0">
                <a:solidFill>
                  <a:srgbClr val="FF0000"/>
                </a:solidFill>
                <a:latin typeface="Calibri"/>
                <a:ea typeface="Calibri"/>
                <a:cs typeface="Calibri"/>
                <a:sym typeface="Calibri"/>
              </a:rPr>
              <a:t>“Age Analysis ”</a:t>
            </a:r>
            <a:r>
              <a:rPr lang="en-IN" sz="3200" b="1" i="0" u="none" strike="noStrike" cap="none" dirty="0">
                <a:solidFill>
                  <a:srgbClr val="FF0000"/>
                </a:solidFill>
                <a:latin typeface="Calibri"/>
                <a:ea typeface="Calibri"/>
                <a:cs typeface="Calibri"/>
                <a:sym typeface="Calibri"/>
              </a:rPr>
              <a:t> says?</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xmlns=""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2" name="Rectangle 1">
            <a:extLst>
              <a:ext uri="{FF2B5EF4-FFF2-40B4-BE49-F238E27FC236}">
                <a16:creationId xmlns:a16="http://schemas.microsoft.com/office/drawing/2014/main" xmlns="" id="{1423A8E1-E827-D084-8D71-706F019C187D}"/>
              </a:ext>
            </a:extLst>
          </p:cNvPr>
          <p:cNvSpPr/>
          <p:nvPr/>
        </p:nvSpPr>
        <p:spPr>
          <a:xfrm>
            <a:off x="507277" y="996771"/>
            <a:ext cx="10885716" cy="4402543"/>
          </a:xfrm>
          <a:prstGeom prst="rect">
            <a:avLst/>
          </a:prstGeom>
          <a:blipFill>
            <a:blip r:embed="rId3"/>
            <a:stretch>
              <a:fillRect/>
            </a:stretch>
          </a:blipFill>
          <a:ln>
            <a:solidFill>
              <a:srgbClr val="7C6C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B33947B2-AE7D-939A-F510-61DE83236ACD}"/>
              </a:ext>
            </a:extLst>
          </p:cNvPr>
          <p:cNvSpPr txBox="1"/>
          <p:nvPr/>
        </p:nvSpPr>
        <p:spPr>
          <a:xfrm>
            <a:off x="427655" y="5538063"/>
            <a:ext cx="10965337" cy="646331"/>
          </a:xfrm>
          <a:prstGeom prst="rect">
            <a:avLst/>
          </a:prstGeom>
          <a:noFill/>
        </p:spPr>
        <p:txBody>
          <a:bodyPr wrap="square" rtlCol="0">
            <a:spAutoFit/>
          </a:bodyPr>
          <a:lstStyle/>
          <a:p>
            <a:pPr marL="285750" indent="-285750">
              <a:buFont typeface="Arial" panose="020B0604020202020204" pitchFamily="34" charset="0"/>
              <a:buChar char="•"/>
            </a:pPr>
            <a:r>
              <a:rPr lang="en-US" sz="1800" b="1"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majority of individuals are in the younger age groups, suggesting that the data might represent a population with a relatively young demographic.</a:t>
            </a:r>
          </a:p>
        </p:txBody>
      </p:sp>
    </p:spTree>
    <p:extLst>
      <p:ext uri="{BB962C8B-B14F-4D97-AF65-F5344CB8AC3E}">
        <p14:creationId xmlns:p14="http://schemas.microsoft.com/office/powerpoint/2010/main" val="344229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965336" cy="880201"/>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US" sz="32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3200" b="1" dirty="0">
                <a:solidFill>
                  <a:srgbClr val="FF0000"/>
                </a:solidFill>
                <a:latin typeface="Calibri" panose="020F0502020204030204" pitchFamily="34" charset="0"/>
                <a:ea typeface="Calibri" panose="020F0502020204030204" pitchFamily="34" charset="0"/>
                <a:cs typeface="Calibri" panose="020F0502020204030204" pitchFamily="34" charset="0"/>
              </a:rPr>
              <a:t>Where job location is more employee of less employee work?</a:t>
            </a:r>
          </a:p>
          <a:p>
            <a:pPr marL="0" marR="0" lvl="0" indent="0" algn="l" rtl="0">
              <a:lnSpc>
                <a:spcPct val="80000"/>
              </a:lnSpc>
              <a:spcBef>
                <a:spcPts val="0"/>
              </a:spcBef>
              <a:spcAft>
                <a:spcPts val="0"/>
              </a:spcAft>
              <a:buClr>
                <a:srgbClr val="FF0000"/>
              </a:buClr>
              <a:buSzPts val="3200"/>
              <a:buFont typeface="Lato Black"/>
              <a:buNone/>
            </a:pP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xmlns=""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2" name="Rectangle 1">
            <a:extLst>
              <a:ext uri="{FF2B5EF4-FFF2-40B4-BE49-F238E27FC236}">
                <a16:creationId xmlns:a16="http://schemas.microsoft.com/office/drawing/2014/main" xmlns="" id="{1423A8E1-E827-D084-8D71-706F019C187D}"/>
              </a:ext>
            </a:extLst>
          </p:cNvPr>
          <p:cNvSpPr/>
          <p:nvPr/>
        </p:nvSpPr>
        <p:spPr>
          <a:xfrm>
            <a:off x="637905" y="950605"/>
            <a:ext cx="6895009" cy="4402543"/>
          </a:xfrm>
          <a:prstGeom prst="rect">
            <a:avLst/>
          </a:prstGeom>
          <a:blipFill>
            <a:blip r:embed="rId3"/>
            <a:stretch>
              <a:fillRect/>
            </a:stretch>
          </a:blip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B33947B2-AE7D-939A-F510-61DE83236ACD}"/>
              </a:ext>
            </a:extLst>
          </p:cNvPr>
          <p:cNvSpPr txBox="1"/>
          <p:nvPr/>
        </p:nvSpPr>
        <p:spPr>
          <a:xfrm rot="10800000" flipV="1">
            <a:off x="7630885" y="997023"/>
            <a:ext cx="4386943" cy="2308324"/>
          </a:xfrm>
          <a:prstGeom prst="rect">
            <a:avLst/>
          </a:prstGeom>
          <a:noFill/>
        </p:spPr>
        <p:txBody>
          <a:bodyPr wrap="square" rtlCol="0">
            <a:spAutoFit/>
          </a:bodyPr>
          <a:lstStyle/>
          <a:p>
            <a:pPr marL="285750" indent="-285750" algn="just">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The top 5 cities are Bangalore, Noida, Hyderabad, Pune, and Chennai with “Bangalore” having the most number of employees.</a:t>
            </a:r>
          </a:p>
          <a:p>
            <a:pPr algn="just"/>
            <a:endPar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“-1” shows that there exist some null values that needs to be refined and cleaned for further processing. </a:t>
            </a:r>
          </a:p>
        </p:txBody>
      </p:sp>
    </p:spTree>
    <p:extLst>
      <p:ext uri="{BB962C8B-B14F-4D97-AF65-F5344CB8AC3E}">
        <p14:creationId xmlns:p14="http://schemas.microsoft.com/office/powerpoint/2010/main" val="249527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507277" y="334630"/>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dirty="0">
                <a:solidFill>
                  <a:srgbClr val="FF0000"/>
                </a:solidFill>
                <a:latin typeface="Calibri"/>
                <a:ea typeface="Calibri"/>
                <a:cs typeface="Calibri"/>
                <a:sym typeface="Calibri"/>
              </a:rPr>
              <a:t>D</a:t>
            </a:r>
            <a:r>
              <a:rPr lang="en-IN" sz="3200" b="1" i="0" u="none" strike="noStrike" cap="none" dirty="0">
                <a:solidFill>
                  <a:srgbClr val="FF0000"/>
                </a:solidFill>
                <a:latin typeface="Calibri"/>
                <a:ea typeface="Calibri"/>
                <a:cs typeface="Calibri"/>
                <a:sym typeface="Calibri"/>
              </a:rPr>
              <a:t>oes </a:t>
            </a:r>
            <a:r>
              <a:rPr lang="en-IN" sz="3200" b="1" dirty="0">
                <a:solidFill>
                  <a:srgbClr val="FF0000"/>
                </a:solidFill>
                <a:latin typeface="Calibri"/>
                <a:ea typeface="Calibri"/>
                <a:cs typeface="Calibri"/>
                <a:sym typeface="Calibri"/>
              </a:rPr>
              <a:t>Designation affect Salary</a:t>
            </a:r>
            <a:r>
              <a:rPr lang="en-IN" sz="3200" b="1" i="0" u="none" strike="noStrike" cap="none" dirty="0">
                <a:solidFill>
                  <a:srgbClr val="FF0000"/>
                </a:solidFill>
                <a:latin typeface="Calibri"/>
                <a:ea typeface="Calibri"/>
                <a:cs typeface="Calibri"/>
                <a:sym typeface="Calibri"/>
              </a:rPr>
              <a:t>?</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xmlns=""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2" name="Rectangle 1">
            <a:extLst>
              <a:ext uri="{FF2B5EF4-FFF2-40B4-BE49-F238E27FC236}">
                <a16:creationId xmlns:a16="http://schemas.microsoft.com/office/drawing/2014/main" xmlns="" id="{1423A8E1-E827-D084-8D71-706F019C187D}"/>
              </a:ext>
            </a:extLst>
          </p:cNvPr>
          <p:cNvSpPr/>
          <p:nvPr/>
        </p:nvSpPr>
        <p:spPr>
          <a:xfrm>
            <a:off x="648791" y="989289"/>
            <a:ext cx="6992980" cy="4910624"/>
          </a:xfrm>
          <a:prstGeom prst="rect">
            <a:avLst/>
          </a:prstGeom>
          <a:blipFill>
            <a:blip r:embed="rId3"/>
            <a:stretch>
              <a:fillRect/>
            </a:stretch>
          </a:blipFill>
          <a:ln>
            <a:solidFill>
              <a:srgbClr val="7C6C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rgbClr val="EAC9C9"/>
                </a:solidFill>
              </a:ln>
            </a:endParaRPr>
          </a:p>
        </p:txBody>
      </p:sp>
      <p:sp>
        <p:nvSpPr>
          <p:cNvPr id="6" name="TextBox 5">
            <a:extLst>
              <a:ext uri="{FF2B5EF4-FFF2-40B4-BE49-F238E27FC236}">
                <a16:creationId xmlns:a16="http://schemas.microsoft.com/office/drawing/2014/main" xmlns="" id="{B33947B2-AE7D-939A-F510-61DE83236ACD}"/>
              </a:ext>
            </a:extLst>
          </p:cNvPr>
          <p:cNvSpPr txBox="1"/>
          <p:nvPr/>
        </p:nvSpPr>
        <p:spPr>
          <a:xfrm>
            <a:off x="7739743" y="1729401"/>
            <a:ext cx="4452257" cy="1754326"/>
          </a:xfrm>
          <a:prstGeom prst="rect">
            <a:avLst/>
          </a:prstGeom>
          <a:noFill/>
        </p:spPr>
        <p:txBody>
          <a:bodyPr wrap="square" rtlCol="0">
            <a:spAutoFit/>
          </a:bodyPr>
          <a:lstStyle/>
          <a:p>
            <a:pPr marL="285750" indent="-285750">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The average salary of “Application Developer” is more compared to other designations.</a:t>
            </a:r>
          </a:p>
          <a:p>
            <a:pPr marL="285750" indent="-285750">
              <a:buFont typeface="Arial" panose="020B0604020202020204" pitchFamily="34" charset="0"/>
              <a:buChar char="•"/>
            </a:pPr>
            <a:endPar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There are less salaries for admin assistant and aircraft technician.</a:t>
            </a:r>
          </a:p>
        </p:txBody>
      </p:sp>
    </p:spTree>
    <p:extLst>
      <p:ext uri="{BB962C8B-B14F-4D97-AF65-F5344CB8AC3E}">
        <p14:creationId xmlns:p14="http://schemas.microsoft.com/office/powerpoint/2010/main" val="67465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5" y="416554"/>
            <a:ext cx="11513973" cy="1274155"/>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3200" b="1" dirty="0">
                <a:solidFill>
                  <a:srgbClr val="FF0000"/>
                </a:solidFill>
              </a:rPr>
              <a:t>Analyze the relationship between the degree obtained and the tier of the college attended using cross-tabulation or stacked bar plots.</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xmlns=""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6" name="TextBox 5">
            <a:extLst>
              <a:ext uri="{FF2B5EF4-FFF2-40B4-BE49-F238E27FC236}">
                <a16:creationId xmlns:a16="http://schemas.microsoft.com/office/drawing/2014/main" xmlns="" id="{B33947B2-AE7D-939A-F510-61DE83236ACD}"/>
              </a:ext>
            </a:extLst>
          </p:cNvPr>
          <p:cNvSpPr txBox="1"/>
          <p:nvPr/>
        </p:nvSpPr>
        <p:spPr>
          <a:xfrm>
            <a:off x="6958360" y="2459293"/>
            <a:ext cx="4983268" cy="1754326"/>
          </a:xfrm>
          <a:prstGeom prst="rect">
            <a:avLst/>
          </a:prstGeom>
          <a:noFill/>
        </p:spPr>
        <p:txBody>
          <a:bodyPr wrap="square" rtlCol="0">
            <a:spAutoFit/>
          </a:bodyPr>
          <a:lstStyle/>
          <a:p>
            <a:pPr marL="285750" indent="-285750">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majority of students are pursuing B.Tech/B.E. degrees.</a:t>
            </a:r>
          </a:p>
          <a:p>
            <a:pPr marL="285750" indent="-285750">
              <a:buFont typeface="Arial" panose="020B0604020202020204" pitchFamily="34" charset="0"/>
              <a:buChar char="•"/>
            </a:pPr>
            <a:endPar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number of students pursuing M.SC.(Tech.) is very low followed by MTech./M.E. and MCA degrees</a:t>
            </a:r>
            <a:endPar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xmlns="" id="{804FBAA9-3EC9-A969-685E-DA4D262151DF}"/>
              </a:ext>
            </a:extLst>
          </p:cNvPr>
          <p:cNvSpPr/>
          <p:nvPr/>
        </p:nvSpPr>
        <p:spPr>
          <a:xfrm>
            <a:off x="609599" y="1839952"/>
            <a:ext cx="6203795" cy="4601494"/>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2438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684879" y="609600"/>
            <a:ext cx="10515599" cy="653143"/>
          </a:xfrm>
          <a:prstGeom prst="rect">
            <a:avLst/>
          </a:prstGeom>
          <a:noFill/>
          <a:ln>
            <a:noFill/>
          </a:ln>
        </p:spPr>
        <p:txBody>
          <a:bodyPr spcFirstLastPara="1" wrap="square" lIns="91425" tIns="45700" rIns="91425" bIns="45700" anchor="ctr" anchorCtr="0">
            <a:noAutofit/>
          </a:bodyPr>
          <a:lstStyle/>
          <a:p>
            <a:pPr>
              <a:buClr>
                <a:srgbClr val="FF0000"/>
              </a:buClr>
              <a:buSzPts val="4400"/>
            </a:pPr>
            <a: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t>Research Question 1: </a:t>
            </a:r>
            <a:b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br>
            <a:r>
              <a:rPr lang="en-US" sz="3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Determine whether fresh graduates earn 2.5-3 lakhs annually as stated in the article.</a:t>
            </a:r>
            <a:br>
              <a:rPr lang="en-US" sz="3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br>
            <a:endParaRPr sz="32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118" name="Google Shape;118;p4"/>
          <p:cNvSpPr txBox="1">
            <a:spLocks noGrp="1"/>
          </p:cNvSpPr>
          <p:nvPr>
            <p:ph type="body" idx="1"/>
          </p:nvPr>
        </p:nvSpPr>
        <p:spPr>
          <a:xfrm>
            <a:off x="7609114" y="1545771"/>
            <a:ext cx="4419599" cy="1251858"/>
          </a:xfrm>
          <a:prstGeom prst="rect">
            <a:avLst/>
          </a:prstGeom>
          <a:noFill/>
          <a:ln>
            <a:noFill/>
          </a:ln>
        </p:spPr>
        <p:txBody>
          <a:bodyPr spcFirstLastPara="1" wrap="square" lIns="91425" tIns="45700" rIns="91425" bIns="45700" anchor="t" anchorCtr="0">
            <a:noAutofit/>
          </a:bodyPr>
          <a:lstStyle/>
          <a:p>
            <a:pPr algn="l">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average salary for fresh graduates in the top 10 designations is approximately ₹798,696, with a median of ₹545,000, far exceeding the claimed ₹2.5-3 lakhs.</a:t>
            </a:r>
          </a:p>
          <a:p>
            <a:pPr algn="l">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Statistical analysis strongly rejects the null hypothesis, indicating that the average salary is not within the reported range.</a:t>
            </a:r>
          </a:p>
          <a:p>
            <a:pPr algn="l">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There is no significant relationship between gender and specialization preferences, with a p-value of 0.423, suggesting that gender does not influence specialization choices among graduates.</a:t>
            </a:r>
          </a:p>
          <a:p>
            <a:pPr marL="228600" lvl="0" indent="-228600" algn="l" rtl="0">
              <a:lnSpc>
                <a:spcPct val="90000"/>
              </a:lnSpc>
              <a:spcBef>
                <a:spcPts val="0"/>
              </a:spcBef>
              <a:spcAft>
                <a:spcPts val="0"/>
              </a:spcAft>
              <a:buClr>
                <a:schemeClr val="dk1"/>
              </a:buClr>
              <a:buSzPct val="100000"/>
              <a:buChar char="•"/>
            </a:pPr>
            <a:endParaRPr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xmlns="" id="{DA84F7C6-021A-CE7A-1344-E2466AAC982D}"/>
              </a:ext>
            </a:extLst>
          </p:cNvPr>
          <p:cNvPicPr>
            <a:picLocks noChangeAspect="1"/>
          </p:cNvPicPr>
          <p:nvPr/>
        </p:nvPicPr>
        <p:blipFill>
          <a:blip r:embed="rId3"/>
          <a:srcRect/>
          <a:stretch/>
        </p:blipFill>
        <p:spPr>
          <a:xfrm>
            <a:off x="816620" y="1545771"/>
            <a:ext cx="6574779" cy="489857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684879" y="609600"/>
            <a:ext cx="10515599" cy="653143"/>
          </a:xfrm>
          <a:prstGeom prst="rect">
            <a:avLst/>
          </a:prstGeom>
          <a:noFill/>
          <a:ln>
            <a:noFill/>
          </a:ln>
        </p:spPr>
        <p:txBody>
          <a:bodyPr spcFirstLastPara="1" wrap="square" lIns="91425" tIns="45700" rIns="91425" bIns="45700" anchor="ctr" anchorCtr="0">
            <a:noAutofit/>
          </a:bodyPr>
          <a:lstStyle/>
          <a:p>
            <a:pPr>
              <a:buClr>
                <a:srgbClr val="FF0000"/>
              </a:buClr>
              <a:buSzPts val="4400"/>
            </a:pPr>
            <a: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t>Research Question 2: </a:t>
            </a:r>
            <a:b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br>
            <a:r>
              <a:rPr lang="en-US" sz="3200" b="1" i="0" dirty="0">
                <a:solidFill>
                  <a:srgbClr val="FF0000"/>
                </a:solidFill>
                <a:effectLst/>
                <a:latin typeface="Roboto" panose="02000000000000000000" pitchFamily="2" charset="0"/>
              </a:rPr>
              <a:t>Determine if gender influences the choice of specialization.</a:t>
            </a:r>
            <a:br>
              <a:rPr lang="en-US" sz="3200" b="1" i="0" dirty="0">
                <a:solidFill>
                  <a:srgbClr val="FF0000"/>
                </a:solidFill>
                <a:effectLst/>
                <a:latin typeface="Roboto" panose="02000000000000000000" pitchFamily="2" charset="0"/>
              </a:rPr>
            </a:br>
            <a:endParaRPr sz="32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118" name="Google Shape;118;p4"/>
          <p:cNvSpPr txBox="1">
            <a:spLocks noGrp="1"/>
          </p:cNvSpPr>
          <p:nvPr>
            <p:ph type="body" idx="1"/>
          </p:nvPr>
        </p:nvSpPr>
        <p:spPr>
          <a:xfrm>
            <a:off x="7424058" y="1545771"/>
            <a:ext cx="4767942" cy="1251858"/>
          </a:xfrm>
          <a:prstGeom prst="rect">
            <a:avLst/>
          </a:prstGeom>
          <a:noFill/>
          <a:ln>
            <a:noFill/>
          </a:ln>
        </p:spPr>
        <p:txBody>
          <a:bodyPr spcFirstLastPara="1" wrap="square" lIns="91425" tIns="45700" rIns="91425" bIns="45700" anchor="t" anchorCtr="0">
            <a:noAutofit/>
          </a:bodyPr>
          <a:lstStyle/>
          <a:p>
            <a:pPr algn="l">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graph shows that most specializations have a higher number of male graduates than female graduates.</a:t>
            </a:r>
          </a:p>
          <a:p>
            <a:pPr algn="l">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There are a few specializations with a higher number of female graduates, but they are outnumbered by those with more male graduates.</a:t>
            </a:r>
          </a:p>
          <a:p>
            <a:pPr algn="l">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highest number of graduates is in Computer Science and Engineering, followed by Electronics and Communication Engineering.</a:t>
            </a:r>
          </a:p>
          <a:p>
            <a:pPr marL="228600" lvl="0" indent="-228600" algn="l" rtl="0">
              <a:lnSpc>
                <a:spcPct val="90000"/>
              </a:lnSpc>
              <a:spcBef>
                <a:spcPts val="0"/>
              </a:spcBef>
              <a:spcAft>
                <a:spcPts val="0"/>
              </a:spcAft>
              <a:buClr>
                <a:schemeClr val="dk1"/>
              </a:buClr>
              <a:buSzPct val="100000"/>
              <a:buChar char="•"/>
            </a:pPr>
            <a:endParaRPr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xmlns="" id="{DA84F7C6-021A-CE7A-1344-E2466AAC982D}"/>
              </a:ext>
            </a:extLst>
          </p:cNvPr>
          <p:cNvPicPr>
            <a:picLocks noChangeAspect="1"/>
          </p:cNvPicPr>
          <p:nvPr/>
        </p:nvPicPr>
        <p:blipFill>
          <a:blip r:embed="rId3"/>
          <a:srcRect/>
          <a:stretch/>
        </p:blipFill>
        <p:spPr>
          <a:xfrm>
            <a:off x="684879" y="1545771"/>
            <a:ext cx="6739178" cy="48985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9183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684880" y="413657"/>
            <a:ext cx="10039192" cy="9301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a:t>
            </a:r>
            <a:endParaRPr b="1" dirty="0">
              <a:solidFill>
                <a:srgbClr val="FF0000"/>
              </a:solidFill>
            </a:endParaRPr>
          </a:p>
        </p:txBody>
      </p:sp>
      <p:sp>
        <p:nvSpPr>
          <p:cNvPr id="118" name="Google Shape;118;p4"/>
          <p:cNvSpPr txBox="1">
            <a:spLocks noGrp="1"/>
          </p:cNvSpPr>
          <p:nvPr>
            <p:ph type="body" idx="1"/>
          </p:nvPr>
        </p:nvSpPr>
        <p:spPr>
          <a:xfrm>
            <a:off x="684879" y="1343818"/>
            <a:ext cx="10440321" cy="1040153"/>
          </a:xfrm>
          <a:prstGeom prst="rect">
            <a:avLst/>
          </a:prstGeom>
          <a:noFill/>
          <a:ln>
            <a:noFill/>
          </a:ln>
        </p:spPr>
        <p:txBody>
          <a:bodyPr spcFirstLastPara="1" wrap="square" lIns="91425" tIns="45700" rIns="91425" bIns="45700" anchor="t" anchorCtr="0">
            <a:noAutofit/>
          </a:bodyPr>
          <a:lstStyle/>
          <a:p>
            <a:pPr marL="0" indent="0">
              <a:spcBef>
                <a:spcPts val="0"/>
              </a:spcBef>
              <a:buSzPct val="100000"/>
              <a:buNone/>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analysis of the AMCAT dataset provides insightful conclusions regarding salary trends, specialization, and skill sets of fresh graduates in different roles. Here are some key takeaway:</a:t>
            </a:r>
          </a:p>
          <a:p>
            <a:pPr marL="0" indent="0">
              <a:spcBef>
                <a:spcPts val="0"/>
              </a:spcBef>
              <a:buSzPct val="100000"/>
              <a:buNone/>
            </a:pPr>
            <a:endPar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spcBef>
                <a:spcPts val="0"/>
              </a:spcBef>
              <a:buSzPct val="100000"/>
              <a:buFont typeface="Wingdings" panose="05000000000000000000" pitchFamily="2" charset="2"/>
              <a:buChar char="q"/>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average salaries for roles like Programming Analyst, Software Engineer, Hardware Engineer, and Associate Engineer align with industry standards as reported in the Times of India.</a:t>
            </a:r>
          </a:p>
          <a:p>
            <a:pPr marL="285750" indent="-285750">
              <a:spcBef>
                <a:spcPts val="0"/>
              </a:spcBef>
              <a:buSzPct val="100000"/>
              <a:buFont typeface="Wingdings" panose="05000000000000000000" pitchFamily="2" charset="2"/>
              <a:buChar char="q"/>
            </a:pPr>
            <a:endParaRPr lang="en-IN" sz="1800" b="1" dirty="0"/>
          </a:p>
          <a:p>
            <a:pPr marL="285750" indent="-285750">
              <a:spcBef>
                <a:spcPts val="0"/>
              </a:spcBef>
              <a:buSzPct val="100000"/>
              <a:buFont typeface="Wingdings" panose="05000000000000000000" pitchFamily="2" charset="2"/>
              <a:buChar char="q"/>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Graduates with Computer Science and IT-related specializations tend to command higher salaries, reflecting the strong demand for these skills in the tech industry.</a:t>
            </a:r>
          </a:p>
          <a:p>
            <a:pPr marL="285750" lvl="0" indent="-285750" algn="l" rtl="0">
              <a:lnSpc>
                <a:spcPct val="90000"/>
              </a:lnSpc>
              <a:spcBef>
                <a:spcPts val="0"/>
              </a:spcBef>
              <a:spcAft>
                <a:spcPts val="0"/>
              </a:spcAft>
              <a:buClr>
                <a:schemeClr val="dk1"/>
              </a:buClr>
              <a:buSzPct val="100000"/>
              <a:buFont typeface="Wingdings" panose="05000000000000000000" pitchFamily="2" charset="2"/>
              <a:buChar char="q"/>
            </a:pPr>
            <a:endParaRPr lang="en-IN" sz="1800" b="1" dirty="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q"/>
            </a:pPr>
            <a:endParaRPr lang="en-IN" sz="1800" b="1" dirty="0"/>
          </a:p>
          <a:p>
            <a:pPr marL="285750" indent="-285750">
              <a:spcBef>
                <a:spcPts val="0"/>
              </a:spcBef>
              <a:buSzPct val="100000"/>
              <a:buFont typeface="Wingdings" panose="05000000000000000000" pitchFamily="2" charset="2"/>
              <a:buChar char="q"/>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There is an uneven distribution of male and female graduates across different job roles, indicating potential gender biases or disparities in certain specializations and job roles.</a:t>
            </a:r>
          </a:p>
          <a:p>
            <a:pPr marL="285750" indent="-285750">
              <a:spcBef>
                <a:spcPts val="0"/>
              </a:spcBef>
              <a:buSzPct val="100000"/>
              <a:buFont typeface="Wingdings" panose="05000000000000000000" pitchFamily="2" charset="2"/>
              <a:buChar char="q"/>
            </a:pPr>
            <a:endParaRPr lang="en-US"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285750" indent="-285750">
              <a:spcBef>
                <a:spcPts val="0"/>
              </a:spcBef>
              <a:buSzPct val="100000"/>
              <a:buFont typeface="Wingdings" panose="05000000000000000000" pitchFamily="2" charset="2"/>
              <a:buChar char="q"/>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Technical skills like programming, computer science, and other related fields are strongly correlated with higher salaries, emphasizing their significance in securing well-paying jobs.</a:t>
            </a:r>
          </a:p>
          <a:p>
            <a:pPr marL="228600" indent="-228600">
              <a:spcBef>
                <a:spcPts val="0"/>
              </a:spcBef>
              <a:buSzPct val="100000"/>
            </a:pPr>
            <a:endPar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endParaRPr>
          </a:p>
          <a:p>
            <a:pPr marL="228600" lvl="0" indent="-228600" algn="l" rtl="0">
              <a:lnSpc>
                <a:spcPct val="90000"/>
              </a:lnSpc>
              <a:spcBef>
                <a:spcPts val="0"/>
              </a:spcBef>
              <a:spcAft>
                <a:spcPts val="0"/>
              </a:spcAft>
              <a:buClr>
                <a:schemeClr val="dk1"/>
              </a:buClr>
              <a:buSzPct val="100000"/>
              <a:buChar char="•"/>
            </a:pPr>
            <a:endParaRPr sz="1800" b="1" dirty="0"/>
          </a:p>
        </p:txBody>
      </p:sp>
    </p:spTree>
    <p:extLst>
      <p:ext uri="{BB962C8B-B14F-4D97-AF65-F5344CB8AC3E}">
        <p14:creationId xmlns:p14="http://schemas.microsoft.com/office/powerpoint/2010/main" val="1746595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24" name="Google Shape;124;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p:nvPr/>
        </p:nvSpPr>
        <p:spPr>
          <a:xfrm>
            <a:off x="737794" y="1299175"/>
            <a:ext cx="10730400" cy="590927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IN" sz="1800" b="1" dirty="0">
                <a:solidFill>
                  <a:srgbClr val="5C3866"/>
                </a:solidFill>
                <a:latin typeface="Calibri"/>
                <a:ea typeface="Calibri"/>
                <a:cs typeface="Calibri"/>
                <a:sym typeface="Calibri"/>
              </a:rPr>
              <a:t>Hi there!! I am </a:t>
            </a:r>
            <a:r>
              <a:rPr lang="en-IN" sz="1800" b="1" dirty="0" err="1" smtClean="0">
                <a:solidFill>
                  <a:srgbClr val="5C3866"/>
                </a:solidFill>
                <a:latin typeface="Calibri"/>
                <a:ea typeface="Calibri"/>
                <a:cs typeface="Calibri"/>
                <a:sym typeface="Calibri"/>
              </a:rPr>
              <a:t>Krunal</a:t>
            </a:r>
            <a:r>
              <a:rPr lang="en-IN" sz="1800" b="1" dirty="0" smtClean="0">
                <a:solidFill>
                  <a:srgbClr val="5C3866"/>
                </a:solidFill>
                <a:latin typeface="Calibri"/>
                <a:ea typeface="Calibri"/>
                <a:cs typeface="Calibri"/>
                <a:sym typeface="Calibri"/>
              </a:rPr>
              <a:t> Goud(IN9240721), </a:t>
            </a:r>
            <a:r>
              <a:rPr lang="en-IN" sz="1800" b="1" dirty="0">
                <a:solidFill>
                  <a:srgbClr val="5C3866"/>
                </a:solidFill>
                <a:latin typeface="Calibri"/>
                <a:ea typeface="Calibri"/>
                <a:cs typeface="Calibri"/>
                <a:sym typeface="Calibri"/>
              </a:rPr>
              <a:t>a data enthusiast, currently learning various things to crack an opportunity to go further.</a:t>
            </a:r>
            <a:endParaRPr sz="1800" b="1" dirty="0">
              <a:solidFill>
                <a:srgbClr val="5C3866"/>
              </a:solidFill>
              <a:latin typeface="Calibri"/>
              <a:ea typeface="Calibri"/>
              <a:cs typeface="Calibri"/>
              <a:sym typeface="Calibri"/>
            </a:endParaRPr>
          </a:p>
          <a:p>
            <a:pPr marL="457200" marR="0" lvl="0" indent="0" algn="l" rtl="0">
              <a:lnSpc>
                <a:spcPct val="100000"/>
              </a:lnSpc>
              <a:spcBef>
                <a:spcPts val="0"/>
              </a:spcBef>
              <a:spcAft>
                <a:spcPts val="0"/>
              </a:spcAft>
              <a:buNone/>
            </a:pPr>
            <a:endParaRPr sz="1800" b="1" dirty="0">
              <a:solidFill>
                <a:srgbClr val="5C3866"/>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IN" sz="1800" b="1" dirty="0">
                <a:solidFill>
                  <a:srgbClr val="5C3866"/>
                </a:solidFill>
                <a:latin typeface="Calibri"/>
                <a:ea typeface="Calibri"/>
                <a:cs typeface="Calibri"/>
                <a:sym typeface="Calibri"/>
              </a:rPr>
              <a:t>Apart from this, I possess the problem solving ability and I am good at learning new things that makes me an ideal candidate to follow my dreams.</a:t>
            </a:r>
            <a:endParaRPr sz="1800" b="1" dirty="0">
              <a:solidFill>
                <a:srgbClr val="5C3866"/>
              </a:solidFill>
              <a:latin typeface="Calibri"/>
              <a:ea typeface="Calibri"/>
              <a:cs typeface="Calibri"/>
              <a:sym typeface="Calibri"/>
            </a:endParaRPr>
          </a:p>
          <a:p>
            <a:pPr marL="457200" marR="0" lvl="0" indent="0" algn="l" rtl="0">
              <a:lnSpc>
                <a:spcPct val="100000"/>
              </a:lnSpc>
              <a:spcBef>
                <a:spcPts val="0"/>
              </a:spcBef>
              <a:spcAft>
                <a:spcPts val="0"/>
              </a:spcAft>
              <a:buNone/>
            </a:pPr>
            <a:endParaRPr sz="1800" b="1" dirty="0">
              <a:solidFill>
                <a:srgbClr val="5C3866"/>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IN" sz="1800" b="1" dirty="0">
                <a:solidFill>
                  <a:srgbClr val="5C3866"/>
                </a:solidFill>
                <a:latin typeface="Calibri"/>
                <a:ea typeface="Calibri"/>
                <a:cs typeface="Calibri"/>
                <a:sym typeface="Calibri"/>
              </a:rPr>
              <a:t>I have previously </a:t>
            </a:r>
            <a:r>
              <a:rPr lang="en-IN" sz="1800" b="1" dirty="0" smtClean="0">
                <a:solidFill>
                  <a:srgbClr val="5C3866"/>
                </a:solidFill>
                <a:latin typeface="Calibri"/>
                <a:ea typeface="Calibri"/>
                <a:cs typeface="Calibri"/>
                <a:sym typeface="Calibri"/>
              </a:rPr>
              <a:t>done PG Certification in AI &amp; </a:t>
            </a:r>
            <a:r>
              <a:rPr lang="en-IN" sz="1800" b="1" dirty="0" smtClean="0">
                <a:solidFill>
                  <a:srgbClr val="5C3866"/>
                </a:solidFill>
                <a:latin typeface="Calibri"/>
                <a:ea typeface="Calibri"/>
                <a:cs typeface="Calibri"/>
                <a:sym typeface="Calibri"/>
              </a:rPr>
              <a:t>Machine Learning </a:t>
            </a:r>
            <a:r>
              <a:rPr lang="en-IN" sz="1800" b="1" dirty="0" smtClean="0">
                <a:solidFill>
                  <a:srgbClr val="5C3866"/>
                </a:solidFill>
                <a:latin typeface="Calibri"/>
                <a:ea typeface="Calibri"/>
                <a:cs typeface="Calibri"/>
                <a:sym typeface="Calibri"/>
              </a:rPr>
              <a:t>and </a:t>
            </a:r>
            <a:r>
              <a:rPr lang="en-IN" sz="1800" b="1" dirty="0">
                <a:solidFill>
                  <a:srgbClr val="5C3866"/>
                </a:solidFill>
                <a:latin typeface="Calibri"/>
                <a:ea typeface="Calibri"/>
                <a:cs typeface="Calibri"/>
                <a:sym typeface="Calibri"/>
              </a:rPr>
              <a:t>right now, I am doing the internship to refine my skills at their highest level.</a:t>
            </a:r>
            <a:endParaRPr sz="1800" b="1" dirty="0">
              <a:solidFill>
                <a:srgbClr val="5C3866"/>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dirty="0">
              <a:solidFill>
                <a:srgbClr val="5C3866"/>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Calibri"/>
              <a:buChar char="•"/>
            </a:pPr>
            <a:r>
              <a:rPr lang="en-IN" sz="1800" b="1" dirty="0">
                <a:solidFill>
                  <a:srgbClr val="5C3866"/>
                </a:solidFill>
                <a:latin typeface="Calibri"/>
                <a:ea typeface="Calibri"/>
                <a:cs typeface="Calibri"/>
                <a:sym typeface="Calibri"/>
              </a:rPr>
              <a:t>Feel free to reach out! You can do so by following the below links:</a:t>
            </a:r>
            <a:endParaRPr sz="1800" b="1" dirty="0">
              <a:solidFill>
                <a:srgbClr val="5C3866"/>
              </a:solidFill>
              <a:latin typeface="Calibri"/>
              <a:ea typeface="Calibri"/>
              <a:cs typeface="Calibri"/>
              <a:sym typeface="Calibri"/>
            </a:endParaRPr>
          </a:p>
          <a:p>
            <a:pPr marL="742950" lvl="0" indent="-285750">
              <a:lnSpc>
                <a:spcPct val="200000"/>
              </a:lnSpc>
              <a:buFont typeface="Wingdings" panose="05000000000000000000" pitchFamily="2" charset="2"/>
              <a:buChar char="q"/>
            </a:pPr>
            <a:r>
              <a:rPr lang="en-IN" sz="1800"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www.linkedin.com/in/krunal-goud-759a79141</a:t>
            </a:r>
            <a:endParaRPr lang="en-IN" sz="1800" b="1" u="sng"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742950" marR="0" lvl="0" indent="-285750" algn="l" rtl="0">
              <a:lnSpc>
                <a:spcPct val="200000"/>
              </a:lnSpc>
              <a:spcBef>
                <a:spcPts val="0"/>
              </a:spcBef>
              <a:spcAft>
                <a:spcPts val="0"/>
              </a:spcAft>
              <a:buFont typeface="Wingdings" panose="05000000000000000000" pitchFamily="2" charset="2"/>
              <a:buChar char="q"/>
            </a:pPr>
            <a:r>
              <a:rPr lang="en-IN" sz="1800" b="1" u="sng" dirty="0" smtClean="0">
                <a:solidFill>
                  <a:schemeClr val="accent1"/>
                </a:solidFill>
                <a:latin typeface="Calibri" panose="020F0502020204030204" pitchFamily="34" charset="0"/>
                <a:ea typeface="Calibri" panose="020F0502020204030204" pitchFamily="34" charset="0"/>
                <a:cs typeface="Calibri" panose="020F0502020204030204" pitchFamily="34" charset="0"/>
                <a:sym typeface="Calibri"/>
              </a:rPr>
              <a:t>https://github.com/krunal005/</a:t>
            </a:r>
            <a:endParaRPr lang="en-IN" sz="1800" b="1" u="sng" dirty="0">
              <a:solidFill>
                <a:schemeClr val="accent1"/>
              </a:solidFill>
              <a:latin typeface="Calibri" panose="020F0502020204030204" pitchFamily="34" charset="0"/>
              <a:ea typeface="Calibri" panose="020F0502020204030204" pitchFamily="34" charset="0"/>
              <a:cs typeface="Calibri" panose="020F0502020204030204" pitchFamily="34" charset="0"/>
              <a:sym typeface="Calibri"/>
            </a:endParaRP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sz="1800" b="1" dirty="0">
              <a:solidFill>
                <a:schemeClr val="dk1"/>
              </a:solidFill>
              <a:latin typeface="Calibri"/>
              <a:ea typeface="Calibri"/>
              <a:cs typeface="Calibri"/>
              <a:sym typeface="Calibri"/>
            </a:endParaRPr>
          </a:p>
        </p:txBody>
      </p:sp>
      <p:sp>
        <p:nvSpPr>
          <p:cNvPr id="106" name="Google Shape;106;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graphicFrame>
        <p:nvGraphicFramePr>
          <p:cNvPr id="4" name="Diagram 3">
            <a:extLst>
              <a:ext uri="{FF2B5EF4-FFF2-40B4-BE49-F238E27FC236}">
                <a16:creationId xmlns:a16="http://schemas.microsoft.com/office/drawing/2014/main" xmlns="" id="{1E8E824C-A14C-4E9C-D270-A7F181948E54}"/>
              </a:ext>
            </a:extLst>
          </p:cNvPr>
          <p:cNvGraphicFramePr/>
          <p:nvPr>
            <p:extLst>
              <p:ext uri="{D42A27DB-BD31-4B8C-83A1-F6EECF244321}">
                <p14:modId xmlns:p14="http://schemas.microsoft.com/office/powerpoint/2010/main" val="1339226453"/>
              </p:ext>
            </p:extLst>
          </p:nvPr>
        </p:nvGraphicFramePr>
        <p:xfrm>
          <a:off x="1164770" y="4822371"/>
          <a:ext cx="1426029" cy="12518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6099600" cy="4863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dirty="0">
                <a:solidFill>
                  <a:srgbClr val="FF0000"/>
                </a:solidFill>
                <a:latin typeface="Lato Black"/>
                <a:ea typeface="Lato Black"/>
                <a:cs typeface="Lato Black"/>
                <a:sym typeface="Lato Black"/>
              </a:rPr>
              <a:t>OBJECTIVE OF THE PROBLEM</a:t>
            </a:r>
            <a:endParaRPr sz="1800" b="0" i="0" u="none" strike="noStrike" cap="none" dirty="0">
              <a:solidFill>
                <a:srgbClr val="FF0000"/>
              </a:solidFill>
              <a:latin typeface="Calibri"/>
              <a:ea typeface="Calibri"/>
              <a:cs typeface="Calibri"/>
              <a:sym typeface="Calibri"/>
            </a:endParaRPr>
          </a:p>
        </p:txBody>
      </p:sp>
      <p:sp>
        <p:nvSpPr>
          <p:cNvPr id="112" name="Google Shape;112;g1f2a95a62de_0_12"/>
          <p:cNvSpPr txBox="1"/>
          <p:nvPr/>
        </p:nvSpPr>
        <p:spPr>
          <a:xfrm>
            <a:off x="505868" y="1010186"/>
            <a:ext cx="10379100" cy="4579800"/>
          </a:xfrm>
          <a:prstGeom prst="rect">
            <a:avLst/>
          </a:prstGeom>
          <a:noFill/>
          <a:ln>
            <a:noFill/>
          </a:ln>
        </p:spPr>
        <p:txBody>
          <a:bodyPr spcFirstLastPara="1" wrap="square" lIns="91425" tIns="91425" rIns="91425" bIns="91425" anchor="t" anchorCtr="0">
            <a:noAutofit/>
          </a:bodyPr>
          <a:lstStyle/>
          <a:p>
            <a:pPr marL="285750" lvl="0" indent="-285750" algn="l" rtl="0">
              <a:lnSpc>
                <a:spcPct val="200000"/>
              </a:lnSpc>
              <a:spcBef>
                <a:spcPts val="0"/>
              </a:spcBef>
              <a:spcAft>
                <a:spcPts val="0"/>
              </a:spcAft>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This exploratory data analysis of “AMCAT DATASET” focuses on understanding various factors that might influence the level of salaries indicated in the dataset. We consider education and experience, gender, specialization, and job roles and observe how they are related in order to understand a factor that influences higher or lower levels of salaries. The critical steps which indicate the analysis involved creating a mental image of the data, establishing trends and patterns, testing many hypotheses post observations to finally build insightful results which could be used as guidelines for any decision making process that could further calibrate salary prediction models.</a:t>
            </a:r>
            <a:endPar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6099600"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dirty="0">
                <a:solidFill>
                  <a:srgbClr val="FF0000"/>
                </a:solidFill>
                <a:latin typeface="Calibri"/>
                <a:ea typeface="Calibri"/>
                <a:cs typeface="Calibri"/>
                <a:sym typeface="Calibri"/>
              </a:rPr>
              <a:t>SUMMARY OF THE DATASET</a:t>
            </a:r>
            <a:endParaRPr sz="3200" b="1" i="0" u="none" strike="noStrike" cap="none" dirty="0">
              <a:solidFill>
                <a:srgbClr val="FF0000"/>
              </a:solidFill>
              <a:latin typeface="Calibri"/>
              <a:ea typeface="Calibri"/>
              <a:cs typeface="Calibri"/>
              <a:sym typeface="Calibri"/>
            </a:endParaRPr>
          </a:p>
        </p:txBody>
      </p:sp>
      <p:sp>
        <p:nvSpPr>
          <p:cNvPr id="112" name="Google Shape;112;g1f2a95a62de_0_12"/>
          <p:cNvSpPr txBox="1"/>
          <p:nvPr/>
        </p:nvSpPr>
        <p:spPr>
          <a:xfrm>
            <a:off x="505868" y="1010186"/>
            <a:ext cx="10379100" cy="45798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There are </a:t>
            </a:r>
            <a:r>
              <a:rPr lang="en-IN" sz="1800" b="1" i="1" u="sng"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38 columns </a:t>
            </a: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in total that are used to find the individual impacts on salary.</a:t>
            </a:r>
          </a:p>
          <a:p>
            <a:pPr marL="285750" lvl="0" indent="-285750" algn="l" rtl="0">
              <a:spcBef>
                <a:spcPts val="0"/>
              </a:spcBef>
              <a:spcAft>
                <a:spcPts val="0"/>
              </a:spcAft>
              <a:buFont typeface="Arial" panose="020B0604020202020204" pitchFamily="34" charset="0"/>
              <a:buChar char="•"/>
            </a:pPr>
            <a:endPar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Out of 38 columns, there are </a:t>
            </a:r>
            <a:r>
              <a:rPr lang="en-IN" sz="1800" b="1" i="1" u="sng"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29 numerical columns</a:t>
            </a: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 and </a:t>
            </a:r>
            <a:r>
              <a:rPr lang="en-IN" sz="1800" b="1" i="1" u="sng"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9 categorical columns</a:t>
            </a: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a:t>
            </a:r>
          </a:p>
          <a:p>
            <a:pPr marL="285750" lvl="0" indent="-285750" algn="l" rtl="0">
              <a:spcBef>
                <a:spcPts val="0"/>
              </a:spcBef>
              <a:spcAft>
                <a:spcPts val="0"/>
              </a:spcAft>
              <a:buFont typeface="Arial" panose="020B0604020202020204" pitchFamily="34" charset="0"/>
              <a:buChar char="•"/>
            </a:pPr>
            <a:endPar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With </a:t>
            </a:r>
            <a:r>
              <a:rPr lang="en-IN" sz="1800" b="1" i="1" u="sng"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3998 Datapoints</a:t>
            </a:r>
            <a:r>
              <a:rPr lang="en-IN" sz="1800" b="1" i="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 </a:t>
            </a: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that make our analysis to the optimal insights with all the necessary information.</a:t>
            </a:r>
          </a:p>
        </p:txBody>
      </p:sp>
    </p:spTree>
    <p:extLst>
      <p:ext uri="{BB962C8B-B14F-4D97-AF65-F5344CB8AC3E}">
        <p14:creationId xmlns:p14="http://schemas.microsoft.com/office/powerpoint/2010/main" val="249186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6099600"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DATA CHECKS TO PERFORM</a:t>
            </a:r>
            <a:endParaRPr sz="3200" b="1" i="0" u="none" strike="noStrike" cap="none" dirty="0">
              <a:solidFill>
                <a:srgbClr val="FF0000"/>
              </a:solidFill>
              <a:latin typeface="Calibri"/>
              <a:ea typeface="Calibri"/>
              <a:cs typeface="Calibri"/>
              <a:sym typeface="Calibri"/>
            </a:endParaRPr>
          </a:p>
        </p:txBody>
      </p:sp>
      <p:sp>
        <p:nvSpPr>
          <p:cNvPr id="112" name="Google Shape;112;g1f2a95a62de_0_12"/>
          <p:cNvSpPr txBox="1"/>
          <p:nvPr/>
        </p:nvSpPr>
        <p:spPr>
          <a:xfrm>
            <a:off x="505868" y="1010186"/>
            <a:ext cx="10379100" cy="45798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Check missing values, duplicated values and various different columns.</a:t>
            </a:r>
          </a:p>
          <a:p>
            <a:pPr marL="285750" lvl="0" indent="-285750" algn="l" rtl="0">
              <a:spcBef>
                <a:spcPts val="0"/>
              </a:spcBef>
              <a:spcAft>
                <a:spcPts val="0"/>
              </a:spcAft>
              <a:buFont typeface="Arial" panose="020B0604020202020204" pitchFamily="34" charset="0"/>
              <a:buChar char="•"/>
            </a:pPr>
            <a:endPar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Check the datatypes and also look at the unique number of columns.</a:t>
            </a:r>
          </a:p>
          <a:p>
            <a:pPr marL="285750" lvl="0" indent="-285750" algn="l" rtl="0">
              <a:spcBef>
                <a:spcPts val="0"/>
              </a:spcBef>
              <a:spcAft>
                <a:spcPts val="0"/>
              </a:spcAft>
              <a:buFont typeface="Arial" panose="020B0604020202020204" pitchFamily="34" charset="0"/>
              <a:buChar char="•"/>
            </a:pPr>
            <a:endParaRPr lang="en-IN" sz="1800" b="1" i="0" dirty="0">
              <a:solidFill>
                <a:srgbClr val="5C3866"/>
              </a:solidFill>
              <a:effectLst/>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Check statistics of data set</a:t>
            </a:r>
          </a:p>
          <a:p>
            <a:pPr marL="285750" lvl="0" indent="-285750" algn="l" rtl="0">
              <a:spcBef>
                <a:spcPts val="0"/>
              </a:spcBef>
              <a:spcAft>
                <a:spcPts val="0"/>
              </a:spcAft>
              <a:buFont typeface="Arial" panose="020B0604020202020204" pitchFamily="34" charset="0"/>
              <a:buChar char="•"/>
            </a:pPr>
            <a:endParaRPr lang="en-US"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Check various categories present in the different categorical column.</a:t>
            </a:r>
          </a:p>
          <a:p>
            <a:pPr marL="285750" lvl="0" indent="-285750" algn="l" rtl="0">
              <a:spcBef>
                <a:spcPts val="0"/>
              </a:spcBef>
              <a:spcAft>
                <a:spcPts val="0"/>
              </a:spcAft>
              <a:buFont typeface="Arial" panose="020B0604020202020204" pitchFamily="34" charset="0"/>
              <a:buChar char="•"/>
            </a:pPr>
            <a:endParaRPr lang="en-US"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Drop unnecessary columns</a:t>
            </a:r>
          </a:p>
          <a:p>
            <a:pPr marL="285750" lvl="0" indent="-285750" algn="l" rtl="0">
              <a:spcBef>
                <a:spcPts val="0"/>
              </a:spcBef>
              <a:spcAft>
                <a:spcPts val="0"/>
              </a:spcAft>
              <a:buFont typeface="Arial" panose="020B0604020202020204" pitchFamily="34" charset="0"/>
              <a:buChar char="•"/>
            </a:pP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112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What target variable ‘Salary vs Gender’ shows us? </a:t>
            </a:r>
            <a:endParaRPr sz="3200" b="1" i="0" u="none" strike="noStrike" cap="none" dirty="0">
              <a:solidFill>
                <a:srgbClr val="FF0000"/>
              </a:solidFill>
              <a:latin typeface="Calibri"/>
              <a:ea typeface="Calibri"/>
              <a:cs typeface="Calibri"/>
              <a:sym typeface="Calibri"/>
            </a:endParaRPr>
          </a:p>
        </p:txBody>
      </p:sp>
      <p:sp>
        <p:nvSpPr>
          <p:cNvPr id="112" name="Google Shape;112;g1f2a95a62de_0_12"/>
          <p:cNvSpPr txBox="1"/>
          <p:nvPr/>
        </p:nvSpPr>
        <p:spPr>
          <a:xfrm>
            <a:off x="505868" y="1010186"/>
            <a:ext cx="10379100" cy="45798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err="1">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rPr>
              <a:t>hhahh</a:t>
            </a: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xmlns="" id="{B6639520-8879-8F9F-BBC3-C88A6EEE5530}"/>
              </a:ext>
            </a:extLst>
          </p:cNvPr>
          <p:cNvPicPr>
            <a:picLocks noChangeAspect="1"/>
          </p:cNvPicPr>
          <p:nvPr/>
        </p:nvPicPr>
        <p:blipFill>
          <a:blip r:embed="rId3"/>
          <a:stretch>
            <a:fillRect/>
          </a:stretch>
        </p:blipFill>
        <p:spPr>
          <a:xfrm>
            <a:off x="427656" y="1268014"/>
            <a:ext cx="8400658" cy="3597900"/>
          </a:xfrm>
          <a:prstGeom prst="rect">
            <a:avLst/>
          </a:prstGeom>
        </p:spPr>
      </p:pic>
      <p:sp>
        <p:nvSpPr>
          <p:cNvPr id="4" name="TextBox 3">
            <a:extLst>
              <a:ext uri="{FF2B5EF4-FFF2-40B4-BE49-F238E27FC236}">
                <a16:creationId xmlns:a16="http://schemas.microsoft.com/office/drawing/2014/main" xmlns="" id="{C3AA9D6F-A71E-2739-C7DD-2A9201348E9D}"/>
              </a:ext>
            </a:extLst>
          </p:cNvPr>
          <p:cNvSpPr txBox="1"/>
          <p:nvPr/>
        </p:nvSpPr>
        <p:spPr>
          <a:xfrm>
            <a:off x="797772" y="5103739"/>
            <a:ext cx="8400658" cy="584775"/>
          </a:xfrm>
          <a:prstGeom prst="rect">
            <a:avLst/>
          </a:prstGeom>
          <a:noFill/>
        </p:spPr>
        <p:txBody>
          <a:bodyPr wrap="square" rtlCol="0">
            <a:spAutoFit/>
          </a:bodyPr>
          <a:lstStyle/>
          <a:p>
            <a:pPr marL="285750" indent="-285750">
              <a:buFont typeface="Arial" panose="020B0604020202020204" pitchFamily="34" charset="0"/>
              <a:buChar char="•"/>
            </a:pPr>
            <a:r>
              <a:rPr lang="en-US" sz="1800" b="1" i="0" dirty="0">
                <a:solidFill>
                  <a:srgbClr val="5C3866"/>
                </a:solidFill>
                <a:effectLst/>
                <a:latin typeface="Roboto" panose="02000000000000000000" pitchFamily="2" charset="0"/>
              </a:rPr>
              <a:t>B</a:t>
            </a:r>
            <a:r>
              <a:rPr lang="en-US" sz="1800" b="1" dirty="0">
                <a:solidFill>
                  <a:srgbClr val="5C3866"/>
                </a:solidFill>
                <a:latin typeface="Roboto" panose="02000000000000000000" pitchFamily="2" charset="0"/>
              </a:rPr>
              <a:t>.</a:t>
            </a:r>
            <a:r>
              <a:rPr lang="en-US" sz="1800" b="1" i="0" dirty="0">
                <a:solidFill>
                  <a:srgbClr val="5C3866"/>
                </a:solidFill>
                <a:effectLst/>
                <a:latin typeface="Roboto" panose="02000000000000000000" pitchFamily="2" charset="0"/>
              </a:rPr>
              <a:t>Tech students has a higher salary other Degree persons.</a:t>
            </a:r>
          </a:p>
          <a:p>
            <a:endParaRPr lang="en-IN" dirty="0">
              <a:solidFill>
                <a:srgbClr val="5C3866"/>
              </a:solidFill>
            </a:endParaRPr>
          </a:p>
        </p:txBody>
      </p:sp>
    </p:spTree>
    <p:extLst>
      <p:ext uri="{BB962C8B-B14F-4D97-AF65-F5344CB8AC3E}">
        <p14:creationId xmlns:p14="http://schemas.microsoft.com/office/powerpoint/2010/main" val="28024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What target variable ‘Gender’ tells us? </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xmlns=""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pic>
        <p:nvPicPr>
          <p:cNvPr id="5" name="Picture 4">
            <a:extLst>
              <a:ext uri="{FF2B5EF4-FFF2-40B4-BE49-F238E27FC236}">
                <a16:creationId xmlns:a16="http://schemas.microsoft.com/office/drawing/2014/main" xmlns="" id="{325B250E-1E45-B1AC-3A82-DB9EDD09EA9C}"/>
              </a:ext>
            </a:extLst>
          </p:cNvPr>
          <p:cNvPicPr>
            <a:picLocks noChangeAspect="1"/>
          </p:cNvPicPr>
          <p:nvPr/>
        </p:nvPicPr>
        <p:blipFill>
          <a:blip r:embed="rId3"/>
          <a:stretch>
            <a:fillRect/>
          </a:stretch>
        </p:blipFill>
        <p:spPr>
          <a:xfrm>
            <a:off x="951404" y="1348736"/>
            <a:ext cx="5303531" cy="4160528"/>
          </a:xfrm>
          <a:prstGeom prst="rect">
            <a:avLst/>
          </a:prstGeom>
        </p:spPr>
      </p:pic>
      <p:sp>
        <p:nvSpPr>
          <p:cNvPr id="9" name="TextBox 8">
            <a:extLst>
              <a:ext uri="{FF2B5EF4-FFF2-40B4-BE49-F238E27FC236}">
                <a16:creationId xmlns:a16="http://schemas.microsoft.com/office/drawing/2014/main" xmlns="" id="{285EE65A-080E-549B-ABB9-030730092F6B}"/>
              </a:ext>
            </a:extLst>
          </p:cNvPr>
          <p:cNvSpPr txBox="1"/>
          <p:nvPr/>
        </p:nvSpPr>
        <p:spPr>
          <a:xfrm>
            <a:off x="6803571" y="2275114"/>
            <a:ext cx="4561115" cy="861774"/>
          </a:xfrm>
          <a:prstGeom prst="rect">
            <a:avLst/>
          </a:prstGeom>
          <a:noFill/>
        </p:spPr>
        <p:txBody>
          <a:bodyPr wrap="square" rtlCol="0">
            <a:spAutoFit/>
          </a:bodyPr>
          <a:lstStyle/>
          <a:p>
            <a:pPr marL="285750" indent="-285750">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ratio of m/f is 3.19 indicates there are 3 times more men than women employed.</a:t>
            </a:r>
          </a:p>
          <a:p>
            <a:endParaRPr lang="en-IN" dirty="0"/>
          </a:p>
        </p:txBody>
      </p:sp>
    </p:spTree>
    <p:extLst>
      <p:ext uri="{BB962C8B-B14F-4D97-AF65-F5344CB8AC3E}">
        <p14:creationId xmlns:p14="http://schemas.microsoft.com/office/powerpoint/2010/main" val="149434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Is Gender have an effect on salary?</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xmlns=""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9" name="TextBox 8">
            <a:extLst>
              <a:ext uri="{FF2B5EF4-FFF2-40B4-BE49-F238E27FC236}">
                <a16:creationId xmlns:a16="http://schemas.microsoft.com/office/drawing/2014/main" xmlns="" id="{285EE65A-080E-549B-ABB9-030730092F6B}"/>
              </a:ext>
            </a:extLst>
          </p:cNvPr>
          <p:cNvSpPr txBox="1"/>
          <p:nvPr/>
        </p:nvSpPr>
        <p:spPr>
          <a:xfrm>
            <a:off x="609600" y="5339223"/>
            <a:ext cx="8229600" cy="646331"/>
          </a:xfrm>
          <a:prstGeom prst="rect">
            <a:avLst/>
          </a:prstGeom>
          <a:noFill/>
        </p:spPr>
        <p:txBody>
          <a:bodyPr wrap="square" rtlCol="0">
            <a:spAutoFit/>
          </a:bodyPr>
          <a:lstStyle/>
          <a:p>
            <a:pPr marL="285750" indent="-285750">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Men are earning more than the women.</a:t>
            </a:r>
          </a:p>
          <a:p>
            <a:pPr marL="285750" indent="-285750">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There is not much difference in between median salary of both genders. </a:t>
            </a:r>
          </a:p>
        </p:txBody>
      </p:sp>
      <p:pic>
        <p:nvPicPr>
          <p:cNvPr id="3" name="Picture 2">
            <a:extLst>
              <a:ext uri="{FF2B5EF4-FFF2-40B4-BE49-F238E27FC236}">
                <a16:creationId xmlns:a16="http://schemas.microsoft.com/office/drawing/2014/main" xmlns="" id="{92DD9CF1-4D32-982B-DA65-95593C3B9E9E}"/>
              </a:ext>
            </a:extLst>
          </p:cNvPr>
          <p:cNvPicPr>
            <a:picLocks noChangeAspect="1"/>
          </p:cNvPicPr>
          <p:nvPr/>
        </p:nvPicPr>
        <p:blipFill>
          <a:blip r:embed="rId3"/>
          <a:stretch>
            <a:fillRect/>
          </a:stretch>
        </p:blipFill>
        <p:spPr>
          <a:xfrm>
            <a:off x="609600" y="1072752"/>
            <a:ext cx="10313124" cy="4096520"/>
          </a:xfrm>
          <a:prstGeom prst="rect">
            <a:avLst/>
          </a:prstGeom>
        </p:spPr>
      </p:pic>
    </p:spTree>
    <p:extLst>
      <p:ext uri="{BB962C8B-B14F-4D97-AF65-F5344CB8AC3E}">
        <p14:creationId xmlns:p14="http://schemas.microsoft.com/office/powerpoint/2010/main" val="253123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How the ‘Salary Distribution Looks’?</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xmlns=""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9" name="TextBox 8">
            <a:extLst>
              <a:ext uri="{FF2B5EF4-FFF2-40B4-BE49-F238E27FC236}">
                <a16:creationId xmlns:a16="http://schemas.microsoft.com/office/drawing/2014/main" xmlns="" id="{285EE65A-080E-549B-ABB9-030730092F6B}"/>
              </a:ext>
            </a:extLst>
          </p:cNvPr>
          <p:cNvSpPr txBox="1"/>
          <p:nvPr/>
        </p:nvSpPr>
        <p:spPr>
          <a:xfrm>
            <a:off x="6400800" y="2424484"/>
            <a:ext cx="4256314" cy="646331"/>
          </a:xfrm>
          <a:prstGeom prst="rect">
            <a:avLst/>
          </a:prstGeom>
          <a:noFill/>
        </p:spPr>
        <p:txBody>
          <a:bodyPr wrap="square" rtlCol="0">
            <a:spAutoFit/>
          </a:bodyPr>
          <a:lstStyle/>
          <a:p>
            <a:pPr marL="285750" indent="-285750">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Salary Ranges from – 35000 to 400000.</a:t>
            </a:r>
          </a:p>
          <a:p>
            <a:pPr marL="285750" indent="-285750">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Median Salary is 300000.</a:t>
            </a:r>
          </a:p>
        </p:txBody>
      </p:sp>
      <p:pic>
        <p:nvPicPr>
          <p:cNvPr id="5" name="Picture 4">
            <a:extLst>
              <a:ext uri="{FF2B5EF4-FFF2-40B4-BE49-F238E27FC236}">
                <a16:creationId xmlns:a16="http://schemas.microsoft.com/office/drawing/2014/main" xmlns="" id="{49496872-2067-0C5B-2375-3EE65E1DAE2F}"/>
              </a:ext>
            </a:extLst>
          </p:cNvPr>
          <p:cNvPicPr>
            <a:picLocks noChangeAspect="1"/>
          </p:cNvPicPr>
          <p:nvPr/>
        </p:nvPicPr>
        <p:blipFill>
          <a:blip r:embed="rId3"/>
          <a:stretch>
            <a:fillRect/>
          </a:stretch>
        </p:blipFill>
        <p:spPr>
          <a:xfrm>
            <a:off x="427656" y="983776"/>
            <a:ext cx="6016764" cy="5001778"/>
          </a:xfrm>
          <a:prstGeom prst="rect">
            <a:avLst/>
          </a:prstGeom>
        </p:spPr>
      </p:pic>
    </p:spTree>
    <p:extLst>
      <p:ext uri="{BB962C8B-B14F-4D97-AF65-F5344CB8AC3E}">
        <p14:creationId xmlns:p14="http://schemas.microsoft.com/office/powerpoint/2010/main" val="398620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916</Words>
  <Application>Microsoft Office PowerPoint</Application>
  <PresentationFormat>Custom</PresentationFormat>
  <Paragraphs>89</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Caveat SemiBold</vt:lpstr>
      <vt:lpstr>Libre Baskerville</vt:lpstr>
      <vt:lpstr>Lato Black</vt:lpstr>
      <vt:lpstr>Calibri</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Question 1:  Determine whether fresh graduates earn 2.5-3 lakhs annually as stated in the article. </vt:lpstr>
      <vt:lpstr>Research Question 2:  Determine if gender influences the choice of specialization. </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KUNAL</cp:lastModifiedBy>
  <cp:revision>8</cp:revision>
  <dcterms:created xsi:type="dcterms:W3CDTF">2021-02-16T05:19:01Z</dcterms:created>
  <dcterms:modified xsi:type="dcterms:W3CDTF">2024-10-08T07:06:30Z</dcterms:modified>
</cp:coreProperties>
</file>